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  <p:sldMasterId id="2147483672" r:id="rId3"/>
    <p:sldMasterId id="2147483666" r:id="rId4"/>
  </p:sldMasterIdLst>
  <p:notesMasterIdLst>
    <p:notesMasterId r:id="rId32"/>
  </p:notesMasterIdLst>
  <p:handoutMasterIdLst>
    <p:handoutMasterId r:id="rId33"/>
  </p:handoutMasterIdLst>
  <p:sldIdLst>
    <p:sldId id="458" r:id="rId5"/>
    <p:sldId id="402" r:id="rId6"/>
    <p:sldId id="391" r:id="rId7"/>
    <p:sldId id="460" r:id="rId8"/>
    <p:sldId id="463" r:id="rId9"/>
    <p:sldId id="464" r:id="rId10"/>
    <p:sldId id="465" r:id="rId11"/>
    <p:sldId id="466" r:id="rId12"/>
    <p:sldId id="462" r:id="rId13"/>
    <p:sldId id="467" r:id="rId14"/>
    <p:sldId id="468" r:id="rId15"/>
    <p:sldId id="469" r:id="rId16"/>
    <p:sldId id="470" r:id="rId17"/>
    <p:sldId id="473" r:id="rId18"/>
    <p:sldId id="474" r:id="rId19"/>
    <p:sldId id="475" r:id="rId20"/>
    <p:sldId id="476" r:id="rId21"/>
    <p:sldId id="477" r:id="rId22"/>
    <p:sldId id="478" r:id="rId23"/>
    <p:sldId id="472" r:id="rId24"/>
    <p:sldId id="479" r:id="rId25"/>
    <p:sldId id="480" r:id="rId26"/>
    <p:sldId id="481" r:id="rId27"/>
    <p:sldId id="482" r:id="rId28"/>
    <p:sldId id="483" r:id="rId29"/>
    <p:sldId id="471" r:id="rId30"/>
    <p:sldId id="388" r:id="rId31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5329">
          <p15:clr>
            <a:srgbClr val="A4A3A4"/>
          </p15:clr>
        </p15:guide>
        <p15:guide id="4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99"/>
    <a:srgbClr val="FFCCCC"/>
    <a:srgbClr val="FFCCFF"/>
    <a:srgbClr val="ED7A68"/>
    <a:srgbClr val="FFBFBB"/>
    <a:srgbClr val="598377"/>
    <a:srgbClr val="F1FFF3"/>
    <a:srgbClr val="F1F7F3"/>
    <a:srgbClr val="4AB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328" y="56"/>
      </p:cViewPr>
      <p:guideLst>
        <p:guide orient="horz" pos="2205"/>
        <p:guide orient="horz" pos="618"/>
        <p:guide pos="5329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C479-5CD3-49DB-8E01-75FE858C959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A098-1340-411A-8806-E8DFC309D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1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ACD1-D2EF-4AD6-85F0-F1DC9286355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554EB-A0AF-4714-9A56-6E72806D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222903"/>
            <a:ext cx="7991475" cy="15880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 교안의 저작권은 저자인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에게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교수님과 </a:t>
            </a:r>
            <a:r>
              <a:rPr kumimoji="0" lang="ko-KR" altLang="en-US" sz="1400" u="none" dirty="0" err="1">
                <a:solidFill>
                  <a:srgbClr val="222222"/>
                </a:solidFill>
                <a:ea typeface="맑은 고딕" pitchFamily="50" charset="-127"/>
              </a:rPr>
              <a:t>강사님께만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 강의 보조자료로 제공되는 것으로 무단으로 전제하거나 학습자에게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332656"/>
            <a:ext cx="8616934" cy="6264695"/>
          </a:xfrm>
          <a:prstGeom prst="roundRect">
            <a:avLst>
              <a:gd name="adj" fmla="val 1709"/>
            </a:avLst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5E141-F003-45C2-A4F6-A53321F5C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3209" y="5762799"/>
            <a:ext cx="817866" cy="715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BE39C0-CFEC-4249-92BD-D6E01B4E4A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828" y="548680"/>
            <a:ext cx="7968247" cy="34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006CE-F084-4600-94C3-4781F3FD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C9597-E692-44E3-90AB-83FC0AC86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F411-32E1-41E9-9253-4EF69344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2F82D-B7F1-4E2E-821B-1722F455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B0C7C-925B-4F95-A4A4-9BD03F34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204FA-240A-4C05-95EE-DCB57F6A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3BFC3-E9AA-4BD4-BCB7-7151221E2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B5B1D-9E18-43AC-8679-09179B2F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88E44-74CE-4518-9770-6271B2E9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42651-00B1-483D-961B-FC2144BF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D5AE6-7862-46DC-B945-9DBCF5F7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4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BC2B-E110-498E-AA92-A69EAE51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C15EA-5DBD-47E0-93F2-C9162CE8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A9189-8BA6-4512-A1DE-221BD9A07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C03E5D-80D6-4D73-BCCA-0A880D091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ABE7B-30FC-4EBB-A21E-8F3CEB2B9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E7BA1F-5D9E-4290-B855-A6334A0A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EDB0E6-725F-4169-92A2-21E6D2D3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3DC335-C79F-47B0-B8AC-F3C14870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1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526E6-779C-48FD-8664-D399803D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E614B6-FD0B-460A-B76A-13E95867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79D82E-239C-4847-A8C5-C046BDB9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CD6CBA-9333-4E1F-A64D-6828232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7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9ABA2-8FE9-4789-B735-4AF49607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0ADED-E44C-49E5-A5A2-9A3FAF9B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C899ED-320B-4439-AB56-254F4224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0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F717-D2E3-4F15-998B-F879BE40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295AE-3883-4E9B-BEFB-65F44B8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045BD-50EB-401B-A40B-CFDDEBA12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30D2E-AF79-4D4F-B90A-F18E18D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059B8-7699-4258-B668-9DAF8278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2D2A4-86ED-4CC0-B508-0F581CAE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5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F89E0-21EE-4896-BFA8-FC024231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6FB6AA-1695-46A3-BEEA-824E6C9DA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6EB15-B89F-4D63-97A6-06E10E6E7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20F76-5A2C-4CB9-BBA3-574B5E85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5CD86-ACE2-4DBB-BC9A-FE8018C0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8707F-95D8-4811-8A28-52D6D05B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14623-9ABA-434A-B7DE-3E8AF5F7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E21C0-3464-4D92-B0F8-17AEBB792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9F597-F012-4EBF-8E40-B013147E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02F64-A78C-46FF-B7B7-FF225DF7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9EDF8-9D88-4755-9493-09DE483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21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B1BC13-0C65-42EF-A485-71C4D29CC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1F67-523C-493A-A451-B3CB179D2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8C198-6D6D-40BC-9EF9-981D969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2A23C-DA2D-4EB6-A8AF-DDBFC366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00905-CBA7-4C2E-AFE1-A00C6106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04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5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617311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/27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30C15C9B-1F04-4D62-A656-27B59E6B8C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836711"/>
            <a:ext cx="8642350" cy="5690999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81713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1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97783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75500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3E55E-5465-418B-929A-AF1452E546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BF1DE-437E-469B-9445-833777DA7272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75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77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2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91207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70837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7691A-1989-4E0A-92A0-C0FBCB43C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D6F0C-184D-421F-8ABD-8D599F249A8A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131918" y="457740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/27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F3A43F-DAC9-4D52-B461-961613212BCF}"/>
              </a:ext>
            </a:extLst>
          </p:cNvPr>
          <p:cNvSpPr/>
          <p:nvPr userDrawn="1"/>
        </p:nvSpPr>
        <p:spPr>
          <a:xfrm>
            <a:off x="239033" y="0"/>
            <a:ext cx="720080" cy="951334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77CCE-A086-4E6C-8AC7-3631D3576496}"/>
              </a:ext>
            </a:extLst>
          </p:cNvPr>
          <p:cNvSpPr txBox="1"/>
          <p:nvPr userDrawn="1"/>
        </p:nvSpPr>
        <p:spPr>
          <a:xfrm>
            <a:off x="211978" y="5544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SECTION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6085B7D3-10EB-4807-AAE0-3585B2A959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00318"/>
            <a:ext cx="8642350" cy="5297034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>
                <a:solidFill>
                  <a:srgbClr val="FF3399"/>
                </a:solidFill>
              </a:defRPr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8274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/27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6085B7D3-10EB-4807-AAE0-3585B2A959A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0825" y="548680"/>
            <a:ext cx="8642350" cy="5904656"/>
          </a:xfrm>
        </p:spPr>
        <p:txBody>
          <a:bodyPr/>
          <a:lstStyle>
            <a:lvl1pPr marL="342900" indent="-342900">
              <a:buClr>
                <a:srgbClr val="FF3399"/>
              </a:buClr>
              <a:buFont typeface="Wingdings" panose="05000000000000000000" pitchFamily="2" charset="2"/>
              <a:buChar char="n"/>
              <a:defRPr sz="2000" b="1">
                <a:solidFill>
                  <a:srgbClr val="FF3399"/>
                </a:solidFill>
              </a:defRPr>
            </a:lvl1pPr>
            <a:lvl2pPr marL="742950" indent="-285750">
              <a:buClr>
                <a:srgbClr val="FF3399"/>
              </a:buClr>
              <a:buFont typeface="Wingdings" panose="05000000000000000000" pitchFamily="2" charset="2"/>
              <a:buChar char="§"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buClr>
                <a:srgbClr val="FF3399"/>
              </a:buClr>
              <a:buFont typeface="맑은 고딕" panose="020B0503020000020004" pitchFamily="50" charset="-127"/>
              <a:buChar char="－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49088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789C1E2B-2397-48F3-A14A-758CE26731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/44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7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75C79-3BA8-4BBF-9EE3-3C0F87F72D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933056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49BD-C64F-4373-BF70-30E5B3D8B5BE}"/>
              </a:ext>
            </a:extLst>
          </p:cNvPr>
          <p:cNvSpPr txBox="1"/>
          <p:nvPr userDrawn="1"/>
        </p:nvSpPr>
        <p:spPr>
          <a:xfrm>
            <a:off x="2056731" y="334770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성공과 실패는 모두 나의 선택에서 시작됩니다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4E25F-312D-46F1-B18D-2426EE871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1966" y="960424"/>
            <a:ext cx="2100065" cy="1909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4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8207375" cy="46085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767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21CA4-3B2E-4310-8726-D96DE8555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ECF1A4-3977-4745-B2F0-050E89303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A19C6-A7EB-4EDC-888D-29832BD9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10F3A-B8C6-4AF5-A6DA-3B953725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8375-222B-4AE9-A4D5-443C6844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9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39601-02D0-4FC0-8815-1B7F6F2E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31B04-AD8B-4035-BBC3-D0AFC508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0915A-08D0-4306-92FF-5D9A2AF8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6D0BF-E576-4549-BBB7-9730101C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C302F-7A13-4915-8119-8BDB990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1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79" r:id="rId3"/>
    <p:sldLayoutId id="2147483680" r:id="rId4"/>
    <p:sldLayoutId id="2147483678" r:id="rId5"/>
    <p:sldLayoutId id="2147483663" r:id="rId6"/>
    <p:sldLayoutId id="2147483665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A209D3-1438-45E0-B129-C68C108D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7C3CB-3103-4072-A1DD-B6457640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2E70C-E269-4CDC-9DBA-DC52234BF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404F-57CB-4500-A80B-26333E80DE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FC1D0-0EBC-46CD-AB02-6465F5FCC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A4938-EE09-456F-97BD-CC12C6F71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DDA5E-B0F8-4B3C-B1DC-97972FE3F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9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830292-312F-4DF9-AEC8-245FCE036118}"/>
              </a:ext>
            </a:extLst>
          </p:cNvPr>
          <p:cNvSpPr/>
          <p:nvPr/>
        </p:nvSpPr>
        <p:spPr>
          <a:xfrm>
            <a:off x="2915816" y="5000982"/>
            <a:ext cx="5707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회원 관리 프로젝트 </a:t>
            </a:r>
            <a:r>
              <a:rPr kumimoji="1" lang="en-US" altLang="ko-KR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관리자 모드</a:t>
            </a:r>
            <a:endParaRPr kumimoji="1" lang="en-US" altLang="ko-KR" sz="2800" b="1" kern="1200" spc="-300" dirty="0">
              <a:solidFill>
                <a:srgbClr val="598377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43BDD-F09F-4061-A34D-8436D0362E91}"/>
              </a:ext>
            </a:extLst>
          </p:cNvPr>
          <p:cNvSpPr/>
          <p:nvPr/>
        </p:nvSpPr>
        <p:spPr>
          <a:xfrm>
            <a:off x="6660232" y="4293096"/>
            <a:ext cx="1891460" cy="707886"/>
          </a:xfrm>
          <a:prstGeom prst="rect">
            <a:avLst/>
          </a:prstGeom>
        </p:spPr>
        <p:txBody>
          <a:bodyPr wrap="square" lIns="0" r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dist" eaLnBrk="1" latinLnBrk="1" hangingPunct="1">
              <a:defRPr/>
            </a:pPr>
            <a:r>
              <a:rPr kumimoji="1" lang="en-US" altLang="ko-KR" sz="2800" b="0" kern="1200" spc="-15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1" lang="en-US" altLang="ko-KR" sz="2800" b="0" kern="1200" spc="-150" baseline="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spc="-150" dirty="0">
                <a:solidFill>
                  <a:srgbClr val="ED7A68"/>
                </a:solidFill>
                <a:ea typeface="맑은 고딕" panose="020B0503020000020004" pitchFamily="50" charset="-127"/>
              </a:rPr>
              <a:t>14</a:t>
            </a:r>
            <a:endParaRPr lang="ko-KR" altLang="en-US" sz="4000" b="1" dirty="0">
              <a:solidFill>
                <a:srgbClr val="ED7A68"/>
              </a:solidFill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3EDCB7-E210-4298-B9BB-25F95B73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8"/>
            <a:ext cx="9144000" cy="39401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6497B7-9741-4D3A-A3A7-0FE891DFDDE4}"/>
              </a:ext>
            </a:extLst>
          </p:cNvPr>
          <p:cNvSpPr/>
          <p:nvPr/>
        </p:nvSpPr>
        <p:spPr>
          <a:xfrm>
            <a:off x="8316416" y="6597352"/>
            <a:ext cx="827584" cy="24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1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2D8DB3-1342-4E3E-9443-67590E2F9EBC}"/>
              </a:ext>
            </a:extLst>
          </p:cNvPr>
          <p:cNvSpPr txBox="1">
            <a:spLocks/>
          </p:cNvSpPr>
          <p:nvPr/>
        </p:nvSpPr>
        <p:spPr>
          <a:xfrm>
            <a:off x="250825" y="620688"/>
            <a:ext cx="864235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생성 파일 리스트</a:t>
            </a:r>
            <a:endParaRPr lang="en-US" altLang="ko-KR" dirty="0"/>
          </a:p>
          <a:p>
            <a:pPr lvl="1"/>
            <a:r>
              <a:rPr lang="ko-KR" altLang="en-US" dirty="0"/>
              <a:t>회원 관리 프로젝트의 관리자 모드에서 생성하는 파일 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B8F640-70E9-405D-9E39-FFE54429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50" y="1772816"/>
            <a:ext cx="8586700" cy="21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7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2D8DB3-1342-4E3E-9443-67590E2F9EBC}"/>
              </a:ext>
            </a:extLst>
          </p:cNvPr>
          <p:cNvSpPr txBox="1">
            <a:spLocks/>
          </p:cNvSpPr>
          <p:nvPr/>
        </p:nvSpPr>
        <p:spPr>
          <a:xfrm>
            <a:off x="250825" y="620688"/>
            <a:ext cx="864235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 시작 화면 </a:t>
            </a:r>
            <a:r>
              <a:rPr lang="en-US" altLang="ko-KR" dirty="0"/>
              <a:t>: </a:t>
            </a:r>
            <a:r>
              <a:rPr lang="en-US" altLang="ko-KR" dirty="0" err="1"/>
              <a:t>start.php</a:t>
            </a:r>
            <a:endParaRPr lang="en-US" altLang="ko-KR" dirty="0"/>
          </a:p>
          <a:p>
            <a:pPr lvl="1"/>
            <a:r>
              <a:rPr lang="ko-KR" altLang="en-US" dirty="0"/>
              <a:t>회원 관리 프로젝트 시작은 관리자 화면인 </a:t>
            </a:r>
            <a:r>
              <a:rPr lang="en-US" altLang="ko-KR" dirty="0" err="1"/>
              <a:t>start.php</a:t>
            </a:r>
            <a:r>
              <a:rPr lang="en-US" altLang="ko-KR" dirty="0"/>
              <a:t> </a:t>
            </a:r>
            <a:r>
              <a:rPr lang="ko-KR" altLang="en-US" dirty="0"/>
              <a:t>프로그램부터 시작하고 시작 화면에는 테이블 생성을 위한 하이퍼링크를 설정</a:t>
            </a:r>
            <a:endParaRPr lang="en-US" altLang="ko-KR" dirty="0"/>
          </a:p>
          <a:p>
            <a:pPr lvl="1"/>
            <a:r>
              <a:rPr lang="ko-KR" altLang="en-US" dirty="0"/>
              <a:t>관리자 모드의 프로젝트 시작 화면을 작성하기 위해 다음 예제를 수행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B38C6A-74C5-40CE-82F7-14073ADB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0" y="2636912"/>
            <a:ext cx="8532440" cy="37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3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AA2868-4F79-4CF1-9C91-501DE968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92696"/>
            <a:ext cx="6123409" cy="44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2D8DB3-1342-4E3E-9443-67590E2F9EBC}"/>
              </a:ext>
            </a:extLst>
          </p:cNvPr>
          <p:cNvSpPr txBox="1">
            <a:spLocks/>
          </p:cNvSpPr>
          <p:nvPr/>
        </p:nvSpPr>
        <p:spPr>
          <a:xfrm>
            <a:off x="250825" y="620688"/>
            <a:ext cx="864235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데이터베이스 접속 </a:t>
            </a:r>
            <a:r>
              <a:rPr lang="en-US" altLang="ko-KR" dirty="0"/>
              <a:t>: </a:t>
            </a:r>
            <a:r>
              <a:rPr lang="en-US" altLang="ko-KR" dirty="0" err="1"/>
              <a:t>connect_db.php</a:t>
            </a:r>
            <a:endParaRPr lang="en-US" altLang="ko-KR" dirty="0"/>
          </a:p>
          <a:p>
            <a:endParaRPr lang="en-US" altLang="ko-KR" sz="500" dirty="0"/>
          </a:p>
          <a:p>
            <a:pPr lvl="1"/>
            <a:r>
              <a:rPr lang="ko-KR" altLang="en-US" dirty="0"/>
              <a:t>테이블을 생성할 때마다 데이터베이스에 접속하기 위한 프로그램을 코딩하는 번거로움을 줄이기 위해</a:t>
            </a:r>
            <a:endParaRPr lang="en-US" altLang="ko-KR" dirty="0"/>
          </a:p>
          <a:p>
            <a:pPr lvl="1"/>
            <a:endParaRPr lang="en-US" altLang="ko-KR" sz="500" dirty="0"/>
          </a:p>
          <a:p>
            <a:pPr lvl="1"/>
            <a:r>
              <a:rPr lang="ko-KR" altLang="en-US" dirty="0"/>
              <a:t>데이터베이스 접속 프로그램을 따로 만들어 필요할 때마다 호출하여 사용하도록 편의성을 제공</a:t>
            </a:r>
            <a:endParaRPr lang="en-US" altLang="ko-KR" dirty="0"/>
          </a:p>
          <a:p>
            <a:pPr lvl="1"/>
            <a:endParaRPr lang="en-US" altLang="ko-KR" sz="500" dirty="0"/>
          </a:p>
          <a:p>
            <a:pPr lvl="1"/>
            <a:r>
              <a:rPr lang="ko-KR" altLang="en-US" dirty="0"/>
              <a:t>이 프로그램을 저장하기 위한 새로운 폴더 </a:t>
            </a:r>
            <a:r>
              <a:rPr lang="en-US" altLang="ko-KR" dirty="0"/>
              <a:t>[lib]</a:t>
            </a:r>
            <a:r>
              <a:rPr lang="ko-KR" altLang="en-US" dirty="0"/>
              <a:t>를 작업하는 폴더의 하위 폴더로 </a:t>
            </a:r>
            <a:r>
              <a:rPr lang="en-US" altLang="ko-KR" dirty="0"/>
              <a:t>D:\xampp\htdocs\yhs\lib</a:t>
            </a:r>
            <a:r>
              <a:rPr lang="ko-KR" altLang="en-US" dirty="0"/>
              <a:t>와 같이 생성</a:t>
            </a:r>
            <a:endParaRPr lang="en-US" altLang="ko-KR" dirty="0"/>
          </a:p>
          <a:p>
            <a:pPr lvl="1"/>
            <a:endParaRPr lang="en-US" altLang="ko-KR" sz="500" dirty="0"/>
          </a:p>
          <a:p>
            <a:pPr lvl="1"/>
            <a:r>
              <a:rPr lang="ko-KR" altLang="en-US" dirty="0"/>
              <a:t>데이터베이스 접속 프로그램을 작성하기 위해 다음 예제를 수행 </a:t>
            </a:r>
          </a:p>
        </p:txBody>
      </p:sp>
    </p:spTree>
    <p:extLst>
      <p:ext uri="{BB962C8B-B14F-4D97-AF65-F5344CB8AC3E}">
        <p14:creationId xmlns:p14="http://schemas.microsoft.com/office/powerpoint/2010/main" val="37765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C2CC47-F932-479F-A8CA-B7ED21B6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620688"/>
            <a:ext cx="8748464" cy="52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1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8FCA28-8DAA-44B8-B8B7-38A89D88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66" y="620688"/>
            <a:ext cx="8298668" cy="7900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5A5D08-0B8C-484B-98A7-04C72E5D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" y="1556792"/>
            <a:ext cx="6324351" cy="37371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B755B9-5D54-4033-91F5-064E14C615EC}"/>
              </a:ext>
            </a:extLst>
          </p:cNvPr>
          <p:cNvSpPr/>
          <p:nvPr/>
        </p:nvSpPr>
        <p:spPr>
          <a:xfrm>
            <a:off x="2606140" y="2431710"/>
            <a:ext cx="100811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1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2D8DB3-1342-4E3E-9443-67590E2F9EBC}"/>
              </a:ext>
            </a:extLst>
          </p:cNvPr>
          <p:cNvSpPr txBox="1">
            <a:spLocks/>
          </p:cNvSpPr>
          <p:nvPr/>
        </p:nvSpPr>
        <p:spPr>
          <a:xfrm>
            <a:off x="250825" y="620688"/>
            <a:ext cx="864235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테이블 생성</a:t>
            </a:r>
            <a:endParaRPr lang="en-US" altLang="ko-KR" dirty="0"/>
          </a:p>
          <a:p>
            <a:endParaRPr lang="en-US" altLang="ko-KR" sz="500" dirty="0"/>
          </a:p>
          <a:p>
            <a:pPr lvl="1"/>
            <a:r>
              <a:rPr lang="ko-KR" altLang="en-US" dirty="0"/>
              <a:t>테이블 생성은 프로젝트 시작 화면</a:t>
            </a:r>
            <a:r>
              <a:rPr lang="en-US" altLang="ko-KR" dirty="0"/>
              <a:t>(</a:t>
            </a:r>
            <a:r>
              <a:rPr lang="en-US" altLang="ko-KR" dirty="0" err="1"/>
              <a:t>start.php</a:t>
            </a:r>
            <a:r>
              <a:rPr lang="en-US" altLang="ko-KR" dirty="0"/>
              <a:t>)</a:t>
            </a:r>
            <a:r>
              <a:rPr lang="ko-KR" altLang="en-US" dirty="0"/>
              <a:t>에서 하이퍼링크를 클릭하면 생성되도록 수행하였음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r>
              <a:rPr lang="ko-KR" altLang="en-US" dirty="0"/>
              <a:t>하이퍼링크를 클릭하면 생성될 </a:t>
            </a:r>
            <a:r>
              <a:rPr lang="en-US" altLang="ko-KR" dirty="0" err="1"/>
              <a:t>user_tbl</a:t>
            </a:r>
            <a:r>
              <a:rPr lang="en-US" altLang="ko-KR" dirty="0"/>
              <a:t> </a:t>
            </a:r>
            <a:r>
              <a:rPr lang="ko-KR" altLang="en-US" dirty="0"/>
              <a:t>테이블의 구조는 다음 표를 참조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68986B-9389-45AF-BF17-9762FE26347E}"/>
              </a:ext>
            </a:extLst>
          </p:cNvPr>
          <p:cNvGrpSpPr/>
          <p:nvPr/>
        </p:nvGrpSpPr>
        <p:grpSpPr>
          <a:xfrm>
            <a:off x="683568" y="2924944"/>
            <a:ext cx="8030790" cy="3503665"/>
            <a:chOff x="0" y="2165042"/>
            <a:chExt cx="9144000" cy="42257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F4ADAF5-E07C-44F7-929C-8FDA315D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5042"/>
              <a:ext cx="9144000" cy="252791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2181DC-C075-41CE-BFB7-8787BC5E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18" y="4692960"/>
              <a:ext cx="9082800" cy="169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16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2D8DB3-1342-4E3E-9443-67590E2F9EBC}"/>
              </a:ext>
            </a:extLst>
          </p:cNvPr>
          <p:cNvSpPr txBox="1">
            <a:spLocks/>
          </p:cNvSpPr>
          <p:nvPr/>
        </p:nvSpPr>
        <p:spPr>
          <a:xfrm>
            <a:off x="250825" y="620688"/>
            <a:ext cx="864235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테이블 생성 프로그램 </a:t>
            </a:r>
            <a:r>
              <a:rPr lang="en-US" altLang="ko-KR" dirty="0"/>
              <a:t>: </a:t>
            </a:r>
            <a:r>
              <a:rPr lang="en-US" altLang="ko-KR" dirty="0" err="1"/>
              <a:t>user_tbl.php</a:t>
            </a:r>
            <a:endParaRPr lang="en-US" altLang="ko-KR" dirty="0"/>
          </a:p>
          <a:p>
            <a:endParaRPr lang="en-US" altLang="ko-KR" sz="500" dirty="0"/>
          </a:p>
          <a:p>
            <a:pPr lvl="1"/>
            <a:r>
              <a:rPr lang="ko-KR" altLang="en-US" dirty="0"/>
              <a:t>하이퍼링크를 클릭하면 </a:t>
            </a:r>
            <a:r>
              <a:rPr lang="en-US" altLang="ko-KR" dirty="0" err="1"/>
              <a:t>user_tbl</a:t>
            </a:r>
            <a:r>
              <a:rPr lang="en-US" altLang="ko-KR" dirty="0"/>
              <a:t> </a:t>
            </a:r>
            <a:r>
              <a:rPr lang="ko-KR" altLang="en-US" dirty="0"/>
              <a:t>테이블이 생성되도록 다음 예제를 수행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773B65-79CE-4BDF-9DC1-BFB329F0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0" y="1916832"/>
            <a:ext cx="8684279" cy="46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0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DCE2F1E-16C0-4053-9B58-EE82E117504C}"/>
              </a:ext>
            </a:extLst>
          </p:cNvPr>
          <p:cNvGrpSpPr/>
          <p:nvPr/>
        </p:nvGrpSpPr>
        <p:grpSpPr>
          <a:xfrm>
            <a:off x="251520" y="529297"/>
            <a:ext cx="8684279" cy="5852031"/>
            <a:chOff x="-5411" y="404664"/>
            <a:chExt cx="9149411" cy="61654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ACBD0F-BD8C-42FF-85E5-74189889F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4664"/>
              <a:ext cx="9144000" cy="10775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CEB5929-D8EA-4FB2-9F3F-30A45A63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411" y="1423666"/>
              <a:ext cx="9126000" cy="5146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75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C9EB87-D554-43FE-A9F2-2214756F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2" y="286322"/>
            <a:ext cx="8679143" cy="62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39DFEF2-3751-461E-98FC-C12CE9BA1ED4}"/>
              </a:ext>
            </a:extLst>
          </p:cNvPr>
          <p:cNvGrpSpPr/>
          <p:nvPr/>
        </p:nvGrpSpPr>
        <p:grpSpPr>
          <a:xfrm>
            <a:off x="0" y="95568"/>
            <a:ext cx="9144000" cy="6666863"/>
            <a:chOff x="0" y="95568"/>
            <a:chExt cx="9144000" cy="666686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BC079A8-2A95-4B88-B1EF-FDF7B3E57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568"/>
              <a:ext cx="9144000" cy="666686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BC87DB-AA6C-402C-9CD8-89DE27ADBCB5}"/>
                </a:ext>
              </a:extLst>
            </p:cNvPr>
            <p:cNvSpPr/>
            <p:nvPr/>
          </p:nvSpPr>
          <p:spPr>
            <a:xfrm>
              <a:off x="7308304" y="5373216"/>
              <a:ext cx="1296144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B87373-95B5-431C-86FC-4F1028EF0E90}"/>
              </a:ext>
            </a:extLst>
          </p:cNvPr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A66E0-555F-4419-ADCB-3CE8EF8B160E}"/>
              </a:ext>
            </a:extLst>
          </p:cNvPr>
          <p:cNvSpPr/>
          <p:nvPr/>
        </p:nvSpPr>
        <p:spPr>
          <a:xfrm>
            <a:off x="0" y="6676594"/>
            <a:ext cx="9144000" cy="1886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162125-ADD3-42AE-B289-13D848191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576874"/>
            <a:ext cx="5503771" cy="17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F82DBE9-996B-4A59-82C2-FFF8DE86205F}"/>
              </a:ext>
            </a:extLst>
          </p:cNvPr>
          <p:cNvGrpSpPr/>
          <p:nvPr/>
        </p:nvGrpSpPr>
        <p:grpSpPr>
          <a:xfrm>
            <a:off x="366650" y="620688"/>
            <a:ext cx="8399562" cy="5616624"/>
            <a:chOff x="366650" y="620688"/>
            <a:chExt cx="8399562" cy="56166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714F766-9256-4B50-9B3E-75A5E6B0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788" y="620688"/>
              <a:ext cx="8388424" cy="122723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19D3772-A468-44E9-BA98-2B9D58641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650" y="2007904"/>
              <a:ext cx="6213921" cy="4229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025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052589-177B-495C-A4B6-48992FBA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7" y="620688"/>
            <a:ext cx="8566035" cy="55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E2B7A1C-17F4-4FF5-A851-9057B684C9C1}"/>
              </a:ext>
            </a:extLst>
          </p:cNvPr>
          <p:cNvGrpSpPr/>
          <p:nvPr/>
        </p:nvGrpSpPr>
        <p:grpSpPr>
          <a:xfrm>
            <a:off x="341784" y="620688"/>
            <a:ext cx="8460432" cy="5550121"/>
            <a:chOff x="341784" y="620688"/>
            <a:chExt cx="8460432" cy="555012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F54C82B-F49C-4771-90B3-849496701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784" y="620688"/>
              <a:ext cx="8460432" cy="127744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E767293-F646-4DEC-8071-AEB47BF2C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784" y="1966717"/>
              <a:ext cx="6098015" cy="4204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475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4C859-9533-471C-9D06-9556B665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5" y="629920"/>
            <a:ext cx="8460432" cy="55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9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2D8DB3-1342-4E3E-9443-67590E2F9EBC}"/>
              </a:ext>
            </a:extLst>
          </p:cNvPr>
          <p:cNvSpPr txBox="1">
            <a:spLocks/>
          </p:cNvSpPr>
          <p:nvPr/>
        </p:nvSpPr>
        <p:spPr>
          <a:xfrm>
            <a:off x="250825" y="620688"/>
            <a:ext cx="864235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 생성된 테이블 존재 확인 및 테이블 삭제</a:t>
            </a:r>
            <a:endParaRPr lang="en-US" altLang="ko-KR" dirty="0"/>
          </a:p>
          <a:p>
            <a:pPr marL="0" indent="0">
              <a:buNone/>
            </a:pPr>
            <a:endParaRPr lang="en-US" altLang="ko-KR" sz="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8D57A0-852D-4DE2-888F-5F127FE3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0" y="1268760"/>
            <a:ext cx="853328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0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25BE19-FFE5-401C-939B-A15ABB7E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692696"/>
            <a:ext cx="8460432" cy="53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13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E1554C-E39F-4937-A234-A157ABAB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692696"/>
            <a:ext cx="8460432" cy="51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91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19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474662"/>
          </a:xfrm>
        </p:spPr>
        <p:txBody>
          <a:bodyPr>
            <a:normAutofit/>
          </a:bodyPr>
          <a:lstStyle/>
          <a:p>
            <a:r>
              <a:rPr lang="ko-KR" altLang="en-US" dirty="0"/>
              <a:t>스토리보드</a:t>
            </a:r>
            <a:endParaRPr lang="en-US" altLang="ko-KR" dirty="0">
              <a:solidFill>
                <a:srgbClr val="FF3399"/>
              </a:solidFill>
            </a:endParaRPr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01</a:t>
            </a:r>
            <a:endParaRPr lang="ko-KR" altLang="en-US" sz="33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6FA5D1D5-A31F-486C-B3A0-3EEB7E075578}"/>
              </a:ext>
            </a:extLst>
          </p:cNvPr>
          <p:cNvSpPr txBox="1">
            <a:spLocks/>
          </p:cNvSpPr>
          <p:nvPr/>
        </p:nvSpPr>
        <p:spPr>
          <a:xfrm>
            <a:off x="250825" y="1916832"/>
            <a:ext cx="8642350" cy="4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회원 관리 프로젝트의 관리자 모드에서 수행하는 스토리보드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A736E-2CD1-40BC-9EE3-E906C1CB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14" y="2636912"/>
            <a:ext cx="581989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882A13-D2C2-461E-81A6-91F2D13EEB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548680"/>
            <a:ext cx="8642350" cy="792088"/>
          </a:xfrm>
        </p:spPr>
        <p:txBody>
          <a:bodyPr/>
          <a:lstStyle/>
          <a:p>
            <a:r>
              <a:rPr lang="ko-KR" altLang="en-US" dirty="0"/>
              <a:t>프로젝트 리허설</a:t>
            </a:r>
            <a:endParaRPr lang="en-US" altLang="ko-KR" dirty="0"/>
          </a:p>
          <a:p>
            <a:pPr lvl="1"/>
            <a:r>
              <a:rPr lang="ko-KR" altLang="en-US" dirty="0"/>
              <a:t>회원 관리 프로젝트의 관리자 모드 수행과정 미리 살펴보기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9E462-AC60-47BB-8B86-C1A77C82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1480"/>
            <a:ext cx="8064896" cy="473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EB0691-856A-4855-B723-F741C2626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36077"/>
            <a:ext cx="8136904" cy="51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1C73E7-130F-4725-B75C-552ED75F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94" y="736077"/>
            <a:ext cx="8090462" cy="57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21A682-18CE-42A4-8910-D25B1080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74" y="716482"/>
            <a:ext cx="8136904" cy="52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313B-AFA8-4FFE-BB11-0214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ED01-022A-4ED2-8D7C-32826E53FE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825" y="1380310"/>
            <a:ext cx="8642350" cy="474662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데이터베이스 생성</a:t>
            </a:r>
            <a:endParaRPr lang="en-US" altLang="ko-KR" dirty="0">
              <a:solidFill>
                <a:srgbClr val="FF3399"/>
              </a:solidFill>
            </a:endParaRPr>
          </a:p>
        </p:txBody>
      </p:sp>
      <p:sp>
        <p:nvSpPr>
          <p:cNvPr id="4" name="제목 9">
            <a:extLst>
              <a:ext uri="{FF2B5EF4-FFF2-40B4-BE49-F238E27FC236}">
                <a16:creationId xmlns:a16="http://schemas.microsoft.com/office/drawing/2014/main" id="{4CFA9DF3-3E01-4CE8-B46C-AD17EA0F6C2D}"/>
              </a:ext>
            </a:extLst>
          </p:cNvPr>
          <p:cNvSpPr txBox="1">
            <a:spLocks/>
          </p:cNvSpPr>
          <p:nvPr/>
        </p:nvSpPr>
        <p:spPr>
          <a:xfrm>
            <a:off x="240634" y="431344"/>
            <a:ext cx="72008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300" b="1" dirty="0">
                <a:solidFill>
                  <a:schemeClr val="bg1"/>
                </a:solidFill>
              </a:rPr>
              <a:t>02</a:t>
            </a:r>
            <a:endParaRPr lang="ko-KR" altLang="en-US" sz="33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6FA5D1D5-A31F-486C-B3A0-3EEB7E075578}"/>
              </a:ext>
            </a:extLst>
          </p:cNvPr>
          <p:cNvSpPr txBox="1">
            <a:spLocks/>
          </p:cNvSpPr>
          <p:nvPr/>
        </p:nvSpPr>
        <p:spPr>
          <a:xfrm>
            <a:off x="250825" y="1916832"/>
            <a:ext cx="8642350" cy="4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회원 관리 프로젝트의 관리자 모드에서 수행하는 접속 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C8C6F-F76B-458E-A759-C8E69FE6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2453353"/>
            <a:ext cx="8211082" cy="18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6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2D8DB3-1342-4E3E-9443-67590E2F9EBC}"/>
              </a:ext>
            </a:extLst>
          </p:cNvPr>
          <p:cNvSpPr txBox="1">
            <a:spLocks/>
          </p:cNvSpPr>
          <p:nvPr/>
        </p:nvSpPr>
        <p:spPr>
          <a:xfrm>
            <a:off x="250825" y="620688"/>
            <a:ext cx="8642350" cy="4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n"/>
              <a:defRPr sz="2000" b="1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Clr>
                <a:srgbClr val="FF3399"/>
              </a:buClr>
              <a:buFont typeface="맑은 고딕" panose="020B0503020000020004" pitchFamily="50" charset="-127"/>
              <a:buChar char="－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/>
              <a:t>addr_db</a:t>
            </a:r>
            <a:r>
              <a:rPr lang="en-US" altLang="ko-KR" dirty="0"/>
              <a:t> </a:t>
            </a:r>
            <a:r>
              <a:rPr lang="ko-KR" altLang="en-US" dirty="0"/>
              <a:t>데이터베이스 존재여부 확인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B570D6-AC8F-4728-9AC5-C6127CAE7494}"/>
              </a:ext>
            </a:extLst>
          </p:cNvPr>
          <p:cNvGrpSpPr/>
          <p:nvPr/>
        </p:nvGrpSpPr>
        <p:grpSpPr>
          <a:xfrm>
            <a:off x="611560" y="1095350"/>
            <a:ext cx="8208912" cy="5280302"/>
            <a:chOff x="611560" y="1095350"/>
            <a:chExt cx="8208912" cy="52803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819CEAC-0BE1-4DC8-A7FE-2F989917D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095350"/>
              <a:ext cx="8208912" cy="129045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148D6B-E327-4D91-BE42-0802B28C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2492896"/>
              <a:ext cx="6408712" cy="3882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9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214</Words>
  <Application>Microsoft Office PowerPoint</Application>
  <PresentationFormat>화면 슬라이드 쇼(4:3)</PresentationFormat>
  <Paragraphs>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굴림</vt:lpstr>
      <vt:lpstr>맑은 고딕</vt:lpstr>
      <vt:lpstr>Arial</vt:lpstr>
      <vt:lpstr>Wingdings</vt:lpstr>
      <vt:lpstr>Office 테마</vt:lpstr>
      <vt:lpstr>디자인 사용자 지정</vt:lpstr>
      <vt:lpstr>2_Office 테마</vt:lpstr>
      <vt:lpstr>1_Office 테마</vt:lpstr>
      <vt:lpstr>PowerPoint 프레젠테이션</vt:lpstr>
      <vt:lpstr>PowerPoint 프레젠테이션</vt:lpstr>
      <vt:lpstr>프로젝트 시뮬레이션</vt:lpstr>
      <vt:lpstr>PowerPoint 프레젠테이션</vt:lpstr>
      <vt:lpstr>PowerPoint 프레젠테이션</vt:lpstr>
      <vt:lpstr>PowerPoint 프레젠테이션</vt:lpstr>
      <vt:lpstr>PowerPoint 프레젠테이션</vt:lpstr>
      <vt:lpstr>프로젝트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SHIN YOON HWAN</cp:lastModifiedBy>
  <cp:revision>362</cp:revision>
  <cp:lastPrinted>2019-12-23T00:36:41Z</cp:lastPrinted>
  <dcterms:created xsi:type="dcterms:W3CDTF">2019-02-13T15:37:28Z</dcterms:created>
  <dcterms:modified xsi:type="dcterms:W3CDTF">2020-03-12T02:39:19Z</dcterms:modified>
</cp:coreProperties>
</file>