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364" r:id="rId2"/>
    <p:sldId id="365" r:id="rId3"/>
    <p:sldId id="366" r:id="rId4"/>
    <p:sldId id="367" r:id="rId5"/>
    <p:sldId id="368" r:id="rId6"/>
    <p:sldId id="372" r:id="rId7"/>
    <p:sldId id="369" r:id="rId8"/>
    <p:sldId id="370" r:id="rId9"/>
    <p:sldId id="371" r:id="rId10"/>
    <p:sldId id="3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28" d="100"/>
          <a:sy n="128" d="100"/>
        </p:scale>
        <p:origin x="1498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23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0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hanbit.co.kr/src/44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hanbit.co.kr/src/44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Ay4079h4yU&amp;t=18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746575" y="1673805"/>
            <a:ext cx="7991475" cy="13172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400" u="none" smtClean="0">
                <a:ea typeface="맑은 고딕" pitchFamily="50" charset="-127"/>
              </a:rPr>
              <a:t>.</a:t>
            </a:r>
            <a:r>
              <a:rPr kumimoji="0" lang="ko-KR" altLang="en-US" sz="14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9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소개</a:t>
            </a:r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4294967295"/>
          </p:nvPr>
        </p:nvSpPr>
        <p:spPr>
          <a:xfrm>
            <a:off x="3671900" y="2078850"/>
            <a:ext cx="5265585" cy="2790311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도서명 </a:t>
            </a:r>
            <a:r>
              <a:rPr lang="en-US" altLang="ko-KR" sz="1600"/>
              <a:t>: </a:t>
            </a:r>
            <a:r>
              <a:rPr lang="ko-KR" altLang="en-US" sz="1600" smtClean="0"/>
              <a:t>데이터베이스 </a:t>
            </a:r>
            <a:r>
              <a:rPr lang="en-US" altLang="ko-KR" sz="1600" dirty="0" smtClean="0"/>
              <a:t>for Beginner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smtClean="0"/>
              <a:t>ISBN </a:t>
            </a:r>
            <a:r>
              <a:rPr lang="en-US" altLang="ko-KR" sz="1600"/>
              <a:t>: </a:t>
            </a:r>
            <a:r>
              <a:rPr lang="en-US" altLang="ko-KR" sz="1600" smtClean="0"/>
              <a:t>979-11-5664-435-4 </a:t>
            </a:r>
            <a:r>
              <a:rPr lang="en-US" altLang="ko-KR" sz="1600" dirty="0" smtClean="0"/>
              <a:t>93000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저자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우재남</a:t>
            </a:r>
            <a:endParaRPr lang="ko-KR" altLang="en-US" sz="16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한빛아카데미</a:t>
            </a:r>
            <a:r>
              <a:rPr lang="ko-KR" altLang="en-US" sz="1600" dirty="0" smtClean="0"/>
              <a:t>㈜</a:t>
            </a:r>
            <a:endParaRPr lang="en-US" altLang="ko-KR" sz="16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정가 </a:t>
            </a:r>
            <a:r>
              <a:rPr lang="en-US" altLang="ko-KR" sz="1600"/>
              <a:t>: </a:t>
            </a:r>
            <a:r>
              <a:rPr lang="en-US" altLang="ko-KR" sz="1600" smtClean="0"/>
              <a:t>520p / 24,000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예제 소스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2"/>
              </a:rPr>
              <a:t>http</a:t>
            </a:r>
            <a:r>
              <a:rPr lang="en-US" altLang="ko-KR" sz="1600">
                <a:hlinkClick r:id="rId2"/>
              </a:rPr>
              <a:t>://</a:t>
            </a:r>
            <a:r>
              <a:rPr lang="en-US" altLang="ko-KR" sz="1600" smtClean="0">
                <a:hlinkClick r:id="rId2"/>
              </a:rPr>
              <a:t>www.hanbit.co.kr/src/4435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36825"/>
            <a:ext cx="2757388" cy="37696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25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 anchor="t">
            <a:normAutofit/>
          </a:bodyPr>
          <a:lstStyle/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 smtClean="0"/>
              <a:t>➊ </a:t>
            </a:r>
            <a:r>
              <a:rPr lang="ko-KR" altLang="en-US" sz="1600" b="0"/>
              <a:t>누구나 쉽게 </a:t>
            </a:r>
            <a:r>
              <a:rPr lang="en-US" altLang="ko-KR" sz="1600" b="0"/>
              <a:t>MySQL</a:t>
            </a:r>
            <a:r>
              <a:rPr lang="ko-KR" altLang="en-US" sz="1600" b="0"/>
              <a:t>을 설치할 수 </a:t>
            </a:r>
            <a:r>
              <a:rPr lang="ko-KR" altLang="en-US" sz="1600" b="0" smtClean="0"/>
              <a:t>있습니다</a:t>
            </a:r>
            <a:endParaRPr lang="ko-KR" altLang="en-US" sz="1600" b="0"/>
          </a:p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/>
              <a:t>➋ 가장 기본이자 필수로 사용되는 </a:t>
            </a:r>
            <a:r>
              <a:rPr lang="en-US" altLang="ko-KR" sz="1600" b="0"/>
              <a:t>SQL</a:t>
            </a:r>
            <a:r>
              <a:rPr lang="ko-KR" altLang="en-US" sz="1600" b="0"/>
              <a:t>을 효과적으로 학습할 수 있습니다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/>
              <a:t>➌ 실무에서 사용되는 고급 데이터베이스 기술도 다룹니다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/>
              <a:t>➍ 다양한 강의에 활용하기 좋게 구성되어 있습니다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/>
              <a:t>➎ 다양한 실습을 하면서 주요 이론을 자연스럽게 익힐 수 있습니다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ko-KR" altLang="en-US" sz="1600" b="0"/>
              <a:t>➏ 데이터베이스의 큰 활용 분야인 웹 프로그래밍 응용을 포함했습니다</a:t>
            </a:r>
          </a:p>
        </p:txBody>
      </p:sp>
    </p:spTree>
    <p:extLst>
      <p:ext uri="{BB962C8B-B14F-4D97-AF65-F5344CB8AC3E}">
        <p14:creationId xmlns:p14="http://schemas.microsoft.com/office/powerpoint/2010/main" val="47577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교재의 전체 구성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863715"/>
            <a:ext cx="7223233" cy="58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예제소스와 파일 안내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www.hanbit.co.kr/src/4435</a:t>
            </a:r>
            <a:endParaRPr lang="en-US" altLang="ko-KR" smtClean="0"/>
          </a:p>
          <a:p>
            <a:pPr lvl="1"/>
            <a:r>
              <a:rPr lang="ko-KR" altLang="en-US" smtClean="0"/>
              <a:t>각종 설치 파일 </a:t>
            </a:r>
            <a:r>
              <a:rPr lang="ko-KR" altLang="en-US" sz="1400">
                <a:solidFill>
                  <a:srgbClr val="FF0000"/>
                </a:solidFill>
              </a:rPr>
              <a:t>← </a:t>
            </a:r>
            <a:r>
              <a:rPr lang="ko-KR" altLang="en-US" sz="1400" smtClean="0">
                <a:solidFill>
                  <a:srgbClr val="FF0000"/>
                </a:solidFill>
              </a:rPr>
              <a:t>실습에 필요한 각종 설치 파일이 정리되어 있습니다</a:t>
            </a:r>
            <a:r>
              <a:rPr lang="en-US" altLang="ko-KR" sz="1400" smtClean="0">
                <a:solidFill>
                  <a:srgbClr val="FF0000"/>
                </a:solidFill>
              </a:rPr>
              <a:t>. </a:t>
            </a:r>
            <a:br>
              <a:rPr lang="en-US" altLang="ko-KR" sz="1400" smtClean="0">
                <a:solidFill>
                  <a:srgbClr val="FF0000"/>
                </a:solidFill>
              </a:rPr>
            </a:br>
            <a:r>
              <a:rPr lang="en-US" altLang="ko-KR" sz="1400" smtClean="0">
                <a:solidFill>
                  <a:srgbClr val="FF0000"/>
                </a:solidFill>
              </a:rPr>
              <a:t>                           </a:t>
            </a:r>
            <a:r>
              <a:rPr lang="ko-KR" altLang="en-US" sz="1400" smtClean="0">
                <a:solidFill>
                  <a:srgbClr val="FF0000"/>
                </a:solidFill>
              </a:rPr>
              <a:t>자세한 내용은 </a:t>
            </a:r>
            <a:r>
              <a:rPr lang="en-US" altLang="ko-KR" sz="1400" smtClean="0">
                <a:solidFill>
                  <a:srgbClr val="FF0000"/>
                </a:solidFill>
              </a:rPr>
              <a:t>‘$</a:t>
            </a:r>
            <a:r>
              <a:rPr lang="ko-KR" altLang="en-US" sz="1400" smtClean="0">
                <a:solidFill>
                  <a:srgbClr val="FF0000"/>
                </a:solidFill>
              </a:rPr>
              <a:t>파일설명</a:t>
            </a:r>
            <a:r>
              <a:rPr lang="en-US" altLang="ko-KR" sz="1400" smtClean="0">
                <a:solidFill>
                  <a:srgbClr val="FF0000"/>
                </a:solidFill>
              </a:rPr>
              <a:t>.txt’ </a:t>
            </a:r>
            <a:r>
              <a:rPr lang="ko-KR" altLang="en-US" sz="1400" smtClean="0">
                <a:solidFill>
                  <a:srgbClr val="FF0000"/>
                </a:solidFill>
              </a:rPr>
              <a:t>파일을 참고하세요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  <a:endParaRPr lang="en-US" altLang="ko-KR" sz="1400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marL="357188" lvl="1" indent="0">
              <a:buNone/>
            </a:pP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소스코드 </a:t>
            </a:r>
            <a:r>
              <a:rPr lang="ko-KR" altLang="en-US" sz="1400" smtClean="0">
                <a:solidFill>
                  <a:srgbClr val="FF0000"/>
                </a:solidFill>
              </a:rPr>
              <a:t>← 본문에 사용된 </a:t>
            </a:r>
            <a:r>
              <a:rPr lang="en-US" altLang="ko-KR" sz="1400">
                <a:solidFill>
                  <a:srgbClr val="FF0000"/>
                </a:solidFill>
              </a:rPr>
              <a:t>SQL </a:t>
            </a:r>
            <a:r>
              <a:rPr lang="ko-KR" altLang="en-US" sz="1400">
                <a:solidFill>
                  <a:srgbClr val="FF0000"/>
                </a:solidFill>
              </a:rPr>
              <a:t>코드 및 </a:t>
            </a:r>
            <a:r>
              <a:rPr lang="en-US" altLang="ko-KR" sz="1400">
                <a:solidFill>
                  <a:srgbClr val="FF0000"/>
                </a:solidFill>
              </a:rPr>
              <a:t>PHP </a:t>
            </a:r>
            <a:r>
              <a:rPr lang="ko-KR" altLang="en-US" sz="1400" smtClean="0">
                <a:solidFill>
                  <a:srgbClr val="FF0000"/>
                </a:solidFill>
              </a:rPr>
              <a:t>코드가 챕터별로 </a:t>
            </a:r>
            <a:r>
              <a:rPr lang="ko-KR" altLang="en-US" sz="1400">
                <a:solidFill>
                  <a:srgbClr val="FF0000"/>
                </a:solidFill>
              </a:rPr>
              <a:t>정리되어 있습니다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033845"/>
            <a:ext cx="6065490" cy="35998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09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 동영상 강좌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설치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(</a:t>
            </a:r>
            <a:r>
              <a:rPr lang="ko-KR" altLang="en-US" dirty="0"/>
              <a:t>실습 </a:t>
            </a:r>
            <a:r>
              <a:rPr lang="en-US" altLang="ko-KR" dirty="0" smtClean="0"/>
              <a:t>1-1)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www.youtube.com/watch?v=vAy4079h4yU&amp;t=18s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XAMPP </a:t>
            </a:r>
            <a:r>
              <a:rPr lang="ko-KR" altLang="en-US" dirty="0"/>
              <a:t>설치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2-1~</a:t>
            </a:r>
            <a:r>
              <a:rPr lang="ko-KR" altLang="en-US" dirty="0"/>
              <a:t>실습 </a:t>
            </a:r>
            <a:r>
              <a:rPr lang="en-US" altLang="ko-KR" dirty="0"/>
              <a:t>2-4)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www.youtube.com/watch?v=vAy4079h4yU&amp;t=18s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 책의 사용 설명서</a:t>
            </a:r>
            <a:r>
              <a:rPr lang="en-US" altLang="ko-KR" smtClean="0"/>
              <a:t>(1)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5" r="1141"/>
          <a:stretch/>
        </p:blipFill>
        <p:spPr>
          <a:xfrm>
            <a:off x="1153026" y="773705"/>
            <a:ext cx="6614329" cy="5940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05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 책의 사용 설명서</a:t>
            </a:r>
            <a:r>
              <a:rPr lang="en-US" altLang="ko-KR" smtClean="0"/>
              <a:t>(2)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81" y="908720"/>
            <a:ext cx="6593019" cy="56706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5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2743066"/>
              </p:ext>
            </p:extLst>
          </p:nvPr>
        </p:nvGraphicFramePr>
        <p:xfrm>
          <a:off x="971600" y="818710"/>
          <a:ext cx="7200671" cy="5535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643"/>
                <a:gridCol w="1178537"/>
                <a:gridCol w="5580491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데이터베이스의 이해와 </a:t>
                      </a:r>
                      <a:r>
                        <a:rPr lang="en-US" altLang="ko-KR" sz="1400" smtClean="0"/>
                        <a:t>MySQL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설치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데이터베이스 전체 운영 맛보기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데이터베이스 모델링의 이해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MySQL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툴과 유틸리티 사용법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 검색과 그루핑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 삽입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수정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삭제와 </a:t>
                      </a:r>
                      <a:r>
                        <a:rPr lang="en-US" altLang="ko-KR" sz="1400" smtClean="0"/>
                        <a:t>WITH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절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7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데이터 형식과 내장 함수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조인과 </a:t>
                      </a:r>
                      <a:r>
                        <a:rPr lang="en-US" altLang="ko-KR" sz="1400" smtClean="0"/>
                        <a:t>SQL </a:t>
                      </a:r>
                      <a:r>
                        <a:rPr lang="ko-KR" altLang="en-US" sz="1400" smtClean="0"/>
                        <a:t>프로그래밍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9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테이블과 뷰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인덱스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스토어드 프로그램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전체 텍스트 검색과 파티션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/>
                        <a:t>데이터베이스 연동을 위한 </a:t>
                      </a:r>
                      <a:r>
                        <a:rPr lang="en-US" altLang="ko-KR" sz="1400" baseline="0" smtClean="0"/>
                        <a:t>PHP </a:t>
                      </a:r>
                      <a:r>
                        <a:rPr lang="ko-KR" altLang="en-US" sz="1400" baseline="0" smtClean="0"/>
                        <a:t>프로그래밍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미니 </a:t>
                      </a:r>
                      <a:r>
                        <a:rPr lang="ko-KR" altLang="en-US" sz="1400" smtClean="0"/>
                        <a:t>프로젝트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회원 관리 시스템 만들기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4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266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교재 소개</vt:lpstr>
      <vt:lpstr>교재 주요 특징</vt:lpstr>
      <vt:lpstr>교재의 전체 구성</vt:lpstr>
      <vt:lpstr>예제소스와 파일 안내</vt:lpstr>
      <vt:lpstr>환경 구축 동영상 강좌 안내</vt:lpstr>
      <vt:lpstr>이 책의 사용 설명서(1)</vt:lpstr>
      <vt:lpstr>이 책의 사용 설명서(2)</vt:lpstr>
      <vt:lpstr>강의 계획표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Microsoft 계정</cp:lastModifiedBy>
  <cp:revision>212</cp:revision>
  <dcterms:created xsi:type="dcterms:W3CDTF">2012-07-23T02:34:37Z</dcterms:created>
  <dcterms:modified xsi:type="dcterms:W3CDTF">2020-09-14T02:31:58Z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