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6"/>
  </p:notesMasterIdLst>
  <p:handoutMasterIdLst>
    <p:handoutMasterId r:id="rId37"/>
  </p:handoutMasterIdLst>
  <p:sldIdLst>
    <p:sldId id="372" r:id="rId2"/>
    <p:sldId id="373" r:id="rId3"/>
    <p:sldId id="375" r:id="rId4"/>
    <p:sldId id="374" r:id="rId5"/>
    <p:sldId id="376" r:id="rId6"/>
    <p:sldId id="378" r:id="rId7"/>
    <p:sldId id="384" r:id="rId8"/>
    <p:sldId id="389" r:id="rId9"/>
    <p:sldId id="390" r:id="rId10"/>
    <p:sldId id="391" r:id="rId11"/>
    <p:sldId id="392" r:id="rId12"/>
    <p:sldId id="393" r:id="rId13"/>
    <p:sldId id="394" r:id="rId14"/>
    <p:sldId id="385" r:id="rId15"/>
    <p:sldId id="386" r:id="rId16"/>
    <p:sldId id="396" r:id="rId17"/>
    <p:sldId id="397" r:id="rId18"/>
    <p:sldId id="398" r:id="rId19"/>
    <p:sldId id="399" r:id="rId20"/>
    <p:sldId id="400" r:id="rId21"/>
    <p:sldId id="402" r:id="rId22"/>
    <p:sldId id="401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1" r:id="rId31"/>
    <p:sldId id="412" r:id="rId32"/>
    <p:sldId id="387" r:id="rId33"/>
    <p:sldId id="388" r:id="rId34"/>
    <p:sldId id="36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23" d="100"/>
          <a:sy n="123" d="100"/>
        </p:scale>
        <p:origin x="1642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86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1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youtube.com/watch?v=vAy4079h4yU&amp;t=18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01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데이터베이스의 이해와</a:t>
            </a:r>
            <a:endParaRPr lang="en-US" altLang="ko-KR" sz="4000"/>
          </a:p>
          <a:p>
            <a:pPr algn="l"/>
            <a:r>
              <a:rPr lang="en-US" altLang="ko-KR" sz="4000"/>
              <a:t>MySQL </a:t>
            </a:r>
            <a:r>
              <a:rPr lang="ko-KR" altLang="en-US" sz="400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1-3 SQL</a:t>
            </a:r>
            <a:r>
              <a:rPr lang="ko-KR" altLang="en-US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</a:t>
            </a:r>
          </a:p>
          <a:p>
            <a:pPr lvl="1"/>
            <a:r>
              <a:rPr lang="ko-KR" altLang="en-US" dirty="0"/>
              <a:t>데이터베이스를 조작하는 언어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en-US" altLang="ko-KR" dirty="0"/>
              <a:t>DBMS </a:t>
            </a:r>
            <a:r>
              <a:rPr lang="ko-KR" altLang="en-US" dirty="0"/>
              <a:t>제작 회사와 독립적임</a:t>
            </a:r>
            <a:endParaRPr lang="en-US" altLang="ko-KR" dirty="0"/>
          </a:p>
          <a:p>
            <a:pPr lvl="1"/>
            <a:r>
              <a:rPr lang="ko-KR" altLang="en-US" dirty="0"/>
              <a:t>다른 시스템으로의 이식성이 좋음</a:t>
            </a:r>
            <a:endParaRPr lang="en-US" altLang="ko-KR" dirty="0"/>
          </a:p>
          <a:p>
            <a:pPr lvl="1"/>
            <a:r>
              <a:rPr lang="ko-KR" altLang="en-US" dirty="0"/>
              <a:t>표준이 계속 발전함</a:t>
            </a:r>
            <a:endParaRPr lang="en-US" altLang="ko-KR" dirty="0"/>
          </a:p>
          <a:p>
            <a:pPr lvl="1"/>
            <a:r>
              <a:rPr lang="ko-KR" altLang="en-US" dirty="0"/>
              <a:t>대화식 언어임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구조 지원함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r>
              <a:rPr lang="ko-KR" altLang="en-US" dirty="0"/>
              <a:t>표준 </a:t>
            </a:r>
            <a:r>
              <a:rPr lang="en-US" altLang="ko-KR" dirty="0"/>
              <a:t>SQL</a:t>
            </a:r>
            <a:r>
              <a:rPr lang="ko-KR" altLang="en-US" dirty="0"/>
              <a:t>과 각 회사의 </a:t>
            </a:r>
            <a:r>
              <a:rPr lang="en-US" altLang="ko-KR" dirty="0"/>
              <a:t>SQL </a:t>
            </a:r>
          </a:p>
          <a:p>
            <a:pPr lvl="1"/>
            <a:r>
              <a:rPr lang="ko-KR" altLang="en-US" dirty="0"/>
              <a:t>많은 회사가 되도록 표준 </a:t>
            </a:r>
            <a:r>
              <a:rPr lang="en-US" altLang="ko-KR" dirty="0"/>
              <a:t>SQL</a:t>
            </a:r>
            <a:r>
              <a:rPr lang="ko-KR" altLang="en-US" dirty="0"/>
              <a:t>을 준수하려고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노력하지만 각 회사의 </a:t>
            </a:r>
            <a:r>
              <a:rPr lang="en-US" altLang="ko-KR" dirty="0"/>
              <a:t>DBMS</a:t>
            </a:r>
            <a:r>
              <a:rPr lang="ko-KR" altLang="en-US" dirty="0"/>
              <a:t>마다 특징이 있기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때문에 현실적으로 완전히 통일되기는 어려움</a:t>
            </a:r>
            <a:endParaRPr lang="en-US" altLang="ko-KR" dirty="0"/>
          </a:p>
          <a:p>
            <a:pPr lvl="1"/>
            <a:r>
              <a:rPr lang="ko-KR" altLang="en-US" dirty="0"/>
              <a:t>각 회사의 제품은 모두 표준 </a:t>
            </a:r>
            <a:r>
              <a:rPr lang="en-US" altLang="ko-KR" dirty="0"/>
              <a:t>SQL</a:t>
            </a:r>
            <a:r>
              <a:rPr lang="ko-KR" altLang="en-US" dirty="0"/>
              <a:t>을 공통으로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사용하면서 자기 제품의 특성에 맞춘 호환되지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않는 </a:t>
            </a:r>
            <a:r>
              <a:rPr lang="en-US" altLang="ko-KR" dirty="0"/>
              <a:t>SQL </a:t>
            </a:r>
            <a:r>
              <a:rPr lang="ko-KR" altLang="en-US" dirty="0"/>
              <a:t>문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067232"/>
            <a:ext cx="3640215" cy="33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MySQL</a:t>
            </a:r>
            <a:r>
              <a:rPr lang="ko-KR" altLang="en-US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MySQL</a:t>
            </a:r>
          </a:p>
          <a:p>
            <a:pPr lvl="1"/>
            <a:r>
              <a:rPr lang="ko-KR" altLang="en-US" smtClean="0"/>
              <a:t>오라클에서 </a:t>
            </a:r>
            <a:r>
              <a:rPr lang="ko-KR" altLang="en-US"/>
              <a:t>제작한 </a:t>
            </a:r>
            <a:r>
              <a:rPr lang="en-US" altLang="ko-KR"/>
              <a:t>DBMS </a:t>
            </a:r>
            <a:r>
              <a:rPr lang="ko-KR" altLang="en-US" smtClean="0"/>
              <a:t>소프트웨어</a:t>
            </a:r>
            <a:endParaRPr lang="en-US" altLang="ko-KR" smtClean="0"/>
          </a:p>
          <a:p>
            <a:pPr lvl="1"/>
            <a:r>
              <a:rPr lang="ko-KR" altLang="en-US" smtClean="0"/>
              <a:t>오픈소스로 </a:t>
            </a:r>
            <a:r>
              <a:rPr lang="ko-KR" altLang="en-US"/>
              <a:t>제공됨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44" y="953725"/>
            <a:ext cx="4923511" cy="51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MySQL </a:t>
            </a:r>
            <a:r>
              <a:rPr lang="ko-KR" altLang="en-US"/>
              <a:t>에디션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상용 에디션</a:t>
            </a:r>
            <a:endParaRPr lang="en-US" altLang="ko-KR" dirty="0"/>
          </a:p>
          <a:p>
            <a:pPr lvl="1"/>
            <a:r>
              <a:rPr lang="en-US" altLang="ko-KR" dirty="0"/>
              <a:t>Standard&lt; Enterprise&lt; Cluster CGE </a:t>
            </a:r>
            <a:r>
              <a:rPr lang="ko-KR" altLang="en-US" dirty="0"/>
              <a:t>순으로 비싸거나 기능이 높음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무료 에디션</a:t>
            </a:r>
            <a:endParaRPr lang="en-US" altLang="ko-KR" dirty="0"/>
          </a:p>
          <a:p>
            <a:pPr lvl="1"/>
            <a:r>
              <a:rPr lang="en-US" altLang="ko-KR" dirty="0"/>
              <a:t>Community </a:t>
            </a:r>
            <a:r>
              <a:rPr lang="ko-KR" altLang="en-US" dirty="0"/>
              <a:t>에디션은 </a:t>
            </a:r>
            <a:r>
              <a:rPr lang="en-US" altLang="ko-KR" dirty="0"/>
              <a:t>Enterprise </a:t>
            </a:r>
            <a:r>
              <a:rPr lang="ko-KR" altLang="en-US" dirty="0"/>
              <a:t>에디션과 기능상 차이가 거의 없고 사용 허가에 대한 라이선스 차이가 있음</a:t>
            </a:r>
            <a:endParaRPr lang="en-US" altLang="ko-KR" dirty="0"/>
          </a:p>
          <a:p>
            <a:pPr lvl="1"/>
            <a:r>
              <a:rPr lang="ko-KR" altLang="en-US" dirty="0"/>
              <a:t>이 수업에서는 무료 에디션인 </a:t>
            </a:r>
            <a:r>
              <a:rPr lang="en-US" altLang="ko-KR" u="sng" dirty="0"/>
              <a:t>Community </a:t>
            </a:r>
            <a:r>
              <a:rPr lang="ko-KR" altLang="en-US" u="sng" dirty="0"/>
              <a:t>에디션 사용</a:t>
            </a:r>
          </a:p>
        </p:txBody>
      </p:sp>
    </p:spTree>
    <p:extLst>
      <p:ext uri="{BB962C8B-B14F-4D97-AF65-F5344CB8AC3E}">
        <p14:creationId xmlns:p14="http://schemas.microsoft.com/office/powerpoint/2010/main" val="50670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MySQL </a:t>
            </a:r>
            <a:r>
              <a:rPr lang="ko-KR" altLang="en-US"/>
              <a:t>설치 전 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내 컴퓨터 운영체제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설치 </a:t>
            </a:r>
            <a:r>
              <a:rPr lang="ko-KR" altLang="en-US" dirty="0"/>
              <a:t>프로그램 소개</a:t>
            </a:r>
            <a:r>
              <a:rPr lang="en-US" altLang="ko-KR" dirty="0"/>
              <a:t>(</a:t>
            </a:r>
            <a:r>
              <a:rPr lang="ko-KR" altLang="en-US" dirty="0"/>
              <a:t>초록색으로 표시된 것만 설치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MySQL </a:t>
            </a:r>
            <a:r>
              <a:rPr lang="ko-KR" altLang="en-US" dirty="0"/>
              <a:t>설치 동영상</a:t>
            </a:r>
            <a:r>
              <a:rPr lang="en-US" altLang="ko-KR" dirty="0"/>
              <a:t>(</a:t>
            </a:r>
            <a:r>
              <a:rPr lang="ko-KR" altLang="en-US" dirty="0"/>
              <a:t>실습 </a:t>
            </a:r>
            <a:r>
              <a:rPr lang="en-US" altLang="ko-KR" dirty="0"/>
              <a:t>1-1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www.youtube.com/watch?v=vAy4079h4yU&amp;t=18s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088740"/>
            <a:ext cx="5985665" cy="17877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91529"/>
            <a:ext cx="7762425" cy="26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1 </a:t>
            </a:r>
            <a:r>
              <a:rPr lang="ko-KR" altLang="en-US" sz="1400"/>
              <a:t>내 컴퓨터의 운영체제가 </a:t>
            </a:r>
            <a:r>
              <a:rPr lang="en-US" altLang="ko-KR" sz="1400"/>
              <a:t>64</a:t>
            </a:r>
            <a:r>
              <a:rPr lang="ko-KR" altLang="en-US" sz="1400"/>
              <a:t>비트인지 확인하기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1-1 </a:t>
            </a:r>
            <a:r>
              <a:rPr lang="ko-KR" altLang="en-US" sz="1400"/>
              <a:t>시스템의 종류 확인</a:t>
            </a: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2 MySQL Community </a:t>
            </a:r>
            <a:r>
              <a:rPr lang="ko-KR" altLang="en-US" sz="1400"/>
              <a:t>다운로드하기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2-1 MySQL Community 8.0 </a:t>
            </a:r>
            <a:r>
              <a:rPr lang="ko-KR" altLang="en-US" sz="1400"/>
              <a:t>다운로드 </a:t>
            </a:r>
            <a:r>
              <a:rPr lang="en-US" altLang="ko-KR" sz="1400"/>
              <a:t>1</a:t>
            </a:r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0" y="1192737"/>
            <a:ext cx="4972968" cy="21492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4" y="3845399"/>
            <a:ext cx="4956074" cy="26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MySQL Community 8.0 </a:t>
            </a:r>
            <a:r>
              <a:rPr lang="ko-KR" altLang="en-US" sz="1400" dirty="0"/>
              <a:t>다운로드 </a:t>
            </a:r>
            <a:r>
              <a:rPr lang="en-US" altLang="ko-KR" sz="1400" dirty="0"/>
              <a:t>2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3 </a:t>
            </a:r>
            <a:r>
              <a:rPr lang="ko-KR" altLang="en-US" sz="1400" dirty="0" err="1"/>
              <a:t>다운로드한</a:t>
            </a:r>
            <a:r>
              <a:rPr lang="ko-KR" altLang="en-US" sz="1400" dirty="0"/>
              <a:t> </a:t>
            </a:r>
            <a:r>
              <a:rPr lang="en-US" altLang="ko-KR" sz="1400" dirty="0"/>
              <a:t>MySQL </a:t>
            </a:r>
            <a:r>
              <a:rPr lang="ko-KR" altLang="en-US" sz="1400" dirty="0"/>
              <a:t>설치하기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3-1 MySQL Community 8.0 </a:t>
            </a:r>
            <a:r>
              <a:rPr lang="ko-KR" altLang="en-US" sz="1400" dirty="0"/>
              <a:t>설치 </a:t>
            </a:r>
            <a:r>
              <a:rPr lang="en-US" altLang="ko-KR" sz="1400" dirty="0"/>
              <a:t>1</a:t>
            </a:r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5" y="908128"/>
            <a:ext cx="4050450" cy="24457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43" y="3877881"/>
            <a:ext cx="4691892" cy="26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6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3-2 MySQL Community 8.0 </a:t>
            </a:r>
            <a:r>
              <a:rPr lang="ko-KR" altLang="en-US" dirty="0"/>
              <a:t>설치 </a:t>
            </a:r>
            <a:r>
              <a:rPr lang="en-US" altLang="ko-KR" dirty="0"/>
              <a:t>2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3-3 MySQL Community 8.0 </a:t>
            </a:r>
            <a:r>
              <a:rPr lang="ko-KR" altLang="en-US" sz="1400" dirty="0"/>
              <a:t>설치 </a:t>
            </a:r>
            <a:r>
              <a:rPr lang="en-US" altLang="ko-KR" dirty="0"/>
              <a:t>3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1026" name="Picture 2" descr="I:\작업\DB_강의교안자료\02_본문 자료\본문 그림 파일\01장그림\01-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89" y="888463"/>
            <a:ext cx="5037948" cy="19104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:\작업\DB_강의교안자료\02_본문 자료\본문 그림 파일\01장그림\01-0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89" y="3248980"/>
            <a:ext cx="5037948" cy="23592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0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3-4 MySQL Community 8.0 </a:t>
            </a:r>
            <a:r>
              <a:rPr lang="ko-KR" altLang="en-US" dirty="0"/>
              <a:t>설치 </a:t>
            </a:r>
            <a:r>
              <a:rPr lang="en-US" altLang="ko-KR" dirty="0"/>
              <a:t>4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3-5 </a:t>
            </a:r>
            <a:r>
              <a:rPr lang="ko-KR" altLang="en-US" sz="1400" dirty="0"/>
              <a:t>다음</a:t>
            </a:r>
            <a:r>
              <a:rPr lang="en-US" altLang="ko-KR" sz="1400" dirty="0"/>
              <a:t> 2</a:t>
            </a:r>
            <a:r>
              <a:rPr lang="ko-KR" altLang="en-US" sz="1400" dirty="0"/>
              <a:t>개 항목 추가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 ①</a:t>
            </a:r>
            <a:r>
              <a:rPr lang="en-US" altLang="ko-KR" dirty="0"/>
              <a:t> [Applications]-[MySQL Workbench]-[MySQL Workbench 8.0]-[MySQL Workbench 8.0.11 - X64]</a:t>
            </a:r>
          </a:p>
          <a:p>
            <a:pPr marL="93662" indent="0">
              <a:buNone/>
            </a:pPr>
            <a:r>
              <a:rPr lang="en-US" altLang="ko-KR" sz="1400" dirty="0"/>
              <a:t> </a:t>
            </a:r>
            <a:r>
              <a:rPr lang="en-US" altLang="ko-KR" dirty="0"/>
              <a:t>      ② [Documentation]-[Samples and Examples]-[Samples and Examples 8.0]-[Samples and Examples         </a:t>
            </a:r>
          </a:p>
          <a:p>
            <a:pPr marL="93662" indent="0">
              <a:buNone/>
            </a:pPr>
            <a:r>
              <a:rPr lang="en-US" altLang="ko-KR" dirty="0"/>
              <a:t>           8.0.11 - X86]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2050" name="Picture 2" descr="I:\작업\DB_강의교안자료\02_본문 자료\본문 그림 파일\01장그림\01-0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08719"/>
            <a:ext cx="4860540" cy="248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9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3-6 MySQL Community 8.0 </a:t>
            </a:r>
            <a:r>
              <a:rPr lang="ko-KR" altLang="en-US" dirty="0"/>
              <a:t>설치 </a:t>
            </a:r>
            <a:r>
              <a:rPr lang="en-US" altLang="ko-KR" dirty="0"/>
              <a:t>5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3-7 </a:t>
            </a:r>
            <a:r>
              <a:rPr lang="en-US" altLang="ko-KR" dirty="0"/>
              <a:t>MySQL Community 8.0 </a:t>
            </a:r>
            <a:r>
              <a:rPr lang="ko-KR" altLang="en-US" dirty="0"/>
              <a:t>설치 </a:t>
            </a:r>
            <a:r>
              <a:rPr lang="en-US" altLang="ko-KR" dirty="0"/>
              <a:t>6</a:t>
            </a:r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074" name="Picture 2" descr="I:\작업\DB_강의교안자료\02_본문 자료\본문 그림 파일\01장그림\01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87084"/>
            <a:ext cx="4860540" cy="233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I:\작업\DB_강의교안자료\02_본문 자료\본문 그림 파일\01장그림\01-0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64015"/>
            <a:ext cx="4860540" cy="228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3-8 MySQL Community 8.0 </a:t>
            </a:r>
            <a:r>
              <a:rPr lang="ko-KR" altLang="en-US" dirty="0"/>
              <a:t>설치 </a:t>
            </a:r>
            <a:r>
              <a:rPr lang="en-US" altLang="ko-KR" dirty="0"/>
              <a:t>7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3-9 </a:t>
            </a:r>
            <a:r>
              <a:rPr lang="en-US" altLang="ko-KR" dirty="0"/>
              <a:t>MySQL Community 8.0 </a:t>
            </a:r>
            <a:r>
              <a:rPr lang="ko-KR" altLang="en-US" dirty="0"/>
              <a:t>설치 </a:t>
            </a:r>
            <a:r>
              <a:rPr lang="en-US" altLang="ko-KR" dirty="0"/>
              <a:t>8</a:t>
            </a:r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4098" name="Picture 2" descr="I:\작업\DB_강의교안자료\02_본문 자료\본문 그림 파일\01장그림\01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87083"/>
            <a:ext cx="4860540" cy="21680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I:\작업\DB_강의교안자료\02_본문 자료\본문 그림 파일\01장그림\01-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63243"/>
            <a:ext cx="4850708" cy="1650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6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01 </a:t>
            </a:r>
            <a:r>
              <a:rPr lang="en-US" altLang="ko-KR"/>
              <a:t>DBMS</a:t>
            </a:r>
            <a:r>
              <a:rPr lang="ko-KR" altLang="en-US"/>
              <a:t>의 개요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02 </a:t>
            </a:r>
            <a:r>
              <a:rPr lang="en-US" altLang="ko-KR"/>
              <a:t>MySQL</a:t>
            </a:r>
            <a:r>
              <a:rPr lang="ko-KR" altLang="en-US"/>
              <a:t>의 개요</a:t>
            </a:r>
            <a:endParaRPr kumimoji="0" lang="ko-KR" alt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03 </a:t>
            </a:r>
            <a:r>
              <a:rPr lang="en-US" altLang="ko-KR"/>
              <a:t>MySQL </a:t>
            </a:r>
            <a:r>
              <a:rPr lang="ko-KR" altLang="en-US"/>
              <a:t>설치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04</a:t>
            </a:r>
            <a:r>
              <a:rPr kumimoji="0" lang="en-US" altLang="ko-KR">
                <a:latin typeface="+mn-ea"/>
                <a:ea typeface="+mn-ea"/>
              </a:rPr>
              <a:t> </a:t>
            </a:r>
            <a:r>
              <a:rPr lang="ko-KR" altLang="en-US"/>
              <a:t>샘플 데이터베이스 설치</a:t>
            </a:r>
            <a:endParaRPr kumimoji="0" lang="en-US" altLang="ko-KR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3-10 MySQL Community 8.0 </a:t>
            </a:r>
            <a:r>
              <a:rPr lang="ko-KR" altLang="en-US" dirty="0"/>
              <a:t>설치 </a:t>
            </a:r>
            <a:r>
              <a:rPr lang="en-US" altLang="ko-KR" dirty="0"/>
              <a:t>9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3-11 </a:t>
            </a:r>
            <a:r>
              <a:rPr lang="en-US" altLang="ko-KR" dirty="0"/>
              <a:t>MySQL Community 8.0 </a:t>
            </a:r>
            <a:r>
              <a:rPr lang="ko-KR" altLang="en-US" dirty="0"/>
              <a:t>설치 </a:t>
            </a:r>
            <a:r>
              <a:rPr lang="en-US" altLang="ko-KR" dirty="0"/>
              <a:t>10</a:t>
            </a:r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5122" name="Picture 2" descr="I:\작업\DB_강의교안자료\02_본문 자료\본문 그림 파일\01장그림\01-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87083"/>
            <a:ext cx="4854863" cy="17439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I:\작업\DB_강의교안자료\02_본문 자료\본문 그림 파일\01장그림\01-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33945"/>
            <a:ext cx="4854863" cy="17809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3-12 MySQL Community 8.0 </a:t>
            </a:r>
            <a:r>
              <a:rPr lang="ko-KR" altLang="en-US" dirty="0"/>
              <a:t>설치 </a:t>
            </a:r>
            <a:r>
              <a:rPr lang="en-US" altLang="ko-KR" dirty="0"/>
              <a:t>11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4 MySQL </a:t>
            </a:r>
            <a:r>
              <a:rPr lang="ko-KR" altLang="en-US" dirty="0"/>
              <a:t>환경 설정하기 </a:t>
            </a:r>
          </a:p>
          <a:p>
            <a:pPr marL="93662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4-1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1</a:t>
            </a:r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146" name="Picture 2" descr="I:\작업\DB_강의교안자료\02_본문 자료\본문 그림 파일\01장그림\01-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87083"/>
            <a:ext cx="4854863" cy="17870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I:\작업\DB_강의교안자료\02_본문 자료\본문 그림 파일\01장그림\01-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48135"/>
            <a:ext cx="4854863" cy="17254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1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4-2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2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4-3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3</a:t>
            </a:r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148" name="Picture 4" descr="I:\작업\DB_강의교안자료\02_본문 자료\본문 그림 파일\01장그림\01-15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08" y="857249"/>
            <a:ext cx="4690800" cy="18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I:\작업\DB_강의교안자료\02_본문 자료\본문 그림 파일\01장그림\01-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08" y="3250908"/>
            <a:ext cx="4690800" cy="25900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4-4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4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4-5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5</a:t>
            </a:r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170" name="Picture 2" descr="I:\작업\DB_강의교안자료\02_본문 자료\본문 그림 파일\01장그림\01-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57249"/>
            <a:ext cx="4851156" cy="25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I:\작업\DB_강의교안자료\02_본문 자료\본문 그림 파일\01장그림\01-17a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00064"/>
            <a:ext cx="4851156" cy="27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2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4-6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6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4-7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7</a:t>
            </a:r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8194" name="Picture 2" descr="I:\작업\DB_강의교안자료\02_본문 자료\본문 그림 파일\01장그림\01-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57248"/>
            <a:ext cx="4851156" cy="261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I:\작업\DB_강의교안자료\02_본문 자료\본문 그림 파일\01장그림\01-18a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3834044"/>
            <a:ext cx="4858443" cy="19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07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4-8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8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4-9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9</a:t>
            </a:r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9218" name="Picture 2" descr="I:\작업\DB_강의교안자료\02_본문 자료\본문 그림 파일\01장그림\01-1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57248"/>
            <a:ext cx="4851559" cy="24386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I:\작업\DB_강의교안자료\02_본문 자료\본문 그림 파일\01장그림\01-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50351"/>
            <a:ext cx="4841324" cy="16038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2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4-10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10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4-11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11</a:t>
            </a:r>
          </a:p>
          <a:p>
            <a:pPr marL="93662" indent="0">
              <a:buNone/>
            </a:pP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10242" name="Picture 2" descr="I:\작업\DB_강의교안자료\02_본문 자료\본문 그림 파일\01장그림\01-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31" y="857249"/>
            <a:ext cx="4690800" cy="2887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I:\작업\DB_강의교안자료\02_본문 자료\본문 그림 파일\01장그림\01-2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848" y="4162895"/>
            <a:ext cx="4690800" cy="13813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303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4-12 [Product Configuration] </a:t>
            </a:r>
            <a:r>
              <a:rPr lang="ko-KR" altLang="en-US" dirty="0"/>
              <a:t>창이 나오면 </a:t>
            </a:r>
            <a:r>
              <a:rPr lang="en-US" altLang="ko-KR" dirty="0"/>
              <a:t>&lt;Next&gt;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4-13 MySQL Community 8.0 </a:t>
            </a:r>
            <a:r>
              <a:rPr lang="ko-KR" altLang="en-US" dirty="0"/>
              <a:t>환경 설정 </a:t>
            </a:r>
            <a:r>
              <a:rPr lang="en-US" altLang="ko-KR" dirty="0"/>
              <a:t>12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4-14 MySQL </a:t>
            </a:r>
            <a:r>
              <a:rPr lang="ko-KR" altLang="en-US" dirty="0"/>
              <a:t>등록 확인 </a:t>
            </a:r>
            <a:r>
              <a:rPr lang="en-US" altLang="ko-KR" dirty="0"/>
              <a:t>       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11266" name="Picture 2" descr="I:\작업\DB_강의교안자료\02_본문 자료\본문 그림 파일\01장그림\01-2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38" y="1178750"/>
            <a:ext cx="4690800" cy="15004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I:\작업\DB_강의교안자료\02_본문 자료\본문 그림 파일\01장그림\01-2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35" y="3015511"/>
            <a:ext cx="3603813" cy="350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23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5</a:t>
            </a:r>
            <a:r>
              <a:rPr lang="en-US" altLang="ko-KR" sz="1400" dirty="0"/>
              <a:t> MySQL</a:t>
            </a:r>
            <a:r>
              <a:rPr lang="ko-KR" altLang="en-US" sz="1400" dirty="0"/>
              <a:t>에 접속하기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5-1 </a:t>
            </a:r>
            <a:r>
              <a:rPr lang="ko-KR" altLang="en-US" sz="1400" dirty="0"/>
              <a:t>윈</a:t>
            </a:r>
            <a:r>
              <a:rPr lang="ko-KR" altLang="en-US" dirty="0"/>
              <a:t>도우의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]-[MySQL]-[MySQL Workbench 8.0 CE]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5-2 M</a:t>
            </a:r>
            <a:r>
              <a:rPr lang="en-US" altLang="ko-KR" dirty="0"/>
              <a:t>ySQL Server</a:t>
            </a:r>
            <a:r>
              <a:rPr lang="ko-KR" altLang="en-US" dirty="0"/>
              <a:t>에 연결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r>
              <a:rPr lang="en-US" altLang="ko-KR" dirty="0"/>
              <a:t>   5-3 MySQL Server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1F8BAE8-6D36-4E13-BE93-B48EC18C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12" y="1448780"/>
            <a:ext cx="4690800" cy="26157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A8ACA5F-456A-4920-BAF4-E767CFC9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60" y="4440721"/>
            <a:ext cx="3593682" cy="18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5-4 MySQL Workbench </a:t>
            </a:r>
            <a:r>
              <a:rPr lang="ko-KR" altLang="en-US" dirty="0"/>
              <a:t>화면 확인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5-5 MySQL Workbench </a:t>
            </a:r>
            <a:r>
              <a:rPr lang="ko-KR" altLang="en-US" dirty="0"/>
              <a:t>화면 확인</a:t>
            </a: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638D046-3D14-44EB-A672-47F920552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96518"/>
            <a:ext cx="4899852" cy="2730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C8BB5DD-005F-4F0F-9D91-95961E206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839633"/>
            <a:ext cx="4899852" cy="27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데이터베이스와 </a:t>
            </a:r>
            <a:r>
              <a:rPr lang="en-US" altLang="ko-KR"/>
              <a:t>DBMS</a:t>
            </a:r>
            <a:r>
              <a:rPr lang="ko-KR" altLang="en-US"/>
              <a:t>의 개념을 이해한다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MySQL </a:t>
            </a:r>
            <a:r>
              <a:rPr lang="ko-KR" altLang="en-US"/>
              <a:t>프로그램의 역할을 알아본다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MySQL </a:t>
            </a:r>
            <a:r>
              <a:rPr lang="ko-KR" altLang="en-US"/>
              <a:t>프로그램을 다운로드하여 설치한다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샘플 데이터베이스를 구축한다</a:t>
            </a:r>
            <a:r>
              <a:rPr lang="en-US" altLang="ko-KR"/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6 MySQL</a:t>
            </a:r>
            <a:r>
              <a:rPr lang="ko-KR" altLang="en-US" dirty="0"/>
              <a:t> </a:t>
            </a:r>
            <a:r>
              <a:rPr lang="en-US" altLang="ko-KR" dirty="0"/>
              <a:t>Workbench </a:t>
            </a:r>
            <a:r>
              <a:rPr lang="ko-KR" altLang="en-US" dirty="0"/>
              <a:t>설정 확인하기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6</a:t>
            </a:r>
            <a:r>
              <a:rPr lang="en-US" altLang="ko-KR" sz="1400" dirty="0"/>
              <a:t>-1 </a:t>
            </a:r>
            <a:r>
              <a:rPr lang="ko-KR" altLang="en-US" dirty="0"/>
              <a:t>메뉴에서 </a:t>
            </a:r>
            <a:r>
              <a:rPr lang="en-US" altLang="ko-KR" dirty="0"/>
              <a:t>[Edit]-[Preferences]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6-2 </a:t>
            </a:r>
            <a:r>
              <a:rPr lang="ko-KR" altLang="en-US" dirty="0"/>
              <a:t>‘</a:t>
            </a:r>
            <a:r>
              <a:rPr lang="en-US" altLang="ko-KR" dirty="0"/>
              <a:t>Safe Updates’</a:t>
            </a:r>
            <a:r>
              <a:rPr lang="ko-KR" altLang="en-US" dirty="0"/>
              <a:t>의 체크 해제</a:t>
            </a:r>
            <a:r>
              <a:rPr lang="en-US" altLang="ko-KR" sz="1400" dirty="0"/>
              <a:t>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6-3 MySQL Workbench </a:t>
            </a:r>
            <a:r>
              <a:rPr lang="ko-KR" altLang="en-US" dirty="0"/>
              <a:t>닫기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B3C3AD8-7E38-4819-99A9-0CA68442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72416"/>
            <a:ext cx="4899852" cy="1243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88D67FF-3C1E-4721-96D0-B41F1A770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33945"/>
            <a:ext cx="4899852" cy="16956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4501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MySQL Community 8.0 </a:t>
            </a:r>
            <a:r>
              <a:rPr lang="ko-KR" altLang="en-US"/>
              <a:t>설치하기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25~41p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7 MySQL</a:t>
            </a:r>
            <a:r>
              <a:rPr lang="ko-KR" altLang="en-US" dirty="0"/>
              <a:t>의 실행 파일이 있는 경로를 </a:t>
            </a:r>
            <a:r>
              <a:rPr lang="en-US" altLang="ko-KR" dirty="0"/>
              <a:t>Path</a:t>
            </a:r>
            <a:r>
              <a:rPr lang="ko-KR" altLang="en-US" dirty="0"/>
              <a:t>에 추가하기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7-1 </a:t>
            </a:r>
            <a:r>
              <a:rPr lang="ko-KR" altLang="en-US" dirty="0"/>
              <a:t>관리자 권한으로 </a:t>
            </a:r>
            <a:r>
              <a:rPr lang="ko-KR" altLang="en-US" dirty="0" err="1"/>
              <a:t>파워셸</a:t>
            </a:r>
            <a:r>
              <a:rPr lang="ko-KR" altLang="en-US" dirty="0"/>
              <a:t> 실행</a:t>
            </a:r>
            <a:r>
              <a:rPr lang="en-US" altLang="ko-KR" sz="1400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7-2 C:\Program Files\MySQL\MySQL Server 8.0\bin </a:t>
            </a:r>
            <a:r>
              <a:rPr lang="ko-KR" altLang="en-US" dirty="0"/>
              <a:t>폴더를 </a:t>
            </a:r>
            <a:r>
              <a:rPr lang="en-US" altLang="ko-KR" dirty="0"/>
              <a:t>Path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7-3 shutdown -r -t 0 </a:t>
            </a:r>
            <a:r>
              <a:rPr lang="ko-KR" altLang="en-US" dirty="0"/>
              <a:t>명령으로 컴퓨터 재부팅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7908F63-E28B-442D-AA16-4F87CBAC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1" y="2123856"/>
            <a:ext cx="6300700" cy="20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7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employees </a:t>
            </a:r>
            <a:r>
              <a:rPr lang="ko-KR" altLang="en-US"/>
              <a:t>샘플 데이터베이스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/>
              <a:t>1 </a:t>
            </a:r>
            <a:r>
              <a:rPr lang="ko-KR" altLang="en-US"/>
              <a:t>관련 파일 다운로드하기</a:t>
            </a:r>
            <a:endParaRPr lang="en-US" altLang="ko-KR"/>
          </a:p>
          <a:p>
            <a:pPr marL="93662" indent="0">
              <a:buNone/>
            </a:pPr>
            <a:r>
              <a:rPr lang="en-US" altLang="ko-KR"/>
              <a:t>   1-1 employees.zip(</a:t>
            </a:r>
            <a:r>
              <a:rPr lang="ko-KR" altLang="en-US"/>
              <a:t>약</a:t>
            </a:r>
            <a:r>
              <a:rPr lang="en-US" altLang="ko-KR"/>
              <a:t>34.9MB) </a:t>
            </a:r>
            <a:r>
              <a:rPr lang="ko-KR" altLang="en-US"/>
              <a:t>파일의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</a:t>
            </a:r>
            <a:r>
              <a:rPr lang="ko-KR" altLang="en-US"/>
              <a:t>압축 풀기</a:t>
            </a: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r>
              <a:rPr lang="en-US" altLang="ko-KR"/>
              <a:t>2 </a:t>
            </a:r>
            <a:r>
              <a:rPr lang="ko-KR" altLang="en-US"/>
              <a:t>샘플 데이터베이스를 </a:t>
            </a:r>
            <a:r>
              <a:rPr lang="en-US" altLang="ko-KR"/>
              <a:t>MySQL</a:t>
            </a:r>
            <a:r>
              <a:rPr lang="ko-KR" altLang="en-US"/>
              <a:t>로 가져오기</a:t>
            </a:r>
            <a:endParaRPr lang="en-US" altLang="ko-KR"/>
          </a:p>
          <a:p>
            <a:pPr marL="93662" indent="0">
              <a:buNone/>
            </a:pPr>
            <a:r>
              <a:rPr lang="en-US" altLang="ko-KR"/>
              <a:t>   2-1 </a:t>
            </a:r>
            <a:r>
              <a:rPr lang="ko-KR" altLang="en-US"/>
              <a:t>관리자 권한으로 파워셸 실행</a:t>
            </a:r>
            <a:endParaRPr lang="en-US" altLang="ko-KR"/>
          </a:p>
          <a:p>
            <a:pPr marL="93662" indent="0">
              <a:buNone/>
            </a:pPr>
            <a:r>
              <a:rPr lang="en-US" altLang="ko-KR"/>
              <a:t>   2-2 MySQL </a:t>
            </a:r>
            <a:r>
              <a:rPr lang="ko-KR" altLang="en-US"/>
              <a:t>접속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42~44p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79576"/>
            <a:ext cx="5040560" cy="24994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112520"/>
            <a:ext cx="5040560" cy="22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7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employees </a:t>
            </a:r>
            <a:r>
              <a:rPr lang="ko-KR" altLang="en-US"/>
              <a:t>샘플 데이터베이스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2-3 </a:t>
            </a:r>
            <a:r>
              <a:rPr lang="ko-KR" altLang="en-US" dirty="0"/>
              <a:t>샘플 데이터베이스 가져오기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2-4 </a:t>
            </a:r>
            <a:r>
              <a:rPr lang="ko-KR" altLang="en-US" dirty="0"/>
              <a:t>샘플 데이터베이스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2-5 exit </a:t>
            </a:r>
            <a:r>
              <a:rPr lang="ko-KR" altLang="en-US" dirty="0"/>
              <a:t>명령으로 접속 종료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latin typeface="+mn-ea"/>
                <a:ea typeface="+mn-ea"/>
              </a:rPr>
              <a:t>교재 </a:t>
            </a:r>
            <a:r>
              <a:rPr lang="en-US" altLang="ko-KR" sz="1200">
                <a:latin typeface="+mn-ea"/>
                <a:ea typeface="+mn-ea"/>
              </a:rPr>
              <a:t>42~44p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15" y="906129"/>
            <a:ext cx="5274992" cy="12854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1541" y="1194258"/>
            <a:ext cx="288000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source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employees.sql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1539" y="2978950"/>
            <a:ext cx="2880000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>
                <a:solidFill>
                  <a:schemeClr val="tx1"/>
                </a:solidFill>
              </a:rPr>
              <a:t>show databases;;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13" y="2664059"/>
            <a:ext cx="5274992" cy="21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8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데이터베이스의 정의와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/>
              <a:t>데이터베이스</a:t>
            </a:r>
            <a:endParaRPr lang="en-US" altLang="ko-KR" b="0"/>
          </a:p>
          <a:p>
            <a:pPr lvl="1"/>
            <a:r>
              <a:rPr lang="ko-KR" altLang="en-US"/>
              <a:t>여러 사용자나 응용 프로그램이 공유하고 동시에 접근 가능한 ‘데이터의 집합</a:t>
            </a:r>
            <a:r>
              <a:rPr lang="en-US" altLang="ko-KR"/>
              <a:t>’</a:t>
            </a:r>
          </a:p>
          <a:p>
            <a:pPr lvl="1"/>
            <a:r>
              <a:rPr lang="ko-KR" altLang="en-US"/>
              <a:t>‘데이터의 저장 공간’ 자체를 의미하기도 함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r>
              <a:rPr lang="en-US" altLang="ko-KR" b="0"/>
              <a:t>DBMS(DataBase Management System)</a:t>
            </a:r>
          </a:p>
          <a:p>
            <a:pPr lvl="1"/>
            <a:r>
              <a:rPr lang="ko-KR" altLang="en-US" b="0"/>
              <a:t>데이터베이스를 관리</a:t>
            </a:r>
            <a:r>
              <a:rPr lang="en-US" altLang="ko-KR" b="0"/>
              <a:t>·</a:t>
            </a:r>
            <a:r>
              <a:rPr lang="ko-KR" altLang="en-US" b="0"/>
              <a:t>운영하는 소프트웨어</a:t>
            </a:r>
            <a:endParaRPr lang="en-US" altLang="ko-KR" b="0"/>
          </a:p>
          <a:p>
            <a:pPr lvl="1"/>
            <a:r>
              <a:rPr lang="ko-KR" altLang="en-US" b="0"/>
              <a:t>사용자나 응용 프로그램은 </a:t>
            </a:r>
            <a:r>
              <a:rPr lang="en-US" altLang="ko-KR" b="0"/>
              <a:t>DBMS</a:t>
            </a:r>
            <a:r>
              <a:rPr lang="ko-KR" altLang="en-US" b="0"/>
              <a:t>가 관리하는 데이터에 동시에 접속하여 데이터를 공유함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3158970"/>
            <a:ext cx="7600290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데이터베이스의 정의와 특징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692315"/>
            <a:ext cx="7415715" cy="6165685"/>
          </a:xfrm>
          <a:prstGeom prst="rect">
            <a:avLst/>
          </a:prstGeom>
        </p:spPr>
      </p:pic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b="0"/>
              <a:t>데이터베이스 개념도</a:t>
            </a:r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15475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데이터베이스의 정의와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/>
              <a:t>데이터베이스의 특징</a:t>
            </a:r>
            <a:endParaRPr lang="en-US" altLang="ko-KR" sz="600" b="0"/>
          </a:p>
          <a:p>
            <a:pPr lvl="1">
              <a:lnSpc>
                <a:spcPct val="150000"/>
              </a:lnSpc>
            </a:pPr>
            <a:r>
              <a:rPr lang="ko-KR" altLang="en-US" b="1"/>
              <a:t>데이터의 무결성</a:t>
            </a:r>
            <a:r>
              <a:rPr lang="en-US" altLang="ko-KR" b="1"/>
              <a:t>: </a:t>
            </a:r>
            <a:r>
              <a:rPr lang="ko-KR" altLang="en-US" b="0"/>
              <a:t>데이터베이스 안의 데이터는 어떤 경로를 통해 들어왔든 오류가 있어서는 안 </a:t>
            </a:r>
            <a:r>
              <a:rPr lang="ko-KR" altLang="en-US"/>
              <a:t>됨</a:t>
            </a:r>
            <a:endParaRPr lang="en-US" altLang="ko-KR" b="0"/>
          </a:p>
          <a:p>
            <a:pPr lvl="1">
              <a:lnSpc>
                <a:spcPct val="150000"/>
              </a:lnSpc>
            </a:pPr>
            <a:r>
              <a:rPr lang="ko-KR" altLang="en-US" b="1"/>
              <a:t>데이터의 독립성</a:t>
            </a:r>
            <a:r>
              <a:rPr lang="en-US" altLang="ko-KR" b="1"/>
              <a:t>: </a:t>
            </a:r>
            <a:r>
              <a:rPr lang="ko-KR" altLang="en-US" b="0"/>
              <a:t>데이터베이스와 응용 프로그램은 서로 의존적인 관계가 아니라 독립적인 관계임</a:t>
            </a:r>
            <a:endParaRPr lang="en-US" altLang="ko-KR" b="0"/>
          </a:p>
          <a:p>
            <a:pPr lvl="1">
              <a:lnSpc>
                <a:spcPct val="150000"/>
              </a:lnSpc>
            </a:pPr>
            <a:r>
              <a:rPr lang="ko-KR" altLang="en-US" b="1"/>
              <a:t>보안</a:t>
            </a:r>
            <a:r>
              <a:rPr lang="en-US" altLang="ko-KR" b="1"/>
              <a:t>: </a:t>
            </a:r>
            <a:r>
              <a:rPr lang="ko-KR" altLang="en-US" b="0"/>
              <a:t>데이터베이스 안의 데이터는 데이터를 소유한 사람이나 데이터에 접근이 허가된 사람만 접근할 수 있음</a:t>
            </a:r>
            <a:endParaRPr lang="en-US" altLang="ko-KR" b="0"/>
          </a:p>
          <a:p>
            <a:pPr lvl="1">
              <a:lnSpc>
                <a:spcPct val="150000"/>
              </a:lnSpc>
            </a:pPr>
            <a:r>
              <a:rPr lang="ko-KR" altLang="en-US" b="1"/>
              <a:t>데이터 중복 최소화</a:t>
            </a:r>
            <a:r>
              <a:rPr lang="en-US" altLang="ko-KR" b="1"/>
              <a:t>: </a:t>
            </a:r>
            <a:r>
              <a:rPr lang="ko-KR" altLang="en-US" b="0"/>
              <a:t>데이터베이스에서는 동일한 데이터가 여러 군데 중복 저장되는 것을 방지함</a:t>
            </a:r>
            <a:endParaRPr lang="en-US" altLang="ko-KR" b="0"/>
          </a:p>
          <a:p>
            <a:pPr lvl="1">
              <a:lnSpc>
                <a:spcPct val="150000"/>
              </a:lnSpc>
            </a:pPr>
            <a:r>
              <a:rPr lang="ko-KR" altLang="en-US" b="1"/>
              <a:t>응용 프로그램 제작 및 수정 용이</a:t>
            </a:r>
            <a:r>
              <a:rPr lang="en-US" altLang="ko-KR" b="1"/>
              <a:t>: </a:t>
            </a:r>
            <a:r>
              <a:rPr lang="ko-KR" altLang="en-US" b="0"/>
              <a:t>데이터베이스를 이용하면 통일된 방식으로 응용 프로그램을 작성할 수 있고 유지</a:t>
            </a:r>
            <a:r>
              <a:rPr lang="en-US" altLang="ko-KR" b="0"/>
              <a:t>·</a:t>
            </a:r>
            <a:r>
              <a:rPr lang="ko-KR" altLang="en-US" b="0"/>
              <a:t>보수 또한 </a:t>
            </a:r>
            <a:r>
              <a:rPr lang="ko-KR" altLang="en-US"/>
              <a:t>쉬움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b="1"/>
              <a:t>데이터의 안전성 향상</a:t>
            </a:r>
            <a:r>
              <a:rPr lang="en-US" altLang="ko-KR" b="1"/>
              <a:t>: </a:t>
            </a:r>
            <a:r>
              <a:rPr lang="ko-KR" altLang="en-US" b="0"/>
              <a:t>데이터가 손상되는 문제가 발생하더라도 원래의 상태로 복원 또는 복구할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0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 DBMS</a:t>
            </a:r>
            <a:r>
              <a:rPr lang="ko-KR" altLang="en-US"/>
              <a:t>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계층형 </a:t>
            </a:r>
            <a:r>
              <a:rPr lang="en-US" altLang="ko-KR"/>
              <a:t>DBMS</a:t>
            </a:r>
          </a:p>
          <a:p>
            <a:pPr lvl="1"/>
            <a:r>
              <a:rPr lang="ko-KR" altLang="en-US"/>
              <a:t>각 계층이 트리 형태를 띠고 </a:t>
            </a:r>
            <a:r>
              <a:rPr lang="en-US" altLang="ko-KR"/>
              <a:t>1:N </a:t>
            </a:r>
            <a:r>
              <a:rPr lang="ko-KR" altLang="en-US"/>
              <a:t>관계를 가짐</a:t>
            </a:r>
            <a:endParaRPr lang="en-US" altLang="ko-KR"/>
          </a:p>
          <a:p>
            <a:pPr lvl="1"/>
            <a:r>
              <a:rPr lang="ko-KR" altLang="en-US"/>
              <a:t>한번 구축하면 구조를 변경하기 까다로움</a:t>
            </a:r>
            <a:endParaRPr lang="en-US" altLang="ko-KR"/>
          </a:p>
          <a:p>
            <a:pPr lvl="1"/>
            <a:r>
              <a:rPr lang="ko-KR" altLang="en-US"/>
              <a:t>접근의 유연성이 부족하여 임의 검색 시 어려움</a:t>
            </a:r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2258870"/>
            <a:ext cx="7047275" cy="323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7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 DBMS</a:t>
            </a:r>
            <a:r>
              <a:rPr lang="ko-KR" altLang="en-US"/>
              <a:t>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망형 </a:t>
            </a:r>
            <a:r>
              <a:rPr lang="en-US" altLang="ko-KR"/>
              <a:t>DBMS</a:t>
            </a:r>
          </a:p>
          <a:p>
            <a:pPr lvl="1"/>
            <a:r>
              <a:rPr lang="en-US" altLang="ko-KR"/>
              <a:t>1:1, 1:N, N:M(</a:t>
            </a:r>
            <a:r>
              <a:rPr lang="ko-KR" altLang="en-US"/>
              <a:t>다대다</a:t>
            </a:r>
            <a:r>
              <a:rPr lang="en-US" altLang="ko-KR"/>
              <a:t>) </a:t>
            </a:r>
            <a:r>
              <a:rPr lang="ko-KR" altLang="en-US"/>
              <a:t>관계가 지원되어 효과적이고 빠른 데이터 추출이 가능</a:t>
            </a:r>
            <a:endParaRPr lang="en-US" altLang="ko-KR"/>
          </a:p>
          <a:p>
            <a:pPr lvl="1"/>
            <a:r>
              <a:rPr lang="ko-KR" altLang="en-US"/>
              <a:t>매우 복잡한 내부 포인터 사용</a:t>
            </a:r>
            <a:endParaRPr lang="en-US" altLang="ko-KR"/>
          </a:p>
          <a:p>
            <a:pPr lvl="1"/>
            <a:r>
              <a:rPr lang="ko-KR" altLang="en-US"/>
              <a:t>프로그래머가 모든 구조를 이해해야 만 프로그램을 작성할 수 있음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6" y="2393885"/>
            <a:ext cx="7001284" cy="30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 DBMS</a:t>
            </a:r>
            <a:r>
              <a:rPr lang="ko-KR" altLang="en-US"/>
              <a:t>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관계형 </a:t>
            </a:r>
            <a:r>
              <a:rPr lang="en-US" altLang="ko-KR"/>
              <a:t>DBMS</a:t>
            </a:r>
          </a:p>
          <a:p>
            <a:pPr lvl="1"/>
            <a:r>
              <a:rPr lang="ko-KR" altLang="en-US"/>
              <a:t>모든 데이터는 테이블에 저장</a:t>
            </a:r>
            <a:endParaRPr lang="en-US" altLang="ko-KR"/>
          </a:p>
          <a:p>
            <a:pPr lvl="1"/>
            <a:r>
              <a:rPr lang="ko-KR" altLang="en-US"/>
              <a:t>테이블 간의 관계는 기본키</a:t>
            </a:r>
            <a:r>
              <a:rPr lang="en-US" altLang="ko-KR"/>
              <a:t>(PK)</a:t>
            </a:r>
            <a:r>
              <a:rPr lang="ko-KR" altLang="en-US"/>
              <a:t>와 외래키</a:t>
            </a:r>
            <a:r>
              <a:rPr lang="en-US" altLang="ko-KR"/>
              <a:t>(FK)</a:t>
            </a:r>
            <a:r>
              <a:rPr lang="ko-KR" altLang="en-US"/>
              <a:t>를 사용하여 맺음</a:t>
            </a:r>
            <a:r>
              <a:rPr lang="en-US" altLang="ko-KR"/>
              <a:t>(</a:t>
            </a:r>
            <a:r>
              <a:rPr lang="ko-KR" altLang="en-US"/>
              <a:t>부모</a:t>
            </a:r>
            <a:r>
              <a:rPr lang="en-US" altLang="ko-KR"/>
              <a:t>-</a:t>
            </a:r>
            <a:r>
              <a:rPr lang="ko-KR" altLang="en-US"/>
              <a:t>자식 관계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다른 </a:t>
            </a:r>
            <a:r>
              <a:rPr lang="en-US" altLang="ko-KR"/>
              <a:t>DBMS</a:t>
            </a:r>
            <a:r>
              <a:rPr lang="ko-KR" altLang="en-US"/>
              <a:t>에 비해 업무 변화에 따라 바로 순응할 수 있고 유지</a:t>
            </a:r>
            <a:r>
              <a:rPr lang="en-US" altLang="ko-KR"/>
              <a:t>·</a:t>
            </a:r>
            <a:r>
              <a:rPr lang="ko-KR" altLang="en-US"/>
              <a:t>보수 측면에서도 편리</a:t>
            </a:r>
            <a:endParaRPr lang="en-US" altLang="ko-KR"/>
          </a:p>
          <a:p>
            <a:pPr lvl="1"/>
            <a:r>
              <a:rPr lang="ko-KR" altLang="en-US"/>
              <a:t>대용량 데이터를 체계적으로 관리할 수 있음</a:t>
            </a:r>
            <a:endParaRPr lang="en-US" altLang="ko-KR"/>
          </a:p>
          <a:p>
            <a:pPr lvl="1"/>
            <a:r>
              <a:rPr lang="ko-KR" altLang="en-US"/>
              <a:t>데이터의 무결성도 잘 보장됨</a:t>
            </a:r>
            <a:endParaRPr lang="en-US" altLang="ko-KR"/>
          </a:p>
          <a:p>
            <a:pPr lvl="1"/>
            <a:r>
              <a:rPr lang="ko-KR" altLang="en-US"/>
              <a:t>시스템 자원을 많이 차지하여 시스템이 전반적으로 느려지는 단점이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3113965"/>
            <a:ext cx="5562110" cy="34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1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1083</Words>
  <Application>Microsoft Office PowerPoint</Application>
  <PresentationFormat>화면 슬라이드 쇼(4:3)</PresentationFormat>
  <Paragraphs>398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데이터베이스의 정의와 특징</vt:lpstr>
      <vt:lpstr>1-1 데이터베이스의 정의와 특징</vt:lpstr>
      <vt:lpstr>1-1 데이터베이스의 정의와 특징</vt:lpstr>
      <vt:lpstr>1-2 DBMS의 분류</vt:lpstr>
      <vt:lpstr>1-2 DBMS의 분류</vt:lpstr>
      <vt:lpstr>1-2 DBMS의 분류</vt:lpstr>
      <vt:lpstr>1-3 SQL의 개요</vt:lpstr>
      <vt:lpstr>2.1 MySQL의 개요</vt:lpstr>
      <vt:lpstr>2.2 MySQL 에디션</vt:lpstr>
      <vt:lpstr>3.1 MySQL 설치 전 준비 사항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1-1] MySQL Community 8.0 설치하기</vt:lpstr>
      <vt:lpstr>[실습 1-2] employees 샘플 데이터베이스 설치하기</vt:lpstr>
      <vt:lpstr>[실습 1-2] employees 샘플 데이터베이스 설치하기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Microsoft 계정</cp:lastModifiedBy>
  <cp:revision>252</cp:revision>
  <dcterms:created xsi:type="dcterms:W3CDTF">2012-07-23T02:34:37Z</dcterms:created>
  <dcterms:modified xsi:type="dcterms:W3CDTF">2020-09-14T02:30:06Z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