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2"/>
  </p:notesMasterIdLst>
  <p:handoutMasterIdLst>
    <p:handoutMasterId r:id="rId43"/>
  </p:handoutMasterIdLst>
  <p:sldIdLst>
    <p:sldId id="372" r:id="rId2"/>
    <p:sldId id="373" r:id="rId3"/>
    <p:sldId id="375" r:id="rId4"/>
    <p:sldId id="396" r:id="rId5"/>
    <p:sldId id="397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3" r:id="rId16"/>
    <p:sldId id="422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362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69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02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데이터베이스</a:t>
            </a:r>
            <a:endParaRPr lang="en-US" altLang="ko-KR" sz="4000" dirty="0"/>
          </a:p>
          <a:p>
            <a:pPr algn="l"/>
            <a:r>
              <a:rPr lang="ko-KR" altLang="en-US" sz="4000" dirty="0"/>
              <a:t>전체 운영 맛보기 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2-1] </a:t>
            </a:r>
            <a:r>
              <a:rPr lang="ko-KR" altLang="en-US" dirty="0"/>
              <a:t>쇼핑몰 데이터베이스</a:t>
            </a:r>
            <a:r>
              <a:rPr lang="en-US" altLang="ko-KR" dirty="0"/>
              <a:t>(</a:t>
            </a:r>
            <a:r>
              <a:rPr lang="en-US" altLang="ko-KR" dirty="0" err="1"/>
              <a:t>shopDB</a:t>
            </a:r>
            <a:r>
              <a:rPr lang="en-US" altLang="ko-KR" dirty="0"/>
              <a:t>) </a:t>
            </a:r>
            <a:r>
              <a:rPr lang="ko-KR" altLang="en-US" dirty="0"/>
              <a:t>생성하기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sz="1400" dirty="0"/>
              <a:t>쇼핑몰 데이터베이스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ShopDB</a:t>
            </a:r>
            <a:r>
              <a:rPr lang="en-US" altLang="ko-KR" dirty="0"/>
              <a:t>) </a:t>
            </a:r>
            <a:r>
              <a:rPr lang="ko-KR" altLang="en-US" dirty="0"/>
              <a:t>생성하기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sz="1400" dirty="0"/>
              <a:t>데이터베이스 생성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</a:t>
            </a:r>
            <a:r>
              <a:rPr lang="en-US" altLang="ko-KR" sz="1400" dirty="0"/>
              <a:t>-2 </a:t>
            </a:r>
            <a:r>
              <a:rPr lang="en-US" altLang="ko-KR" sz="1400" dirty="0" err="1"/>
              <a:t>ShopDB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데이터베이스</a:t>
            </a:r>
            <a:r>
              <a:rPr lang="en-US" altLang="ko-KR" sz="1400" dirty="0"/>
              <a:t>(</a:t>
            </a:r>
            <a:r>
              <a:rPr lang="ko-KR" altLang="en-US" sz="1400" dirty="0"/>
              <a:t>스키마</a:t>
            </a:r>
            <a:r>
              <a:rPr lang="en-US" altLang="ko-KR" sz="1400" dirty="0"/>
              <a:t>) </a:t>
            </a:r>
            <a:r>
              <a:rPr lang="ko-KR" altLang="en-US" sz="1400" dirty="0"/>
              <a:t>추가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0644AF2-AE49-4878-86E9-790527F40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87863"/>
            <a:ext cx="3442798" cy="25032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6C83597-3D8A-4237-B61C-351E883CE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54" y="3826248"/>
            <a:ext cx="4577095" cy="2761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622F1C-7703-4E9F-85AA-B8FA9122FD5B}"/>
              </a:ext>
            </a:extLst>
          </p:cNvPr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52</a:t>
            </a:r>
            <a:r>
              <a:rPr lang="en-US" altLang="ko-KR" sz="1200" dirty="0">
                <a:latin typeface="+mn-ea"/>
                <a:ea typeface="+mn-ea"/>
              </a:rPr>
              <a:t>~57p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07748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2-1] </a:t>
            </a:r>
            <a:r>
              <a:rPr lang="ko-KR" altLang="en-US" dirty="0"/>
              <a:t>쇼핑몰 데이터베이스</a:t>
            </a:r>
            <a:r>
              <a:rPr lang="en-US" altLang="ko-KR" dirty="0"/>
              <a:t>(</a:t>
            </a:r>
            <a:r>
              <a:rPr lang="en-US" altLang="ko-KR" dirty="0" err="1"/>
              <a:t>shopDB</a:t>
            </a:r>
            <a:r>
              <a:rPr lang="en-US" altLang="ko-KR" dirty="0"/>
              <a:t>) </a:t>
            </a:r>
            <a:r>
              <a:rPr lang="ko-KR" altLang="en-US" dirty="0"/>
              <a:t>생성하기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2-3 </a:t>
            </a:r>
            <a:r>
              <a:rPr lang="ko-KR" altLang="en-US" sz="1400" dirty="0"/>
              <a:t>탭 닫기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6BB167-62F6-47E6-BEEC-E2BF7E70D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81628"/>
            <a:ext cx="6323118" cy="20310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5BF7BD-09CB-4EF7-AFED-AAF93D2D0CF3}"/>
              </a:ext>
            </a:extLst>
          </p:cNvPr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52</a:t>
            </a:r>
            <a:r>
              <a:rPr lang="en-US" altLang="ko-KR" sz="1200" dirty="0">
                <a:latin typeface="+mn-ea"/>
                <a:ea typeface="+mn-ea"/>
              </a:rPr>
              <a:t>~57p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07551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2-2]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57</a:t>
            </a:r>
            <a:r>
              <a:rPr lang="en-US" altLang="ko-KR" sz="1200" dirty="0">
                <a:latin typeface="+mn-ea"/>
                <a:ea typeface="+mn-ea"/>
              </a:rPr>
              <a:t>~61p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개체 이름 정하기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[</a:t>
            </a:r>
            <a:r>
              <a:rPr lang="ko-KR" altLang="en-US" sz="1400" dirty="0"/>
              <a:t>그림 </a:t>
            </a:r>
            <a:r>
              <a:rPr lang="en-US" altLang="ko-KR" sz="1400" dirty="0"/>
              <a:t>2-1]</a:t>
            </a:r>
            <a:r>
              <a:rPr lang="ko-KR" altLang="en-US" sz="1400" dirty="0"/>
              <a:t>에는 나타나 있지 않은 각 열의 영문 이름과 데이터 형식을 결정해야 함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memberTBL</a:t>
            </a:r>
            <a:r>
              <a:rPr lang="en-US" altLang="ko-KR" dirty="0"/>
              <a:t>)</a:t>
            </a:r>
            <a:r>
              <a:rPr lang="ko-KR" altLang="en-US" dirty="0"/>
              <a:t>의 데이터 형식 지정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</a:t>
            </a:r>
            <a:r>
              <a:rPr lang="en-US" altLang="ko-KR" sz="1400" dirty="0"/>
              <a:t>-3 </a:t>
            </a:r>
            <a:r>
              <a:rPr lang="ko-KR" altLang="en-US" dirty="0"/>
              <a:t>품 테이블</a:t>
            </a:r>
            <a:r>
              <a:rPr lang="en-US" altLang="ko-KR" dirty="0"/>
              <a:t>(</a:t>
            </a:r>
            <a:r>
              <a:rPr lang="en-US" altLang="ko-KR" dirty="0" err="1"/>
              <a:t>productTBL</a:t>
            </a:r>
            <a:r>
              <a:rPr lang="en-US" altLang="ko-KR" dirty="0"/>
              <a:t>)</a:t>
            </a:r>
            <a:r>
              <a:rPr lang="ko-KR" altLang="en-US" dirty="0"/>
              <a:t>의 데이터 형식 지정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5C3CE19-D6C5-4786-9E13-FFA575A1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22" y="1804871"/>
            <a:ext cx="5724525" cy="174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740B288-8B0A-464F-8CDE-A7CC3116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4174171"/>
            <a:ext cx="57054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2-2]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57</a:t>
            </a:r>
            <a:r>
              <a:rPr lang="en-US" altLang="ko-KR" sz="1200" dirty="0">
                <a:latin typeface="+mn-ea"/>
                <a:ea typeface="+mn-ea"/>
              </a:rPr>
              <a:t>~61p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memberTBL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2</a:t>
            </a:r>
            <a:r>
              <a:rPr lang="en-US" altLang="ko-KR" sz="1400" dirty="0"/>
              <a:t>-1 [</a:t>
            </a: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Table]</a:t>
            </a:r>
            <a:r>
              <a:rPr lang="ko-KR" altLang="en-US" dirty="0"/>
              <a:t> 선택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회원 테이블</a:t>
            </a:r>
            <a:r>
              <a:rPr lang="en-US" altLang="ko-KR" dirty="0"/>
              <a:t> </a:t>
            </a:r>
            <a:r>
              <a:rPr lang="ko-KR" altLang="en-US" dirty="0"/>
              <a:t>내용 입력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61605DE-94F5-4236-B6C0-7FF4A9E1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78" y="1178750"/>
            <a:ext cx="4600000" cy="26095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5C2B5D8-8344-473B-82C5-AEC8DBB67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4151723"/>
            <a:ext cx="5873068" cy="19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5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2-2]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57</a:t>
            </a:r>
            <a:r>
              <a:rPr lang="en-US" altLang="ko-KR" sz="1200" dirty="0">
                <a:latin typeface="+mn-ea"/>
                <a:ea typeface="+mn-ea"/>
              </a:rPr>
              <a:t>~61p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</a:t>
            </a:r>
            <a:r>
              <a:rPr lang="en-US" altLang="ko-KR" sz="1400" dirty="0"/>
              <a:t>-3 </a:t>
            </a:r>
            <a:r>
              <a:rPr lang="ko-KR" altLang="en-US" sz="1400" dirty="0" err="1"/>
              <a:t>기본키</a:t>
            </a:r>
            <a:r>
              <a:rPr lang="ko-KR" altLang="en-US" sz="1400" dirty="0"/>
              <a:t> 지정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2-4 &lt;Apply&gt;</a:t>
            </a:r>
            <a:r>
              <a:rPr lang="ko-KR" altLang="en-US" dirty="0"/>
              <a:t> 클릭 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2-5 </a:t>
            </a:r>
            <a:r>
              <a:rPr lang="ko-KR" altLang="en-US" dirty="0"/>
              <a:t>테이블 생성 완료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2-6 </a:t>
            </a:r>
            <a:r>
              <a:rPr lang="ko-KR" altLang="en-US"/>
              <a:t>테이블 생성 창 닫기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FF0C8FA-4AE4-4E8D-AC25-D938B23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5" y="865625"/>
            <a:ext cx="6403042" cy="11012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95E7C1B-FB00-438D-AB71-6D3AF56A7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97" y="2357672"/>
            <a:ext cx="3352381" cy="18476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7285EAB-47AE-419E-881D-BE801B495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407222"/>
            <a:ext cx="5603038" cy="18129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074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2-2]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57</a:t>
            </a:r>
            <a:r>
              <a:rPr lang="en-US" altLang="ko-KR" sz="1200" dirty="0">
                <a:latin typeface="+mn-ea"/>
                <a:ea typeface="+mn-ea"/>
              </a:rPr>
              <a:t>~61p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ko-KR" altLang="en-US" dirty="0"/>
              <a:t>제품 테이블</a:t>
            </a:r>
            <a:r>
              <a:rPr lang="en-US" altLang="ko-KR" dirty="0"/>
              <a:t>(</a:t>
            </a:r>
            <a:r>
              <a:rPr lang="en-US" altLang="ko-KR" dirty="0" err="1"/>
              <a:t>productTBL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</a:t>
            </a:r>
            <a:r>
              <a:rPr lang="ko-KR" altLang="en-US" dirty="0"/>
              <a:t>제품 테이블 생성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4 </a:t>
            </a:r>
            <a:r>
              <a:rPr lang="ko-KR" altLang="en-US" dirty="0"/>
              <a:t>생성한 테이블 확인하기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 </a:t>
            </a:r>
            <a:r>
              <a:rPr lang="ko-KR" altLang="en-US" dirty="0"/>
              <a:t>테이블 </a:t>
            </a:r>
            <a:r>
              <a:rPr lang="en-US" altLang="ko-KR" dirty="0"/>
              <a:t>2</a:t>
            </a:r>
            <a:r>
              <a:rPr lang="ko-KR" altLang="en-US" dirty="0"/>
              <a:t>개 생성 확인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680FB0C-F960-4640-A8BF-08059659B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70" y="868215"/>
            <a:ext cx="5347711" cy="18041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3F08F9F-E3C9-48B0-A6D4-D379C7D5F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971457"/>
            <a:ext cx="2737421" cy="3541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025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2-3] </a:t>
            </a:r>
            <a:r>
              <a:rPr lang="ko-KR" altLang="en-US" dirty="0"/>
              <a:t>행 데이터 입력하기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61~63p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회원 테이블의 데이터 입력하기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/>
              <a:t>[Select Rows - Limit 1000]</a:t>
            </a:r>
            <a:r>
              <a:rPr lang="ko-KR" altLang="en-US" dirty="0"/>
              <a:t> 선택</a:t>
            </a:r>
            <a:r>
              <a:rPr lang="en-US" altLang="ko-KR" dirty="0"/>
              <a:t>  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</a:t>
            </a:r>
            <a:r>
              <a:rPr lang="en-US" altLang="ko-KR" sz="1400" dirty="0"/>
              <a:t>-2 </a:t>
            </a:r>
            <a:r>
              <a:rPr lang="ko-KR" altLang="en-US" dirty="0"/>
              <a:t>데이터 입력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1-3 </a:t>
            </a:r>
            <a:r>
              <a:rPr lang="ko-KR" altLang="en-US" sz="1400" dirty="0"/>
              <a:t>창 닫기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6961D88-D6AE-4B82-BA01-B559C081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11" y="1187862"/>
            <a:ext cx="3866667" cy="2847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CC64E2A-994D-4094-8EC4-93ED8316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5" y="4399184"/>
            <a:ext cx="6381800" cy="13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2-3] </a:t>
            </a:r>
            <a:r>
              <a:rPr lang="ko-KR" altLang="en-US" dirty="0"/>
              <a:t>행 데이터 입력하기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61~63p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sz="1400" dirty="0"/>
              <a:t>제품 테이블의 데이터 입력하기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sz="1400" dirty="0"/>
              <a:t>데이터 입력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창 닫기 </a:t>
            </a:r>
            <a:r>
              <a:rPr lang="en-US" altLang="ko-KR" dirty="0"/>
              <a:t>  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D796081-0B2D-4360-8A25-BBCCA4BA8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6" y="1187862"/>
            <a:ext cx="6366072" cy="14889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22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2-4] SQL</a:t>
            </a:r>
            <a:r>
              <a:rPr lang="ko-KR" altLang="en-US" dirty="0"/>
              <a:t> 문 작성하기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63~68p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쿼리 창 열기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1</a:t>
            </a:r>
            <a:r>
              <a:rPr lang="en-US" altLang="ko-KR" sz="1400" dirty="0"/>
              <a:t>-1 </a:t>
            </a:r>
            <a:r>
              <a:rPr lang="ko-KR" altLang="en-US" sz="1400" dirty="0"/>
              <a:t>열려 있는 쿼리 창이 있으면 모두 닫기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새 쿼리 창 열기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1-3 </a:t>
            </a:r>
            <a:r>
              <a:rPr lang="ko-KR" altLang="en-US" dirty="0"/>
              <a:t>사용할 데이터베이스 선택 </a:t>
            </a:r>
            <a:r>
              <a:rPr lang="en-US" altLang="ko-KR" dirty="0"/>
              <a:t> 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8E36CE5-ECBC-43E5-8EF0-8B1463FD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03" y="1187863"/>
            <a:ext cx="4976149" cy="14791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3490BE5-D38F-4597-AD90-5AA795A56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203974"/>
            <a:ext cx="2910792" cy="31442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392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2-4] SQL</a:t>
            </a:r>
            <a:r>
              <a:rPr lang="ko-KR" altLang="en-US" dirty="0"/>
              <a:t> 문 작성하기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63~68p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SELECT</a:t>
            </a:r>
            <a:r>
              <a:rPr lang="ko-KR" altLang="en-US" sz="1400" dirty="0"/>
              <a:t> 문 작성하기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회원 테이블의 모든 데이터 조회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0606E3E-6CCE-47E6-B810-31E6AD80EEA2}"/>
              </a:ext>
            </a:extLst>
          </p:cNvPr>
          <p:cNvSpPr/>
          <p:nvPr/>
        </p:nvSpPr>
        <p:spPr>
          <a:xfrm>
            <a:off x="431540" y="1484820"/>
            <a:ext cx="8280919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6B211E3-6EF8-43B8-A861-F9607DB2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1" y="1943835"/>
            <a:ext cx="8280918" cy="40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6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데이터베이스 모델링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데이터베이스 구축</a:t>
            </a:r>
            <a:endParaRPr kumimoji="0" lang="ko-KR" alt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lang="ko-KR" altLang="en-US" dirty="0"/>
              <a:t>데이터베이스 개체 활용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2-4] SQL</a:t>
            </a:r>
            <a:r>
              <a:rPr lang="ko-KR" altLang="en-US" dirty="0"/>
              <a:t> 문 작성하기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63~68p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회원 테이블의 이름과 주소만 출력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F077D19-37D1-45C3-A4F8-CE3D23CF51B4}"/>
              </a:ext>
            </a:extLst>
          </p:cNvPr>
          <p:cNvSpPr/>
          <p:nvPr/>
        </p:nvSpPr>
        <p:spPr>
          <a:xfrm>
            <a:off x="442893" y="1223755"/>
            <a:ext cx="822353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memberName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memberAddress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347749D-4ACA-458C-ACEA-296EFEE91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0" y="1712812"/>
            <a:ext cx="8223535" cy="38444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465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2-4] SQL</a:t>
            </a:r>
            <a:r>
              <a:rPr lang="ko-KR" altLang="en-US" dirty="0"/>
              <a:t> 문 작성하기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63~68p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2-3 </a:t>
            </a:r>
            <a:r>
              <a:rPr lang="ko-KR" altLang="en-US" dirty="0"/>
              <a:t>‘</a:t>
            </a:r>
            <a:r>
              <a:rPr lang="ko-KR" altLang="en-US" dirty="0" err="1"/>
              <a:t>토마스’에</a:t>
            </a:r>
            <a:r>
              <a:rPr lang="ko-KR" altLang="en-US" dirty="0"/>
              <a:t> 대한 정보만 추출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F077D19-37D1-45C3-A4F8-CE3D23CF51B4}"/>
              </a:ext>
            </a:extLst>
          </p:cNvPr>
          <p:cNvSpPr/>
          <p:nvPr/>
        </p:nvSpPr>
        <p:spPr>
          <a:xfrm>
            <a:off x="442893" y="1223755"/>
            <a:ext cx="8269567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memberName</a:t>
            </a:r>
            <a:r>
              <a:rPr lang="en-US" altLang="ko-KR" sz="1400" dirty="0">
                <a:solidFill>
                  <a:schemeClr val="tx1"/>
                </a:solidFill>
              </a:rPr>
              <a:t> = ‘</a:t>
            </a:r>
            <a:r>
              <a:rPr lang="ko-KR" altLang="en-US" sz="1400" dirty="0">
                <a:solidFill>
                  <a:schemeClr val="tx1"/>
                </a:solidFill>
              </a:rPr>
              <a:t>토마스’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8AF0BA8-E4B4-4758-81D7-1D9A6880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3" y="1712811"/>
            <a:ext cx="8348460" cy="39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6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2-4] SQL</a:t>
            </a:r>
            <a:r>
              <a:rPr lang="ko-KR" altLang="en-US" dirty="0"/>
              <a:t> 문 작성하기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63~68p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2-4 </a:t>
            </a:r>
            <a:r>
              <a:rPr lang="ko-KR" altLang="en-US" dirty="0"/>
              <a:t>두 번째 쿼리 부분만 실행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C79D9D6-AE07-4791-B04C-CA97D483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3" y="1223754"/>
            <a:ext cx="8272738" cy="39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2-4] SQL</a:t>
            </a:r>
            <a:r>
              <a:rPr lang="ko-KR" altLang="en-US" dirty="0"/>
              <a:t> 문 작성하기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63~68p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3 </a:t>
            </a:r>
            <a:r>
              <a:rPr lang="en-US" altLang="ko-KR" dirty="0"/>
              <a:t>SQL </a:t>
            </a:r>
            <a:r>
              <a:rPr lang="ko-KR" altLang="en-US" dirty="0"/>
              <a:t>문으로 새로운 테이블 생성하기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3-1 </a:t>
            </a:r>
            <a:r>
              <a:rPr lang="ko-KR" altLang="en-US" sz="1400" dirty="0"/>
              <a:t>간단한 테이블을 생성하는 </a:t>
            </a:r>
            <a:r>
              <a:rPr lang="en-US" altLang="ko-KR" dirty="0"/>
              <a:t>SQL </a:t>
            </a:r>
            <a:r>
              <a:rPr lang="ko-KR" altLang="en-US" dirty="0"/>
              <a:t>문 실행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3-2 [Navigator]</a:t>
            </a:r>
            <a:r>
              <a:rPr lang="ko-KR" altLang="en-US" dirty="0"/>
              <a:t>에서 방금 생성한 </a:t>
            </a:r>
            <a:r>
              <a:rPr lang="en-US" altLang="ko-KR" dirty="0"/>
              <a:t>‘my </a:t>
            </a:r>
            <a:r>
              <a:rPr lang="en-US" altLang="ko-KR" dirty="0" err="1"/>
              <a:t>testTBL</a:t>
            </a:r>
            <a:r>
              <a:rPr lang="en-US" altLang="ko-KR" dirty="0"/>
              <a:t>’ </a:t>
            </a:r>
            <a:r>
              <a:rPr lang="ko-KR" altLang="en-US" dirty="0"/>
              <a:t>확인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0606E3E-6CCE-47E6-B810-31E6AD80EEA2}"/>
              </a:ext>
            </a:extLst>
          </p:cNvPr>
          <p:cNvSpPr/>
          <p:nvPr/>
        </p:nvSpPr>
        <p:spPr>
          <a:xfrm>
            <a:off x="431540" y="1484820"/>
            <a:ext cx="819091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`my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` (id INT);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8D6882B-8277-4ED8-B445-03C242D6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45" y="2348879"/>
            <a:ext cx="3145105" cy="41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3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2-4] SQL</a:t>
            </a:r>
            <a:r>
              <a:rPr lang="ko-KR" altLang="en-US" dirty="0"/>
              <a:t> 문 작성하기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63~68p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 lnSpcReduction="10000"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3-3 [Navigator]</a:t>
            </a:r>
            <a:r>
              <a:rPr lang="ko-KR" altLang="en-US" dirty="0"/>
              <a:t>에서 </a:t>
            </a:r>
            <a:r>
              <a:rPr lang="en-US" altLang="ko-KR" dirty="0"/>
              <a:t>[Refresh All]</a:t>
            </a:r>
            <a:r>
              <a:rPr lang="ko-KR" altLang="en-US" dirty="0"/>
              <a:t>을 선택한 후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4 </a:t>
            </a:r>
            <a:r>
              <a:rPr lang="ko-KR" altLang="en-US" dirty="0"/>
              <a:t>테이블 삭제하기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 DROP TABLE </a:t>
            </a:r>
            <a:r>
              <a:rPr lang="ko-KR" altLang="en-US" dirty="0"/>
              <a:t>문을 사용하여 테이블 삭제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09AC31-658D-4371-A8B6-869EFB4C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76" y="818938"/>
            <a:ext cx="3654295" cy="34201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7ABBACF-CC3A-4F9D-BA83-3F34DEB3A3EB}"/>
              </a:ext>
            </a:extLst>
          </p:cNvPr>
          <p:cNvSpPr/>
          <p:nvPr/>
        </p:nvSpPr>
        <p:spPr>
          <a:xfrm>
            <a:off x="431541" y="5085220"/>
            <a:ext cx="833203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DROP TABLE `my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`;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88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  <a:r>
              <a:rPr lang="en-US" altLang="ko-KR" dirty="0"/>
              <a:t>(index)</a:t>
            </a:r>
          </a:p>
          <a:p>
            <a:pPr lvl="1"/>
            <a:r>
              <a:rPr lang="ko-KR" altLang="en-US" smtClean="0"/>
              <a:t>실무에서 </a:t>
            </a:r>
            <a:r>
              <a:rPr lang="ko-KR" altLang="en-US" dirty="0"/>
              <a:t>사용하는 데이터는 많게는 수천만</a:t>
            </a:r>
            <a:r>
              <a:rPr lang="en-US" altLang="ko-KR" dirty="0"/>
              <a:t>, </a:t>
            </a:r>
            <a:r>
              <a:rPr lang="ko-KR" altLang="en-US" dirty="0"/>
              <a:t>수억 건 이상에 달하므로 인덱스 없이 전체 데이터를 찾는다는 것은 굉장히 부담스러운</a:t>
            </a:r>
            <a:r>
              <a:rPr lang="en-US" altLang="ko-KR" dirty="0"/>
              <a:t>(</a:t>
            </a:r>
            <a:r>
              <a:rPr lang="ko-KR" altLang="en-US" dirty="0"/>
              <a:t>시간이 오래 걸리는</a:t>
            </a:r>
            <a:r>
              <a:rPr lang="en-US" altLang="ko-KR"/>
              <a:t>) </a:t>
            </a:r>
            <a:r>
              <a:rPr lang="ko-KR" altLang="en-US" smtClean="0"/>
              <a:t>일</a:t>
            </a:r>
            <a:endParaRPr lang="en-US" altLang="ko-KR" smtClean="0"/>
          </a:p>
          <a:p>
            <a:pPr lvl="1"/>
            <a:r>
              <a:rPr lang="ko-KR" altLang="en-US" smtClean="0"/>
              <a:t>인덱스는 책의 </a:t>
            </a:r>
            <a:r>
              <a:rPr lang="ko-KR" altLang="en-US"/>
              <a:t>뒷부분에 실리는 ‘찾아보기</a:t>
            </a:r>
            <a:r>
              <a:rPr lang="en-US" altLang="ko-KR"/>
              <a:t>(</a:t>
            </a:r>
            <a:r>
              <a:rPr lang="ko-KR" altLang="en-US"/>
              <a:t>색인</a:t>
            </a:r>
            <a:r>
              <a:rPr lang="en-US" altLang="ko-KR"/>
              <a:t>)’</a:t>
            </a:r>
            <a:r>
              <a:rPr lang="ko-KR" altLang="en-US"/>
              <a:t>와 같음</a:t>
            </a:r>
            <a:endParaRPr lang="en-US" altLang="ko-KR"/>
          </a:p>
          <a:p>
            <a:pPr lvl="1"/>
            <a:r>
              <a:rPr lang="ko-KR" altLang="en-US" smtClean="0"/>
              <a:t>인덱스는 </a:t>
            </a:r>
            <a:r>
              <a:rPr lang="ko-KR" altLang="en-US" dirty="0"/>
              <a:t>테이블의 열 단위에 생성됨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6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2-5] </a:t>
            </a:r>
            <a:r>
              <a:rPr lang="ko-KR" altLang="en-US" dirty="0"/>
              <a:t>인덱스 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70</a:t>
            </a:r>
            <a:r>
              <a:rPr lang="en-US" altLang="ko-KR" sz="1200" dirty="0">
                <a:latin typeface="+mn-ea"/>
                <a:ea typeface="+mn-ea"/>
              </a:rPr>
              <a:t>~73p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적정량의 데이터가 있는 테이블 생성하기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현</a:t>
            </a:r>
            <a:r>
              <a:rPr lang="ko-KR" altLang="en-US" dirty="0"/>
              <a:t>재 데이터베이스를 </a:t>
            </a:r>
            <a:r>
              <a:rPr lang="en-US" altLang="ko-KR" dirty="0" err="1"/>
              <a:t>ShopDB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2C3EC49-7B49-4998-B150-8CE89587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493785"/>
            <a:ext cx="809864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20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2-5] </a:t>
            </a:r>
            <a:r>
              <a:rPr lang="ko-KR" altLang="en-US" dirty="0"/>
              <a:t>인덱스 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70</a:t>
            </a:r>
            <a:r>
              <a:rPr lang="en-US" altLang="ko-KR" sz="1200" dirty="0">
                <a:latin typeface="+mn-ea"/>
                <a:ea typeface="+mn-ea"/>
              </a:rPr>
              <a:t>~73p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1</a:t>
            </a:r>
            <a:r>
              <a:rPr lang="en-US" altLang="ko-KR" sz="1400" dirty="0"/>
              <a:t>-2 </a:t>
            </a:r>
            <a:r>
              <a:rPr lang="en-US" altLang="ko-KR" dirty="0"/>
              <a:t>500</a:t>
            </a:r>
            <a:r>
              <a:rPr lang="ko-KR" altLang="en-US" dirty="0"/>
              <a:t>건의 데이터가 있는 </a:t>
            </a:r>
            <a:r>
              <a:rPr lang="en-US" altLang="ko-KR" dirty="0" err="1"/>
              <a:t>indexTBL</a:t>
            </a:r>
            <a:r>
              <a:rPr lang="ko-KR" altLang="en-US" dirty="0"/>
              <a:t> 생성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1B0D826-414D-4865-A299-ABC51DB1071A}"/>
              </a:ext>
            </a:extLst>
          </p:cNvPr>
          <p:cNvSpPr/>
          <p:nvPr/>
        </p:nvSpPr>
        <p:spPr>
          <a:xfrm>
            <a:off x="431540" y="1203094"/>
            <a:ext cx="8317016" cy="13951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indexTBL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 varchar(14), </a:t>
            </a:r>
            <a:r>
              <a:rPr lang="en-US" altLang="ko-KR" sz="1400" dirty="0" err="1">
                <a:solidFill>
                  <a:schemeClr val="tx1"/>
                </a:solidFill>
              </a:rPr>
              <a:t>last_name</a:t>
            </a:r>
            <a:r>
              <a:rPr lang="en-US" altLang="ko-KR" sz="1400" dirty="0">
                <a:solidFill>
                  <a:schemeClr val="tx1"/>
                </a:solidFill>
              </a:rPr>
              <a:t> varchar(16), </a:t>
            </a:r>
            <a:r>
              <a:rPr lang="en-US" altLang="ko-KR" sz="1400" dirty="0" err="1">
                <a:solidFill>
                  <a:schemeClr val="tx1"/>
                </a:solidFill>
              </a:rPr>
              <a:t>hire_date</a:t>
            </a:r>
            <a:r>
              <a:rPr lang="en-US" altLang="ko-KR" sz="1400" dirty="0">
                <a:solidFill>
                  <a:schemeClr val="tx1"/>
                </a:solidFill>
              </a:rPr>
              <a:t> date);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indexTBL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	SELECT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last_name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hire_date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	FROM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employees.employees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	LIMIT 500;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indexTBL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7F40C18-9DB6-4F10-9DC1-A6752B34C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2765170"/>
            <a:ext cx="8317016" cy="32741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2517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2-5] </a:t>
            </a:r>
            <a:r>
              <a:rPr lang="ko-KR" altLang="en-US" dirty="0"/>
              <a:t>인덱스 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70</a:t>
            </a:r>
            <a:r>
              <a:rPr lang="en-US" altLang="ko-KR" sz="1200" dirty="0">
                <a:latin typeface="+mn-ea"/>
                <a:ea typeface="+mn-ea"/>
              </a:rPr>
              <a:t>~73p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dirty="0"/>
              <a:t>인덱스가 없는 상태에서 쿼리 작동 확인하기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</a:t>
            </a:r>
            <a:r>
              <a:rPr lang="en-US" altLang="ko-KR" sz="1400" dirty="0"/>
              <a:t>-1 </a:t>
            </a:r>
            <a:r>
              <a:rPr lang="en-US" altLang="ko-KR" sz="1400" dirty="0" err="1"/>
              <a:t>i</a:t>
            </a:r>
            <a:r>
              <a:rPr lang="en-US" altLang="ko-KR" dirty="0" err="1"/>
              <a:t>ndexTBL</a:t>
            </a:r>
            <a:r>
              <a:rPr lang="ko-KR" altLang="en-US" dirty="0"/>
              <a:t>에서 이름이 ‘ </a:t>
            </a:r>
            <a:r>
              <a:rPr lang="en-US" altLang="ko-KR" dirty="0"/>
              <a:t>Mary’</a:t>
            </a:r>
            <a:r>
              <a:rPr lang="ko-KR" altLang="en-US" dirty="0"/>
              <a:t>인 사람을 조회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계획 확인</a:t>
            </a:r>
            <a:r>
              <a:rPr lang="en-US" altLang="ko-KR" dirty="0"/>
              <a:t>(</a:t>
            </a:r>
            <a:r>
              <a:rPr lang="ko-KR" altLang="en-US" dirty="0"/>
              <a:t>인덱스를 사용하지 않고 테이블 전체를 검색</a:t>
            </a:r>
            <a:r>
              <a:rPr lang="en-US" altLang="ko-KR" dirty="0"/>
              <a:t>(scan)</a:t>
            </a:r>
            <a:r>
              <a:rPr lang="ko-KR" altLang="en-US" dirty="0"/>
              <a:t>함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1B0D826-414D-4865-A299-ABC51DB1071A}"/>
              </a:ext>
            </a:extLst>
          </p:cNvPr>
          <p:cNvSpPr/>
          <p:nvPr/>
        </p:nvSpPr>
        <p:spPr>
          <a:xfrm>
            <a:off x="431540" y="1493785"/>
            <a:ext cx="831701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indexTBL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 = 'Mary';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F2BB98-62E5-4A6D-926C-7E5A28D2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2663914"/>
            <a:ext cx="8317016" cy="26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2-5] </a:t>
            </a:r>
            <a:r>
              <a:rPr lang="ko-KR" altLang="en-US" dirty="0"/>
              <a:t>인덱스 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70</a:t>
            </a:r>
            <a:r>
              <a:rPr lang="en-US" altLang="ko-KR" sz="1200" dirty="0">
                <a:latin typeface="+mn-ea"/>
                <a:ea typeface="+mn-ea"/>
              </a:rPr>
              <a:t>~73p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75567"/>
            <a:ext cx="8963994" cy="5957256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3 </a:t>
            </a:r>
            <a:r>
              <a:rPr lang="ko-KR" altLang="en-US" dirty="0"/>
              <a:t>인덱스 생성 후 쿼리 작동 확인하기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</a:t>
            </a:r>
            <a:r>
              <a:rPr lang="en-US" altLang="ko-KR" sz="1400" dirty="0"/>
              <a:t>-1 </a:t>
            </a:r>
            <a:r>
              <a:rPr lang="ko-KR" altLang="en-US" dirty="0"/>
              <a:t>테이블</a:t>
            </a:r>
            <a:r>
              <a:rPr lang="en-US" altLang="ko-KR" dirty="0"/>
              <a:t>(</a:t>
            </a:r>
            <a:r>
              <a:rPr lang="en-US" altLang="ko-KR" dirty="0" err="1"/>
              <a:t>indexTBL</a:t>
            </a:r>
            <a:r>
              <a:rPr lang="en-US" altLang="ko-KR" dirty="0"/>
              <a:t>)</a:t>
            </a:r>
            <a:r>
              <a:rPr lang="ko-KR" altLang="en-US" dirty="0"/>
              <a:t>의 이름</a:t>
            </a:r>
            <a:r>
              <a:rPr lang="en-US" altLang="ko-KR" dirty="0"/>
              <a:t>(</a:t>
            </a:r>
            <a:r>
              <a:rPr lang="en-US" altLang="ko-KR" dirty="0" err="1"/>
              <a:t>first_name</a:t>
            </a:r>
            <a:r>
              <a:rPr lang="en-US" altLang="ko-KR" dirty="0"/>
              <a:t>) </a:t>
            </a:r>
            <a:r>
              <a:rPr lang="ko-KR" altLang="en-US" dirty="0"/>
              <a:t>열에 인덱스 생성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600" dirty="0"/>
          </a:p>
          <a:p>
            <a:pPr marL="93662" indent="0">
              <a:buNone/>
            </a:pPr>
            <a:r>
              <a:rPr lang="en-US" altLang="ko-KR" dirty="0"/>
              <a:t>   3-2 </a:t>
            </a:r>
            <a:r>
              <a:rPr lang="ko-KR" altLang="en-US" dirty="0"/>
              <a:t>다시 검색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3-3 </a:t>
            </a:r>
            <a:r>
              <a:rPr lang="ko-KR" altLang="en-US" dirty="0"/>
              <a:t>결과는 동일하게 </a:t>
            </a:r>
            <a:r>
              <a:rPr lang="en-US" altLang="ko-KR" dirty="0"/>
              <a:t>1</a:t>
            </a:r>
            <a:r>
              <a:rPr lang="ko-KR" altLang="en-US" dirty="0"/>
              <a:t>건 출력</a:t>
            </a:r>
            <a:r>
              <a:rPr lang="en-US" altLang="ko-KR" dirty="0"/>
              <a:t>(</a:t>
            </a:r>
            <a:r>
              <a:rPr lang="ko-KR" altLang="en-US" dirty="0"/>
              <a:t>인덱스 생성 전과 후의 내부적 작동은 큰 차이가 있음</a:t>
            </a:r>
            <a:r>
              <a:rPr lang="en-US" altLang="ko-KR" dirty="0"/>
              <a:t>)</a:t>
            </a:r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3-4 </a:t>
            </a:r>
            <a:r>
              <a:rPr lang="ko-KR" altLang="en-US" dirty="0"/>
              <a:t>결론적으로 인덱스를 생성하기 전인 </a:t>
            </a:r>
            <a:r>
              <a:rPr lang="en-US" altLang="ko-KR" dirty="0"/>
              <a:t>2-1</a:t>
            </a:r>
            <a:r>
              <a:rPr lang="ko-KR" altLang="en-US" dirty="0"/>
              <a:t>의 쿼리는 책의 찾아보기가 없는 상태에서 특정 단어를 검색하 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는 것</a:t>
            </a:r>
            <a:r>
              <a:rPr lang="en-US" altLang="ko-KR" dirty="0"/>
              <a:t>(</a:t>
            </a:r>
            <a:r>
              <a:rPr lang="ko-KR" altLang="en-US" dirty="0"/>
              <a:t>책의 전체 페이지를 찾아보는 것</a:t>
            </a:r>
            <a:r>
              <a:rPr lang="en-US" altLang="ko-KR" dirty="0"/>
              <a:t>)</a:t>
            </a:r>
            <a:r>
              <a:rPr lang="ko-KR" altLang="en-US" dirty="0"/>
              <a:t>과 같고</a:t>
            </a:r>
            <a:r>
              <a:rPr lang="en-US" altLang="ko-KR" dirty="0"/>
              <a:t>, </a:t>
            </a:r>
            <a:r>
              <a:rPr lang="ko-KR" altLang="en-US" dirty="0"/>
              <a:t>인덱스를 생성한 후인 </a:t>
            </a:r>
            <a:r>
              <a:rPr lang="en-US" altLang="ko-KR" dirty="0"/>
              <a:t>3-2</a:t>
            </a:r>
            <a:r>
              <a:rPr lang="ko-KR" altLang="en-US" dirty="0"/>
              <a:t>의 쿼리는 책의 찾아보기가 </a:t>
            </a:r>
            <a:r>
              <a:rPr lang="ko-KR" altLang="en-US" dirty="0" err="1"/>
              <a:t>있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을 때 먼저 찾아보기에서 특정 단어를 찾아보고 그 페이지를 펴서 검색하는 것과 같음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1B0D826-414D-4865-A299-ABC51DB1071A}"/>
              </a:ext>
            </a:extLst>
          </p:cNvPr>
          <p:cNvSpPr/>
          <p:nvPr/>
        </p:nvSpPr>
        <p:spPr>
          <a:xfrm>
            <a:off x="431540" y="1343261"/>
            <a:ext cx="831701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idx_indexTBL_firstname</a:t>
            </a:r>
            <a:r>
              <a:rPr lang="en-US" altLang="ko-KR" sz="1400" dirty="0">
                <a:solidFill>
                  <a:schemeClr val="tx1"/>
                </a:solidFill>
              </a:rPr>
              <a:t> ON </a:t>
            </a:r>
            <a:r>
              <a:rPr lang="en-US" altLang="ko-KR" sz="1400" dirty="0" err="1">
                <a:solidFill>
                  <a:schemeClr val="tx1"/>
                </a:solidFill>
              </a:rPr>
              <a:t>indexTBL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3F33BDA-EC0F-4F4A-8D29-0A7F484E1AB3}"/>
              </a:ext>
            </a:extLst>
          </p:cNvPr>
          <p:cNvSpPr/>
          <p:nvPr/>
        </p:nvSpPr>
        <p:spPr>
          <a:xfrm>
            <a:off x="437217" y="2372699"/>
            <a:ext cx="831701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indexTBL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 = 'Mary';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AC08936-BA8E-4EB4-BEAC-EC25152A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3" y="3316282"/>
            <a:ext cx="6682977" cy="21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8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 모델링의 기본 개념을 이해한다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데이터베이스에서 사용하는 주요 용어를 이해한다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데이터베이스 구축 절차를 실습한다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인덱스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스토어드</a:t>
            </a:r>
            <a:r>
              <a:rPr lang="ko-KR" altLang="en-US" dirty="0">
                <a:latin typeface="+mn-ea"/>
              </a:rPr>
              <a:t> 프로시저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트리거의</a:t>
            </a:r>
            <a:r>
              <a:rPr lang="ko-KR" altLang="en-US" dirty="0">
                <a:latin typeface="+mn-ea"/>
              </a:rPr>
              <a:t> 개념을 이해한다</a:t>
            </a:r>
            <a:r>
              <a:rPr lang="en-US" altLang="ko-KR" dirty="0">
                <a:latin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뷰</a:t>
            </a:r>
            <a:r>
              <a:rPr lang="en-US" altLang="ko-KR" dirty="0"/>
              <a:t>(view)</a:t>
            </a:r>
          </a:p>
          <a:p>
            <a:pPr lvl="1"/>
            <a:r>
              <a:rPr lang="ko-KR" altLang="en-US" dirty="0"/>
              <a:t>가상의 테이블</a:t>
            </a:r>
            <a:endParaRPr lang="en-US" altLang="ko-KR" dirty="0"/>
          </a:p>
          <a:p>
            <a:pPr lvl="1"/>
            <a:r>
              <a:rPr lang="ko-KR" altLang="en-US" dirty="0"/>
              <a:t>실체가 없고 진짜 테이블에 연결</a:t>
            </a:r>
            <a:r>
              <a:rPr lang="en-US" altLang="ko-KR" dirty="0"/>
              <a:t>(link)</a:t>
            </a:r>
            <a:r>
              <a:rPr lang="ko-KR" altLang="en-US" dirty="0"/>
              <a:t>된 개념</a:t>
            </a:r>
            <a:endParaRPr lang="en-US" altLang="ko-KR" dirty="0"/>
          </a:p>
          <a:p>
            <a:pPr lvl="1"/>
            <a:r>
              <a:rPr lang="ko-KR" altLang="en-US" dirty="0"/>
              <a:t>뷰를 </a:t>
            </a:r>
            <a:r>
              <a:rPr lang="en-US" altLang="ko-KR" dirty="0"/>
              <a:t>SELECT </a:t>
            </a:r>
            <a:r>
              <a:rPr lang="ko-KR" altLang="en-US" dirty="0"/>
              <a:t>문으로 조회하면 진짜 테이블의 데이터를 조회하는 것과 동일한 결과가 나옴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79BB649-DB84-4D50-950C-1169A82E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13740"/>
            <a:ext cx="7970580" cy="32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97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2-6] </a:t>
            </a:r>
            <a:r>
              <a:rPr lang="ko-KR" altLang="en-US" dirty="0"/>
              <a:t>기본적인 뷰 사용법 알아보기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74</a:t>
            </a:r>
            <a:r>
              <a:rPr lang="en-US" altLang="ko-KR" sz="1200" dirty="0">
                <a:latin typeface="+mn-ea"/>
                <a:ea typeface="+mn-ea"/>
              </a:rPr>
              <a:t>~76p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현재 데이터베이스를 </a:t>
            </a:r>
            <a:r>
              <a:rPr lang="en-US" altLang="ko-KR" dirty="0" err="1"/>
              <a:t>ShopDB</a:t>
            </a:r>
            <a:r>
              <a:rPr lang="ko-KR" altLang="en-US" dirty="0"/>
              <a:t>로 변경하기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현</a:t>
            </a:r>
            <a:r>
              <a:rPr lang="ko-KR" altLang="en-US" dirty="0"/>
              <a:t>재 데이터베이스를 </a:t>
            </a:r>
            <a:r>
              <a:rPr lang="en-US" altLang="ko-KR" dirty="0" err="1"/>
              <a:t>ShopDB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2 </a:t>
            </a:r>
            <a:r>
              <a:rPr lang="ko-KR" altLang="en-US" dirty="0"/>
              <a:t>뷰 생성하기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2-1 </a:t>
            </a:r>
            <a:r>
              <a:rPr lang="ko-KR" altLang="en-US" dirty="0"/>
              <a:t>회원 이름과 주소만 있는 뷰 생성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ko-KR" altLang="en-US" dirty="0"/>
              <a:t>뷰 조회하기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</a:t>
            </a:r>
            <a:r>
              <a:rPr lang="ko-KR" altLang="en-US" dirty="0"/>
              <a:t>아르바이트생의 입장에서 뷰</a:t>
            </a:r>
            <a:r>
              <a:rPr lang="en-US" altLang="ko-KR" dirty="0"/>
              <a:t>(</a:t>
            </a:r>
            <a:r>
              <a:rPr lang="en-US" altLang="ko-KR" dirty="0" err="1"/>
              <a:t>uv_memberTBL</a:t>
            </a:r>
            <a:r>
              <a:rPr lang="en-US" altLang="ko-KR" dirty="0"/>
              <a:t>)</a:t>
            </a:r>
            <a:r>
              <a:rPr lang="ko-KR" altLang="en-US" dirty="0"/>
              <a:t> 조회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D978A1-EDAF-421F-99F6-422048CEF55F}"/>
              </a:ext>
            </a:extLst>
          </p:cNvPr>
          <p:cNvSpPr/>
          <p:nvPr/>
        </p:nvSpPr>
        <p:spPr>
          <a:xfrm>
            <a:off x="437216" y="2384920"/>
            <a:ext cx="8455263" cy="7740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VIEW </a:t>
            </a:r>
            <a:r>
              <a:rPr lang="en-US" altLang="ko-KR" sz="1400" dirty="0" err="1">
                <a:solidFill>
                  <a:schemeClr val="tx1"/>
                </a:solidFill>
              </a:rPr>
              <a:t>uv_memberTBL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AS </a:t>
            </a:r>
          </a:p>
          <a:p>
            <a:pPr algn="just"/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   </a:t>
            </a:r>
            <a:r>
              <a:rPr lang="en-US" altLang="ko-KR" sz="1400" smtClean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memberName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memberAddress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0F6D770-62A6-4F66-A76B-240C6E191291}"/>
              </a:ext>
            </a:extLst>
          </p:cNvPr>
          <p:cNvSpPr/>
          <p:nvPr/>
        </p:nvSpPr>
        <p:spPr>
          <a:xfrm>
            <a:off x="437217" y="4168744"/>
            <a:ext cx="281753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uv_memberTBL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83009E-506C-446A-A742-737441F8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95" y="4127542"/>
            <a:ext cx="5499483" cy="20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62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  <a:r>
              <a:rPr lang="en-US" altLang="ko-KR" dirty="0"/>
              <a:t>(stored procedure, </a:t>
            </a:r>
            <a:r>
              <a:rPr lang="ko-KR" altLang="en-US" dirty="0"/>
              <a:t>저장 프로시저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문을 하나로 묶어 편리하게 사용하는 기능</a:t>
            </a:r>
          </a:p>
        </p:txBody>
      </p:sp>
    </p:spTree>
    <p:extLst>
      <p:ext uri="{BB962C8B-B14F-4D97-AF65-F5344CB8AC3E}">
        <p14:creationId xmlns:p14="http://schemas.microsoft.com/office/powerpoint/2010/main" val="282880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2-7] </a:t>
            </a:r>
            <a:r>
              <a:rPr lang="ko-KR" altLang="en-US" dirty="0"/>
              <a:t>간단한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만들기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76</a:t>
            </a:r>
            <a:r>
              <a:rPr lang="en-US" altLang="ko-KR" sz="1200" dirty="0">
                <a:latin typeface="+mn-ea"/>
                <a:ea typeface="+mn-ea"/>
              </a:rPr>
              <a:t>~77p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1 2</a:t>
            </a:r>
            <a:r>
              <a:rPr lang="ko-KR" altLang="en-US" sz="1400" dirty="0"/>
              <a:t>개의 쿼리를 각각 실행하기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현</a:t>
            </a:r>
            <a:r>
              <a:rPr lang="ko-KR" altLang="en-US" dirty="0"/>
              <a:t>재 데이터베이스가 </a:t>
            </a:r>
            <a:r>
              <a:rPr lang="en-US" altLang="ko-KR" dirty="0" err="1"/>
              <a:t>ShopDB</a:t>
            </a:r>
            <a:r>
              <a:rPr lang="ko-KR" altLang="en-US" dirty="0"/>
              <a:t>인지 확인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1-2 SQL</a:t>
            </a:r>
            <a:r>
              <a:rPr lang="ko-KR" altLang="en-US" dirty="0"/>
              <a:t>문 두 줄 입력과 실행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D978A1-EDAF-421F-99F6-422048CEF55F}"/>
              </a:ext>
            </a:extLst>
          </p:cNvPr>
          <p:cNvSpPr/>
          <p:nvPr/>
        </p:nvSpPr>
        <p:spPr>
          <a:xfrm>
            <a:off x="437217" y="1783479"/>
            <a:ext cx="8317016" cy="549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memberName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토마스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productTBL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productName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냉장고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8E8BCF-B473-496D-A6CD-BF6B12F0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7" y="2438890"/>
            <a:ext cx="8317016" cy="340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3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2-7] </a:t>
            </a:r>
            <a:r>
              <a:rPr lang="ko-KR" altLang="en-US" dirty="0"/>
              <a:t>간단한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만들기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76</a:t>
            </a:r>
            <a:r>
              <a:rPr lang="en-US" altLang="ko-KR" sz="1200" dirty="0">
                <a:latin typeface="+mn-ea"/>
                <a:ea typeface="+mn-ea"/>
              </a:rPr>
              <a:t>~77p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2</a:t>
            </a:r>
            <a:r>
              <a:rPr lang="ko-KR" altLang="en-US" sz="1400" dirty="0"/>
              <a:t>개의 쿼리를 하나의 </a:t>
            </a:r>
            <a:r>
              <a:rPr lang="ko-KR" altLang="en-US" sz="1400" dirty="0" err="1"/>
              <a:t>스토어드</a:t>
            </a:r>
            <a:r>
              <a:rPr lang="ko-KR" altLang="en-US" sz="1400" dirty="0"/>
              <a:t> 프로시저로 만들기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2-1 </a:t>
            </a:r>
            <a:r>
              <a:rPr lang="en-US" altLang="ko-KR" dirty="0" err="1"/>
              <a:t>myProc</a:t>
            </a:r>
            <a:r>
              <a:rPr lang="en-US" altLang="ko-KR" dirty="0"/>
              <a:t>( )</a:t>
            </a:r>
            <a:r>
              <a:rPr lang="ko-KR" altLang="en-US" dirty="0"/>
              <a:t>라는 이름의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실행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D978A1-EDAF-421F-99F6-422048CEF55F}"/>
              </a:ext>
            </a:extLst>
          </p:cNvPr>
          <p:cNvSpPr/>
          <p:nvPr/>
        </p:nvSpPr>
        <p:spPr>
          <a:xfrm>
            <a:off x="437217" y="1493785"/>
            <a:ext cx="8317016" cy="16455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DELIMITER //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myProc</a:t>
            </a:r>
            <a:r>
              <a:rPr lang="en-US" altLang="ko-KR" sz="1400" dirty="0">
                <a:solidFill>
                  <a:schemeClr val="tx1"/>
                </a:solidFill>
              </a:rPr>
              <a:t>()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BEGIN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	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memberName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토마스</a:t>
            </a:r>
            <a:r>
              <a:rPr lang="en-US" altLang="ko-KR" sz="1400" dirty="0">
                <a:solidFill>
                  <a:schemeClr val="tx1"/>
                </a:solidFill>
              </a:rPr>
              <a:t>’;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	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productTBL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productName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냉장고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END //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C570464-CF70-43A2-9206-7EC82AA20266}"/>
              </a:ext>
            </a:extLst>
          </p:cNvPr>
          <p:cNvSpPr/>
          <p:nvPr/>
        </p:nvSpPr>
        <p:spPr>
          <a:xfrm>
            <a:off x="437217" y="3893037"/>
            <a:ext cx="1974543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CALL </a:t>
            </a:r>
            <a:r>
              <a:rPr lang="en-US" altLang="ko-KR" sz="1400" dirty="0" err="1">
                <a:solidFill>
                  <a:schemeClr val="tx1"/>
                </a:solidFill>
              </a:rPr>
              <a:t>myProc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0DF96B-7FE6-4F20-B1B1-F4F20304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75" y="3866759"/>
            <a:ext cx="6207458" cy="19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4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트리거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828980" cy="5669958"/>
          </a:xfrm>
        </p:spPr>
        <p:txBody>
          <a:bodyPr/>
          <a:lstStyle/>
          <a:p>
            <a:r>
              <a:rPr lang="ko-KR" altLang="en-US" dirty="0"/>
              <a:t>트리거</a:t>
            </a:r>
            <a:r>
              <a:rPr lang="en-US" altLang="ko-KR" dirty="0"/>
              <a:t>(trigger)</a:t>
            </a:r>
          </a:p>
          <a:p>
            <a:pPr lvl="1"/>
            <a:r>
              <a:rPr lang="ko-KR" altLang="en-US" dirty="0"/>
              <a:t>테이블에 부착되어 테이블에 </a:t>
            </a:r>
            <a:r>
              <a:rPr lang="en-US" altLang="ko-KR" dirty="0"/>
              <a:t>INSERT(</a:t>
            </a:r>
            <a:r>
              <a:rPr lang="ko-KR" altLang="en-US" dirty="0"/>
              <a:t>삽입</a:t>
            </a:r>
            <a:r>
              <a:rPr lang="en-US" altLang="ko-KR" dirty="0"/>
              <a:t>), UPDATE(</a:t>
            </a:r>
            <a:r>
              <a:rPr lang="ko-KR" altLang="en-US" dirty="0"/>
              <a:t>수정</a:t>
            </a:r>
            <a:r>
              <a:rPr lang="en-US" altLang="ko-KR" dirty="0"/>
              <a:t>), DELETE(</a:t>
            </a:r>
            <a:r>
              <a:rPr lang="ko-KR" altLang="en-US" dirty="0"/>
              <a:t>삭제</a:t>
            </a:r>
            <a:r>
              <a:rPr lang="en-US" altLang="ko-KR" dirty="0"/>
              <a:t>) </a:t>
            </a:r>
            <a:r>
              <a:rPr lang="ko-KR" altLang="en-US" dirty="0"/>
              <a:t>작업이 발생하면 실행되는 코드</a:t>
            </a:r>
            <a:endParaRPr lang="en-US" altLang="ko-KR" dirty="0"/>
          </a:p>
          <a:p>
            <a:pPr lvl="1"/>
            <a:r>
              <a:rPr lang="ko-KR" altLang="en-US" dirty="0"/>
              <a:t>회원 탈퇴 시 간단히 회원 테이블</a:t>
            </a:r>
            <a:r>
              <a:rPr lang="en-US" altLang="ko-KR" dirty="0"/>
              <a:t>(</a:t>
            </a:r>
            <a:r>
              <a:rPr lang="en-US" altLang="ko-KR" dirty="0" err="1"/>
              <a:t>memberTBL</a:t>
            </a:r>
            <a:r>
              <a:rPr lang="en-US" altLang="ko-KR" dirty="0"/>
              <a:t>)</a:t>
            </a:r>
            <a:r>
              <a:rPr lang="ko-KR" altLang="en-US" dirty="0"/>
              <a:t>에서 토마스의 정보를 삭제하면</a:t>
            </a:r>
            <a:r>
              <a:rPr lang="en-US" altLang="ko-KR" dirty="0"/>
              <a:t>(</a:t>
            </a:r>
            <a:r>
              <a:rPr lang="ko-KR" altLang="en-US" dirty="0"/>
              <a:t>토마스의 행 데이터를 지우면</a:t>
            </a:r>
            <a:r>
              <a:rPr lang="en-US" altLang="ko-KR" dirty="0"/>
              <a:t>) </a:t>
            </a:r>
            <a:r>
              <a:rPr lang="ko-KR" altLang="en-US" dirty="0"/>
              <a:t>되지만</a:t>
            </a:r>
            <a:r>
              <a:rPr lang="en-US" altLang="ko-KR" dirty="0"/>
              <a:t>, </a:t>
            </a:r>
            <a:r>
              <a:rPr lang="ko-KR" altLang="en-US" dirty="0"/>
              <a:t>이렇게 하면 토마스가 회원 탈퇴를 한 사람인지 나중에 알 길이 없음</a:t>
            </a:r>
            <a:endParaRPr lang="en-US" altLang="ko-KR" dirty="0"/>
          </a:p>
          <a:p>
            <a:pPr lvl="1"/>
            <a:r>
              <a:rPr lang="ko-KR" altLang="en-US" dirty="0"/>
              <a:t>트리거를 작성하면 회원 테이블</a:t>
            </a:r>
            <a:r>
              <a:rPr lang="en-US" altLang="ko-KR" dirty="0"/>
              <a:t>(</a:t>
            </a:r>
            <a:r>
              <a:rPr lang="en-US" altLang="ko-KR" dirty="0" err="1"/>
              <a:t>memberTBL</a:t>
            </a:r>
            <a:r>
              <a:rPr lang="en-US" altLang="ko-KR" dirty="0"/>
              <a:t>)</a:t>
            </a:r>
            <a:r>
              <a:rPr lang="ko-KR" altLang="en-US" dirty="0"/>
              <a:t>에서 삭제 작업이 일어날 때마다 다른 곳에 그 데이터를 ‘자동으로’ 저장하여 편리함 </a:t>
            </a:r>
          </a:p>
        </p:txBody>
      </p:sp>
    </p:spTree>
    <p:extLst>
      <p:ext uri="{BB962C8B-B14F-4D97-AF65-F5344CB8AC3E}">
        <p14:creationId xmlns:p14="http://schemas.microsoft.com/office/powerpoint/2010/main" val="4260666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[</a:t>
            </a:r>
            <a:r>
              <a:rPr lang="ko-KR" altLang="en-US" sz="2200" dirty="0"/>
              <a:t>실습 </a:t>
            </a:r>
            <a:r>
              <a:rPr lang="en-US" altLang="ko-KR" sz="2200" dirty="0"/>
              <a:t>2-8] </a:t>
            </a:r>
            <a:r>
              <a:rPr lang="ko-KR" altLang="en-US" sz="2200" dirty="0"/>
              <a:t>가장 일반적으로 사용되는 트리거의 용도 알아보기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78</a:t>
            </a:r>
            <a:r>
              <a:rPr lang="en-US" altLang="ko-KR" sz="1200" dirty="0">
                <a:latin typeface="+mn-ea"/>
                <a:ea typeface="+mn-ea"/>
              </a:rPr>
              <a:t>~80p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데이터를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 </a:t>
            </a:r>
            <a:r>
              <a:rPr lang="en-US" altLang="ko-KR" dirty="0"/>
              <a:t>SQL </a:t>
            </a:r>
            <a:r>
              <a:rPr lang="ko-KR" altLang="en-US" dirty="0"/>
              <a:t>문 작성하기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현</a:t>
            </a:r>
            <a:r>
              <a:rPr lang="ko-KR" altLang="en-US" dirty="0"/>
              <a:t>재 데이터베이스가 </a:t>
            </a:r>
            <a:r>
              <a:rPr lang="en-US" altLang="ko-KR" dirty="0" err="1"/>
              <a:t>ShopDB</a:t>
            </a:r>
            <a:r>
              <a:rPr lang="ko-KR" altLang="en-US" dirty="0"/>
              <a:t>인지 확인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새로운 회원 ‘</a:t>
            </a:r>
            <a:r>
              <a:rPr lang="en-US" altLang="ko-KR" dirty="0"/>
              <a:t>Soccer/</a:t>
            </a:r>
            <a:r>
              <a:rPr lang="ko-KR" altLang="en-US" dirty="0"/>
              <a:t>흥민</a:t>
            </a:r>
            <a:r>
              <a:rPr lang="en-US" altLang="ko-KR" dirty="0"/>
              <a:t>/</a:t>
            </a:r>
            <a:r>
              <a:rPr lang="ko-KR" altLang="en-US" dirty="0"/>
              <a:t>서울시 서대문구 북가좌동’ 삽입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1-3 </a:t>
            </a:r>
            <a:r>
              <a:rPr lang="ko-KR" altLang="en-US" dirty="0"/>
              <a:t>‘</a:t>
            </a:r>
            <a:r>
              <a:rPr lang="ko-KR" altLang="en-US" dirty="0" err="1"/>
              <a:t>흥민’인</a:t>
            </a:r>
            <a:r>
              <a:rPr lang="ko-KR" altLang="en-US" dirty="0"/>
              <a:t> 회원의 주소를 ‘서울 강남구 </a:t>
            </a:r>
            <a:r>
              <a:rPr lang="ko-KR" altLang="en-US" dirty="0" err="1"/>
              <a:t>역삼동’으로</a:t>
            </a:r>
            <a:r>
              <a:rPr lang="ko-KR" altLang="en-US" dirty="0"/>
              <a:t> 수정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1-4 DELETE </a:t>
            </a:r>
            <a:r>
              <a:rPr lang="ko-KR" altLang="en-US" dirty="0"/>
              <a:t>문으로 회원 테이블에서 흥민 정보 삭제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D978A1-EDAF-421F-99F6-422048CEF55F}"/>
              </a:ext>
            </a:extLst>
          </p:cNvPr>
          <p:cNvSpPr/>
          <p:nvPr/>
        </p:nvSpPr>
        <p:spPr>
          <a:xfrm>
            <a:off x="437217" y="1783479"/>
            <a:ext cx="831701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VALUES ('Soccer', '</a:t>
            </a:r>
            <a:r>
              <a:rPr lang="ko-KR" altLang="en-US" sz="1400" dirty="0">
                <a:solidFill>
                  <a:schemeClr val="tx1"/>
                </a:solidFill>
              </a:rPr>
              <a:t>흥민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서울시 서대문구 북가좌동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2CB6159-592F-4F60-9CFA-9AD7C180E3B1}"/>
              </a:ext>
            </a:extLst>
          </p:cNvPr>
          <p:cNvSpPr/>
          <p:nvPr/>
        </p:nvSpPr>
        <p:spPr>
          <a:xfrm>
            <a:off x="437217" y="2860311"/>
            <a:ext cx="831701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SET </a:t>
            </a:r>
            <a:r>
              <a:rPr lang="en-US" altLang="ko-KR" sz="1400" dirty="0" err="1">
                <a:solidFill>
                  <a:schemeClr val="tx1"/>
                </a:solidFill>
              </a:rPr>
              <a:t>memberAddress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서울 강남구 역삼동</a:t>
            </a:r>
            <a:r>
              <a:rPr lang="en-US" altLang="ko-KR" sz="1400" dirty="0">
                <a:solidFill>
                  <a:schemeClr val="tx1"/>
                </a:solidFill>
              </a:rPr>
              <a:t>' WHERE </a:t>
            </a:r>
            <a:r>
              <a:rPr lang="en-US" altLang="ko-KR" sz="1400" dirty="0" err="1">
                <a:solidFill>
                  <a:schemeClr val="tx1"/>
                </a:solidFill>
              </a:rPr>
              <a:t>memberName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흥민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527D5CD-2534-4A14-B141-4A7EDDF950A9}"/>
              </a:ext>
            </a:extLst>
          </p:cNvPr>
          <p:cNvSpPr/>
          <p:nvPr/>
        </p:nvSpPr>
        <p:spPr>
          <a:xfrm>
            <a:off x="447049" y="4059070"/>
            <a:ext cx="831701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memberName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흥민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45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[</a:t>
            </a:r>
            <a:r>
              <a:rPr lang="ko-KR" altLang="en-US" sz="2200" dirty="0"/>
              <a:t>실습 </a:t>
            </a:r>
            <a:r>
              <a:rPr lang="en-US" altLang="ko-KR" sz="2200" dirty="0"/>
              <a:t>2-8] </a:t>
            </a:r>
            <a:r>
              <a:rPr lang="ko-KR" altLang="en-US" sz="2200" dirty="0"/>
              <a:t>가장 일반적으로 사용되는 트리거의 용도 알아보기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78</a:t>
            </a:r>
            <a:r>
              <a:rPr lang="en-US" altLang="ko-KR" sz="1200" dirty="0">
                <a:latin typeface="+mn-ea"/>
                <a:ea typeface="+mn-ea"/>
              </a:rPr>
              <a:t>~80p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dirty="0"/>
              <a:t>다른 테이블에 삭제된 데이터와 삭제된 날짜 기록하기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2</a:t>
            </a:r>
            <a:r>
              <a:rPr lang="en-US" altLang="ko-KR" sz="1400" dirty="0"/>
              <a:t>-1 </a:t>
            </a:r>
            <a:r>
              <a:rPr lang="ko-KR" altLang="en-US" dirty="0"/>
              <a:t>삭제된 데이터를 보관할 테이블</a:t>
            </a:r>
            <a:r>
              <a:rPr lang="en-US" altLang="ko-KR" dirty="0"/>
              <a:t>(</a:t>
            </a:r>
            <a:r>
              <a:rPr lang="en-US" altLang="ko-KR" dirty="0" err="1"/>
              <a:t>deletedMemberTBL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삭제된 데이터가 기록되는 트리거 생성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D978A1-EDAF-421F-99F6-422048CEF55F}"/>
              </a:ext>
            </a:extLst>
          </p:cNvPr>
          <p:cNvSpPr/>
          <p:nvPr/>
        </p:nvSpPr>
        <p:spPr>
          <a:xfrm>
            <a:off x="437217" y="1493785"/>
            <a:ext cx="8317016" cy="1412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deletedMemberTBL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memberID</a:t>
            </a:r>
            <a:r>
              <a:rPr lang="en-US" altLang="ko-KR" sz="1400" dirty="0">
                <a:solidFill>
                  <a:schemeClr val="tx1"/>
                </a:solidFill>
              </a:rPr>
              <a:t> char(8),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memberName</a:t>
            </a:r>
            <a:r>
              <a:rPr lang="en-US" altLang="ko-KR" sz="1400" dirty="0">
                <a:solidFill>
                  <a:schemeClr val="tx1"/>
                </a:solidFill>
              </a:rPr>
              <a:t> char(5),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memberAddress</a:t>
            </a:r>
            <a:r>
              <a:rPr lang="en-US" altLang="ko-KR" sz="1400" dirty="0">
                <a:solidFill>
                  <a:schemeClr val="tx1"/>
                </a:solidFill>
              </a:rPr>
              <a:t> char(20),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deletedDate</a:t>
            </a:r>
            <a:r>
              <a:rPr lang="en-US" altLang="ko-KR" sz="1400" dirty="0">
                <a:solidFill>
                  <a:schemeClr val="tx1"/>
                </a:solidFill>
              </a:rPr>
              <a:t> date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삭제한 날짜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527D5CD-2534-4A14-B141-4A7EDDF950A9}"/>
              </a:ext>
            </a:extLst>
          </p:cNvPr>
          <p:cNvSpPr/>
          <p:nvPr/>
        </p:nvSpPr>
        <p:spPr>
          <a:xfrm>
            <a:off x="447049" y="3609691"/>
            <a:ext cx="8317016" cy="2429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DELIMITER //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TRIGGER </a:t>
            </a:r>
            <a:r>
              <a:rPr lang="en-US" altLang="ko-KR" sz="1400" dirty="0" err="1">
                <a:solidFill>
                  <a:schemeClr val="tx1"/>
                </a:solidFill>
              </a:rPr>
              <a:t>trg_deletedMemberTBL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 이름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AFTER DELETE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삭제 후에 작동하게 지정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ON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트리거를 부착할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FOR EACH ROW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각 행마다 적용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BEGIN 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     -- OLD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테이블의 내용을 백업 테이블에 삽입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deletedMemberTBL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  VALUES (</a:t>
            </a:r>
            <a:r>
              <a:rPr lang="en-US" altLang="ko-KR" sz="1400" dirty="0" err="1">
                <a:solidFill>
                  <a:schemeClr val="tx1"/>
                </a:solidFill>
              </a:rPr>
              <a:t>OLD.memberID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OLD.memberName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OLD.memberAddress</a:t>
            </a:r>
            <a:r>
              <a:rPr lang="en-US" altLang="ko-KR" sz="1400" dirty="0">
                <a:solidFill>
                  <a:schemeClr val="tx1"/>
                </a:solidFill>
              </a:rPr>
              <a:t>, CURDATE());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END //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52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[</a:t>
            </a:r>
            <a:r>
              <a:rPr lang="ko-KR" altLang="en-US" sz="2200" dirty="0"/>
              <a:t>실습 </a:t>
            </a:r>
            <a:r>
              <a:rPr lang="en-US" altLang="ko-KR" sz="2200" dirty="0"/>
              <a:t>2-8] </a:t>
            </a:r>
            <a:r>
              <a:rPr lang="ko-KR" altLang="en-US" sz="2200" dirty="0"/>
              <a:t>가장 일반적으로 사용되는 트리거의 용도 알아보기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78</a:t>
            </a:r>
            <a:r>
              <a:rPr lang="en-US" altLang="ko-KR" sz="1200" dirty="0">
                <a:latin typeface="+mn-ea"/>
                <a:ea typeface="+mn-ea"/>
              </a:rPr>
              <a:t>~80p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3</a:t>
            </a:r>
            <a:r>
              <a:rPr lang="en-US" altLang="ko-KR" sz="1400" dirty="0"/>
              <a:t> </a:t>
            </a:r>
            <a:r>
              <a:rPr lang="ko-KR" altLang="en-US" dirty="0"/>
              <a:t>회원 테이블의 데이터 삭제 후 삭제된 데이터가 백업 테이블에 들어가는지 확인하기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</a:t>
            </a:r>
            <a:r>
              <a:rPr lang="en-US" altLang="ko-KR" sz="1400" dirty="0"/>
              <a:t>-1 </a:t>
            </a:r>
            <a:r>
              <a:rPr lang="ko-KR" altLang="en-US" dirty="0"/>
              <a:t>회원 테이블에 데이터가 </a:t>
            </a:r>
            <a:r>
              <a:rPr lang="en-US" altLang="ko-KR" dirty="0"/>
              <a:t>4</a:t>
            </a:r>
            <a:r>
              <a:rPr lang="ko-KR" altLang="en-US" dirty="0"/>
              <a:t>건 들어 있는지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3-2 </a:t>
            </a:r>
            <a:r>
              <a:rPr lang="ko-KR" altLang="en-US" dirty="0"/>
              <a:t>회원 테이블에 ‘</a:t>
            </a:r>
            <a:r>
              <a:rPr lang="ko-KR" altLang="en-US" dirty="0" err="1"/>
              <a:t>흥민’을</a:t>
            </a:r>
            <a:r>
              <a:rPr lang="ko-KR" altLang="en-US" dirty="0"/>
              <a:t> 삽입한 후 바로 삭제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3-3 </a:t>
            </a:r>
            <a:r>
              <a:rPr lang="ko-KR" altLang="en-US" dirty="0" err="1"/>
              <a:t>흥민이</a:t>
            </a:r>
            <a:r>
              <a:rPr lang="ko-KR" altLang="en-US" dirty="0"/>
              <a:t> 회원 테이블에서 삭제되었는지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D978A1-EDAF-421F-99F6-422048CEF55F}"/>
              </a:ext>
            </a:extLst>
          </p:cNvPr>
          <p:cNvSpPr/>
          <p:nvPr/>
        </p:nvSpPr>
        <p:spPr>
          <a:xfrm>
            <a:off x="437217" y="1468444"/>
            <a:ext cx="831701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2CB6159-592F-4F60-9CFA-9AD7C180E3B1}"/>
              </a:ext>
            </a:extLst>
          </p:cNvPr>
          <p:cNvSpPr/>
          <p:nvPr/>
        </p:nvSpPr>
        <p:spPr>
          <a:xfrm>
            <a:off x="437217" y="2374220"/>
            <a:ext cx="8317016" cy="495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VALUES ('Soccer', '</a:t>
            </a:r>
            <a:r>
              <a:rPr lang="ko-KR" altLang="en-US" sz="1400" dirty="0">
                <a:solidFill>
                  <a:schemeClr val="tx1"/>
                </a:solidFill>
              </a:rPr>
              <a:t>흥민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서울시 서대문구 북가좌동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memberName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흥민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527D5CD-2534-4A14-B141-4A7EDDF950A9}"/>
              </a:ext>
            </a:extLst>
          </p:cNvPr>
          <p:cNvSpPr/>
          <p:nvPr/>
        </p:nvSpPr>
        <p:spPr>
          <a:xfrm>
            <a:off x="447049" y="3489514"/>
            <a:ext cx="831701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FF11EF6-BAB7-4CA6-AB04-0AA819B09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9" y="3988725"/>
            <a:ext cx="8307184" cy="15413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6733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[</a:t>
            </a:r>
            <a:r>
              <a:rPr lang="ko-KR" altLang="en-US" sz="2200" dirty="0"/>
              <a:t>실습 </a:t>
            </a:r>
            <a:r>
              <a:rPr lang="en-US" altLang="ko-KR" sz="2200" dirty="0"/>
              <a:t>2-8] </a:t>
            </a:r>
            <a:r>
              <a:rPr lang="ko-KR" altLang="en-US" sz="2200" dirty="0"/>
              <a:t>가장 일반적으로 사용되는 트리거의 용도 알아보기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78</a:t>
            </a:r>
            <a:r>
              <a:rPr lang="en-US" altLang="ko-KR" sz="1200" dirty="0">
                <a:latin typeface="+mn-ea"/>
                <a:ea typeface="+mn-ea"/>
              </a:rPr>
              <a:t>~80p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3</a:t>
            </a:r>
            <a:r>
              <a:rPr lang="en-US" altLang="ko-KR" sz="1400" dirty="0"/>
              <a:t>-4 </a:t>
            </a:r>
            <a:r>
              <a:rPr lang="ko-KR" altLang="en-US" dirty="0"/>
              <a:t>백업 테이블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  3-5 Workbench </a:t>
            </a:r>
            <a:r>
              <a:rPr lang="ko-KR" altLang="en-US" dirty="0"/>
              <a:t>종료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D978A1-EDAF-421F-99F6-422048CEF55F}"/>
              </a:ext>
            </a:extLst>
          </p:cNvPr>
          <p:cNvSpPr/>
          <p:nvPr/>
        </p:nvSpPr>
        <p:spPr>
          <a:xfrm>
            <a:off x="437217" y="1198414"/>
            <a:ext cx="831701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deletedMemberTBL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279AFCB-6581-4575-9060-04E025B46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7" y="1673805"/>
            <a:ext cx="8317016" cy="15450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411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정보 시스템 구축의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정보 시스템 구축 단계 </a:t>
            </a:r>
            <a:endParaRPr lang="en-US" altLang="ko-KR" b="0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분석</a:t>
            </a:r>
            <a:r>
              <a:rPr lang="en-US" altLang="ko-KR" dirty="0"/>
              <a:t>-</a:t>
            </a:r>
            <a:r>
              <a:rPr lang="ko-KR" altLang="en-US" dirty="0"/>
              <a:t>설계</a:t>
            </a:r>
            <a:r>
              <a:rPr lang="en-US" altLang="ko-KR" dirty="0"/>
              <a:t>-</a:t>
            </a:r>
            <a:r>
              <a:rPr lang="ko-KR" altLang="en-US" dirty="0"/>
              <a:t>구현</a:t>
            </a:r>
            <a:r>
              <a:rPr lang="en-US" altLang="ko-KR" dirty="0"/>
              <a:t>-</a:t>
            </a:r>
            <a:r>
              <a:rPr lang="ko-KR" altLang="en-US" dirty="0"/>
              <a:t>시험</a:t>
            </a:r>
            <a:r>
              <a:rPr lang="en-US" altLang="ko-KR" dirty="0"/>
              <a:t>-</a:t>
            </a:r>
            <a:r>
              <a:rPr lang="ko-KR" altLang="en-US" dirty="0"/>
              <a:t>유지 </a:t>
            </a:r>
            <a:r>
              <a:rPr lang="en-US" altLang="ko-KR" dirty="0"/>
              <a:t>· </a:t>
            </a:r>
            <a:r>
              <a:rPr lang="ko-KR" altLang="en-US" dirty="0"/>
              <a:t>보수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요구 사항 분석</a:t>
            </a:r>
            <a:endParaRPr lang="en-US" altLang="ko-KR" b="0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무엇을</a:t>
            </a:r>
            <a:r>
              <a:rPr lang="en-US" altLang="ko-KR" dirty="0"/>
              <a:t>(what)’ </a:t>
            </a:r>
            <a:r>
              <a:rPr lang="ko-KR" altLang="en-US" dirty="0"/>
              <a:t>할지 결정하는 것</a:t>
            </a:r>
            <a:endParaRPr lang="en-US" altLang="ko-KR" b="0" dirty="0"/>
          </a:p>
          <a:p>
            <a:pPr lvl="1"/>
            <a:r>
              <a:rPr lang="ko-KR" altLang="en-US" dirty="0"/>
              <a:t>사용자 인터뷰와 업무 조사 등을 수행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시스템 설계 </a:t>
            </a:r>
            <a:endParaRPr lang="en-US" altLang="ko-KR" dirty="0"/>
          </a:p>
          <a:p>
            <a:pPr lvl="1"/>
            <a:r>
              <a:rPr lang="ko-KR" altLang="en-US" dirty="0"/>
              <a:t>구축하고자 하는 시스템을 </a:t>
            </a:r>
            <a:r>
              <a:rPr lang="en-US" altLang="ko-KR" dirty="0"/>
              <a:t>‘</a:t>
            </a:r>
            <a:r>
              <a:rPr lang="ko-KR" altLang="en-US" dirty="0"/>
              <a:t>어떻게</a:t>
            </a:r>
            <a:r>
              <a:rPr lang="en-US" altLang="ko-KR" dirty="0"/>
              <a:t>(how)’ </a:t>
            </a:r>
            <a:r>
              <a:rPr lang="ko-KR" altLang="en-US" dirty="0"/>
              <a:t>설계할 것인지 결정하는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대부분의 프로젝트에서는 분석과 설계 단계가 전체 공정의 </a:t>
            </a:r>
            <a:r>
              <a:rPr lang="en-US" altLang="ko-KR" dirty="0"/>
              <a:t>50% </a:t>
            </a:r>
            <a:r>
              <a:rPr lang="ko-KR" altLang="en-US" dirty="0"/>
              <a:t>이상을 차지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323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데이터베이스 모델링과 필수 용어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데이터베이스 모델링</a:t>
            </a:r>
            <a:endParaRPr lang="en-US" altLang="ko-KR" b="0" dirty="0"/>
          </a:p>
          <a:p>
            <a:pPr lvl="1"/>
            <a:r>
              <a:rPr lang="ko-KR" altLang="en-US" dirty="0"/>
              <a:t>현실 세계에서 사용되는 데이터를</a:t>
            </a:r>
            <a:r>
              <a:rPr lang="en-US" altLang="ko-KR" dirty="0"/>
              <a:t> MySQL</a:t>
            </a:r>
            <a:r>
              <a:rPr lang="ko-KR" altLang="en-US" dirty="0"/>
              <a:t>에 어떻게 옮겨놓을지 결정하는 과정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쇼핑몰 데이터베이스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2-1)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4BF0E03-B2D5-4D6C-B214-D89647BF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988840"/>
            <a:ext cx="7560840" cy="41619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E2C4ECB-2659-48BA-A0A3-7DF398CD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6116242"/>
            <a:ext cx="2286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7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데이터베이스 모델링과 필수 용어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데이터베이스 필수 용어</a:t>
            </a:r>
            <a:endParaRPr lang="en-US" altLang="ko-KR" b="0" dirty="0"/>
          </a:p>
          <a:p>
            <a:pPr lvl="1">
              <a:lnSpc>
                <a:spcPct val="150000"/>
              </a:lnSpc>
            </a:pPr>
            <a:endParaRPr lang="en-US" altLang="ko-KR" sz="500" b="1" smtClean="0"/>
          </a:p>
          <a:p>
            <a:pPr lvl="1">
              <a:lnSpc>
                <a:spcPct val="150000"/>
              </a:lnSpc>
            </a:pPr>
            <a:r>
              <a:rPr lang="ko-KR" altLang="en-US" b="1" smtClean="0"/>
              <a:t>데이터</a:t>
            </a:r>
            <a:r>
              <a:rPr lang="ko-KR" altLang="en-US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테이블에 저장된 하나하나의 단편적인 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테이블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입력하기 위해 표 형태로 만든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데이터베이스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테이블이 저장되는 저장소로</a:t>
            </a:r>
            <a:r>
              <a:rPr lang="en-US" altLang="ko-KR" dirty="0"/>
              <a:t>, </a:t>
            </a:r>
            <a:r>
              <a:rPr lang="ko-KR" altLang="en-US" dirty="0"/>
              <a:t>원통 모양으로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DBMS</a:t>
            </a:r>
            <a:r>
              <a:rPr lang="en-US" altLang="ko-KR" dirty="0"/>
              <a:t> : 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데이터베이스를 관리하는 시스템 또는 소프트웨어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열</a:t>
            </a:r>
            <a:r>
              <a:rPr lang="en-US" altLang="ko-KR" b="1" dirty="0"/>
              <a:t>(</a:t>
            </a:r>
            <a:r>
              <a:rPr lang="ko-KR" altLang="en-US" b="1" dirty="0"/>
              <a:t>필드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테이블을 열로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열 이름 </a:t>
            </a:r>
            <a:r>
              <a:rPr lang="en-US" altLang="ko-KR" dirty="0"/>
              <a:t>: </a:t>
            </a:r>
            <a:r>
              <a:rPr lang="ko-KR" altLang="en-US" dirty="0"/>
              <a:t>각 열을 구분하기 위한 이름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데이터 형식 </a:t>
            </a:r>
            <a:r>
              <a:rPr lang="en-US" altLang="ko-KR" dirty="0"/>
              <a:t>: </a:t>
            </a:r>
            <a:r>
              <a:rPr lang="ko-KR" altLang="en-US" dirty="0"/>
              <a:t>열의 데이터 형식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행</a:t>
            </a:r>
            <a:r>
              <a:rPr lang="en-US" altLang="ko-KR" b="1" dirty="0"/>
              <a:t>(</a:t>
            </a:r>
            <a:r>
              <a:rPr lang="ko-KR" altLang="en-US" b="1" dirty="0"/>
              <a:t>레코드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실질적인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기본키</a:t>
            </a:r>
            <a:r>
              <a:rPr lang="en-US" altLang="ko-KR" b="1" dirty="0"/>
              <a:t>(</a:t>
            </a:r>
            <a:r>
              <a:rPr lang="ko-KR" altLang="en-US" b="1" dirty="0" err="1"/>
              <a:t>주키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각 행을 구분하는 유일한 열로</a:t>
            </a:r>
            <a:r>
              <a:rPr lang="en-US" altLang="ko-KR" dirty="0"/>
              <a:t>, </a:t>
            </a:r>
            <a:r>
              <a:rPr lang="ko-KR" altLang="en-US" dirty="0" err="1"/>
              <a:t>기본키는</a:t>
            </a:r>
            <a:r>
              <a:rPr lang="ko-KR" altLang="en-US" dirty="0"/>
              <a:t> 중복되어서도 비어 있어서도 안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외래키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두 테이블의 관계를 맺어주는 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SQL(</a:t>
            </a:r>
            <a:r>
              <a:rPr lang="ko-KR" altLang="en-US" b="1" dirty="0"/>
              <a:t>구조화된 질의 언어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사람과 </a:t>
            </a:r>
            <a:r>
              <a:rPr lang="en-US" altLang="ko-KR" dirty="0"/>
              <a:t>DBMS</a:t>
            </a:r>
            <a:r>
              <a:rPr lang="ko-KR" altLang="en-US" dirty="0"/>
              <a:t>가 소통하기 위한 말</a:t>
            </a:r>
            <a:r>
              <a:rPr lang="en-US" altLang="ko-KR" dirty="0"/>
              <a:t>(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21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데이터베이스 구축 절차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데이터베이스 구축 절차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B25736F-8725-4068-A3B5-4AD9971F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538789"/>
            <a:ext cx="8197234" cy="3195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F263D4-2A34-44B0-B7C0-8BCBFD945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848051"/>
            <a:ext cx="34766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2-1] </a:t>
            </a:r>
            <a:r>
              <a:rPr lang="ko-KR" altLang="en-US" dirty="0"/>
              <a:t>쇼핑몰 데이터베이스</a:t>
            </a:r>
            <a:r>
              <a:rPr lang="en-US" altLang="ko-KR" dirty="0"/>
              <a:t>(</a:t>
            </a:r>
            <a:r>
              <a:rPr lang="en-US" altLang="ko-KR" dirty="0" err="1"/>
              <a:t>shopDB</a:t>
            </a:r>
            <a:r>
              <a:rPr lang="en-US" altLang="ko-KR" dirty="0"/>
              <a:t>) </a:t>
            </a:r>
            <a:r>
              <a:rPr lang="ko-KR" altLang="en-US" dirty="0"/>
              <a:t>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52</a:t>
            </a:r>
            <a:r>
              <a:rPr lang="en-US" altLang="ko-KR" sz="1200" dirty="0">
                <a:latin typeface="+mn-ea"/>
                <a:ea typeface="+mn-ea"/>
              </a:rPr>
              <a:t>~57p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dirty="0"/>
              <a:t>Workbench</a:t>
            </a:r>
            <a:r>
              <a:rPr lang="ko-KR" altLang="en-US" dirty="0"/>
              <a:t> 실행하기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Workbench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1-2 MySQL </a:t>
            </a:r>
            <a:r>
              <a:rPr lang="ko-KR" altLang="en-US" dirty="0"/>
              <a:t>서버에 연결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</a:t>
            </a:r>
            <a:r>
              <a:rPr lang="en-US" altLang="ko-KR" sz="1400" dirty="0"/>
              <a:t>-3 Cannot Connect to Database </a:t>
            </a:r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en-US" altLang="ko-KR" sz="1400" dirty="0"/>
              <a:t>Server </a:t>
            </a:r>
            <a:r>
              <a:rPr lang="ko-KR" altLang="en-US" sz="1400" dirty="0"/>
              <a:t>오류 발생 시 대응 방법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9CD49AC-E8C2-4755-9A6D-C1B80B7E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4" y="1187862"/>
            <a:ext cx="4956074" cy="26385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60EA65C-E59B-4691-A5C2-678B7D10B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4" y="4181591"/>
            <a:ext cx="4956074" cy="24802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485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2-1] </a:t>
            </a:r>
            <a:r>
              <a:rPr lang="ko-KR" altLang="en-US" dirty="0"/>
              <a:t>쇼핑몰 데이터베이스</a:t>
            </a:r>
            <a:r>
              <a:rPr lang="en-US" altLang="ko-KR" dirty="0"/>
              <a:t>(</a:t>
            </a:r>
            <a:r>
              <a:rPr lang="en-US" altLang="ko-KR" dirty="0" err="1"/>
              <a:t>shopDB</a:t>
            </a:r>
            <a:r>
              <a:rPr lang="en-US" altLang="ko-KR" dirty="0"/>
              <a:t>) </a:t>
            </a:r>
            <a:r>
              <a:rPr lang="ko-KR" altLang="en-US" dirty="0"/>
              <a:t>생성하기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1-4 [</a:t>
            </a:r>
            <a:r>
              <a:rPr lang="en-US" altLang="ko-KR" dirty="0"/>
              <a:t>Navigator]</a:t>
            </a:r>
            <a:r>
              <a:rPr lang="ko-KR" altLang="en-US" dirty="0"/>
              <a:t>를 탭에 있는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확대</a:t>
            </a:r>
            <a:r>
              <a:rPr lang="en-US" altLang="ko-KR" dirty="0"/>
              <a:t>/</a:t>
            </a:r>
            <a:r>
              <a:rPr lang="ko-KR" altLang="en-US" dirty="0"/>
              <a:t>축소 아이콘 클릭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</a:t>
            </a:r>
            <a:r>
              <a:rPr lang="en-US" altLang="ko-KR" sz="1400" dirty="0"/>
              <a:t>-5 [SCHEMAS] </a:t>
            </a:r>
            <a:r>
              <a:rPr lang="ko-KR" altLang="en-US" sz="1400" dirty="0"/>
              <a:t>탭 클릭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50EDD65-AA56-49D5-9D49-BC6D14AB3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881628"/>
            <a:ext cx="5603038" cy="1511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2523FB1-77D3-496E-AB5E-489CD7D9C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56307"/>
            <a:ext cx="5603038" cy="2416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0B4AD0-98D3-425E-ACA0-BE7BDBD9D0EE}"/>
              </a:ext>
            </a:extLst>
          </p:cNvPr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52</a:t>
            </a:r>
            <a:r>
              <a:rPr lang="en-US" altLang="ko-KR" sz="1200" dirty="0">
                <a:latin typeface="+mn-ea"/>
                <a:ea typeface="+mn-ea"/>
              </a:rPr>
              <a:t>~57p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518619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</TotalTime>
  <Words>1686</Words>
  <Application>Microsoft Office PowerPoint</Application>
  <PresentationFormat>화면 슬라이드 쇼(4:3)</PresentationFormat>
  <Paragraphs>545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정보 시스템 구축의 개요</vt:lpstr>
      <vt:lpstr>1-2 데이터베이스 모델링과 필수 용어</vt:lpstr>
      <vt:lpstr>1-2 데이터베이스 모델링과 필수 용어</vt:lpstr>
      <vt:lpstr>2-1 데이터베이스 구축 절차 요약</vt:lpstr>
      <vt:lpstr>[실습 2-1] 쇼핑몰 데이터베이스(shopDB) 생성하기 </vt:lpstr>
      <vt:lpstr>[실습 2-1] 쇼핑몰 데이터베이스(shopDB) 생성하기 </vt:lpstr>
      <vt:lpstr>[실습 2-1] 쇼핑몰 데이터베이스(shopDB) 생성하기 </vt:lpstr>
      <vt:lpstr>[실습 2-1] 쇼핑몰 데이터베이스(shopDB) 생성하기 </vt:lpstr>
      <vt:lpstr>[실습 2-2] 테이블 생성하기 </vt:lpstr>
      <vt:lpstr>[실습 2-2] 테이블 생성하기 </vt:lpstr>
      <vt:lpstr>[실습 2-2] 테이블 생성하기 </vt:lpstr>
      <vt:lpstr>[실습 2-2] 테이블 생성하기 </vt:lpstr>
      <vt:lpstr>[실습 2-3] 행 데이터 입력하기  </vt:lpstr>
      <vt:lpstr>[실습 2-3] 행 데이터 입력하기  </vt:lpstr>
      <vt:lpstr>[실습 2-4] SQL 문 작성하기 </vt:lpstr>
      <vt:lpstr>[실습 2-4] SQL 문 작성하기 </vt:lpstr>
      <vt:lpstr>[실습 2-4] SQL 문 작성하기 </vt:lpstr>
      <vt:lpstr>[실습 2-4] SQL 문 작성하기 </vt:lpstr>
      <vt:lpstr>[실습 2-4] SQL 문 작성하기 </vt:lpstr>
      <vt:lpstr>[실습 2-4] SQL 문 작성하기 </vt:lpstr>
      <vt:lpstr>[실습 2-4] SQL 문 작성하기 </vt:lpstr>
      <vt:lpstr>3-2 인덱스</vt:lpstr>
      <vt:lpstr>[실습 2-5] 인덱스 사용하기 </vt:lpstr>
      <vt:lpstr>[실습 2-5] 인덱스 사용하기 </vt:lpstr>
      <vt:lpstr>[실습 2-5] 인덱스 사용하기 </vt:lpstr>
      <vt:lpstr>[실습 2-5] 인덱스 사용하기 </vt:lpstr>
      <vt:lpstr>3-3 뷰</vt:lpstr>
      <vt:lpstr>[실습 2-6] 기본적인 뷰 사용법 알아보기  </vt:lpstr>
      <vt:lpstr>3-4 스토어드 프로시저</vt:lpstr>
      <vt:lpstr>[실습 2-7] 간단한 스토어드 프로시저 만들기   </vt:lpstr>
      <vt:lpstr>[실습 2-7] 간단한 스토어드 프로시저 만들기   </vt:lpstr>
      <vt:lpstr>3-5 트리거 </vt:lpstr>
      <vt:lpstr>[실습 2-8] 가장 일반적으로 사용되는 트리거의 용도 알아보기   </vt:lpstr>
      <vt:lpstr>[실습 2-8] 가장 일반적으로 사용되는 트리거의 용도 알아보기   </vt:lpstr>
      <vt:lpstr>[실습 2-8] 가장 일반적으로 사용되는 트리거의 용도 알아보기   </vt:lpstr>
      <vt:lpstr>[실습 2-8] 가장 일반적으로 사용되는 트리거의 용도 알아보기  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293</cp:revision>
  <dcterms:created xsi:type="dcterms:W3CDTF">2012-07-23T02:34:37Z</dcterms:created>
  <dcterms:modified xsi:type="dcterms:W3CDTF">2019-01-30T00:53:50Z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