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0"/>
  </p:notesMasterIdLst>
  <p:handoutMasterIdLst>
    <p:handoutMasterId r:id="rId31"/>
  </p:handoutMasterIdLst>
  <p:sldIdLst>
    <p:sldId id="372" r:id="rId2"/>
    <p:sldId id="373" r:id="rId3"/>
    <p:sldId id="375" r:id="rId4"/>
    <p:sldId id="374" r:id="rId5"/>
    <p:sldId id="396" r:id="rId6"/>
    <p:sldId id="397" r:id="rId7"/>
    <p:sldId id="398" r:id="rId8"/>
    <p:sldId id="385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362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3300"/>
    <a:srgbClr val="800000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6429" autoAdjust="0"/>
  </p:normalViewPr>
  <p:slideViewPr>
    <p:cSldViewPr>
      <p:cViewPr varScale="1">
        <p:scale>
          <a:sx n="82" d="100"/>
          <a:sy n="82" d="100"/>
        </p:scale>
        <p:origin x="101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 userDrawn="1"/>
        </p:nvGrpSpPr>
        <p:grpSpPr>
          <a:xfrm>
            <a:off x="-3012" y="-2089"/>
            <a:ext cx="9147012" cy="6856833"/>
            <a:chOff x="-3012" y="-2089"/>
            <a:chExt cx="9147012" cy="6856833"/>
          </a:xfrm>
        </p:grpSpPr>
        <p:grpSp>
          <p:nvGrpSpPr>
            <p:cNvPr id="42" name="그룹 41"/>
            <p:cNvGrpSpPr/>
            <p:nvPr userDrawn="1"/>
          </p:nvGrpSpPr>
          <p:grpSpPr>
            <a:xfrm>
              <a:off x="-3012" y="-2089"/>
              <a:ext cx="9147012" cy="6856833"/>
              <a:chOff x="-3012" y="-2089"/>
              <a:chExt cx="9147012" cy="6856833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5832140" y="3275"/>
                <a:ext cx="3311860" cy="6851469"/>
                <a:chOff x="0" y="5660"/>
                <a:chExt cx="3311860" cy="6851469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4737" y="1501534"/>
                  <a:ext cx="3300890" cy="535559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/>
              <p:cNvGrpSpPr/>
              <p:nvPr userDrawn="1"/>
            </p:nvGrpSpPr>
            <p:grpSpPr>
              <a:xfrm>
                <a:off x="-3012" y="-2089"/>
                <a:ext cx="5906652" cy="6851469"/>
                <a:chOff x="-3012" y="5660"/>
                <a:chExt cx="5906652" cy="6851469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-3012" y="1501534"/>
                  <a:ext cx="3300890" cy="5355595"/>
                </a:xfrm>
                <a:prstGeom prst="rect">
                  <a:avLst/>
                </a:prstGeom>
              </p:spPr>
            </p:pic>
            <p:pic>
              <p:nvPicPr>
                <p:cNvPr id="12" name="그림 11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259178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13" name="그림 12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2588768" y="1501534"/>
                  <a:ext cx="3300890" cy="5355595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타원 28"/>
            <p:cNvSpPr/>
            <p:nvPr userDrawn="1"/>
          </p:nvSpPr>
          <p:spPr>
            <a:xfrm>
              <a:off x="6590804" y="3873902"/>
              <a:ext cx="2385265" cy="2835315"/>
            </a:xfrm>
            <a:prstGeom prst="ellipse">
              <a:avLst/>
            </a:prstGeom>
            <a:solidFill>
              <a:srgbClr val="FEF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50" y="4104075"/>
            <a:ext cx="2008300" cy="21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2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2019-01-30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03</a:t>
            </a:r>
            <a:endParaRPr lang="ko-KR" altLang="en-US" sz="40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5905893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4000" dirty="0"/>
              <a:t>데이터베이스</a:t>
            </a:r>
            <a:endParaRPr lang="en-US" altLang="ko-KR" sz="4000" dirty="0"/>
          </a:p>
          <a:p>
            <a:pPr algn="l"/>
            <a:r>
              <a:rPr lang="ko-KR" altLang="en-US" sz="4000" dirty="0"/>
              <a:t>모델링의 이해 </a:t>
            </a:r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3-1] </a:t>
            </a:r>
            <a:r>
              <a:rPr lang="ko-KR" altLang="en-US" dirty="0"/>
              <a:t>쇼핑몰 데이터베이스 </a:t>
            </a:r>
            <a:r>
              <a:rPr lang="ko-KR" altLang="en-US" dirty="0" err="1"/>
              <a:t>모델링하기</a:t>
            </a:r>
            <a:r>
              <a:rPr lang="ko-KR" alt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89</a:t>
            </a:r>
            <a:r>
              <a:rPr lang="en-US" altLang="ko-KR" sz="1200" dirty="0">
                <a:latin typeface="+mn-ea"/>
                <a:ea typeface="+mn-ea"/>
              </a:rPr>
              <a:t>~95p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3 </a:t>
            </a:r>
            <a:r>
              <a:rPr lang="en-US" altLang="ko-KR" dirty="0"/>
              <a:t>L </a:t>
            </a:r>
            <a:r>
              <a:rPr lang="ko-KR" altLang="en-US" dirty="0"/>
              <a:t>자형 테이블 분리하기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3-1 </a:t>
            </a:r>
            <a:r>
              <a:rPr lang="en-US" altLang="ko-KR" dirty="0"/>
              <a:t>L </a:t>
            </a:r>
            <a:r>
              <a:rPr lang="ko-KR" altLang="en-US" dirty="0"/>
              <a:t>자형 테이블을 빈칸이 있는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곳과 없는 곳으로 분리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9762D2-CAB1-45DF-AC47-0E7DE5AE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875" y="1229457"/>
            <a:ext cx="5236338" cy="540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5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3-1] </a:t>
            </a:r>
            <a:r>
              <a:rPr lang="ko-KR" altLang="en-US" dirty="0"/>
              <a:t>쇼핑몰 데이터베이스 </a:t>
            </a:r>
            <a:r>
              <a:rPr lang="ko-KR" altLang="en-US" dirty="0" err="1"/>
              <a:t>모델링하기</a:t>
            </a:r>
            <a:r>
              <a:rPr lang="ko-KR" alt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89</a:t>
            </a:r>
            <a:r>
              <a:rPr lang="en-US" altLang="ko-KR" sz="1200" dirty="0">
                <a:latin typeface="+mn-ea"/>
                <a:ea typeface="+mn-ea"/>
              </a:rPr>
              <a:t>~95p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</a:t>
            </a:r>
            <a:r>
              <a:rPr lang="en-US" altLang="ko-KR" sz="1400" dirty="0"/>
              <a:t>3-2 </a:t>
            </a:r>
            <a:r>
              <a:rPr lang="ko-KR" altLang="en-US" dirty="0"/>
              <a:t>고객 테이블의 중복 없애기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5B36CE-D961-460D-A380-544F651A7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91" y="863715"/>
            <a:ext cx="4443221" cy="472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7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3-1] </a:t>
            </a:r>
            <a:r>
              <a:rPr lang="ko-KR" altLang="en-US" dirty="0"/>
              <a:t>쇼핑몰 데이터베이스 </a:t>
            </a:r>
            <a:r>
              <a:rPr lang="ko-KR" altLang="en-US" dirty="0" err="1"/>
              <a:t>모델링하기</a:t>
            </a:r>
            <a:r>
              <a:rPr lang="ko-KR" alt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89</a:t>
            </a:r>
            <a:r>
              <a:rPr lang="en-US" altLang="ko-KR" sz="1200" dirty="0">
                <a:latin typeface="+mn-ea"/>
                <a:ea typeface="+mn-ea"/>
              </a:rPr>
              <a:t>~95p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</a:t>
            </a:r>
            <a:r>
              <a:rPr lang="en-US" altLang="ko-KR" sz="1400" dirty="0"/>
              <a:t>3-3 </a:t>
            </a:r>
            <a:r>
              <a:rPr lang="ko-KR" altLang="en-US" dirty="0"/>
              <a:t>구매 테이블의 맨 앞 열에 회원 테이블의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기본키로 사용한 고객 이름 넣기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54FEBC-5793-41A9-9094-5B335AFAD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921088"/>
            <a:ext cx="4111212" cy="545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82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3-1] </a:t>
            </a:r>
            <a:r>
              <a:rPr lang="ko-KR" altLang="en-US" dirty="0"/>
              <a:t>쇼핑몰 데이터베이스 </a:t>
            </a:r>
            <a:r>
              <a:rPr lang="ko-KR" altLang="en-US" dirty="0" err="1"/>
              <a:t>모델링하기</a:t>
            </a:r>
            <a:r>
              <a:rPr lang="ko-KR" alt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89</a:t>
            </a:r>
            <a:r>
              <a:rPr lang="en-US" altLang="ko-KR" sz="1200" dirty="0">
                <a:latin typeface="+mn-ea"/>
                <a:ea typeface="+mn-ea"/>
              </a:rPr>
              <a:t>~95p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859118"/>
          </a:xfrm>
        </p:spPr>
        <p:txBody>
          <a:bodyPr>
            <a:normAutofit lnSpcReduction="10000"/>
          </a:bodyPr>
          <a:lstStyle/>
          <a:p>
            <a:pPr marL="93662" indent="0">
              <a:buNone/>
            </a:pPr>
            <a:r>
              <a:rPr lang="en-US" altLang="ko-KR" dirty="0"/>
              <a:t>4</a:t>
            </a:r>
            <a:r>
              <a:rPr lang="en-US" altLang="ko-KR" sz="1400" dirty="0"/>
              <a:t> </a:t>
            </a:r>
            <a:r>
              <a:rPr lang="ko-KR" altLang="en-US" sz="1400" dirty="0"/>
              <a:t>관계 맺기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4</a:t>
            </a:r>
            <a:r>
              <a:rPr lang="en-US" altLang="ko-KR" sz="1400" dirty="0"/>
              <a:t>-1 </a:t>
            </a:r>
            <a:r>
              <a:rPr lang="ko-KR" altLang="en-US" dirty="0"/>
              <a:t>고객 테이블을 부모 테이블로 구매 테이블을 자식 테이블로 관계 맺기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4-2 </a:t>
            </a:r>
            <a:r>
              <a:rPr lang="ko-KR" altLang="en-US" dirty="0"/>
              <a:t>관계 맺기를 위해 기본키와 </a:t>
            </a:r>
            <a:r>
              <a:rPr lang="ko-KR" altLang="en-US" dirty="0" err="1"/>
              <a:t>외래키</a:t>
            </a:r>
            <a:r>
              <a:rPr lang="ko-KR" altLang="en-US" dirty="0"/>
              <a:t> 설정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93662" indent="0">
              <a:buNone/>
            </a:pPr>
            <a:r>
              <a:rPr lang="en-US" altLang="ko-KR" dirty="0"/>
              <a:t> 4-3 </a:t>
            </a:r>
            <a:r>
              <a:rPr lang="ko-KR" altLang="en-US" dirty="0"/>
              <a:t>부모와 자식 관계를 맺고 나면 제약 조건이 자동으로 설정됨 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708405-ADE7-48BA-AB8C-06EA530B6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6" y="1724841"/>
            <a:ext cx="5907248" cy="40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02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3-1] </a:t>
            </a:r>
            <a:r>
              <a:rPr lang="ko-KR" altLang="en-US" dirty="0"/>
              <a:t>쇼핑몰 데이터베이스 </a:t>
            </a:r>
            <a:r>
              <a:rPr lang="ko-KR" altLang="en-US" dirty="0" err="1"/>
              <a:t>모델링하기</a:t>
            </a:r>
            <a:r>
              <a:rPr lang="ko-KR" alt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89</a:t>
            </a:r>
            <a:r>
              <a:rPr lang="en-US" altLang="ko-KR" sz="1200" dirty="0">
                <a:latin typeface="+mn-ea"/>
                <a:ea typeface="+mn-ea"/>
              </a:rPr>
              <a:t>~95p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85911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5 </a:t>
            </a:r>
            <a:r>
              <a:rPr lang="ko-KR" altLang="en-US" dirty="0"/>
              <a:t>테이블 구조 정의하기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5-1 </a:t>
            </a:r>
            <a:r>
              <a:rPr lang="ko-KR" altLang="en-US" dirty="0"/>
              <a:t>완성된 고객 테이블과 구매 테이블의 구조 정의 </a:t>
            </a:r>
            <a:r>
              <a:rPr lang="en-US" altLang="ko-KR" dirty="0"/>
              <a:t>  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411DB9-5500-4D35-BF63-30145A1BD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30" y="1628800"/>
            <a:ext cx="7074105" cy="391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71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3-2] </a:t>
            </a:r>
            <a:r>
              <a:rPr lang="ko-KR" altLang="en-US" dirty="0"/>
              <a:t>쇼핑몰 데이터베이스 다이어그램 만들기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0210" y="225177"/>
            <a:ext cx="1534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96~105p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ko-KR" altLang="en-US" sz="1400" dirty="0"/>
              <a:t>쿼리 창 닫기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ko-KR" altLang="en-US" sz="1400" dirty="0"/>
              <a:t>열린 쿼리 창 모두 닫기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2 </a:t>
            </a:r>
            <a:r>
              <a:rPr lang="ko-KR" altLang="en-US" dirty="0"/>
              <a:t>모델 다이어그램 만들기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2-1</a:t>
            </a:r>
            <a:r>
              <a:rPr lang="ko-KR" altLang="en-US" sz="1400" dirty="0"/>
              <a:t> </a:t>
            </a:r>
            <a:r>
              <a:rPr lang="ko-KR" altLang="en-US" dirty="0"/>
              <a:t>메뉴의 </a:t>
            </a:r>
            <a:r>
              <a:rPr lang="en-US" altLang="ko-KR" dirty="0"/>
              <a:t>[File]-[New Model]</a:t>
            </a:r>
            <a:r>
              <a:rPr lang="ko-KR" altLang="en-US" dirty="0"/>
              <a:t> 선택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2-</a:t>
            </a:r>
            <a:r>
              <a:rPr lang="en-US" altLang="ko-KR" dirty="0"/>
              <a:t>2 </a:t>
            </a:r>
            <a:r>
              <a:rPr lang="en-US" altLang="ko-KR" dirty="0" err="1"/>
              <a:t>Mydb</a:t>
            </a:r>
            <a:r>
              <a:rPr lang="ko-KR" altLang="en-US" dirty="0"/>
              <a:t>의 </a:t>
            </a:r>
            <a:r>
              <a:rPr lang="en-US" altLang="ko-KR" dirty="0"/>
              <a:t>[Edit</a:t>
            </a:r>
            <a:r>
              <a:rPr lang="ko-KR" altLang="en-US" dirty="0"/>
              <a:t> </a:t>
            </a:r>
            <a:r>
              <a:rPr lang="en-US" altLang="ko-KR" dirty="0"/>
              <a:t>Schema]</a:t>
            </a:r>
            <a:r>
              <a:rPr lang="ko-KR" altLang="en-US" dirty="0"/>
              <a:t> 선택 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2-3 </a:t>
            </a:r>
            <a:r>
              <a:rPr lang="ko-KR" altLang="en-US" dirty="0"/>
              <a:t>데이터베이스 이름을 </a:t>
            </a:r>
            <a:r>
              <a:rPr lang="en-US" altLang="ko-KR" dirty="0" err="1"/>
              <a:t>modelDB</a:t>
            </a:r>
            <a:r>
              <a:rPr lang="ko-KR" altLang="en-US" dirty="0"/>
              <a:t>로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변경하고 </a:t>
            </a:r>
            <a:r>
              <a:rPr lang="en-US" altLang="ko-KR" dirty="0"/>
              <a:t>Schema </a:t>
            </a:r>
            <a:r>
              <a:rPr lang="ko-KR" altLang="en-US" dirty="0"/>
              <a:t>창 닫기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4F4A97-5CEB-43E5-B7D5-E1012A974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00" y="2035022"/>
            <a:ext cx="5012274" cy="19880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551522-6679-4BAA-AA2A-54415A4C5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00" y="4473860"/>
            <a:ext cx="5012273" cy="113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29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3-2] </a:t>
            </a:r>
            <a:r>
              <a:rPr lang="ko-KR" altLang="en-US" dirty="0"/>
              <a:t>쇼핑몰 데이터베이스 다이어그램 만들기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0210" y="225177"/>
            <a:ext cx="1534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96~105p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2-4 </a:t>
            </a:r>
            <a:r>
              <a:rPr lang="en-US" altLang="ko-KR" dirty="0"/>
              <a:t>Add Diagram</a:t>
            </a:r>
            <a:r>
              <a:rPr lang="ko-KR" altLang="en-US" dirty="0"/>
              <a:t> 더블클릭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2-5 </a:t>
            </a:r>
            <a:r>
              <a:rPr lang="ko-KR" altLang="en-US" dirty="0"/>
              <a:t>다이어그램을 그릴 수 있는 상태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완료 </a:t>
            </a: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4C6BCF-6DC7-450D-A4E7-8C5BA8525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00" y="878017"/>
            <a:ext cx="5014936" cy="17950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9CA45C6-6D22-4991-B56E-9B46296C8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238" y="2967969"/>
            <a:ext cx="5014936" cy="195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0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3-2] </a:t>
            </a:r>
            <a:r>
              <a:rPr lang="ko-KR" altLang="en-US" dirty="0"/>
              <a:t>쇼핑몰 데이터베이스 다이어그램 만들기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0210" y="225177"/>
            <a:ext cx="1534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96~105p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2-6 </a:t>
            </a:r>
            <a:r>
              <a:rPr lang="ko-KR" altLang="en-US" sz="1400" dirty="0"/>
              <a:t>테이블 생성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2-7 </a:t>
            </a:r>
            <a:r>
              <a:rPr lang="ko-KR" altLang="en-US" dirty="0"/>
              <a:t>고객 테이블</a:t>
            </a:r>
            <a:r>
              <a:rPr lang="en-US" altLang="ko-KR" dirty="0"/>
              <a:t>(</a:t>
            </a:r>
            <a:r>
              <a:rPr lang="en-US" altLang="ko-KR" dirty="0" err="1"/>
              <a:t>userTBL</a:t>
            </a:r>
            <a:r>
              <a:rPr lang="en-US" altLang="ko-KR" dirty="0"/>
              <a:t>) </a:t>
            </a:r>
            <a:r>
              <a:rPr lang="ko-KR" altLang="en-US" dirty="0"/>
              <a:t>만들기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7BD606-2432-4AC1-97E1-820430004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85" y="878017"/>
            <a:ext cx="4247189" cy="21890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CDBEAB-0E41-44A1-A81E-D90BC7AB3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85" y="3234043"/>
            <a:ext cx="4247189" cy="346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75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3-2] </a:t>
            </a:r>
            <a:r>
              <a:rPr lang="ko-KR" altLang="en-US" dirty="0"/>
              <a:t>쇼핑몰 데이터베이스 다이어그램 만들기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0210" y="225177"/>
            <a:ext cx="1534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96~105p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2-8 </a:t>
            </a:r>
            <a:r>
              <a:rPr lang="ko-KR" altLang="en-US" dirty="0"/>
              <a:t>고객 테이블</a:t>
            </a:r>
            <a:r>
              <a:rPr lang="en-US" altLang="ko-KR" dirty="0"/>
              <a:t>(</a:t>
            </a:r>
            <a:r>
              <a:rPr lang="en-US" altLang="ko-KR" dirty="0" err="1"/>
              <a:t>userTBL</a:t>
            </a:r>
            <a:r>
              <a:rPr lang="en-US" altLang="ko-KR" dirty="0"/>
              <a:t>)</a:t>
            </a:r>
            <a:r>
              <a:rPr lang="ko-KR" altLang="en-US" dirty="0"/>
              <a:t>의 다이어그램 완성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r>
              <a:rPr lang="en-US" altLang="ko-KR" dirty="0"/>
              <a:t>   2-9 </a:t>
            </a:r>
            <a:r>
              <a:rPr lang="ko-KR" altLang="en-US" dirty="0"/>
              <a:t>구매 테이블</a:t>
            </a:r>
            <a:r>
              <a:rPr lang="en-US" altLang="ko-KR" dirty="0"/>
              <a:t>(</a:t>
            </a:r>
            <a:r>
              <a:rPr lang="en-US" altLang="ko-KR" dirty="0" err="1"/>
              <a:t>buyTBL</a:t>
            </a:r>
            <a:r>
              <a:rPr lang="en-US" altLang="ko-KR" dirty="0"/>
              <a:t>) </a:t>
            </a:r>
            <a:r>
              <a:rPr lang="ko-KR" altLang="en-US" dirty="0"/>
              <a:t>완성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702C87-0C0A-406F-A0FB-C68316473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85" y="878017"/>
            <a:ext cx="4490855" cy="17204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1A196F-590D-4D4B-97C8-8E5EBC663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954" y="2763256"/>
            <a:ext cx="4760885" cy="386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52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3-2] </a:t>
            </a:r>
            <a:r>
              <a:rPr lang="ko-KR" altLang="en-US" dirty="0"/>
              <a:t>쇼핑몰 데이터베이스 다이어그램 만들기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0210" y="225177"/>
            <a:ext cx="1534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96~105p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2-10 </a:t>
            </a:r>
            <a:r>
              <a:rPr lang="ko-KR" altLang="en-US" dirty="0"/>
              <a:t>두 테이블의 </a:t>
            </a:r>
            <a:r>
              <a:rPr lang="en-US" altLang="ko-KR" dirty="0"/>
              <a:t>1:N </a:t>
            </a:r>
            <a:r>
              <a:rPr lang="ko-KR" altLang="en-US" dirty="0"/>
              <a:t>관계 맺기 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endParaRPr lang="en-US" altLang="ko-KR" sz="2800" dirty="0"/>
          </a:p>
          <a:p>
            <a:pPr marL="93662" indent="0">
              <a:buNone/>
            </a:pPr>
            <a:r>
              <a:rPr lang="en-US" altLang="ko-KR" dirty="0"/>
              <a:t>   2-11 ‘</a:t>
            </a:r>
            <a:r>
              <a:rPr lang="en-US" altLang="ko-KR" dirty="0" err="1"/>
              <a:t>modelDB.mwb</a:t>
            </a:r>
            <a:r>
              <a:rPr lang="en-US" altLang="ko-KR" dirty="0"/>
              <a:t>’ </a:t>
            </a:r>
            <a:r>
              <a:rPr lang="ko-KR" altLang="en-US" dirty="0"/>
              <a:t>저장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40FB53-F82B-4548-A525-FEF8957BB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70" y="878017"/>
            <a:ext cx="5540727" cy="27003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258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lang="ko-KR" altLang="en-US" dirty="0"/>
              <a:t>요구 분석과 시스템 설계의 중요성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02 </a:t>
            </a:r>
            <a:r>
              <a:rPr lang="ko-KR" altLang="en-US" dirty="0"/>
              <a:t>데이터베이스 모델링의 개념</a:t>
            </a:r>
            <a:endParaRPr kumimoji="0" lang="ko-KR" altLang="en-US" dirty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03 </a:t>
            </a:r>
            <a:r>
              <a:rPr lang="ko-KR" altLang="en-US" dirty="0"/>
              <a:t>데이터베이스 모델링 실습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4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3-2] </a:t>
            </a:r>
            <a:r>
              <a:rPr lang="ko-KR" altLang="en-US" dirty="0"/>
              <a:t>쇼핑몰 데이터베이스 다이어그램 만들기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0210" y="225177"/>
            <a:ext cx="1534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96~105p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3</a:t>
            </a:r>
            <a:r>
              <a:rPr lang="en-US" altLang="ko-KR" sz="1400" dirty="0"/>
              <a:t> </a:t>
            </a:r>
            <a:r>
              <a:rPr lang="ko-KR" altLang="en-US" dirty="0"/>
              <a:t>모델링 파일을 실제 데이터베이스에 적용하기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3-1 </a:t>
            </a:r>
            <a:r>
              <a:rPr lang="en-US" altLang="ko-KR" dirty="0" err="1"/>
              <a:t>modelDB.mwb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3-2 </a:t>
            </a:r>
            <a:r>
              <a:rPr lang="ko-KR" altLang="en-US" dirty="0"/>
              <a:t>메뉴의 </a:t>
            </a:r>
            <a:r>
              <a:rPr lang="en-US" altLang="ko-KR" dirty="0"/>
              <a:t>[Database]-[Forward Engineer]</a:t>
            </a:r>
            <a:r>
              <a:rPr lang="ko-KR" altLang="en-US" dirty="0"/>
              <a:t> 선택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3-3 &lt;Next&gt; </a:t>
            </a:r>
            <a:r>
              <a:rPr lang="ko-KR" altLang="en-US" dirty="0"/>
              <a:t>클릭 </a:t>
            </a: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93662" indent="0">
              <a:buNone/>
            </a:pPr>
            <a:r>
              <a:rPr lang="en-US" altLang="ko-KR" dirty="0"/>
              <a:t>   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3-4 &lt;Next&gt; </a:t>
            </a:r>
            <a:r>
              <a:rPr lang="ko-KR" altLang="en-US" dirty="0"/>
              <a:t>클릭 </a:t>
            </a: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FEE728-F833-47D3-9100-6268ED0E6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00" y="1752261"/>
            <a:ext cx="5012274" cy="213899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DB2267-FBA7-481E-8653-835BC4198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00" y="4138514"/>
            <a:ext cx="5033647" cy="150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3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3-2] </a:t>
            </a:r>
            <a:r>
              <a:rPr lang="ko-KR" altLang="en-US" dirty="0"/>
              <a:t>쇼핑몰 데이터베이스 다이어그램 만들기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0210" y="225177"/>
            <a:ext cx="1534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96~105p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3-5 </a:t>
            </a:r>
            <a:r>
              <a:rPr lang="en-US" altLang="ko-KR" dirty="0"/>
              <a:t>root</a:t>
            </a:r>
            <a:r>
              <a:rPr lang="ko-KR" altLang="en-US" dirty="0"/>
              <a:t>의 비밀번호 ‘</a:t>
            </a:r>
            <a:r>
              <a:rPr lang="en-US" altLang="ko-KR" dirty="0"/>
              <a:t>1234’</a:t>
            </a:r>
            <a:r>
              <a:rPr lang="ko-KR" altLang="en-US" dirty="0"/>
              <a:t> 입력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3-6 &lt;Next&gt; </a:t>
            </a:r>
            <a:r>
              <a:rPr lang="ko-KR" altLang="en-US" dirty="0"/>
              <a:t>클릭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3-7 &lt;Next&gt; </a:t>
            </a:r>
            <a:r>
              <a:rPr lang="ko-KR" altLang="en-US" dirty="0"/>
              <a:t>클릭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CC4981-2AFD-4DC2-8EEC-000E6659F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00" y="898014"/>
            <a:ext cx="5012274" cy="22730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18A6DE-A556-4E57-B59C-116BB4EC0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00" y="3490977"/>
            <a:ext cx="5012274" cy="233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1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3-2] </a:t>
            </a:r>
            <a:r>
              <a:rPr lang="ko-KR" altLang="en-US" dirty="0"/>
              <a:t>쇼핑몰 데이터베이스 다이어그램 만들기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0210" y="225177"/>
            <a:ext cx="1534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96~105p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3-8 </a:t>
            </a:r>
            <a:r>
              <a:rPr lang="ko-KR" altLang="en-US" sz="1400" dirty="0"/>
              <a:t>데이터베이스에 적용되는 것 확인</a:t>
            </a:r>
            <a:endParaRPr lang="ko-KR" altLang="en-US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3-9 [EER Diagram] </a:t>
            </a:r>
            <a:r>
              <a:rPr lang="ko-KR" altLang="en-US" dirty="0"/>
              <a:t>탭과 </a:t>
            </a:r>
            <a:r>
              <a:rPr lang="en-US" altLang="ko-KR" dirty="0"/>
              <a:t>[MySQL Model (</a:t>
            </a:r>
            <a:r>
              <a:rPr lang="en-US" altLang="ko-KR" dirty="0" err="1"/>
              <a:t>modelDB.mwb</a:t>
            </a:r>
            <a:r>
              <a:rPr lang="en-US" altLang="ko-KR" dirty="0"/>
              <a:t>)] </a:t>
            </a:r>
            <a:r>
              <a:rPr lang="ko-KR" altLang="en-US" dirty="0"/>
              <a:t>탭 닫기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B27A5E-CF5D-4F82-9191-A93A9E118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44" y="898014"/>
            <a:ext cx="5012274" cy="16856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1007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3-2] </a:t>
            </a:r>
            <a:r>
              <a:rPr lang="ko-KR" altLang="en-US" dirty="0"/>
              <a:t>쇼핑몰 데이터베이스 다이어그램 만들기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0210" y="225177"/>
            <a:ext cx="1534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96~105p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4 </a:t>
            </a:r>
            <a:r>
              <a:rPr lang="ko-KR" altLang="en-US" sz="1400" dirty="0"/>
              <a:t>다이어그램에서 데이터베이스로 내보내기한 결과 확인하기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4</a:t>
            </a:r>
            <a:r>
              <a:rPr lang="en-US" altLang="ko-KR" sz="1400" dirty="0"/>
              <a:t>-1 </a:t>
            </a:r>
            <a:r>
              <a:rPr lang="en-US" altLang="ko-KR" dirty="0"/>
              <a:t>[Refresh All]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93662" indent="0">
              <a:buNone/>
            </a:pPr>
            <a:r>
              <a:rPr lang="en-US" altLang="ko-KR" dirty="0"/>
              <a:t>   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2000" dirty="0"/>
          </a:p>
          <a:p>
            <a:pPr marL="93662" indent="0">
              <a:buNone/>
            </a:pPr>
            <a:r>
              <a:rPr lang="en-US" altLang="ko-KR" dirty="0"/>
              <a:t>   4-2 </a:t>
            </a:r>
            <a:r>
              <a:rPr lang="en-US" altLang="ko-KR" dirty="0" err="1"/>
              <a:t>modelDB</a:t>
            </a:r>
            <a:r>
              <a:rPr lang="en-US" altLang="ko-KR" dirty="0"/>
              <a:t> </a:t>
            </a:r>
            <a:r>
              <a:rPr lang="ko-KR" altLang="en-US" dirty="0"/>
              <a:t>데이터베이스 확장</a:t>
            </a: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0C2B53-5B18-47CA-B24B-0A57B8B51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140" y="1202750"/>
            <a:ext cx="2852034" cy="230991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52F1CB-8B8D-44A3-8ED2-C83AC5D7C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05" y="3622454"/>
            <a:ext cx="2266969" cy="30122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0014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3-2] </a:t>
            </a:r>
            <a:r>
              <a:rPr lang="ko-KR" altLang="en-US" dirty="0"/>
              <a:t>쇼핑몰 데이터베이스 다이어그램 만들기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0210" y="225177"/>
            <a:ext cx="1534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96~105p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5 </a:t>
            </a:r>
            <a:r>
              <a:rPr lang="ko-KR" altLang="en-US" sz="1400" dirty="0"/>
              <a:t>기존 데이터베이스를 이용하여 다이어그램 만들기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5</a:t>
            </a:r>
            <a:r>
              <a:rPr lang="en-US" altLang="ko-KR" sz="1400" dirty="0"/>
              <a:t>-1 </a:t>
            </a:r>
            <a:r>
              <a:rPr lang="ko-KR" altLang="en-US" dirty="0"/>
              <a:t>메뉴의 </a:t>
            </a:r>
            <a:r>
              <a:rPr lang="en-US" altLang="ko-KR" dirty="0"/>
              <a:t>[Database]-[Reverse Engineer]</a:t>
            </a:r>
            <a:r>
              <a:rPr lang="ko-KR" altLang="en-US" dirty="0"/>
              <a:t> 선택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5-2 &lt;Next&gt; </a:t>
            </a:r>
            <a:r>
              <a:rPr lang="ko-KR" altLang="en-US" dirty="0"/>
              <a:t>클릭</a:t>
            </a:r>
            <a:r>
              <a:rPr lang="en-US" altLang="ko-KR" dirty="0"/>
              <a:t>(root</a:t>
            </a:r>
            <a:r>
              <a:rPr lang="ko-KR" altLang="en-US" dirty="0"/>
              <a:t>의 비밀번호를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물어보면 ‘</a:t>
            </a:r>
            <a:r>
              <a:rPr lang="en-US" altLang="ko-KR" dirty="0"/>
              <a:t>1234’</a:t>
            </a:r>
            <a:r>
              <a:rPr lang="ko-KR" altLang="en-US" dirty="0"/>
              <a:t>를 입력</a:t>
            </a:r>
            <a:r>
              <a:rPr lang="en-US" altLang="ko-KR" dirty="0"/>
              <a:t>)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2400" dirty="0"/>
          </a:p>
          <a:p>
            <a:pPr marL="93662" indent="0">
              <a:buNone/>
            </a:pPr>
            <a:r>
              <a:rPr lang="en-US" altLang="ko-KR" dirty="0"/>
              <a:t>   5-3 </a:t>
            </a:r>
            <a:r>
              <a:rPr lang="ko-KR" altLang="en-US" dirty="0"/>
              <a:t>모두 체크 표시하고 </a:t>
            </a:r>
            <a:r>
              <a:rPr lang="en-US" altLang="ko-KR" dirty="0"/>
              <a:t>&lt;Next&gt; </a:t>
            </a:r>
            <a:r>
              <a:rPr lang="ko-KR" altLang="en-US" dirty="0"/>
              <a:t>클릭 </a:t>
            </a: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93662" indent="0">
              <a:buNone/>
            </a:pPr>
            <a:r>
              <a:rPr lang="en-US" altLang="ko-KR" dirty="0"/>
              <a:t>   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9C75DD-DADF-4DC2-A260-F9D4DEA95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01" y="1480732"/>
            <a:ext cx="5012274" cy="188359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A2833A-6539-43C8-A9A3-AC6DFF53D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704" y="3763406"/>
            <a:ext cx="5012273" cy="16728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8365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3-2] </a:t>
            </a:r>
            <a:r>
              <a:rPr lang="ko-KR" altLang="en-US" dirty="0"/>
              <a:t>쇼핑몰 데이터베이스 다이어그램 만들기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0210" y="225177"/>
            <a:ext cx="1534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96~105p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5</a:t>
            </a:r>
            <a:r>
              <a:rPr lang="en-US" altLang="ko-KR" sz="1400" dirty="0"/>
              <a:t>-4 </a:t>
            </a:r>
            <a:r>
              <a:rPr lang="ko-KR" altLang="en-US" dirty="0"/>
              <a:t>‘</a:t>
            </a:r>
            <a:r>
              <a:rPr lang="en-US" altLang="ko-KR" dirty="0" err="1"/>
              <a:t>sakila</a:t>
            </a:r>
            <a:r>
              <a:rPr lang="en-US" altLang="ko-KR" dirty="0"/>
              <a:t>’</a:t>
            </a:r>
            <a:r>
              <a:rPr lang="ko-KR" altLang="en-US" dirty="0"/>
              <a:t>를 선택하고 </a:t>
            </a:r>
            <a:r>
              <a:rPr lang="en-US" altLang="ko-KR" dirty="0"/>
              <a:t>&lt;Next&gt;</a:t>
            </a:r>
            <a:r>
              <a:rPr lang="ko-KR" altLang="en-US" dirty="0"/>
              <a:t> 클릭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(root </a:t>
            </a:r>
            <a:r>
              <a:rPr lang="ko-KR" altLang="en-US" dirty="0"/>
              <a:t>의 비밀번호를 물어보면 ‘</a:t>
            </a:r>
            <a:r>
              <a:rPr lang="en-US" altLang="ko-KR" dirty="0"/>
              <a:t>1234’</a:t>
            </a:r>
            <a:r>
              <a:rPr lang="ko-KR" altLang="en-US" dirty="0"/>
              <a:t>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입력</a:t>
            </a:r>
            <a:r>
              <a:rPr lang="en-US" altLang="ko-KR" dirty="0"/>
              <a:t>)   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dirty="0"/>
              <a:t>   5-5 </a:t>
            </a:r>
            <a:r>
              <a:rPr lang="ko-KR" altLang="en-US" dirty="0"/>
              <a:t>모두 체크 표시하고 </a:t>
            </a:r>
            <a:r>
              <a:rPr lang="en-US" altLang="ko-KR" dirty="0"/>
              <a:t>&lt;Next&gt; </a:t>
            </a:r>
            <a:r>
              <a:rPr lang="ko-KR" altLang="en-US" dirty="0"/>
              <a:t>클릭 </a:t>
            </a: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93662" indent="0">
              <a:buNone/>
            </a:pPr>
            <a:r>
              <a:rPr lang="en-US" altLang="ko-KR" dirty="0"/>
              <a:t>   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52C27B-FDEB-4E80-B4AC-C8E115779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38" y="1203473"/>
            <a:ext cx="5099422" cy="15525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6AC2C60-23D2-4F93-A540-97A0F6036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38" y="3003292"/>
            <a:ext cx="5117475" cy="15319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7413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3-2] </a:t>
            </a:r>
            <a:r>
              <a:rPr lang="ko-KR" altLang="en-US" dirty="0"/>
              <a:t>쇼핑몰 데이터베이스 다이어그램 만들기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0210" y="225177"/>
            <a:ext cx="1534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96~105p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5</a:t>
            </a:r>
            <a:r>
              <a:rPr lang="en-US" altLang="ko-KR" sz="1400" dirty="0"/>
              <a:t>-6 </a:t>
            </a:r>
            <a:r>
              <a:rPr lang="ko-KR" altLang="en-US" dirty="0"/>
              <a:t>기본으로 선택된 상태를 그대로 두고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&lt;Execute&gt;</a:t>
            </a:r>
            <a:r>
              <a:rPr lang="ko-KR" altLang="en-US" dirty="0"/>
              <a:t> 클릭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dirty="0"/>
              <a:t>   5-7 </a:t>
            </a:r>
            <a:r>
              <a:rPr lang="ko-KR" altLang="en-US" dirty="0"/>
              <a:t>체크 표시 확인하고 </a:t>
            </a:r>
            <a:r>
              <a:rPr lang="en-US" altLang="ko-KR" dirty="0"/>
              <a:t>&lt;Next&gt; </a:t>
            </a:r>
            <a:r>
              <a:rPr lang="ko-KR" altLang="en-US" dirty="0"/>
              <a:t>클릭 </a:t>
            </a: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93662" indent="0">
              <a:buNone/>
            </a:pPr>
            <a:r>
              <a:rPr lang="en-US" altLang="ko-KR" dirty="0"/>
              <a:t>   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12A169-619F-4DCE-8A76-01753B792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956" y="908720"/>
            <a:ext cx="4744558" cy="324564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88D744-6527-4764-8435-737BE0107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442093"/>
            <a:ext cx="5059594" cy="14566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0586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3-2] </a:t>
            </a:r>
            <a:r>
              <a:rPr lang="ko-KR" altLang="en-US" dirty="0"/>
              <a:t>쇼핑몰 데이터베이스 다이어그램 만들기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0210" y="225177"/>
            <a:ext cx="1534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96~105p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5</a:t>
            </a:r>
            <a:r>
              <a:rPr lang="en-US" altLang="ko-KR" sz="1400" dirty="0"/>
              <a:t>-8 </a:t>
            </a:r>
            <a:r>
              <a:rPr lang="ko-KR" altLang="en-US" dirty="0"/>
              <a:t>테이블 </a:t>
            </a:r>
            <a:r>
              <a:rPr lang="en-US" altLang="ko-KR" dirty="0"/>
              <a:t>16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뷰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루틴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     (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 등</a:t>
            </a:r>
            <a:r>
              <a:rPr lang="en-US" altLang="ko-KR" dirty="0"/>
              <a:t>)</a:t>
            </a:r>
            <a:r>
              <a:rPr lang="ko-KR" altLang="en-US" dirty="0"/>
              <a:t> 변환 확인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dirty="0"/>
              <a:t>   5-9 </a:t>
            </a:r>
            <a:r>
              <a:rPr lang="ko-KR" altLang="en-US" dirty="0"/>
              <a:t>변환이 완료된 다이어그램 확인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5-10 </a:t>
            </a:r>
            <a:r>
              <a:rPr lang="ko-KR" altLang="en-US" dirty="0"/>
              <a:t>변환된 다이어그램 저장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5-11 [EER Diagram] </a:t>
            </a:r>
            <a:r>
              <a:rPr lang="ko-KR" altLang="en-US" dirty="0"/>
              <a:t>탭과 </a:t>
            </a:r>
            <a:r>
              <a:rPr lang="en-US" altLang="ko-KR" dirty="0"/>
              <a:t>[MySQL Model </a:t>
            </a:r>
          </a:p>
          <a:p>
            <a:pPr marL="93662" indent="0">
              <a:buNone/>
            </a:pPr>
            <a:r>
              <a:rPr lang="en-US" altLang="ko-KR" dirty="0"/>
              <a:t>          (</a:t>
            </a:r>
            <a:r>
              <a:rPr lang="en-US" altLang="ko-KR" dirty="0" err="1"/>
              <a:t>sakila.mwb</a:t>
            </a:r>
            <a:r>
              <a:rPr lang="en-US" altLang="ko-KR" dirty="0"/>
              <a:t>)] </a:t>
            </a:r>
            <a:r>
              <a:rPr lang="ko-KR" altLang="en-US" dirty="0"/>
              <a:t>탭 닫기 </a:t>
            </a:r>
            <a:endParaRPr lang="en-US" altLang="ko-KR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93662" indent="0">
              <a:buNone/>
            </a:pPr>
            <a:r>
              <a:rPr lang="en-US" altLang="ko-KR" dirty="0"/>
              <a:t>   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AE1E35-4539-4FCE-A2C6-EDF67CF7C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1" y="898020"/>
            <a:ext cx="5059594" cy="14437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BC70EE-3D12-4052-8648-5B169E635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1" y="2745668"/>
            <a:ext cx="5059594" cy="308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38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요구 분석과 시스템 설계의 중요성을 이해한다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dirty="0">
                <a:latin typeface="+mn-ea"/>
                <a:ea typeface="+mn-ea"/>
              </a:rPr>
              <a:t>데이터베이스 모델링의 개념을 이해하고 실제 모델링을 통해 연습한다</a:t>
            </a:r>
            <a:r>
              <a:rPr kumimoji="0" lang="en-US" altLang="ko-KR" dirty="0"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ea"/>
              </a:rPr>
              <a:t>MySQL Workbench</a:t>
            </a:r>
            <a:r>
              <a:rPr lang="ko-KR" altLang="en-US" dirty="0">
                <a:latin typeface="+mn-ea"/>
              </a:rPr>
              <a:t>에서 제공하는 데이터베이스 모델링 툴을 실습한다</a:t>
            </a:r>
            <a:r>
              <a:rPr lang="en-US" altLang="ko-KR">
                <a:latin typeface="+mn-ea"/>
              </a:rPr>
              <a:t>. 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94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프로젝트와 소프트웨어 공학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endParaRPr lang="en-US" altLang="ko-KR" b="0" dirty="0"/>
          </a:p>
          <a:p>
            <a:pPr lvl="1"/>
            <a:r>
              <a:rPr lang="ko-KR" altLang="en-US" dirty="0"/>
              <a:t>현실 세계의 업무를 컴퓨터 시스템으로 옮겨놓는 일련의 과정</a:t>
            </a:r>
            <a:endParaRPr lang="en-US" altLang="ko-KR" dirty="0"/>
          </a:p>
          <a:p>
            <a:pPr lvl="1"/>
            <a:r>
              <a:rPr lang="ko-KR" altLang="en-US" dirty="0"/>
              <a:t>대규모 프로그램을 작성하기 위한 전체 과정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소프트웨어 개발 방법론 탄생</a:t>
            </a:r>
            <a:endParaRPr lang="en-US" altLang="ko-KR" b="0" dirty="0"/>
          </a:p>
          <a:p>
            <a:pPr lvl="1"/>
            <a:r>
              <a:rPr lang="ko-KR" altLang="en-US" dirty="0"/>
              <a:t>분석과 설계 작업을 소홀히 한 소프트웨어 분야의 고질적인 문제를 해결 </a:t>
            </a:r>
          </a:p>
        </p:txBody>
      </p:sp>
    </p:spTree>
    <p:extLst>
      <p:ext uri="{BB962C8B-B14F-4D97-AF65-F5344CB8AC3E}">
        <p14:creationId xmlns:p14="http://schemas.microsoft.com/office/powerpoint/2010/main" val="50480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1-3 </a:t>
            </a:r>
            <a:r>
              <a:rPr lang="ko-KR" altLang="en-US" dirty="0"/>
              <a:t>프로젝트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폭포수 모델</a:t>
            </a:r>
            <a:r>
              <a:rPr lang="en-US" altLang="ko-KR" dirty="0"/>
              <a:t>(waterfall model)</a:t>
            </a:r>
          </a:p>
          <a:p>
            <a:pPr lvl="1"/>
            <a:r>
              <a:rPr lang="ko-KR" altLang="en-US" dirty="0"/>
              <a:t>폭포가 떨어지듯이 각 단계가 끝나면 다음 단계로 진행</a:t>
            </a:r>
            <a:endParaRPr lang="en-US" altLang="ko-KR" dirty="0"/>
          </a:p>
          <a:p>
            <a:pPr lvl="1"/>
            <a:r>
              <a:rPr lang="ko-KR" altLang="en-US" dirty="0"/>
              <a:t>각 단계가 명확히 구분되어 프로젝트의 진행 단계가 명확</a:t>
            </a:r>
            <a:endParaRPr lang="en-US" altLang="ko-KR" dirty="0"/>
          </a:p>
          <a:p>
            <a:pPr lvl="1"/>
            <a:r>
              <a:rPr lang="ko-KR" altLang="en-US" dirty="0"/>
              <a:t>앞 단계에서 문제가 발생했을 때 되돌아가기 어려움</a:t>
            </a:r>
            <a:endParaRPr lang="en-US" altLang="ko-KR" dirty="0"/>
          </a:p>
          <a:p>
            <a:pPr lvl="1"/>
            <a:r>
              <a:rPr lang="ko-KR" altLang="en-US" dirty="0"/>
              <a:t>폭포수 모델에서 가장 핵심적인 단계는 업무 분석과 시스템 설계</a:t>
            </a:r>
            <a:endParaRPr lang="en-US" altLang="ko-KR" dirty="0"/>
          </a:p>
          <a:p>
            <a:pPr lvl="1"/>
            <a:r>
              <a:rPr lang="ko-KR" altLang="en-US" dirty="0"/>
              <a:t>앞으로 살펴볼 데이터베이스 모델링은 분석과 설계 단계에서 가장 중요한 작업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35225"/>
            <a:ext cx="7605845" cy="322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248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데이터베이스 모델링의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데이터베이스 모델링</a:t>
            </a:r>
            <a:endParaRPr lang="en-US" altLang="ko-KR" dirty="0"/>
          </a:p>
          <a:p>
            <a:pPr lvl="1"/>
            <a:r>
              <a:rPr lang="ko-KR" altLang="en-US" dirty="0"/>
              <a:t>현실 세계에서 사용되는 작업이나 사물을 </a:t>
            </a:r>
            <a:r>
              <a:rPr lang="en-US" altLang="ko-KR" dirty="0"/>
              <a:t>DBMS</a:t>
            </a:r>
            <a:r>
              <a:rPr lang="ko-KR" altLang="en-US" dirty="0"/>
              <a:t>의 데이터베이스 개체로 옮기기 위한 과정</a:t>
            </a:r>
            <a:endParaRPr lang="en-US" altLang="ko-KR" dirty="0"/>
          </a:p>
          <a:p>
            <a:pPr lvl="1"/>
            <a:r>
              <a:rPr lang="ko-KR" altLang="en-US" dirty="0"/>
              <a:t>현실에서 쓰이는 것을 테이블로 변경하기 위한 작업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" y="1898830"/>
            <a:ext cx="776287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33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데이터베이스 모델링 절차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개념적 모델링</a:t>
            </a:r>
            <a:endParaRPr lang="en-US" altLang="ko-KR" dirty="0"/>
          </a:p>
          <a:p>
            <a:pPr lvl="1"/>
            <a:r>
              <a:rPr lang="ko-KR" altLang="en-US" dirty="0"/>
              <a:t>업무 분석 단계에 진행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논리적 모델링</a:t>
            </a:r>
            <a:endParaRPr lang="en-US" altLang="ko-KR" dirty="0"/>
          </a:p>
          <a:p>
            <a:pPr lvl="1"/>
            <a:r>
              <a:rPr lang="ko-KR" altLang="en-US" dirty="0"/>
              <a:t>업무 분석의 후반부와 시스템 설계의 전반부에 걸쳐서 진행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물리적 모델링</a:t>
            </a:r>
            <a:endParaRPr lang="en-US" altLang="ko-KR" dirty="0"/>
          </a:p>
          <a:p>
            <a:pPr lvl="1"/>
            <a:r>
              <a:rPr lang="ko-KR" altLang="en-US" dirty="0"/>
              <a:t>시스템 설계의 후반부에 진행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9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3-1] </a:t>
            </a:r>
            <a:r>
              <a:rPr lang="ko-KR" altLang="en-US" dirty="0"/>
              <a:t>쇼핑몰 데이터베이스 </a:t>
            </a:r>
            <a:r>
              <a:rPr lang="ko-KR" altLang="en-US" dirty="0" err="1"/>
              <a:t>모델링하기</a:t>
            </a:r>
            <a:r>
              <a:rPr lang="ko-KR" alt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89</a:t>
            </a:r>
            <a:r>
              <a:rPr lang="en-US" altLang="ko-KR" sz="1200" dirty="0">
                <a:latin typeface="+mn-ea"/>
                <a:ea typeface="+mn-ea"/>
              </a:rPr>
              <a:t>~95p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ko-KR" altLang="en-US" dirty="0"/>
              <a:t>고객 방문 기록 양식 보기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ko-KR" altLang="en-US" dirty="0"/>
              <a:t>고객 방문 내역 기록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82" y="1088891"/>
            <a:ext cx="4981603" cy="541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86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3-1] </a:t>
            </a:r>
            <a:r>
              <a:rPr lang="ko-KR" altLang="en-US" dirty="0"/>
              <a:t>쇼핑몰 데이터베이스 </a:t>
            </a:r>
            <a:r>
              <a:rPr lang="ko-KR" altLang="en-US" dirty="0" err="1"/>
              <a:t>모델링하기</a:t>
            </a:r>
            <a:r>
              <a:rPr lang="ko-KR" alt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169" y="225177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89</a:t>
            </a:r>
            <a:r>
              <a:rPr lang="en-US" altLang="ko-KR" sz="1200" dirty="0">
                <a:latin typeface="+mn-ea"/>
                <a:ea typeface="+mn-ea"/>
              </a:rPr>
              <a:t>~95p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2</a:t>
            </a:r>
            <a:r>
              <a:rPr lang="en-US" altLang="ko-KR" sz="1400" dirty="0"/>
              <a:t> </a:t>
            </a:r>
            <a:r>
              <a:rPr lang="ko-KR" altLang="en-US" dirty="0"/>
              <a:t>물건을 구매한 적이 없는 고객 정렬하기 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2-1 </a:t>
            </a:r>
            <a:r>
              <a:rPr lang="ko-KR" altLang="en-US" dirty="0"/>
              <a:t>고객 방문 기록에서 물건을 구매한 적이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/>
              <a:t>        </a:t>
            </a:r>
            <a:r>
              <a:rPr lang="ko-KR" altLang="en-US"/>
              <a:t>없는 </a:t>
            </a:r>
            <a:r>
              <a:rPr lang="ko-KR" altLang="en-US" dirty="0"/>
              <a:t>고객을 상단부터  정렬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     (L</a:t>
            </a:r>
            <a:r>
              <a:rPr lang="ko-KR" altLang="en-US" sz="1400" dirty="0"/>
              <a:t>자형 테이블 만들어짐</a:t>
            </a:r>
            <a:r>
              <a:rPr lang="en-US" altLang="ko-KR" sz="1400" dirty="0"/>
              <a:t>)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945" y="1167914"/>
            <a:ext cx="4627165" cy="541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8998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1708</TotalTime>
  <Words>877</Words>
  <Application>Microsoft Office PowerPoint</Application>
  <PresentationFormat>화면 슬라이드 쇼(4:3)</PresentationFormat>
  <Paragraphs>311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HY견명조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1-2 프로젝트와 소프트웨어 공학</vt:lpstr>
      <vt:lpstr>1-3 프로젝트 모델</vt:lpstr>
      <vt:lpstr>2-1 데이터베이스 모델링의 개념</vt:lpstr>
      <vt:lpstr>2-2 데이터베이스 모델링 절차</vt:lpstr>
      <vt:lpstr>[실습 3-1] 쇼핑몰 데이터베이스 모델링하기 </vt:lpstr>
      <vt:lpstr>[실습 3-1] 쇼핑몰 데이터베이스 모델링하기 </vt:lpstr>
      <vt:lpstr>[실습 3-1] 쇼핑몰 데이터베이스 모델링하기 </vt:lpstr>
      <vt:lpstr>[실습 3-1] 쇼핑몰 데이터베이스 모델링하기 </vt:lpstr>
      <vt:lpstr>[실습 3-1] 쇼핑몰 데이터베이스 모델링하기 </vt:lpstr>
      <vt:lpstr>[실습 3-1] 쇼핑몰 데이터베이스 모델링하기 </vt:lpstr>
      <vt:lpstr>[실습 3-1] 쇼핑몰 데이터베이스 모델링하기 </vt:lpstr>
      <vt:lpstr>[실습 3-2] 쇼핑몰 데이터베이스 다이어그램 만들기  </vt:lpstr>
      <vt:lpstr>[실습 3-2] 쇼핑몰 데이터베이스 다이어그램 만들기  </vt:lpstr>
      <vt:lpstr>[실습 3-2] 쇼핑몰 데이터베이스 다이어그램 만들기  </vt:lpstr>
      <vt:lpstr>[실습 3-2] 쇼핑몰 데이터베이스 다이어그램 만들기  </vt:lpstr>
      <vt:lpstr>[실습 3-2] 쇼핑몰 데이터베이스 다이어그램 만들기  </vt:lpstr>
      <vt:lpstr>[실습 3-2] 쇼핑몰 데이터베이스 다이어그램 만들기  </vt:lpstr>
      <vt:lpstr>[실습 3-2] 쇼핑몰 데이터베이스 다이어그램 만들기  </vt:lpstr>
      <vt:lpstr>[실습 3-2] 쇼핑몰 데이터베이스 다이어그램 만들기  </vt:lpstr>
      <vt:lpstr>[실습 3-2] 쇼핑몰 데이터베이스 다이어그램 만들기  </vt:lpstr>
      <vt:lpstr>[실습 3-2] 쇼핑몰 데이터베이스 다이어그램 만들기  </vt:lpstr>
      <vt:lpstr>[실습 3-2] 쇼핑몰 데이터베이스 다이어그램 만들기  </vt:lpstr>
      <vt:lpstr>[실습 3-2] 쇼핑몰 데이터베이스 다이어그램 만들기  </vt:lpstr>
      <vt:lpstr>[실습 3-2] 쇼핑몰 데이터베이스 다이어그램 만들기 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Minkwan Seo</cp:lastModifiedBy>
  <cp:revision>269</cp:revision>
  <dcterms:created xsi:type="dcterms:W3CDTF">2012-07-23T02:34:37Z</dcterms:created>
  <dcterms:modified xsi:type="dcterms:W3CDTF">2019-01-29T15:54:51Z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