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6"/>
  </p:notesMasterIdLst>
  <p:handoutMasterIdLst>
    <p:handoutMasterId r:id="rId47"/>
  </p:handoutMasterIdLst>
  <p:sldIdLst>
    <p:sldId id="372" r:id="rId2"/>
    <p:sldId id="373" r:id="rId3"/>
    <p:sldId id="375" r:id="rId4"/>
    <p:sldId id="374" r:id="rId5"/>
    <p:sldId id="376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385" r:id="rId15"/>
    <p:sldId id="404" r:id="rId16"/>
    <p:sldId id="405" r:id="rId17"/>
    <p:sldId id="406" r:id="rId18"/>
    <p:sldId id="408" r:id="rId19"/>
    <p:sldId id="409" r:id="rId20"/>
    <p:sldId id="410" r:id="rId21"/>
    <p:sldId id="411" r:id="rId22"/>
    <p:sldId id="412" r:id="rId23"/>
    <p:sldId id="41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362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04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4000" dirty="0"/>
              <a:t>MySQL </a:t>
            </a:r>
            <a:r>
              <a:rPr lang="ko-KR" altLang="en-US" sz="4000" dirty="0"/>
              <a:t>툴과 </a:t>
            </a:r>
            <a:endParaRPr lang="en-US" altLang="ko-KR" sz="4000" dirty="0"/>
          </a:p>
          <a:p>
            <a:pPr algn="l"/>
            <a:r>
              <a:rPr lang="ko-KR" altLang="en-US" sz="4000" dirty="0"/>
              <a:t>유틸리티 사용법 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실행과 </a:t>
            </a:r>
            <a:r>
              <a:rPr lang="en-US" altLang="ko-KR" dirty="0"/>
              <a:t>MySQL </a:t>
            </a:r>
            <a:r>
              <a:rPr lang="ko-KR" altLang="en-US" dirty="0"/>
              <a:t>서버 연결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[System Profile]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ko-KR" altLang="en-US" dirty="0"/>
              <a:t>접속할 서버의 운영체제 종류와 </a:t>
            </a:r>
            <a:r>
              <a:rPr lang="en-US" altLang="ko-KR" dirty="0"/>
              <a:t>MySQL </a:t>
            </a:r>
            <a:r>
              <a:rPr lang="ko-KR" altLang="en-US" dirty="0"/>
              <a:t>설정 파일의 경로 등을 설정</a:t>
            </a:r>
            <a:endParaRPr lang="en-US" altLang="ko-KR" dirty="0"/>
          </a:p>
          <a:p>
            <a:pPr lvl="1"/>
            <a:r>
              <a:rPr lang="en-US" altLang="ko-KR" dirty="0"/>
              <a:t>System Type</a:t>
            </a:r>
            <a:r>
              <a:rPr lang="ko-KR" altLang="en-US" dirty="0"/>
              <a:t>은 </a:t>
            </a:r>
            <a:r>
              <a:rPr lang="en-US" altLang="ko-KR" dirty="0"/>
              <a:t>FreeBSD, Linux, </a:t>
            </a:r>
            <a:r>
              <a:rPr lang="en-US" altLang="ko-KR" dirty="0" err="1"/>
              <a:t>MacOS</a:t>
            </a:r>
            <a:r>
              <a:rPr lang="en-US" altLang="ko-KR" dirty="0"/>
              <a:t> X, </a:t>
            </a:r>
            <a:r>
              <a:rPr lang="en-US" altLang="ko-KR" dirty="0" err="1"/>
              <a:t>OpenSolaris</a:t>
            </a:r>
            <a:r>
              <a:rPr lang="en-US" altLang="ko-KR" dirty="0"/>
              <a:t>, Windows </a:t>
            </a:r>
            <a:r>
              <a:rPr lang="ko-KR" altLang="en-US" dirty="0"/>
              <a:t>중에서 선택</a:t>
            </a:r>
            <a:endParaRPr lang="en-US" altLang="ko-KR" dirty="0"/>
          </a:p>
          <a:p>
            <a:pPr lvl="1"/>
            <a:r>
              <a:rPr lang="en-US" altLang="ko-KR" dirty="0"/>
              <a:t>Configuration File</a:t>
            </a:r>
            <a:r>
              <a:rPr lang="ko-KR" altLang="en-US" dirty="0"/>
              <a:t>에서는 </a:t>
            </a:r>
            <a:r>
              <a:rPr lang="en-US" altLang="ko-KR" dirty="0"/>
              <a:t>MySQL</a:t>
            </a:r>
            <a:r>
              <a:rPr lang="ko-KR" altLang="en-US" dirty="0"/>
              <a:t>의 설정 파일이 경로와 함께 지정됨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5122" name="Picture 2" descr="I:\작업\DB_강의교안자료\02_본문 자료\본문 그림 파일\04장그림\04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67" y="2168860"/>
            <a:ext cx="649446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8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MySQL</a:t>
            </a:r>
            <a:r>
              <a:rPr lang="ko-KR" altLang="en-US" dirty="0"/>
              <a:t> </a:t>
            </a:r>
            <a:r>
              <a:rPr lang="en-US" altLang="ko-KR" dirty="0"/>
              <a:t>Workbench</a:t>
            </a:r>
            <a:r>
              <a:rPr lang="ko-KR" altLang="en-US" dirty="0"/>
              <a:t>의 화면 구성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/>
              <a:t>패널</a:t>
            </a:r>
            <a:endParaRPr lang="en-US" altLang="ko-KR" dirty="0"/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화면 구성 </a:t>
            </a: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6146" name="Picture 2" descr="I:\작업\DB_강의교안자료\02_본문 자료\본문 그림 파일\04장그림\04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8" y="1583795"/>
            <a:ext cx="8146632" cy="39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0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MySQL</a:t>
            </a:r>
            <a:r>
              <a:rPr lang="ko-KR" altLang="en-US" dirty="0"/>
              <a:t> </a:t>
            </a:r>
            <a:r>
              <a:rPr lang="en-US" altLang="ko-KR" dirty="0"/>
              <a:t>Workbench</a:t>
            </a:r>
            <a:r>
              <a:rPr lang="ko-KR" altLang="en-US" dirty="0"/>
              <a:t>의 화면 구성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내비게이터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의 관리 및 운영을 위한 도구</a:t>
            </a:r>
            <a:endParaRPr lang="en-US" altLang="ko-KR" dirty="0"/>
          </a:p>
          <a:p>
            <a:pPr lvl="1"/>
            <a:r>
              <a:rPr lang="ko-KR" altLang="en-US" dirty="0"/>
              <a:t>각 항목에서 ▶</a:t>
            </a:r>
            <a:r>
              <a:rPr lang="ko-KR" altLang="en-US" dirty="0" err="1"/>
              <a:t>를</a:t>
            </a:r>
            <a:r>
              <a:rPr lang="ko-KR" altLang="en-US" dirty="0"/>
              <a:t> 클릭하면 확장할 수 있음 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7170" name="Picture 2" descr="I:\작업\DB_강의교안자료\02_본문 자료\본문 그림 파일\04장그림\04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88740"/>
            <a:ext cx="2324606" cy="44554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I:\작업\DB_강의교안자료\02_본문 자료\본문 그림 파일\04장그림\04-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35" y="1088740"/>
            <a:ext cx="2175330" cy="44554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5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MySQL</a:t>
            </a:r>
            <a:r>
              <a:rPr lang="ko-KR" altLang="en-US" dirty="0"/>
              <a:t> </a:t>
            </a:r>
            <a:r>
              <a:rPr lang="en-US" altLang="ko-KR" dirty="0"/>
              <a:t>Workbench</a:t>
            </a:r>
            <a:r>
              <a:rPr lang="ko-KR" altLang="en-US" dirty="0"/>
              <a:t>의 화면 구성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내비게이터가</a:t>
            </a:r>
            <a:r>
              <a:rPr lang="ko-KR" altLang="en-US" dirty="0"/>
              <a:t> 각 탭에서 제공하는 기능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80200"/>
            <a:ext cx="64960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8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문 자동으로 생성하기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119</a:t>
            </a:r>
            <a:r>
              <a:rPr lang="en-US" altLang="ko-KR" sz="1200" dirty="0">
                <a:latin typeface="+mn-ea"/>
                <a:ea typeface="+mn-ea"/>
              </a:rPr>
              <a:t>~120p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테이블을 만드는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 자동 생성하기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/>
              <a:t>[Create Statement] </a:t>
            </a:r>
            <a:r>
              <a:rPr lang="ko-KR" altLang="en-US" dirty="0"/>
              <a:t>선택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8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 err="1"/>
              <a:t>뷰를</a:t>
            </a:r>
            <a:r>
              <a:rPr lang="ko-KR" altLang="en-US" dirty="0"/>
              <a:t> 만드는 </a:t>
            </a:r>
            <a:r>
              <a:rPr lang="en-US" altLang="ko-KR" dirty="0"/>
              <a:t>SQL </a:t>
            </a:r>
            <a:r>
              <a:rPr lang="ko-KR" altLang="en-US" dirty="0"/>
              <a:t>문 자동으로 생성하기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en-US" altLang="ko-KR" dirty="0" err="1"/>
              <a:t>uv_memberTBL</a:t>
            </a:r>
            <a:r>
              <a:rPr lang="en-US" altLang="ko-KR" dirty="0"/>
              <a:t> </a:t>
            </a:r>
            <a:r>
              <a:rPr lang="ko-KR" altLang="en-US" dirty="0" err="1"/>
              <a:t>뷰의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CREATE </a:t>
            </a:r>
            <a:r>
              <a:rPr lang="ko-KR" altLang="en-US" dirty="0"/>
              <a:t>문 생성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9218" name="Picture 2" descr="I:\작업\DB_강의교안자료\02_본문 자료\본문 그림 파일\04장그림\04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1133745"/>
            <a:ext cx="4886870" cy="28835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I:\작업\DB_강의교안자료\02_본문 자료\본문 그림 파일\04장그림\04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4725567"/>
            <a:ext cx="4886869" cy="15610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서버 관리하기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</a:rPr>
              <a:t>120</a:t>
            </a:r>
            <a:r>
              <a:rPr lang="en-US" altLang="ko-KR" sz="1200">
                <a:latin typeface="+mn-ea"/>
                <a:ea typeface="+mn-ea"/>
              </a:rPr>
              <a:t>~124p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[</a:t>
            </a:r>
            <a:r>
              <a:rPr lang="en-US" altLang="ko-KR" dirty="0"/>
              <a:t>MANAGEMENT] </a:t>
            </a:r>
            <a:r>
              <a:rPr lang="ko-KR" altLang="en-US" dirty="0"/>
              <a:t>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/>
              <a:t>[Administration] </a:t>
            </a:r>
            <a:r>
              <a:rPr lang="ko-KR" altLang="en-US" dirty="0"/>
              <a:t>탭에서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[MANAGEMENT]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[Server Status]</a:t>
            </a:r>
            <a:r>
              <a:rPr lang="ko-KR" altLang="en-US" dirty="0"/>
              <a:t>를 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en-US" altLang="ko-KR" dirty="0"/>
              <a:t>[Client Connections]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FC5901C-46F5-4098-A7FF-CF131EFD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33744"/>
            <a:ext cx="5751303" cy="15921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6B7EEE2-D678-4D76-9B8B-CC4210ED4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29" y="3248980"/>
            <a:ext cx="5767814" cy="20573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서버 관리하기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</a:rPr>
              <a:t>120</a:t>
            </a:r>
            <a:r>
              <a:rPr lang="en-US" altLang="ko-KR" sz="1200">
                <a:latin typeface="+mn-ea"/>
                <a:ea typeface="+mn-ea"/>
              </a:rPr>
              <a:t>~124p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1-3 </a:t>
            </a:r>
            <a:r>
              <a:rPr lang="en-US" altLang="ko-KR" dirty="0"/>
              <a:t>[Users and Privileges]</a:t>
            </a:r>
            <a:r>
              <a:rPr lang="ko-KR" altLang="en-US" dirty="0"/>
              <a:t> 클릭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1-4 </a:t>
            </a:r>
            <a:r>
              <a:rPr lang="en-US" altLang="ko-KR" dirty="0"/>
              <a:t>[MANAGEMENT]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[Status and System Variables]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1-5 [Data Export], [Data Import/Restore]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4BFF91-F567-4190-8E21-FEC364317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123855"/>
            <a:ext cx="7740860" cy="2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1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서버 관리하기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</a:rPr>
              <a:t>120</a:t>
            </a:r>
            <a:r>
              <a:rPr lang="en-US" altLang="ko-KR" sz="1200">
                <a:latin typeface="+mn-ea"/>
                <a:ea typeface="+mn-ea"/>
              </a:rPr>
              <a:t>~124p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[INSTANCE</a:t>
            </a:r>
            <a:r>
              <a:rPr lang="en-US" altLang="ko-KR" dirty="0"/>
              <a:t>] </a:t>
            </a:r>
            <a:r>
              <a:rPr lang="ko-KR" altLang="en-US" dirty="0"/>
              <a:t>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</a:t>
            </a:r>
            <a:r>
              <a:rPr lang="en-US" altLang="ko-KR" dirty="0"/>
              <a:t>[INSTANCE]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[Startup / Shutdown]</a:t>
            </a:r>
            <a:r>
              <a:rPr lang="ko-KR" altLang="en-US" dirty="0"/>
              <a:t> 클릭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en-US" altLang="ko-KR" dirty="0"/>
              <a:t>[Server Logs]</a:t>
            </a:r>
            <a:r>
              <a:rPr lang="ko-KR" altLang="en-US" dirty="0"/>
              <a:t> 클릭</a:t>
            </a:r>
            <a:r>
              <a:rPr lang="en-US" altLang="ko-KR" dirty="0"/>
              <a:t>       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BFFB8C5-BB59-4EA8-B226-15FC549B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28" y="1182251"/>
            <a:ext cx="5767815" cy="16581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7C32D5C-451B-4751-86B9-BAECA807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2" y="3264264"/>
            <a:ext cx="5767814" cy="16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서버 관리하기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</a:rPr>
              <a:t>120</a:t>
            </a:r>
            <a:r>
              <a:rPr lang="en-US" altLang="ko-KR" sz="1200">
                <a:latin typeface="+mn-ea"/>
                <a:ea typeface="+mn-ea"/>
              </a:rPr>
              <a:t>~124p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</a:t>
            </a:r>
            <a:r>
              <a:rPr lang="en-US" altLang="ko-KR" sz="1400" dirty="0"/>
              <a:t>-3 </a:t>
            </a:r>
            <a:r>
              <a:rPr lang="en-US" altLang="ko-KR" dirty="0"/>
              <a:t>[Options File] </a:t>
            </a:r>
            <a:r>
              <a:rPr lang="ko-KR" altLang="en-US" dirty="0"/>
              <a:t>클릭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3 [PERFORMANCE]] </a:t>
            </a:r>
            <a:r>
              <a:rPr lang="ko-KR" altLang="en-US" dirty="0"/>
              <a:t>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[PERFORMANCE]</a:t>
            </a:r>
            <a:r>
              <a:rPr lang="ko-KR" altLang="en-US" dirty="0"/>
              <a:t>의 </a:t>
            </a:r>
            <a:r>
              <a:rPr lang="en-US" altLang="ko-KR" dirty="0" smtClean="0"/>
              <a:t>[</a:t>
            </a:r>
            <a:r>
              <a:rPr lang="en-US" altLang="ko-KR" dirty="0"/>
              <a:t>Dashboard] </a:t>
            </a:r>
            <a:r>
              <a:rPr lang="ko-KR" altLang="en-US" dirty="0" smtClean="0"/>
              <a:t>클릭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3-2 [Performance Reports]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3-3 [Performance Schema Setup]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F10F56-159C-4771-B0D0-47FC5318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18024"/>
            <a:ext cx="4997765" cy="1765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8437F20-4A89-4958-8BA5-9C623FC86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223343"/>
            <a:ext cx="5031222" cy="18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7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서버 관리하기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</a:rPr>
              <a:t>120</a:t>
            </a:r>
            <a:r>
              <a:rPr lang="en-US" altLang="ko-KR" sz="1200">
                <a:latin typeface="+mn-ea"/>
                <a:ea typeface="+mn-ea"/>
              </a:rPr>
              <a:t>~124p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</a:t>
            </a:r>
            <a:r>
              <a:rPr lang="en-US" altLang="ko-KR" sz="1400" dirty="0"/>
              <a:t> </a:t>
            </a:r>
            <a:r>
              <a:rPr lang="ko-KR" altLang="en-US" sz="1400" dirty="0"/>
              <a:t>쿼리 창 활용</a:t>
            </a:r>
            <a:endParaRPr lang="en-US" altLang="ko-KR" dirty="0"/>
          </a:p>
          <a:p>
            <a:pPr lvl="1"/>
            <a:r>
              <a:rPr lang="ko-KR" altLang="en-US" dirty="0"/>
              <a:t>쿼리 창에서 </a:t>
            </a:r>
            <a:r>
              <a:rPr lang="en-US" altLang="ko-KR" dirty="0"/>
              <a:t>SQL </a:t>
            </a:r>
            <a:r>
              <a:rPr lang="ko-KR" altLang="en-US" dirty="0"/>
              <a:t>문 실행 순서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ko-KR" dirty="0"/>
              <a:t>①</a:t>
            </a:r>
            <a:r>
              <a:rPr lang="en-US" altLang="ko-KR" dirty="0"/>
              <a:t> Workbench </a:t>
            </a:r>
            <a:r>
              <a:rPr lang="ko-KR" altLang="en-US" dirty="0"/>
              <a:t>상단 왼쪽의 </a:t>
            </a:r>
            <a:r>
              <a:rPr lang="en-US" altLang="ko-KR" dirty="0"/>
              <a:t>Create a new SQL tab for executing queries </a:t>
            </a:r>
            <a:r>
              <a:rPr lang="ko-KR" altLang="en-US" dirty="0"/>
              <a:t>아이콘을 클릭 또는 메뉴의 </a:t>
            </a:r>
            <a:r>
              <a:rPr lang="en-US" altLang="ko-KR" dirty="0"/>
              <a:t>[File]-[New Query </a:t>
            </a:r>
          </a:p>
          <a:p>
            <a:pPr marL="534987" lvl="2" indent="0">
              <a:buNone/>
            </a:pPr>
            <a:r>
              <a:rPr lang="en-US" altLang="ko-KR" dirty="0"/>
              <a:t>    Tab]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en-US" dirty="0"/>
              <a:t>② 작업할 데이터베이스를 </a:t>
            </a:r>
            <a:r>
              <a:rPr lang="en-US" altLang="ko-KR" dirty="0"/>
              <a:t>[SCHEMAS] </a:t>
            </a:r>
            <a:r>
              <a:rPr lang="ko-KR" altLang="en-US" dirty="0"/>
              <a:t>탭에서 더블클릭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SQL </a:t>
            </a:r>
            <a:r>
              <a:rPr lang="ko-KR" altLang="en-US" dirty="0"/>
              <a:t>문을 문법에 맞게 입력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SQL </a:t>
            </a:r>
            <a:r>
              <a:rPr lang="ko-KR" altLang="en-US" dirty="0"/>
              <a:t>문에 이상이 없으면 </a:t>
            </a:r>
            <a:r>
              <a:rPr lang="ko-KR" altLang="en-US" dirty="0" err="1"/>
              <a:t>툴바의</a:t>
            </a:r>
            <a:r>
              <a:rPr lang="ko-KR" altLang="en-US" dirty="0"/>
              <a:t> </a:t>
            </a:r>
            <a:r>
              <a:rPr lang="en-US" altLang="ko-KR" dirty="0"/>
              <a:t>Execute the selected portion … </a:t>
            </a:r>
            <a:r>
              <a:rPr lang="ko-KR" altLang="en-US" dirty="0"/>
              <a:t>아이콘을 클릭 또는 </a:t>
            </a:r>
            <a:r>
              <a:rPr lang="en-US" altLang="ko-KR" dirty="0"/>
              <a:t>[Ctrl]+[Shift]+[Enter]</a:t>
            </a:r>
            <a:r>
              <a:rPr lang="ko-KR" altLang="en-US" dirty="0"/>
              <a:t>를 눌러 </a:t>
            </a:r>
            <a:endParaRPr lang="en-US" altLang="ko-KR" dirty="0"/>
          </a:p>
          <a:p>
            <a:pPr marL="534987" lvl="2" indent="0">
              <a:buNone/>
            </a:pPr>
            <a:r>
              <a:rPr lang="en-US" altLang="ko-KR" dirty="0"/>
              <a:t>    SQL </a:t>
            </a:r>
            <a:r>
              <a:rPr lang="ko-KR" altLang="en-US" dirty="0"/>
              <a:t>문을 실행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en-US" dirty="0"/>
              <a:t>⑤ </a:t>
            </a:r>
            <a:r>
              <a:rPr lang="en-US" altLang="ko-KR" dirty="0"/>
              <a:t>[Output] </a:t>
            </a:r>
            <a:r>
              <a:rPr lang="ko-KR" altLang="en-US" dirty="0"/>
              <a:t>창에서 실행 결과 확인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D85A183-FBAA-4BC1-812D-5AA93D2BC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93984"/>
            <a:ext cx="5760640" cy="31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en-US" altLang="ko-KR" dirty="0"/>
              <a:t>MySQL Workbench</a:t>
            </a:r>
            <a:r>
              <a:rPr lang="ko-KR" altLang="en-US" dirty="0"/>
              <a:t>의 기본 사용법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데이터베이스 사용자 관리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데이터베이스 백업과 복원 </a:t>
            </a:r>
            <a:r>
              <a:rPr lang="en-US" altLang="ko-KR" dirty="0"/>
              <a:t> </a:t>
            </a: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1</a:t>
            </a:r>
            <a:r>
              <a:rPr lang="en-US" altLang="ko-KR" sz="1400" dirty="0"/>
              <a:t> </a:t>
            </a:r>
            <a:r>
              <a:rPr lang="ko-KR" altLang="en-US" sz="1400" dirty="0"/>
              <a:t>열려 있는 쿼리 창 닫기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1</a:t>
            </a:r>
            <a:r>
              <a:rPr lang="en-US" altLang="ko-KR" sz="1400" dirty="0"/>
              <a:t>-1 </a:t>
            </a:r>
            <a:r>
              <a:rPr lang="ko-KR" altLang="en-US" dirty="0"/>
              <a:t>열려 있는 쿼리 창 모두 닫기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2 SQL</a:t>
            </a:r>
            <a:r>
              <a:rPr lang="ko-KR" altLang="en-US" dirty="0"/>
              <a:t> 문 실행하기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새로운 쿼리 창 열기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 입력 후 실행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91217C-9506-4EB2-9B89-2251ED2A9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70" y="1182251"/>
            <a:ext cx="5481272" cy="25337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5085220"/>
            <a:ext cx="8451602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5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2-3 </a:t>
            </a:r>
            <a:r>
              <a:rPr lang="ko-KR" altLang="en-US" dirty="0" err="1"/>
              <a:t>내비게이터에서</a:t>
            </a:r>
            <a:r>
              <a:rPr lang="ko-KR" altLang="en-US" dirty="0"/>
              <a:t> 개체 이름을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마우스로 </a:t>
            </a:r>
            <a:r>
              <a:rPr lang="ko-KR" altLang="en-US" dirty="0"/>
              <a:t>드래그하여 입력 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 smtClean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예약어로 대문자 또는 소문자로 변경하기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문을 쿼리 창에 입력</a:t>
            </a:r>
            <a:r>
              <a:rPr lang="en-US" altLang="ko-KR" dirty="0"/>
              <a:t>(</a:t>
            </a:r>
            <a:r>
              <a:rPr lang="ko-KR" altLang="en-US" dirty="0"/>
              <a:t>이때 </a:t>
            </a:r>
            <a:r>
              <a:rPr lang="ko-KR" altLang="en-US" dirty="0" err="1"/>
              <a:t>예약어</a:t>
            </a:r>
            <a:r>
              <a:rPr lang="en-US" altLang="ko-KR" dirty="0"/>
              <a:t>(Keyword)</a:t>
            </a:r>
            <a:r>
              <a:rPr lang="ko-KR" altLang="en-US" dirty="0"/>
              <a:t>는 모두 소문자로 입력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메뉴의 </a:t>
            </a:r>
            <a:r>
              <a:rPr lang="en-US" altLang="ko-KR" dirty="0"/>
              <a:t>[Edit]-[Format]</a:t>
            </a:r>
          </a:p>
          <a:p>
            <a:pPr marL="93662" indent="0">
              <a:buNone/>
            </a:pPr>
            <a:r>
              <a:rPr lang="en-US" altLang="ko-KR" dirty="0"/>
              <a:t>        -[UPCASE Keywords]</a:t>
            </a:r>
            <a:r>
              <a:rPr lang="ko-KR" altLang="en-US" dirty="0"/>
              <a:t> </a:t>
            </a:r>
            <a:r>
              <a:rPr lang="ko-KR" altLang="en-US" dirty="0" smtClean="0"/>
              <a:t>선택  </a:t>
            </a:r>
            <a:endParaRPr lang="en-US" altLang="ko-KR" dirty="0" smtClean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A1A533-D4C1-4EC4-A789-59F6B0B0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11" y="874852"/>
            <a:ext cx="5272950" cy="8889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2714146"/>
            <a:ext cx="8280921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1D50D51-6CB3-4C02-B3C2-1898A45EA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11" y="3563935"/>
            <a:ext cx="5272950" cy="18153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4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 </a:t>
            </a:r>
            <a:r>
              <a:rPr lang="ko-KR" altLang="en-US" dirty="0"/>
              <a:t>선택한 부분을 일괄적으로 주석 처리하거나 해제하기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SQL </a:t>
            </a:r>
            <a:r>
              <a:rPr lang="ko-KR" altLang="en-US" dirty="0"/>
              <a:t>문 </a:t>
            </a:r>
            <a:r>
              <a:rPr lang="en-US" altLang="ko-KR" dirty="0"/>
              <a:t>2</a:t>
            </a:r>
            <a:r>
              <a:rPr lang="ko-KR" altLang="en-US" dirty="0"/>
              <a:t>줄을 마우스로 드래그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한 후 메뉴의 </a:t>
            </a:r>
            <a:r>
              <a:rPr lang="en-US" altLang="ko-KR" dirty="0"/>
              <a:t>[Edit]-[Format]</a:t>
            </a:r>
          </a:p>
          <a:p>
            <a:pPr marL="93662" indent="0">
              <a:buNone/>
            </a:pPr>
            <a:r>
              <a:rPr lang="en-US" altLang="ko-KR" dirty="0"/>
              <a:t>        -[Un/Comment Selection]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2000" dirty="0" smtClean="0"/>
          </a:p>
          <a:p>
            <a:pPr marL="93662" indent="0">
              <a:buNone/>
            </a:pPr>
            <a:r>
              <a:rPr lang="en-US" altLang="ko-KR" dirty="0"/>
              <a:t>5 SQL</a:t>
            </a:r>
            <a:r>
              <a:rPr lang="ko-KR" altLang="en-US" dirty="0"/>
              <a:t> 문 실행 결과 행수 조절하기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 입력 후 실행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        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B1B6FC8-9075-45E8-A9D0-2578D024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70" y="1178599"/>
            <a:ext cx="5490610" cy="9491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3087635"/>
            <a:ext cx="2970330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titles;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089DD77-F105-4DF8-A15C-CF408B917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04" y="3087635"/>
            <a:ext cx="5256376" cy="3064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228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5-2 </a:t>
            </a:r>
            <a:r>
              <a:rPr lang="en-US" altLang="ko-KR" dirty="0"/>
              <a:t>SQL </a:t>
            </a:r>
            <a:r>
              <a:rPr lang="ko-KR" altLang="en-US" dirty="0"/>
              <a:t>문의 실행 결과 행수는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  </a:t>
            </a:r>
            <a:r>
              <a:rPr lang="ko-KR" altLang="en-US" dirty="0"/>
              <a:t>‘제한 없음</a:t>
            </a:r>
            <a:r>
              <a:rPr lang="en-US" altLang="ko-KR" dirty="0"/>
              <a:t>(Don’t Limit)’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5-3 </a:t>
            </a:r>
            <a:r>
              <a:rPr lang="ko-KR" altLang="en-US" dirty="0"/>
              <a:t>다시 </a:t>
            </a:r>
            <a:r>
              <a:rPr lang="en-US" altLang="ko-KR" dirty="0"/>
              <a:t>SQL </a:t>
            </a:r>
            <a:r>
              <a:rPr lang="ko-KR" altLang="en-US" dirty="0"/>
              <a:t>문을 실행하면 </a:t>
            </a:r>
            <a:r>
              <a:rPr lang="en-US" altLang="ko-KR" dirty="0"/>
              <a:t>40</a:t>
            </a:r>
            <a:r>
              <a:rPr lang="ko-KR" altLang="en-US" dirty="0"/>
              <a:t>만 개가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넘는 </a:t>
            </a:r>
            <a:r>
              <a:rPr lang="ko-KR" altLang="en-US" dirty="0"/>
              <a:t>결과가 나오는 것을 확인할 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6 </a:t>
            </a:r>
            <a:r>
              <a:rPr lang="ko-KR" altLang="en-US" dirty="0"/>
              <a:t>소문자로 자동 완성되는 </a:t>
            </a:r>
            <a:r>
              <a:rPr lang="ko-KR" altLang="en-US" dirty="0" err="1"/>
              <a:t>예약어를</a:t>
            </a:r>
            <a:r>
              <a:rPr lang="ko-KR" altLang="en-US" dirty="0"/>
              <a:t> 대문자로 설정하기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6-1 </a:t>
            </a:r>
            <a:r>
              <a:rPr lang="ko-KR" altLang="en-US" dirty="0"/>
              <a:t>자동 완성되는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기본적으로 소문자로 입력됨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BD241FC-1CCD-4FA5-8BE4-C7364E85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81" y="1178750"/>
            <a:ext cx="5097661" cy="17172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DFE906F-7002-4302-BCA0-AF6F33495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81" y="3271407"/>
            <a:ext cx="5103122" cy="9081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2" descr="I:\작업\DB_강의교안자료\02_본문 자료\본문 그림 파일\04장그림\04-2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81" y="4908576"/>
            <a:ext cx="5103122" cy="935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10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6-2 </a:t>
            </a:r>
            <a:r>
              <a:rPr lang="en-US" altLang="ko-KR" dirty="0"/>
              <a:t>‘USE UPPERCASE keywords on </a:t>
            </a:r>
          </a:p>
          <a:p>
            <a:pPr marL="93662" indent="0">
              <a:buNone/>
            </a:pPr>
            <a:r>
              <a:rPr lang="en-US" altLang="ko-KR" dirty="0"/>
              <a:t>        completion’</a:t>
            </a:r>
            <a:r>
              <a:rPr lang="ko-KR" altLang="en-US" dirty="0"/>
              <a:t>에 체크 표시를 하고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&lt;OK&gt;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6-3 </a:t>
            </a:r>
            <a:r>
              <a:rPr lang="ko-KR" altLang="en-US" dirty="0"/>
              <a:t>자동 완성되는 예약어가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대문자로 </a:t>
            </a:r>
            <a:r>
              <a:rPr lang="ko-KR" altLang="en-US" dirty="0" smtClean="0"/>
              <a:t>제시됨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800" dirty="0" smtClean="0"/>
          </a:p>
          <a:p>
            <a:pPr marL="93662" indent="0">
              <a:buNone/>
            </a:pPr>
            <a:r>
              <a:rPr lang="en-US" altLang="ko-KR" dirty="0"/>
              <a:t>7 </a:t>
            </a:r>
            <a:r>
              <a:rPr lang="ko-KR" altLang="en-US" dirty="0"/>
              <a:t>쿼리 창의 글꼴 변경하기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7-1 </a:t>
            </a:r>
            <a:r>
              <a:rPr lang="ko-KR" altLang="en-US" dirty="0"/>
              <a:t>메뉴의 </a:t>
            </a:r>
            <a:r>
              <a:rPr lang="en-US" altLang="ko-KR" dirty="0"/>
              <a:t>[Edit]-[Preferences]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한 후 </a:t>
            </a:r>
            <a:r>
              <a:rPr lang="en-US" altLang="ko-KR" dirty="0"/>
              <a:t>[Fonts &amp; Colors]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 smtClean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 smtClean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/>
          </a:p>
        </p:txBody>
      </p:sp>
      <p:pic>
        <p:nvPicPr>
          <p:cNvPr id="1027" name="Picture 3" descr="I:\작업\DB_강의교안자료\02_본문 자료\본문 그림 파일\04장그림\04-2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5" y="942436"/>
            <a:ext cx="5175792" cy="20220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:\작업\DB_강의교안자료\02_본문 자료\본문 그림 파일\04장그림\04-3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4" y="3294289"/>
            <a:ext cx="5186331" cy="9838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:\작업\DB_강의교안자료\02_본문 자료\본문 그림 파일\04장그림\04-3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5" y="4914165"/>
            <a:ext cx="5186330" cy="17357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1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8 </a:t>
            </a:r>
            <a:r>
              <a:rPr lang="ko-KR" altLang="en-US" dirty="0"/>
              <a:t>여러 </a:t>
            </a:r>
            <a:r>
              <a:rPr lang="en-US" altLang="ko-KR" dirty="0"/>
              <a:t>SQL </a:t>
            </a:r>
            <a:r>
              <a:rPr lang="ko-KR" altLang="en-US" dirty="0"/>
              <a:t>문 실행하기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8-1 </a:t>
            </a:r>
            <a:r>
              <a:rPr lang="ko-KR" altLang="en-US" dirty="0"/>
              <a:t>다음 구문 입력 후 </a:t>
            </a:r>
            <a:r>
              <a:rPr lang="en-US" altLang="ko-KR" dirty="0"/>
              <a:t>Execute the selected portion … </a:t>
            </a:r>
            <a:r>
              <a:rPr lang="ko-KR" altLang="en-US" dirty="0"/>
              <a:t>아이콘 클릭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8-2 </a:t>
            </a:r>
            <a:r>
              <a:rPr lang="ko-KR" altLang="en-US" dirty="0"/>
              <a:t>앞에서 입력한 구문을 지우지 말고 그 아래에 </a:t>
            </a:r>
            <a:r>
              <a:rPr lang="en-US" altLang="ko-KR" dirty="0"/>
              <a:t>INSERT </a:t>
            </a:r>
            <a:r>
              <a:rPr lang="ko-KR" altLang="en-US" dirty="0"/>
              <a:t>문 추가 후 실행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8-3 </a:t>
            </a:r>
            <a:r>
              <a:rPr lang="ko-KR" altLang="en-US" dirty="0"/>
              <a:t>실행할 부분만 마우스로 드래그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</a:t>
            </a:r>
            <a:r>
              <a:rPr lang="ko-KR" altLang="en-US" dirty="0"/>
              <a:t>선택한 후 실행 </a:t>
            </a: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493785"/>
            <a:ext cx="2745305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 (id INT);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678" y="2708769"/>
            <a:ext cx="2734167" cy="8355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 (id INT);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 VALUES(1);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1" name="Picture 3" descr="I:\작업\DB_강의교안자료\02_본문 자료\본문 그림 파일\04장그림\04-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71" y="2708769"/>
            <a:ext cx="5335730" cy="8355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:\작업\DB_강의교안자료\02_본문 자료\본문 그림 파일\04장그림\04-3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71" y="3924055"/>
            <a:ext cx="5335730" cy="993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8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9 </a:t>
            </a:r>
            <a:r>
              <a:rPr lang="ko-KR" altLang="en-US" dirty="0"/>
              <a:t>실행 결과를 </a:t>
            </a:r>
            <a:r>
              <a:rPr lang="ko-KR" altLang="en-US" dirty="0" err="1"/>
              <a:t>필터링한</a:t>
            </a:r>
            <a:r>
              <a:rPr lang="ko-KR" altLang="en-US" dirty="0"/>
              <a:t> 후 저장하기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9-1 </a:t>
            </a:r>
            <a:r>
              <a:rPr lang="ko-KR" altLang="en-US" dirty="0"/>
              <a:t>실행할 </a:t>
            </a:r>
            <a:r>
              <a:rPr lang="en-US" altLang="ko-KR" dirty="0"/>
              <a:t>SQL </a:t>
            </a:r>
            <a:r>
              <a:rPr lang="ko-KR" altLang="en-US" dirty="0"/>
              <a:t>문만 마우스로 드래그하여 실행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9-2 Filter Rows: </a:t>
            </a:r>
            <a:r>
              <a:rPr lang="ko-KR" altLang="en-US" dirty="0"/>
              <a:t>옆의 텍스트 상자에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‘</a:t>
            </a:r>
            <a:r>
              <a:rPr lang="en-US" altLang="ko-KR" dirty="0"/>
              <a:t>Mary’</a:t>
            </a:r>
            <a:r>
              <a:rPr lang="ko-KR" altLang="en-US" dirty="0"/>
              <a:t> 입력하고  </a:t>
            </a:r>
            <a:r>
              <a:rPr lang="en-US" altLang="ko-KR" dirty="0"/>
              <a:t>[Enter] </a:t>
            </a:r>
            <a:r>
              <a:rPr lang="ko-KR" altLang="en-US" dirty="0"/>
              <a:t>누르기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9-3 </a:t>
            </a:r>
            <a:r>
              <a:rPr lang="ko-KR" altLang="en-US" dirty="0"/>
              <a:t>실행 결과 엑셀 파일로 저장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 9-4 </a:t>
            </a:r>
            <a:r>
              <a:rPr lang="ko-KR" altLang="en-US" dirty="0"/>
              <a:t>저장된 </a:t>
            </a:r>
            <a:r>
              <a:rPr lang="en-US" altLang="ko-KR" dirty="0"/>
              <a:t>CSV </a:t>
            </a:r>
            <a:r>
              <a:rPr lang="ko-KR" altLang="en-US" dirty="0"/>
              <a:t>파일 확인 </a:t>
            </a: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505376"/>
            <a:ext cx="2970330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75" name="Picture 3" descr="I:\작업\DB_강의교안자료\02_본문 자료\본문 그림 파일\04장그림\04-3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493936"/>
            <a:ext cx="5079988" cy="11400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:\작업\DB_강의교안자료\02_본문 자료\본문 그림 파일\04장그림\04-3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945687"/>
            <a:ext cx="5079988" cy="6627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:\작업\DB_강의교안자료\02_본문 자료\본문 그림 파일\04장그림\04-3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3977139"/>
            <a:ext cx="4468968" cy="22528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00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쿼리 창 활용하기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124</a:t>
            </a:r>
            <a:r>
              <a:rPr lang="en-US" altLang="ko-KR" sz="1200" dirty="0">
                <a:latin typeface="+mn-ea"/>
                <a:ea typeface="+mn-ea"/>
              </a:rPr>
              <a:t>~132p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10 SQL </a:t>
            </a:r>
            <a:r>
              <a:rPr lang="ko-KR" altLang="en-US" dirty="0" smtClean="0"/>
              <a:t>문의 실행 계획 확인하기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10-1 </a:t>
            </a:r>
            <a:r>
              <a:rPr lang="ko-KR" altLang="en-US" dirty="0"/>
              <a:t>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 smtClean="0"/>
              <a:t>   10-2 </a:t>
            </a:r>
            <a:r>
              <a:rPr lang="ko-KR" altLang="en-US" dirty="0"/>
              <a:t>실행 </a:t>
            </a:r>
            <a:r>
              <a:rPr lang="ko-KR" altLang="en-US" dirty="0" smtClean="0"/>
              <a:t>계획에 마우스 대기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10-3 Workbench </a:t>
            </a:r>
            <a:r>
              <a:rPr lang="ko-KR" altLang="en-US" dirty="0" smtClean="0"/>
              <a:t>종료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4099" name="Picture 3" descr="I:\작업\DB_강의교안자료\02_본문 자료\본문 그림 파일\04장그림\04-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33744"/>
            <a:ext cx="5040560" cy="15790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:\작업\DB_강의교안자료\02_본문 자료\본문 그림 파일\04장그림\04-4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82806"/>
            <a:ext cx="5065092" cy="29629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53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ko-KR" altLang="en-US" dirty="0" smtClean="0"/>
              <a:t>사용자 권한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일반적인 회사의 사용자와 권한의 예 </a:t>
            </a: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67" y="1368745"/>
            <a:ext cx="5850650" cy="53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61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1 MySQL </a:t>
            </a:r>
            <a:r>
              <a:rPr lang="ko-KR" altLang="en-US" dirty="0" smtClean="0"/>
              <a:t>서버에 접속하기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1-1 root </a:t>
            </a:r>
            <a:r>
              <a:rPr lang="ko-KR" altLang="en-US" dirty="0" smtClean="0"/>
              <a:t>사용자로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접속 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2 </a:t>
            </a:r>
            <a:r>
              <a:rPr lang="ko-KR" altLang="en-US" dirty="0" smtClean="0"/>
              <a:t>팀장 생성하고 권한 부여하기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[Administration] </a:t>
            </a:r>
            <a:r>
              <a:rPr lang="ko-KR" altLang="en-US" dirty="0" smtClean="0"/>
              <a:t>탭 선택 후 </a:t>
            </a:r>
            <a:r>
              <a:rPr lang="en-US" altLang="ko-KR" dirty="0"/>
              <a:t>[Users and Privileges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146" name="Picture 2" descr="I:\작업\DB_강의교안자료\02_본문 자료\본문 그림 파일\04장그림\04-5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08" y="1995487"/>
            <a:ext cx="2162175" cy="2867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9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MySQL Workbench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다양한 기능을 학습한다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MySQL </a:t>
            </a:r>
            <a:r>
              <a:rPr lang="ko-KR" altLang="en-US" dirty="0">
                <a:latin typeface="+mn-ea"/>
              </a:rPr>
              <a:t>사용자 관리와 권한 부여 방법을 익힌다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데이터베이스 백업 및 복원의 개념을 </a:t>
            </a:r>
            <a:r>
              <a:rPr lang="ko-KR" altLang="en-US">
                <a:latin typeface="+mn-ea"/>
              </a:rPr>
              <a:t>이해하고 실습한다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2-2 [Login] </a:t>
            </a:r>
            <a:r>
              <a:rPr lang="ko-KR" altLang="en-US" dirty="0" smtClean="0"/>
              <a:t>탭의 </a:t>
            </a:r>
            <a:r>
              <a:rPr lang="en-US" altLang="ko-KR" dirty="0"/>
              <a:t>Login Name</a:t>
            </a:r>
            <a:r>
              <a:rPr lang="ko-KR" altLang="en-US" dirty="0"/>
              <a:t>에 ‘</a:t>
            </a:r>
            <a:r>
              <a:rPr lang="en-US" altLang="ko-KR" dirty="0"/>
              <a:t>director</a:t>
            </a:r>
            <a:r>
              <a:rPr lang="en-US" altLang="ko-KR" dirty="0" smtClean="0"/>
              <a:t>’,</a:t>
            </a:r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/>
              <a:t>비밀번호는 기억하기 쉽게 ‘</a:t>
            </a:r>
            <a:r>
              <a:rPr lang="en-US" altLang="ko-KR" dirty="0"/>
              <a:t>director</a:t>
            </a:r>
            <a:r>
              <a:rPr lang="en-US" altLang="ko-KR" dirty="0" smtClean="0"/>
              <a:t>’</a:t>
            </a:r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를 입력 후 </a:t>
            </a:r>
            <a:r>
              <a:rPr lang="en-US" altLang="ko-KR" dirty="0"/>
              <a:t>&lt;Apply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2-3 [Account Limits] </a:t>
            </a:r>
            <a:r>
              <a:rPr lang="ko-KR" altLang="en-US" dirty="0" smtClean="0"/>
              <a:t>탭 </a:t>
            </a:r>
            <a:r>
              <a:rPr lang="ko-KR" altLang="en-US" dirty="0"/>
              <a:t>클릭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7170" name="Picture 2" descr="I:\작업\DB_강의교안자료\02_본문 자료\본문 그림 파일\04장그림\04-5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87" y="908720"/>
            <a:ext cx="4985693" cy="25990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I:\작업\DB_강의교안자료\02_본문 자료\본문 그림 파일\04장그림\04-5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86" y="3789041"/>
            <a:ext cx="4985693" cy="14123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67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2-4 DBA</a:t>
            </a:r>
            <a:r>
              <a:rPr lang="ko-KR" altLang="en-US" dirty="0" smtClean="0"/>
              <a:t>에 체크 표시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r>
              <a:rPr lang="en-US" altLang="ko-KR" dirty="0" smtClean="0"/>
              <a:t>3 </a:t>
            </a:r>
            <a:r>
              <a:rPr lang="ko-KR" altLang="en-US" dirty="0" smtClean="0"/>
              <a:t>사장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 권한 부여하기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[Users and Privileges] </a:t>
            </a:r>
            <a:r>
              <a:rPr lang="ko-KR" altLang="en-US" dirty="0"/>
              <a:t>창에서 왼쪽 아래의 </a:t>
            </a:r>
            <a:r>
              <a:rPr lang="en-US" altLang="ko-KR" dirty="0"/>
              <a:t>&lt;Add Account&gt;</a:t>
            </a:r>
            <a:r>
              <a:rPr lang="ko-KR" altLang="en-US" dirty="0"/>
              <a:t>를 클릭하고 </a:t>
            </a:r>
            <a:r>
              <a:rPr lang="en-US" altLang="ko-KR" dirty="0"/>
              <a:t>[Login] </a:t>
            </a:r>
            <a:r>
              <a:rPr lang="ko-KR" altLang="en-US" dirty="0"/>
              <a:t>탭의 </a:t>
            </a:r>
            <a:r>
              <a:rPr lang="en-US" altLang="ko-KR" dirty="0"/>
              <a:t>Login Name</a:t>
            </a:r>
            <a:r>
              <a:rPr lang="ko-KR" altLang="en-US" dirty="0"/>
              <a:t>에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‘</a:t>
            </a:r>
            <a:r>
              <a:rPr lang="en-US" altLang="ko-KR" dirty="0" err="1"/>
              <a:t>ceo</a:t>
            </a:r>
            <a:r>
              <a:rPr lang="en-US" altLang="ko-KR" dirty="0" smtClean="0"/>
              <a:t>’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/>
              <a:t>비밀번호는 기억하기 쉽게 ‘</a:t>
            </a:r>
            <a:r>
              <a:rPr lang="en-US" altLang="ko-KR" dirty="0" err="1"/>
              <a:t>ceo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3-2 Global Privileges</a:t>
            </a:r>
            <a:r>
              <a:rPr lang="ko-KR" altLang="en-US" dirty="0"/>
              <a:t>의 </a:t>
            </a:r>
            <a:r>
              <a:rPr lang="en-US" altLang="ko-KR" dirty="0"/>
              <a:t>SELECT</a:t>
            </a:r>
            <a:r>
              <a:rPr lang="ko-KR" altLang="en-US" dirty="0"/>
              <a:t>에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체크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1026" name="Picture 2" descr="I:\작업\DB_강의교안자료\02_본문 자료\본문 그림 파일\04장그림\04-5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60" y="908719"/>
            <a:ext cx="5802891" cy="17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:\작업\DB_강의교안자료\02_본문 자료\본문 그림 파일\04장그림\04-5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5" y="3843077"/>
            <a:ext cx="4999316" cy="25112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64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 직원 생성하고 권한 부여하기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[Users and Privileges] </a:t>
            </a:r>
            <a:r>
              <a:rPr lang="ko-KR" altLang="en-US" dirty="0"/>
              <a:t>창에서 왼쪽 아래의 </a:t>
            </a:r>
            <a:r>
              <a:rPr lang="en-US" altLang="ko-KR" dirty="0"/>
              <a:t>&lt;Add Account&gt;</a:t>
            </a:r>
            <a:r>
              <a:rPr lang="ko-KR" altLang="en-US" dirty="0"/>
              <a:t>를 클릭하고 </a:t>
            </a:r>
            <a:r>
              <a:rPr lang="en-US" altLang="ko-KR" dirty="0"/>
              <a:t>[Login] </a:t>
            </a:r>
            <a:r>
              <a:rPr lang="ko-KR" altLang="en-US" dirty="0"/>
              <a:t>탭의 </a:t>
            </a:r>
            <a:r>
              <a:rPr lang="en-US" altLang="ko-KR" dirty="0"/>
              <a:t>Login Name</a:t>
            </a:r>
            <a:r>
              <a:rPr lang="ko-KR" altLang="en-US" dirty="0"/>
              <a:t>에 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‘</a:t>
            </a:r>
            <a:r>
              <a:rPr lang="en-US" altLang="ko-KR" dirty="0"/>
              <a:t>staff</a:t>
            </a:r>
            <a:r>
              <a:rPr lang="en-US" altLang="ko-KR" dirty="0" smtClean="0"/>
              <a:t>’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/>
              <a:t>비밀번호는 기억하기 </a:t>
            </a:r>
            <a:r>
              <a:rPr lang="ko-KR" altLang="en-US" dirty="0" smtClean="0"/>
              <a:t>쉽게 </a:t>
            </a:r>
            <a:r>
              <a:rPr lang="ko-KR" altLang="en-US" dirty="0"/>
              <a:t>‘</a:t>
            </a:r>
            <a:r>
              <a:rPr lang="en-US" altLang="ko-KR" dirty="0"/>
              <a:t>staff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4-2 </a:t>
            </a:r>
            <a:r>
              <a:rPr lang="ko-KR" altLang="en-US" dirty="0" smtClean="0"/>
              <a:t>각 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스키마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권한 부여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2050" name="Picture 2" descr="I:\작업\DB_강의교안자료\02_본문 자료\본문 그림 파일\04장그림\04-5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0" y="2101428"/>
            <a:ext cx="8298918" cy="35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1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4-3 employees </a:t>
            </a:r>
            <a:r>
              <a:rPr lang="ko-KR" altLang="en-US" dirty="0"/>
              <a:t>데이터베이스의 </a:t>
            </a:r>
            <a:r>
              <a:rPr lang="en-US" altLang="ko-KR" dirty="0" smtClean="0"/>
              <a:t>SELECT </a:t>
            </a:r>
            <a:r>
              <a:rPr lang="ko-KR" altLang="en-US" dirty="0"/>
              <a:t>권한만 부여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3074" name="Picture 2" descr="I:\작업\DB_강의교안자료\02_본문 자료\본문 그림 파일\04장그림\04-5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7" y="1223755"/>
            <a:ext cx="818154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7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5 </a:t>
            </a:r>
            <a:r>
              <a:rPr lang="ko-KR" altLang="en-US" dirty="0" smtClean="0"/>
              <a:t>팀장으로 접속하여 권한 확인하기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5</a:t>
            </a:r>
            <a:r>
              <a:rPr lang="en-US" altLang="ko-KR" dirty="0"/>
              <a:t>-1 </a:t>
            </a:r>
            <a:r>
              <a:rPr lang="en-US" altLang="ko-KR" dirty="0" smtClean="0"/>
              <a:t>Workbench</a:t>
            </a:r>
            <a:r>
              <a:rPr lang="ko-KR" altLang="en-US" dirty="0" smtClean="0"/>
              <a:t> 실행 후 </a:t>
            </a:r>
            <a:r>
              <a:rPr lang="en-US" altLang="ko-KR" dirty="0"/>
              <a:t>‘Local instance MySQL’</a:t>
            </a:r>
            <a:r>
              <a:rPr lang="ko-KR" altLang="en-US" dirty="0"/>
              <a:t>에서 마우스 오른쪽 버튼을 클릭하여 </a:t>
            </a:r>
            <a:r>
              <a:rPr lang="en-US" altLang="ko-KR" dirty="0"/>
              <a:t>[Edit Connection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  5-2 Username</a:t>
            </a:r>
            <a:r>
              <a:rPr lang="ko-KR" altLang="en-US" dirty="0"/>
              <a:t>을 </a:t>
            </a:r>
            <a:r>
              <a:rPr lang="en-US" altLang="ko-KR" dirty="0"/>
              <a:t>root</a:t>
            </a:r>
            <a:r>
              <a:rPr lang="ko-KR" altLang="en-US" dirty="0"/>
              <a:t>에서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director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200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5-3 </a:t>
            </a:r>
            <a:r>
              <a:rPr lang="ko-KR" altLang="en-US" dirty="0"/>
              <a:t>‘</a:t>
            </a:r>
            <a:r>
              <a:rPr lang="en-US" altLang="ko-KR" dirty="0"/>
              <a:t>Local instance MySQL’</a:t>
            </a:r>
            <a:r>
              <a:rPr lang="ko-KR" altLang="en-US" dirty="0"/>
              <a:t>을 클릭하여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비밀번호에 </a:t>
            </a:r>
            <a:r>
              <a:rPr lang="ko-KR" altLang="en-US" dirty="0"/>
              <a:t>‘</a:t>
            </a:r>
            <a:r>
              <a:rPr lang="en-US" altLang="ko-KR" dirty="0"/>
              <a:t>director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5-4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입력하여 데이터베이스를 하나 생성한 후 삭제 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접속 종료 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4098" name="Picture 2" descr="I:\작업\DB_강의교안자료\02_본문 자료\본문 그림 파일\04장그림\04-5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8" y="1493634"/>
            <a:ext cx="5614185" cy="20470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4432723"/>
            <a:ext cx="2700300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CREATE DATABASE </a:t>
            </a:r>
            <a:r>
              <a:rPr lang="en-US" altLang="ko-KR" sz="1400" dirty="0" err="1">
                <a:solidFill>
                  <a:schemeClr val="tx1"/>
                </a:solidFill>
              </a:rPr>
              <a:t>sampleDB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DROP </a:t>
            </a:r>
            <a:r>
              <a:rPr lang="en-US" altLang="ko-KR" sz="1400" dirty="0">
                <a:solidFill>
                  <a:schemeClr val="tx1"/>
                </a:solidFill>
              </a:rPr>
              <a:t>DATABASE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sampleDB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099" name="Picture 3" descr="I:\작업\DB_강의교안자료\02_본문 자료\본문 그림 파일\04장그림\04-5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7" y="4412740"/>
            <a:ext cx="5614185" cy="18441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41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638690"/>
            <a:ext cx="9080499" cy="603067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</a:t>
            </a:r>
            <a:r>
              <a:rPr lang="ko-KR" altLang="en-US" dirty="0"/>
              <a:t>장</a:t>
            </a:r>
            <a:r>
              <a:rPr lang="ko-KR" altLang="en-US" dirty="0" smtClean="0"/>
              <a:t>으로 접속하여 권한 확인하기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사장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ceo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접속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  6-2 Username</a:t>
            </a:r>
            <a:r>
              <a:rPr lang="ko-KR" altLang="en-US" dirty="0"/>
              <a:t>을 </a:t>
            </a:r>
            <a:r>
              <a:rPr lang="en-US" altLang="ko-KR" dirty="0" err="1"/>
              <a:t>ceo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6-3 </a:t>
            </a:r>
            <a:r>
              <a:rPr lang="ko-KR" altLang="en-US" dirty="0"/>
              <a:t>‘</a:t>
            </a:r>
            <a:r>
              <a:rPr lang="en-US" altLang="ko-KR" dirty="0"/>
              <a:t>Local instance MySQL’</a:t>
            </a:r>
            <a:r>
              <a:rPr lang="ko-KR" altLang="en-US" dirty="0"/>
              <a:t>을 클릭하여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비밀번호에 </a:t>
            </a:r>
            <a:r>
              <a:rPr lang="ko-KR" altLang="en-US" dirty="0"/>
              <a:t>‘</a:t>
            </a:r>
            <a:r>
              <a:rPr lang="en-US" altLang="ko-KR" dirty="0" err="1"/>
              <a:t>ceo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   6-4 </a:t>
            </a:r>
            <a:r>
              <a:rPr lang="ko-KR" altLang="en-US" dirty="0" smtClean="0"/>
              <a:t>다음</a:t>
            </a:r>
            <a:r>
              <a:rPr lang="en-US" altLang="ko-KR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입력하여 제대로 읽기가 되는지 확인 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200" dirty="0" smtClean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1200" dirty="0" smtClean="0"/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endParaRPr lang="en-US" altLang="ko-KR" sz="800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6-5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입력하여 데이터가 삭제되는지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실행되지 않아야 함</a:t>
            </a:r>
            <a:r>
              <a:rPr lang="en-US" altLang="ko-KR" dirty="0" smtClean="0"/>
              <a:t>)</a:t>
            </a:r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2800" dirty="0" smtClean="0"/>
          </a:p>
          <a:p>
            <a:pPr marL="93662" indent="0">
              <a:buNone/>
            </a:pPr>
            <a:r>
              <a:rPr lang="en-US" altLang="ko-KR" dirty="0" smtClean="0"/>
              <a:t>   6-6 </a:t>
            </a:r>
            <a:r>
              <a:rPr lang="ko-KR" altLang="en-US" dirty="0" smtClean="0"/>
              <a:t>접속 종료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2258720"/>
            <a:ext cx="2700300" cy="50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:\작업\DB_강의교안자료\02_본문 자료\본문 그림 파일\04장그림\04-6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6" y="2258721"/>
            <a:ext cx="5310590" cy="182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678" y="4644136"/>
            <a:ext cx="270030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membertbl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123" name="Picture 3" descr="I:\작업\DB_강의교안자료\02_본문 자료\본문 그림 파일\04장그림\04-6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6" y="4624172"/>
            <a:ext cx="5310590" cy="15364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92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7 </a:t>
            </a:r>
            <a:r>
              <a:rPr lang="ko-KR" altLang="en-US" dirty="0" smtClean="0"/>
              <a:t>일반 직원으로 접속하여 권한 확인하기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7-1 </a:t>
            </a:r>
            <a:r>
              <a:rPr lang="ko-KR" altLang="en-US" dirty="0" smtClean="0"/>
              <a:t>일반 직원</a:t>
            </a:r>
            <a:r>
              <a:rPr lang="en-US" altLang="ko-KR" dirty="0" smtClean="0"/>
              <a:t>(staff)</a:t>
            </a:r>
            <a:r>
              <a:rPr lang="ko-KR" altLang="en-US" dirty="0" smtClean="0"/>
              <a:t>으로 접속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7-2 [Navigator]</a:t>
            </a:r>
            <a:r>
              <a:rPr lang="ko-KR" altLang="en-US" dirty="0"/>
              <a:t>의 </a:t>
            </a:r>
            <a:r>
              <a:rPr lang="en-US" altLang="ko-KR" dirty="0"/>
              <a:t>[Schemas] </a:t>
            </a:r>
            <a:r>
              <a:rPr lang="ko-KR" altLang="en-US" dirty="0" smtClean="0"/>
              <a:t>탭에 데이터베이스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 smtClean="0"/>
              <a:t>   7-3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입력하여 실행되는지 확인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7-4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문을 입력하여 </a:t>
            </a:r>
            <a:r>
              <a:rPr lang="ko-KR" altLang="en-US" dirty="0" smtClean="0"/>
              <a:t>테이블이 삭제되는지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삭제되지 않아야 함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146" name="Picture 2" descr="I:\작업\DB_강의교안자료\02_본문 자료\본문 그림 파일\04장그림\04-6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1463727"/>
            <a:ext cx="2729738" cy="23726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4486693"/>
            <a:ext cx="8280921" cy="810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memberID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Gorden</a:t>
            </a:r>
            <a:r>
              <a:rPr lang="en-US" altLang="ko-KR" sz="1400" dirty="0" smtClean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678" y="5960418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TABLE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59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4-4] MySQL </a:t>
            </a:r>
            <a:r>
              <a:rPr lang="ko-KR" altLang="en-US" dirty="0" smtClean="0"/>
              <a:t>사용자 생성하고 권한 부여하기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134</a:t>
            </a:r>
            <a:r>
              <a:rPr lang="en-US" altLang="ko-KR" sz="1200" dirty="0" smtClean="0">
                <a:latin typeface="+mn-ea"/>
                <a:ea typeface="+mn-ea"/>
              </a:rPr>
              <a:t>~141p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7-5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문을 </a:t>
            </a:r>
            <a:r>
              <a:rPr lang="ko-KR" altLang="en-US" dirty="0" smtClean="0"/>
              <a:t>입력하여</a:t>
            </a:r>
            <a:r>
              <a:rPr lang="en-US" altLang="ko-KR" dirty="0" smtClean="0"/>
              <a:t> </a:t>
            </a:r>
            <a:r>
              <a:rPr lang="en-US" altLang="ko-KR" dirty="0"/>
              <a:t>employees </a:t>
            </a:r>
            <a:r>
              <a:rPr lang="ko-KR" altLang="en-US" dirty="0" smtClean="0"/>
              <a:t>데이터베이스 조회 확인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 smtClean="0"/>
              <a:t>   7-6 </a:t>
            </a:r>
            <a:r>
              <a:rPr lang="ko-KR" altLang="en-US" dirty="0" smtClean="0"/>
              <a:t>접속 종료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7-7 ‘Local instance MySQL’</a:t>
            </a:r>
            <a:r>
              <a:rPr lang="ko-KR" altLang="en-US" dirty="0"/>
              <a:t>을 원래의 </a:t>
            </a:r>
            <a:r>
              <a:rPr lang="en-US" altLang="ko-KR" dirty="0"/>
              <a:t>root</a:t>
            </a:r>
            <a:r>
              <a:rPr lang="ko-KR" altLang="en-US" dirty="0"/>
              <a:t>로 변경하고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      Workbench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178750"/>
            <a:ext cx="8280921" cy="562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employees;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>
                <a:solidFill>
                  <a:schemeClr val="tx1"/>
                </a:solidFill>
              </a:rPr>
              <a:t>* FROM employees;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170" name="Picture 2" descr="I:\작업\DB_강의교안자료\02_본문 자료\본문 그림 파일\04장그림\04-6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336" y="2438890"/>
            <a:ext cx="2905125" cy="16097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42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백업과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복원의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백업과 복원은 데이터베이스 관리자</a:t>
            </a:r>
            <a:r>
              <a:rPr lang="en-US" altLang="ko-KR" dirty="0"/>
              <a:t>(DBA)</a:t>
            </a:r>
            <a:r>
              <a:rPr lang="ko-KR" altLang="en-US" dirty="0"/>
              <a:t>가 해야 할 가장 중요한 일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백업</a:t>
            </a:r>
            <a:endParaRPr lang="en-US" altLang="ko-KR" dirty="0" smtClean="0"/>
          </a:p>
          <a:p>
            <a:pPr lvl="1"/>
            <a:r>
              <a:rPr lang="ko-KR" altLang="en-US" dirty="0"/>
              <a:t>데이터 베이스를 다른 매체에 보관하는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복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데이터베이스에 문제가 발생했을 때 다른 매체 에 백업된 데이터를 이용하여 원상태로 돌려놓는 작업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077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4-5] </a:t>
            </a:r>
            <a:r>
              <a:rPr lang="ko-KR" altLang="en-US" dirty="0" smtClean="0"/>
              <a:t>쇼핑몰 데이터베이스 백업 후 복원하기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142</a:t>
            </a:r>
            <a:r>
              <a:rPr lang="en-US" altLang="ko-KR" sz="1200" dirty="0" smtClean="0">
                <a:latin typeface="+mn-ea"/>
                <a:ea typeface="+mn-ea"/>
              </a:rPr>
              <a:t>~146p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백업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1-1 </a:t>
            </a:r>
            <a:r>
              <a:rPr lang="ko-KR" altLang="en-US" dirty="0"/>
              <a:t> </a:t>
            </a:r>
            <a:r>
              <a:rPr lang="en-US" altLang="ko-KR" dirty="0"/>
              <a:t>C:\DB</a:t>
            </a:r>
            <a:r>
              <a:rPr lang="ko-KR" altLang="en-US" dirty="0"/>
              <a:t>백업</a:t>
            </a:r>
            <a:r>
              <a:rPr lang="en-US" altLang="ko-KR" dirty="0"/>
              <a:t>\ </a:t>
            </a:r>
            <a:r>
              <a:rPr lang="ko-KR" altLang="en-US" dirty="0"/>
              <a:t>폴더를 만들어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이 </a:t>
            </a:r>
            <a:r>
              <a:rPr lang="ko-KR" altLang="en-US" dirty="0"/>
              <a:t>폴더를 별도의 디스크라고 가정</a:t>
            </a:r>
            <a:r>
              <a:rPr lang="en-US" altLang="ko-KR" dirty="0" smtClean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1-2 root 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비밀번호는 </a:t>
            </a:r>
            <a:r>
              <a:rPr lang="en-US" altLang="ko-KR" dirty="0"/>
              <a:t>1234)</a:t>
            </a:r>
            <a:r>
              <a:rPr lang="ko-KR" altLang="en-US" dirty="0"/>
              <a:t>로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1-3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문을 입력하여 </a:t>
            </a:r>
            <a:r>
              <a:rPr lang="ko-KR" altLang="en-US" dirty="0" smtClean="0"/>
              <a:t>데이터 확인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2 </a:t>
            </a:r>
            <a:r>
              <a:rPr lang="ko-KR" altLang="en-US" dirty="0" smtClean="0"/>
              <a:t>쇼핑몰 데이터베이스</a:t>
            </a:r>
            <a:r>
              <a:rPr lang="en-US" altLang="ko-KR" dirty="0" smtClean="0"/>
              <a:t>(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hopDB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백업하기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2-1 [</a:t>
            </a:r>
            <a:r>
              <a:rPr lang="en-US" altLang="ko-KR" dirty="0"/>
              <a:t>Data Export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 </a:t>
            </a:r>
            <a:endParaRPr lang="en-US" altLang="ko-KR" dirty="0"/>
          </a:p>
        </p:txBody>
      </p:sp>
      <p:pic>
        <p:nvPicPr>
          <p:cNvPr id="8194" name="Picture 2" descr="I:\작업\DB_강의교안자료\02_본문 자료\본문 그림 파일\04장그림\04-7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78750"/>
            <a:ext cx="4862646" cy="13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3383995"/>
            <a:ext cx="8280921" cy="562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productTBL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195" name="Picture 3" descr="I:\작업\DB_강의교안자료\02_본문 자료\본문 그림 파일\04장그림\04-7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6" y="4503743"/>
            <a:ext cx="4860541" cy="20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MySQL Workbench</a:t>
            </a:r>
            <a:r>
              <a:rPr lang="ko-KR" altLang="en-US" dirty="0"/>
              <a:t>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Work</a:t>
            </a:r>
            <a:r>
              <a:rPr lang="en-US" altLang="ko-KR" dirty="0"/>
              <a:t>bench</a:t>
            </a:r>
            <a:r>
              <a:rPr lang="ko-KR" altLang="en-US" dirty="0"/>
              <a:t>의 주요 기능</a:t>
            </a:r>
            <a:endParaRPr lang="en-US" altLang="ko-KR" dirty="0"/>
          </a:p>
          <a:p>
            <a:pPr lvl="1"/>
            <a:r>
              <a:rPr lang="ko-KR" altLang="en-US" dirty="0"/>
              <a:t>데이터베이스 연결</a:t>
            </a:r>
            <a:endParaRPr lang="en-US" altLang="ko-KR" dirty="0"/>
          </a:p>
          <a:p>
            <a:pPr lvl="1"/>
            <a:r>
              <a:rPr lang="ko-KR" altLang="en-US" dirty="0"/>
              <a:t>인스턴스 관리</a:t>
            </a:r>
            <a:endParaRPr lang="en-US" altLang="ko-KR" dirty="0"/>
          </a:p>
          <a:p>
            <a:pPr lvl="1"/>
            <a:r>
              <a:rPr lang="ko-KR" altLang="en-US" dirty="0"/>
              <a:t>마법사</a:t>
            </a:r>
            <a:r>
              <a:rPr lang="en-US" altLang="ko-KR" dirty="0"/>
              <a:t>(Wizard)</a:t>
            </a:r>
            <a:r>
              <a:rPr lang="ko-KR" altLang="en-US" dirty="0"/>
              <a:t>를 이용한 </a:t>
            </a:r>
            <a:r>
              <a:rPr lang="en-US" altLang="ko-KR" dirty="0"/>
              <a:t>MySQL </a:t>
            </a:r>
            <a:r>
              <a:rPr lang="ko-KR" altLang="en-US" dirty="0"/>
              <a:t>동작</a:t>
            </a:r>
            <a:endParaRPr lang="en-US" altLang="ko-KR" dirty="0"/>
          </a:p>
          <a:p>
            <a:pPr lvl="1"/>
            <a:r>
              <a:rPr lang="ko-KR" altLang="en-US" dirty="0"/>
              <a:t>통합된 기능의 </a:t>
            </a:r>
            <a:r>
              <a:rPr lang="en-US" altLang="ko-KR" dirty="0"/>
              <a:t>SQL </a:t>
            </a:r>
            <a:r>
              <a:rPr lang="ko-KR" altLang="en-US" dirty="0"/>
              <a:t>편집기 제공</a:t>
            </a:r>
            <a:endParaRPr lang="en-US" altLang="ko-KR" dirty="0"/>
          </a:p>
          <a:p>
            <a:pPr lvl="1"/>
            <a:r>
              <a:rPr lang="ko-KR" altLang="en-US" dirty="0"/>
              <a:t>데이터베이스 모델링 기능 제공</a:t>
            </a:r>
            <a:endParaRPr lang="en-US" altLang="ko-KR" dirty="0"/>
          </a:p>
          <a:p>
            <a:pPr lvl="1"/>
            <a:r>
              <a:rPr lang="ko-KR" altLang="en-US" dirty="0"/>
              <a:t>포워드</a:t>
            </a:r>
            <a:r>
              <a:rPr lang="en-US" altLang="ko-KR" dirty="0"/>
              <a:t>/</a:t>
            </a:r>
            <a:r>
              <a:rPr lang="ko-KR" altLang="en-US" dirty="0"/>
              <a:t>리버스 엔지니어링 기능 제공</a:t>
            </a:r>
            <a:endParaRPr lang="en-US" altLang="ko-KR" dirty="0"/>
          </a:p>
          <a:p>
            <a:pPr lvl="1"/>
            <a:r>
              <a:rPr lang="ko-KR" altLang="en-US" dirty="0"/>
              <a:t>데이터베이스 인스턴스 시작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1"/>
            <a:r>
              <a:rPr lang="ko-KR" altLang="en-US" dirty="0"/>
              <a:t>데이터베이스 내보내기</a:t>
            </a:r>
            <a:r>
              <a:rPr lang="en-US" altLang="ko-KR" dirty="0"/>
              <a:t>/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1"/>
            <a:r>
              <a:rPr lang="ko-KR" altLang="en-US" dirty="0"/>
              <a:t>데이터베이스 계정 관리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4-5] </a:t>
            </a:r>
            <a:r>
              <a:rPr lang="ko-KR" altLang="en-US" dirty="0" smtClean="0"/>
              <a:t>쇼핑몰 데이터베이스 백업 후 복원하기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142</a:t>
            </a:r>
            <a:r>
              <a:rPr lang="en-US" altLang="ko-KR" sz="1200" dirty="0" smtClean="0">
                <a:latin typeface="+mn-ea"/>
                <a:ea typeface="+mn-ea"/>
              </a:rPr>
              <a:t>~146p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2-2 </a:t>
            </a:r>
            <a:r>
              <a:rPr lang="en-US" altLang="ko-KR" dirty="0" err="1" smtClean="0"/>
              <a:t>ShopDB</a:t>
            </a:r>
            <a:r>
              <a:rPr lang="ko-KR" altLang="en-US" dirty="0"/>
              <a:t>의 모든 내용을 백업하는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설정을 마치고 </a:t>
            </a:r>
            <a:r>
              <a:rPr lang="en-US" altLang="ko-KR" dirty="0"/>
              <a:t>&lt;Start Export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 smtClean="0"/>
              <a:t>   2-3 </a:t>
            </a:r>
            <a:r>
              <a:rPr lang="ko-KR" altLang="en-US" dirty="0"/>
              <a:t>백업이 종료되면 닫기</a:t>
            </a:r>
            <a:r>
              <a:rPr lang="en-US" altLang="ko-KR" dirty="0"/>
              <a:t>(×) </a:t>
            </a:r>
            <a:r>
              <a:rPr lang="ko-KR" altLang="en-US" dirty="0" smtClean="0"/>
              <a:t>버튼 </a:t>
            </a:r>
            <a:r>
              <a:rPr lang="ko-KR" altLang="en-US" dirty="0"/>
              <a:t>클릭</a:t>
            </a:r>
            <a:r>
              <a:rPr lang="en-US" altLang="ko-KR" dirty="0" smtClean="0"/>
              <a:t>   </a:t>
            </a:r>
            <a:endParaRPr lang="en-US" altLang="ko-KR" dirty="0"/>
          </a:p>
        </p:txBody>
      </p:sp>
      <p:pic>
        <p:nvPicPr>
          <p:cNvPr id="9218" name="Picture 2" descr="I:\작업\DB_강의교안자료\02_본문 자료\본문 그림 파일\04장그림\04-7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6" y="1177733"/>
            <a:ext cx="4860541" cy="33088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I:\작업\DB_강의교안자료\02_본문 자료\본문 그림 파일\04장그림\04-7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24" y="4835364"/>
            <a:ext cx="4876043" cy="15851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3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4-5] </a:t>
            </a:r>
            <a:r>
              <a:rPr lang="ko-KR" altLang="en-US" dirty="0" smtClean="0"/>
              <a:t>쇼핑몰 데이터베이스 백업 후 복원하기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142</a:t>
            </a:r>
            <a:r>
              <a:rPr lang="en-US" altLang="ko-KR" sz="1200" dirty="0" smtClean="0">
                <a:latin typeface="+mn-ea"/>
                <a:ea typeface="+mn-ea"/>
              </a:rPr>
              <a:t>~146p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2</a:t>
            </a:r>
            <a:r>
              <a:rPr lang="en-US" altLang="ko-KR" dirty="0"/>
              <a:t>-4 C:\DB</a:t>
            </a:r>
            <a:r>
              <a:rPr lang="ko-KR" altLang="en-US" dirty="0"/>
              <a:t>백업</a:t>
            </a:r>
            <a:r>
              <a:rPr lang="en-US" altLang="ko-KR" dirty="0"/>
              <a:t>\ </a:t>
            </a:r>
            <a:r>
              <a:rPr lang="ko-KR" altLang="en-US" dirty="0" smtClean="0"/>
              <a:t>폴더 확인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ko-KR" altLang="en-US" dirty="0" smtClean="0"/>
              <a:t>백업된 파일 </a:t>
            </a:r>
            <a:r>
              <a:rPr lang="en-US" altLang="ko-KR" dirty="0" err="1"/>
              <a:t>ShopDB.sql</a:t>
            </a:r>
            <a:r>
              <a:rPr lang="ko-KR" altLang="en-US" dirty="0" smtClean="0"/>
              <a:t>을 볼 수 있음</a:t>
            </a:r>
            <a:r>
              <a:rPr lang="en-US" altLang="ko-KR" dirty="0" smtClean="0"/>
              <a:t>)</a:t>
            </a:r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2000" dirty="0" smtClean="0"/>
          </a:p>
          <a:p>
            <a:pPr marL="93662" indent="0">
              <a:buNone/>
            </a:pPr>
            <a:r>
              <a:rPr lang="en-US" altLang="ko-KR" dirty="0" smtClean="0"/>
              <a:t>3 </a:t>
            </a:r>
            <a:r>
              <a:rPr lang="ko-KR" altLang="en-US" dirty="0" smtClean="0"/>
              <a:t>고의로 모든 데이터 삭제하기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3-1</a:t>
            </a:r>
            <a:r>
              <a:rPr lang="ko-KR" altLang="en-US" dirty="0" smtClean="0"/>
              <a:t> </a:t>
            </a:r>
            <a:r>
              <a:rPr lang="en-US" altLang="ko-KR" dirty="0" err="1"/>
              <a:t>productTBL</a:t>
            </a:r>
            <a:r>
              <a:rPr lang="ko-KR" altLang="en-US" dirty="0"/>
              <a:t>의 모든 데이터를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3-2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당연히</a:t>
            </a:r>
            <a:r>
              <a:rPr lang="en-US" altLang="ko-KR" dirty="0" smtClean="0"/>
              <a:t> 0</a:t>
            </a:r>
            <a:r>
              <a:rPr lang="ko-KR" altLang="en-US" dirty="0" smtClean="0"/>
              <a:t>개의 데이터가 조회됨</a:t>
            </a:r>
            <a:r>
              <a:rPr lang="en-US" altLang="ko-KR" dirty="0" smtClean="0"/>
              <a:t>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r>
              <a:rPr lang="en-US" altLang="ko-KR" dirty="0" smtClean="0"/>
              <a:t>4 </a:t>
            </a:r>
            <a:r>
              <a:rPr lang="ko-KR" altLang="en-US" dirty="0" smtClean="0"/>
              <a:t>복원하기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4-1</a:t>
            </a:r>
            <a:r>
              <a:rPr lang="ko-KR" altLang="en-US" dirty="0" smtClean="0"/>
              <a:t> </a:t>
            </a:r>
            <a:r>
              <a:rPr lang="ko-KR" altLang="en-US" dirty="0"/>
              <a:t>다음 </a:t>
            </a:r>
            <a:r>
              <a:rPr lang="en-US" altLang="ko-KR" dirty="0"/>
              <a:t>SQL </a:t>
            </a:r>
            <a:r>
              <a:rPr lang="ko-KR" altLang="en-US" dirty="0"/>
              <a:t>문을 </a:t>
            </a:r>
            <a:r>
              <a:rPr lang="ko-KR" altLang="en-US" dirty="0" smtClean="0"/>
              <a:t>입력하여 실행</a:t>
            </a:r>
            <a:endParaRPr lang="en-US" altLang="ko-KR" dirty="0"/>
          </a:p>
        </p:txBody>
      </p:sp>
      <p:pic>
        <p:nvPicPr>
          <p:cNvPr id="10242" name="Picture 2" descr="I:\작업\DB_강의교안자료\02_본문 자료\본문 그림 파일\04장그림\04-7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02" y="908720"/>
            <a:ext cx="4860541" cy="12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678" y="2855073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productTBL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42829" y="3755173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productTBL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53967" y="5049180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sys;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일단 다른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151693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4-5] </a:t>
            </a:r>
            <a:r>
              <a:rPr lang="ko-KR" altLang="en-US" dirty="0" smtClean="0"/>
              <a:t>쇼핑몰 데이터베이스 백업 후 복원하기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142</a:t>
            </a:r>
            <a:r>
              <a:rPr lang="en-US" altLang="ko-KR" sz="1200" dirty="0" smtClean="0">
                <a:latin typeface="+mn-ea"/>
                <a:ea typeface="+mn-ea"/>
              </a:rPr>
              <a:t>~146p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4</a:t>
            </a:r>
            <a:r>
              <a:rPr lang="en-US" altLang="ko-KR" dirty="0"/>
              <a:t>-2 [Data Import/Restore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4-3</a:t>
            </a:r>
            <a:r>
              <a:rPr lang="ko-KR" altLang="en-US" dirty="0" smtClean="0"/>
              <a:t> 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후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&lt;Start Import&gt;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11266" name="Picture 2" descr="I:\작업\DB_강의교안자료\02_본문 자료\본문 그림 파일\04장그림\04-7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894235"/>
            <a:ext cx="5530450" cy="1772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I:\작업\DB_강의교안자료\02_본문 자료\본문 그림 파일\04장그림\04-7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6" y="3023955"/>
            <a:ext cx="5530450" cy="34587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66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4-5] </a:t>
            </a:r>
            <a:r>
              <a:rPr lang="ko-KR" altLang="en-US" dirty="0" smtClean="0"/>
              <a:t>쇼핑몰 데이터베이스 백업 후 복원하기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142</a:t>
            </a:r>
            <a:r>
              <a:rPr lang="en-US" altLang="ko-KR" sz="1200" dirty="0" smtClean="0">
                <a:latin typeface="+mn-ea"/>
                <a:ea typeface="+mn-ea"/>
              </a:rPr>
              <a:t>~146p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 smtClean="0"/>
              <a:t>   4-4 </a:t>
            </a:r>
            <a:r>
              <a:rPr lang="ko-KR" altLang="en-US" dirty="0"/>
              <a:t>제대로 복원된 </a:t>
            </a:r>
            <a:r>
              <a:rPr lang="ko-KR" altLang="en-US" dirty="0" smtClean="0"/>
              <a:t>것 확인 </a:t>
            </a:r>
            <a:r>
              <a:rPr lang="ko-KR" altLang="en-US" dirty="0"/>
              <a:t>후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[</a:t>
            </a:r>
            <a:r>
              <a:rPr lang="en-US" altLang="ko-KR" dirty="0"/>
              <a:t>Data Import] </a:t>
            </a:r>
            <a:r>
              <a:rPr lang="ko-KR" altLang="en-US" dirty="0" smtClean="0"/>
              <a:t>창 닫기 </a:t>
            </a: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r>
              <a:rPr lang="en-US" altLang="ko-KR" dirty="0" smtClean="0"/>
              <a:t>   4-5</a:t>
            </a:r>
            <a:r>
              <a:rPr lang="ko-KR" altLang="en-US" dirty="0" smtClean="0"/>
              <a:t> 다음</a:t>
            </a:r>
            <a:r>
              <a:rPr lang="en-US" altLang="ko-KR" dirty="0" smtClean="0"/>
              <a:t> SQL </a:t>
            </a:r>
            <a:r>
              <a:rPr lang="ko-KR" altLang="en-US" dirty="0" smtClean="0"/>
              <a:t>문을 입력하여 데이터가 잘 복원되었는지 확인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</p:txBody>
      </p:sp>
      <p:pic>
        <p:nvPicPr>
          <p:cNvPr id="12290" name="Picture 2" descr="I:\작업\DB_강의교안자료\02_본문 자료\본문 그림 파일\04장그림\04-7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880726"/>
            <a:ext cx="5512687" cy="18168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3305274"/>
            <a:ext cx="8280921" cy="562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ShopDB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>
                <a:solidFill>
                  <a:schemeClr val="tx1"/>
                </a:solidFill>
              </a:rPr>
              <a:t>* FROM </a:t>
            </a:r>
            <a:r>
              <a:rPr lang="en-US" altLang="ko-KR" sz="1400" dirty="0" err="1">
                <a:solidFill>
                  <a:schemeClr val="tx1"/>
                </a:solidFill>
              </a:rPr>
              <a:t>productTBL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70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실행과 </a:t>
            </a:r>
            <a:r>
              <a:rPr lang="en-US" altLang="ko-KR" dirty="0"/>
              <a:t>MySQL </a:t>
            </a:r>
            <a:r>
              <a:rPr lang="ko-KR" altLang="en-US" dirty="0"/>
              <a:t>서버 연결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Workbench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윈도우의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]-[</a:t>
            </a:r>
            <a:r>
              <a:rPr lang="ko-KR" altLang="en-US" dirty="0"/>
              <a:t>모든 앱</a:t>
            </a:r>
            <a:r>
              <a:rPr lang="en-US" altLang="ko-KR" dirty="0"/>
              <a:t>]-[MySQL]-[MySQL Workbench 8.0 CE]</a:t>
            </a:r>
            <a:r>
              <a:rPr lang="ko-KR" altLang="en-US" dirty="0"/>
              <a:t> 선택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r>
              <a:rPr lang="en-US" altLang="ko-KR" b="0" dirty="0"/>
              <a:t>MySQL </a:t>
            </a:r>
            <a:r>
              <a:rPr lang="ko-KR" altLang="en-US" b="0" dirty="0"/>
              <a:t>연결 </a:t>
            </a:r>
            <a:endParaRPr lang="en-US" altLang="ko-KR" b="0" dirty="0"/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를 </a:t>
            </a:r>
            <a:r>
              <a:rPr lang="ko-KR" altLang="en-US"/>
              <a:t>실행하면 </a:t>
            </a:r>
            <a:r>
              <a:rPr lang="en-US" altLang="ko-KR" smtClean="0"/>
              <a:t>[</a:t>
            </a:r>
            <a:r>
              <a:rPr lang="en-US" altLang="ko-KR" dirty="0"/>
              <a:t>MySQL Connections</a:t>
            </a:r>
            <a:r>
              <a:rPr lang="en-US" altLang="ko-KR"/>
              <a:t>] </a:t>
            </a:r>
            <a:r>
              <a:rPr lang="ko-KR" altLang="en-US" smtClean="0"/>
              <a:t>창이 </a:t>
            </a:r>
            <a:r>
              <a:rPr lang="ko-KR" altLang="en-US" dirty="0"/>
              <a:t>뜸</a:t>
            </a:r>
            <a:endParaRPr lang="en-US" altLang="ko-KR" dirty="0"/>
          </a:p>
          <a:p>
            <a:pPr lvl="1"/>
            <a:r>
              <a:rPr lang="ko-KR" altLang="en-US" dirty="0"/>
              <a:t>기본 값으로 </a:t>
            </a:r>
            <a:r>
              <a:rPr lang="en-US" altLang="ko-KR" dirty="0"/>
              <a:t>MySQL</a:t>
            </a:r>
            <a:r>
              <a:rPr lang="ko-KR" altLang="en-US" dirty="0"/>
              <a:t> 관리자인 </a:t>
            </a:r>
            <a:r>
              <a:rPr lang="en-US" altLang="ko-KR" dirty="0"/>
              <a:t>root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서버는 자신의 컴퓨터를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의미하는 </a:t>
            </a:r>
            <a:r>
              <a:rPr lang="en-US" altLang="ko-KR" dirty="0"/>
              <a:t>localhost, </a:t>
            </a:r>
            <a:r>
              <a:rPr lang="ko-KR" altLang="en-US" dirty="0"/>
              <a:t>포트는 </a:t>
            </a:r>
            <a:r>
              <a:rPr lang="en-US" altLang="ko-KR" dirty="0"/>
              <a:t>3306</a:t>
            </a:r>
            <a:r>
              <a:rPr lang="ko-KR" altLang="en-US" dirty="0"/>
              <a:t>번으로 접속하도록 </a:t>
            </a:r>
            <a:r>
              <a:rPr lang="ko-KR" altLang="en-US"/>
              <a:t>설정되어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다른 서버로 접속하려면 ‘</a:t>
            </a:r>
            <a:r>
              <a:rPr lang="en-US" altLang="ko-KR" dirty="0"/>
              <a:t>Local instance MySQL’</a:t>
            </a:r>
            <a:r>
              <a:rPr lang="ko-KR" altLang="en-US" dirty="0"/>
              <a:t>에서 마우스 오른쪽 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버튼을 클릭하고 </a:t>
            </a:r>
            <a:r>
              <a:rPr lang="en-US" altLang="ko-KR" dirty="0"/>
              <a:t>[Edit Connection]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1027" name="Picture 3" descr="I:\작업\DB_강의교안자료\02_본문 자료\본문 그림 파일\04장그림\04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79" y="1505602"/>
            <a:ext cx="4005755" cy="2303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:\작업\DB_강의교안자료\02_본문 자료\본문 그림 파일\04장그림\04-0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154" y="4509120"/>
            <a:ext cx="2667000" cy="16383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실행과 </a:t>
            </a:r>
            <a:r>
              <a:rPr lang="en-US" altLang="ko-KR" dirty="0"/>
              <a:t>MySQL </a:t>
            </a:r>
            <a:r>
              <a:rPr lang="ko-KR" altLang="en-US" dirty="0"/>
              <a:t>서버 연결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[Edit Connection]</a:t>
            </a:r>
            <a:r>
              <a:rPr lang="ko-KR" altLang="en-US" dirty="0"/>
              <a:t>을 선택하면 뜨는 창</a:t>
            </a:r>
            <a:endParaRPr lang="en-US" altLang="ko-KR" dirty="0"/>
          </a:p>
          <a:p>
            <a:pPr lvl="1"/>
            <a:r>
              <a:rPr lang="en-US" altLang="ko-KR" dirty="0"/>
              <a:t>[Connection], [Remote Management], [System Profile] </a:t>
            </a:r>
            <a:r>
              <a:rPr lang="ko-KR" altLang="en-US" dirty="0"/>
              <a:t>탭이 있음 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2050" name="Picture 2" descr="I:\작업\DB_강의교안자료\02_본문 자료\본문 그림 파일\04장그림\04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7" y="1582177"/>
            <a:ext cx="7563098" cy="362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1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실행과 </a:t>
            </a:r>
            <a:r>
              <a:rPr lang="en-US" altLang="ko-KR" dirty="0"/>
              <a:t>MySQL </a:t>
            </a:r>
            <a:r>
              <a:rPr lang="ko-KR" altLang="en-US" dirty="0"/>
              <a:t>서버 연결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[Connection]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en-US" altLang="ko-KR" dirty="0"/>
              <a:t>[Parameters] </a:t>
            </a:r>
            <a:r>
              <a:rPr lang="ko-KR" altLang="en-US" dirty="0"/>
              <a:t>탭</a:t>
            </a:r>
            <a:endParaRPr lang="en-US" altLang="ko-KR" dirty="0"/>
          </a:p>
          <a:p>
            <a:pPr lvl="2"/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/>
              <a:t>localhost </a:t>
            </a:r>
            <a:r>
              <a:rPr lang="ko-KR" altLang="en-US" dirty="0"/>
              <a:t>또는 </a:t>
            </a:r>
            <a:r>
              <a:rPr lang="en-US" altLang="ko-KR" dirty="0"/>
              <a:t>127.0.0.1</a:t>
            </a:r>
            <a:r>
              <a:rPr lang="ko-KR" altLang="en-US" dirty="0"/>
              <a:t>이라면 자신의 컴퓨터</a:t>
            </a:r>
            <a:r>
              <a:rPr lang="en-US" altLang="ko-KR" dirty="0"/>
              <a:t>(Workbench</a:t>
            </a:r>
            <a:r>
              <a:rPr lang="ko-KR" altLang="en-US" dirty="0"/>
              <a:t>가 설치된 컴퓨터</a:t>
            </a:r>
            <a:r>
              <a:rPr lang="en-US" altLang="ko-KR" dirty="0"/>
              <a:t>)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2"/>
            <a:r>
              <a:rPr lang="en-US" altLang="ko-KR" dirty="0"/>
              <a:t>Port</a:t>
            </a:r>
            <a:r>
              <a:rPr lang="ko-KR" altLang="en-US" dirty="0"/>
              <a:t>에는 접속할 </a:t>
            </a:r>
            <a:r>
              <a:rPr lang="en-US" altLang="ko-KR" dirty="0"/>
              <a:t>MySQL</a:t>
            </a:r>
            <a:r>
              <a:rPr lang="ko-KR" altLang="en-US" dirty="0"/>
              <a:t>의 포트 번호를 넣는데 특별한 경우가 아니라면 </a:t>
            </a:r>
            <a:r>
              <a:rPr lang="en-US" altLang="ko-KR" dirty="0"/>
              <a:t>3306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en-US" altLang="ko-KR" dirty="0"/>
              <a:t>Username</a:t>
            </a:r>
            <a:r>
              <a:rPr lang="ko-KR" altLang="en-US" dirty="0"/>
              <a:t>에는 접속할 </a:t>
            </a:r>
            <a:r>
              <a:rPr lang="en-US" altLang="ko-KR" dirty="0"/>
              <a:t>MySQL</a:t>
            </a:r>
            <a:r>
              <a:rPr lang="ko-KR" altLang="en-US" dirty="0"/>
              <a:t>의 사용자를 넣음</a:t>
            </a:r>
            <a:endParaRPr lang="en-US" altLang="ko-KR" dirty="0"/>
          </a:p>
          <a:p>
            <a:pPr lvl="2"/>
            <a:r>
              <a:rPr lang="en-US" altLang="ko-KR" dirty="0"/>
              <a:t>Password</a:t>
            </a:r>
            <a:r>
              <a:rPr lang="ko-KR" altLang="en-US" dirty="0"/>
              <a:t>에서 </a:t>
            </a:r>
            <a:r>
              <a:rPr lang="en-US" altLang="ko-KR" dirty="0"/>
              <a:t>&lt;Store in Vault&gt;</a:t>
            </a:r>
            <a:r>
              <a:rPr lang="ko-KR" altLang="en-US" dirty="0"/>
              <a:t>를 클릭하면 미리 사 용자의 비밀번호를 저장할 수 있음</a:t>
            </a:r>
            <a:endParaRPr lang="en-US" altLang="ko-KR" dirty="0"/>
          </a:p>
          <a:p>
            <a:pPr lvl="2"/>
            <a:r>
              <a:rPr lang="en-US" altLang="ko-KR" dirty="0"/>
              <a:t>Default Schema</a:t>
            </a:r>
            <a:r>
              <a:rPr lang="ko-KR" altLang="en-US" dirty="0"/>
              <a:t>는 접속 후에 기본적으로 선택되는 데이터베이스의 이름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sz="800" dirty="0"/>
          </a:p>
          <a:p>
            <a:pPr lvl="1"/>
            <a:r>
              <a:rPr lang="en-US" altLang="ko-KR" dirty="0"/>
              <a:t>[SSL] </a:t>
            </a:r>
            <a:r>
              <a:rPr lang="ko-KR" altLang="en-US" dirty="0"/>
              <a:t>탭 </a:t>
            </a:r>
            <a:endParaRPr lang="en-US" altLang="ko-KR" dirty="0"/>
          </a:p>
          <a:p>
            <a:pPr lvl="2"/>
            <a:r>
              <a:rPr lang="en-US" altLang="ko-KR" dirty="0"/>
              <a:t>SSL(Secure Socket Layer)</a:t>
            </a:r>
            <a:r>
              <a:rPr lang="ko-KR" altLang="en-US" dirty="0"/>
              <a:t>은 보안을 위한 암호 규약으로</a:t>
            </a:r>
            <a:r>
              <a:rPr lang="en-US" altLang="ko-KR" dirty="0"/>
              <a:t>, </a:t>
            </a:r>
            <a:r>
              <a:rPr lang="ko-KR" altLang="en-US" dirty="0"/>
              <a:t>서버와 클라이언트가 통신할 때 암호화를 통해 비밀을 유지하</a:t>
            </a:r>
            <a:endParaRPr lang="en-US" altLang="ko-KR" dirty="0"/>
          </a:p>
          <a:p>
            <a:pPr marL="534987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고 보안을 강화함</a:t>
            </a:r>
            <a:endParaRPr lang="en-US" altLang="ko-KR" dirty="0"/>
          </a:p>
          <a:p>
            <a:pPr lvl="2"/>
            <a:r>
              <a:rPr lang="ko-KR" altLang="en-US" dirty="0"/>
              <a:t>서버에서 특별히 설정하지 않았다면 그대로 둠</a:t>
            </a:r>
            <a:endParaRPr lang="en-US" altLang="ko-KR" dirty="0"/>
          </a:p>
          <a:p>
            <a:pPr lvl="2"/>
            <a:endParaRPr lang="en-US" altLang="ko-KR" sz="800" dirty="0"/>
          </a:p>
          <a:p>
            <a:pPr marL="534987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3074" name="Picture 2" descr="I:\작업\DB_강의교안자료\02_본문 자료\본문 그림 파일\04장그림\04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84244"/>
            <a:ext cx="5692115" cy="213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실행과 </a:t>
            </a:r>
            <a:r>
              <a:rPr lang="en-US" altLang="ko-KR" dirty="0"/>
              <a:t>MySQL </a:t>
            </a:r>
            <a:r>
              <a:rPr lang="ko-KR" altLang="en-US" dirty="0"/>
              <a:t>서버 연결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[Connection]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en-US" altLang="ko-KR" dirty="0"/>
              <a:t>[Advanced] </a:t>
            </a:r>
            <a:r>
              <a:rPr lang="ko-KR" altLang="en-US" dirty="0"/>
              <a:t>탭</a:t>
            </a:r>
            <a:endParaRPr lang="en-US" altLang="ko-KR" dirty="0"/>
          </a:p>
          <a:p>
            <a:pPr lvl="2"/>
            <a:r>
              <a:rPr lang="ko-KR" altLang="en-US" dirty="0"/>
              <a:t>프로토콜의 압축</a:t>
            </a:r>
            <a:r>
              <a:rPr lang="en-US" altLang="ko-KR" dirty="0"/>
              <a:t>, </a:t>
            </a:r>
            <a:r>
              <a:rPr lang="ko-KR" altLang="en-US" dirty="0"/>
              <a:t>인증 방식 등을 설정</a:t>
            </a:r>
            <a:endParaRPr lang="en-US" altLang="ko-KR" dirty="0"/>
          </a:p>
          <a:p>
            <a:pPr lvl="2"/>
            <a:r>
              <a:rPr lang="ko-KR" altLang="en-US" dirty="0"/>
              <a:t>특별한 경우가 아니라면 변경할 필요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8" name="Picture 2" descr="I:\작업\DB_강의교안자료\02_본문 자료\본문 그림 파일\04장그림\04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75736"/>
            <a:ext cx="5767527" cy="21633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1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실행과 </a:t>
            </a:r>
            <a:r>
              <a:rPr lang="en-US" altLang="ko-KR" dirty="0"/>
              <a:t>MySQL </a:t>
            </a:r>
            <a:r>
              <a:rPr lang="ko-KR" altLang="en-US" dirty="0"/>
              <a:t>서버 연결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[Remote Management] </a:t>
            </a:r>
            <a:r>
              <a:rPr lang="ko-KR" altLang="en-US" dirty="0"/>
              <a:t>탭</a:t>
            </a:r>
            <a:endParaRPr lang="en-US" altLang="ko-KR" dirty="0"/>
          </a:p>
          <a:p>
            <a:pPr lvl="1"/>
            <a:r>
              <a:rPr lang="ko-KR" altLang="en-US" dirty="0"/>
              <a:t>원격 관리를 위한 여러 가지 설정을 함</a:t>
            </a:r>
            <a:endParaRPr lang="en-US" altLang="ko-KR" dirty="0"/>
          </a:p>
          <a:p>
            <a:pPr lvl="1"/>
            <a:r>
              <a:rPr lang="ko-KR" altLang="en-US" dirty="0"/>
              <a:t>이 부분이 활성화되려면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/>
              <a:t>IP </a:t>
            </a:r>
            <a:r>
              <a:rPr lang="ko-KR" altLang="en-US" dirty="0"/>
              <a:t>주소로 설정되어 있어야 함</a:t>
            </a:r>
            <a:endParaRPr lang="en-US" altLang="ko-KR" dirty="0"/>
          </a:p>
          <a:p>
            <a:pPr lvl="1"/>
            <a:r>
              <a:rPr lang="en-US" altLang="ko-KR" dirty="0"/>
              <a:t>Native Windows remote management</a:t>
            </a:r>
            <a:r>
              <a:rPr lang="ko-KR" altLang="en-US" dirty="0"/>
              <a:t>를 선택하면 </a:t>
            </a:r>
            <a:r>
              <a:rPr lang="en-US" altLang="ko-KR" dirty="0"/>
              <a:t>MySQL </a:t>
            </a:r>
            <a:r>
              <a:rPr lang="ko-KR" altLang="en-US" dirty="0"/>
              <a:t>서버가 설치된 운영체제가 윈도우인 경우에만 설정할 수 있음</a:t>
            </a:r>
            <a:endParaRPr lang="en-US" altLang="ko-KR" dirty="0"/>
          </a:p>
          <a:p>
            <a:pPr lvl="1"/>
            <a:r>
              <a:rPr lang="en-US" altLang="ko-KR" dirty="0"/>
              <a:t>SSH login based management</a:t>
            </a:r>
            <a:r>
              <a:rPr lang="ko-KR" altLang="en-US" dirty="0"/>
              <a:t>는 </a:t>
            </a:r>
            <a:r>
              <a:rPr lang="en-US" altLang="ko-KR" dirty="0"/>
              <a:t>SSH </a:t>
            </a:r>
            <a:r>
              <a:rPr lang="ko-KR" altLang="en-US" dirty="0"/>
              <a:t>서버 기반으로 원격 접속이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sz="800" dirty="0"/>
          </a:p>
        </p:txBody>
      </p:sp>
      <p:pic>
        <p:nvPicPr>
          <p:cNvPr id="4098" name="Picture 2" descr="I:\작업\DB_강의교안자료\02_본문 자료\본문 그림 파일\04장그림\04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731498"/>
            <a:ext cx="643731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75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2117</Words>
  <Application>Microsoft Office PowerPoint</Application>
  <PresentationFormat>화면 슬라이드 쇼(4:3)</PresentationFormat>
  <Paragraphs>592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MySQL Workbench의 개요 </vt:lpstr>
      <vt:lpstr>1-2 MySQL Workbench 실행과 MySQL 서버 연결</vt:lpstr>
      <vt:lpstr>1-2 MySQL Workbench 실행과 MySQL 서버 연결</vt:lpstr>
      <vt:lpstr>1-2 MySQL Workbench 실행과 MySQL 서버 연결</vt:lpstr>
      <vt:lpstr>1-2 MySQL Workbench 실행과 MySQL 서버 연결</vt:lpstr>
      <vt:lpstr>1-2 MySQL Workbench 실행과 MySQL 서버 연결</vt:lpstr>
      <vt:lpstr>1-2 MySQL Workbench 실행과 MySQL 서버 연결</vt:lpstr>
      <vt:lpstr>1-3 MySQL Workbench의 화면 구성</vt:lpstr>
      <vt:lpstr>1-3 MySQL Workbench의 화면 구성</vt:lpstr>
      <vt:lpstr>1-3 MySQL Workbench의 화면 구성</vt:lpstr>
      <vt:lpstr>[실습 4-1] 내비게이터에서 SQL 문 자동으로 생성하기 </vt:lpstr>
      <vt:lpstr>[실습 4-2] 내비게이터에서 MySQL 서버 관리하기 </vt:lpstr>
      <vt:lpstr>[실습 4-2] 내비게이터에서 MySQL 서버 관리하기 </vt:lpstr>
      <vt:lpstr>[실습 4-2] 내비게이터에서 MySQL 서버 관리하기 </vt:lpstr>
      <vt:lpstr>[실습 4-2] 내비게이터에서 MySQL 서버 관리하기 </vt:lpstr>
      <vt:lpstr>[실습 4-2] 내비게이터에서 MySQL 서버 관리하기 </vt:lpstr>
      <vt:lpstr>[실습 4-3] 쿼리 창 활용하기  </vt:lpstr>
      <vt:lpstr>[실습 4-3] 쿼리 창 활용하기  </vt:lpstr>
      <vt:lpstr>[실습 4-3] 쿼리 창 활용하기  </vt:lpstr>
      <vt:lpstr>[실습 4-3] 쿼리 창 활용하기  </vt:lpstr>
      <vt:lpstr>[실습 4-3] 쿼리 창 활용하기  </vt:lpstr>
      <vt:lpstr>[실습 4-3] 쿼리 창 활용하기  </vt:lpstr>
      <vt:lpstr>[실습 4-3] 쿼리 창 활용하기  </vt:lpstr>
      <vt:lpstr>[실습 4-3] 쿼리 창 활용하기  </vt:lpstr>
      <vt:lpstr>2-1 MySQL 사용자 권한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[실습 4-4] MySQL 사용자 생성하고 권한 부여하기  </vt:lpstr>
      <vt:lpstr>3-1 백업과 복원의 개요</vt:lpstr>
      <vt:lpstr>[실습 4-5] 쇼핑몰 데이터베이스 백업 후 복원하기 </vt:lpstr>
      <vt:lpstr>[실습 4-5] 쇼핑몰 데이터베이스 백업 후 복원하기 </vt:lpstr>
      <vt:lpstr>[실습 4-5] 쇼핑몰 데이터베이스 백업 후 복원하기 </vt:lpstr>
      <vt:lpstr>[실습 4-5] 쇼핑몰 데이터베이스 백업 후 복원하기 </vt:lpstr>
      <vt:lpstr>[실습 4-5] 쇼핑몰 데이터베이스 백업 후 복원하기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327</cp:revision>
  <dcterms:created xsi:type="dcterms:W3CDTF">2012-07-23T02:34:37Z</dcterms:created>
  <dcterms:modified xsi:type="dcterms:W3CDTF">2019-02-01T00:05:17Z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