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44"/>
  </p:notesMasterIdLst>
  <p:handoutMasterIdLst>
    <p:handoutMasterId r:id="rId45"/>
  </p:handoutMasterIdLst>
  <p:sldIdLst>
    <p:sldId id="372" r:id="rId2"/>
    <p:sldId id="373" r:id="rId3"/>
    <p:sldId id="375" r:id="rId4"/>
    <p:sldId id="374" r:id="rId5"/>
    <p:sldId id="386" r:id="rId6"/>
    <p:sldId id="387" r:id="rId7"/>
    <p:sldId id="388" r:id="rId8"/>
    <p:sldId id="389" r:id="rId9"/>
    <p:sldId id="390" r:id="rId10"/>
    <p:sldId id="392" r:id="rId11"/>
    <p:sldId id="391" r:id="rId12"/>
    <p:sldId id="385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15" r:id="rId36"/>
    <p:sldId id="416" r:id="rId37"/>
    <p:sldId id="417" r:id="rId38"/>
    <p:sldId id="418" r:id="rId39"/>
    <p:sldId id="419" r:id="rId40"/>
    <p:sldId id="420" r:id="rId41"/>
    <p:sldId id="421" r:id="rId42"/>
    <p:sldId id="362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3300"/>
    <a:srgbClr val="800000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6429" autoAdjust="0"/>
  </p:normalViewPr>
  <p:slideViewPr>
    <p:cSldViewPr>
      <p:cViewPr varScale="1">
        <p:scale>
          <a:sx n="108" d="100"/>
          <a:sy n="108" d="100"/>
        </p:scale>
        <p:origin x="1692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196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29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764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621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3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126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75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074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006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113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861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98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386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123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437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915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3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 userDrawn="1"/>
        </p:nvGrpSpPr>
        <p:grpSpPr>
          <a:xfrm>
            <a:off x="-3012" y="-2089"/>
            <a:ext cx="9147012" cy="6856833"/>
            <a:chOff x="-3012" y="-2089"/>
            <a:chExt cx="9147012" cy="6856833"/>
          </a:xfrm>
        </p:grpSpPr>
        <p:grpSp>
          <p:nvGrpSpPr>
            <p:cNvPr id="42" name="그룹 41"/>
            <p:cNvGrpSpPr/>
            <p:nvPr userDrawn="1"/>
          </p:nvGrpSpPr>
          <p:grpSpPr>
            <a:xfrm>
              <a:off x="-3012" y="-2089"/>
              <a:ext cx="9147012" cy="6856833"/>
              <a:chOff x="-3012" y="-2089"/>
              <a:chExt cx="9147012" cy="6856833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5832140" y="3275"/>
                <a:ext cx="3311860" cy="6851469"/>
                <a:chOff x="0" y="5660"/>
                <a:chExt cx="3311860" cy="6851469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4737" y="1501534"/>
                  <a:ext cx="3300890" cy="535559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/>
              <p:cNvGrpSpPr/>
              <p:nvPr userDrawn="1"/>
            </p:nvGrpSpPr>
            <p:grpSpPr>
              <a:xfrm>
                <a:off x="-3012" y="-2089"/>
                <a:ext cx="5906652" cy="6851469"/>
                <a:chOff x="-3012" y="5660"/>
                <a:chExt cx="5906652" cy="6851469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-3012" y="1501534"/>
                  <a:ext cx="3300890" cy="5355595"/>
                </a:xfrm>
                <a:prstGeom prst="rect">
                  <a:avLst/>
                </a:prstGeom>
              </p:spPr>
            </p:pic>
            <p:pic>
              <p:nvPicPr>
                <p:cNvPr id="12" name="그림 11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259178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13" name="그림 12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2588768" y="1501534"/>
                  <a:ext cx="3300890" cy="5355595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타원 28"/>
            <p:cNvSpPr/>
            <p:nvPr userDrawn="1"/>
          </p:nvSpPr>
          <p:spPr>
            <a:xfrm>
              <a:off x="6590804" y="3873902"/>
              <a:ext cx="2385265" cy="2835315"/>
            </a:xfrm>
            <a:prstGeom prst="ellipse">
              <a:avLst/>
            </a:prstGeom>
            <a:solidFill>
              <a:srgbClr val="FEF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50" y="4104075"/>
            <a:ext cx="2008300" cy="21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2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2019-02-07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05</a:t>
            </a:r>
            <a:endParaRPr lang="ko-KR" altLang="en-US" sz="40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5905893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4000" dirty="0"/>
              <a:t>데이터 검색과 </a:t>
            </a:r>
            <a:r>
              <a:rPr lang="ko-KR" altLang="en-US" sz="4000" dirty="0" err="1"/>
              <a:t>그루핑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1-4 SELECT … FROM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783974" cy="5669958"/>
          </a:xfrm>
        </p:spPr>
        <p:txBody>
          <a:bodyPr/>
          <a:lstStyle/>
          <a:p>
            <a:r>
              <a:rPr lang="ko-KR" altLang="en-US" dirty="0"/>
              <a:t>여러 개의 열을 가져오고 싶으면 쉼표</a:t>
            </a:r>
            <a:r>
              <a:rPr lang="en-US" altLang="ko-KR" dirty="0"/>
              <a:t>(,)</a:t>
            </a:r>
            <a:r>
              <a:rPr lang="ko-KR" altLang="en-US" dirty="0"/>
              <a:t>로 구분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1200" dirty="0"/>
          </a:p>
          <a:p>
            <a:pPr marL="93662" indent="0">
              <a:buNone/>
            </a:pPr>
            <a:endParaRPr lang="en-US" altLang="ko-KR" sz="400" dirty="0"/>
          </a:p>
          <a:p>
            <a:pPr marL="93662" indent="0">
              <a:buNone/>
            </a:pPr>
            <a:endParaRPr lang="en-US" altLang="ko-KR" sz="400" dirty="0"/>
          </a:p>
          <a:p>
            <a:pPr marL="93662" indent="0">
              <a:buNone/>
            </a:pPr>
            <a:endParaRPr lang="en-US" altLang="ko-KR" sz="400" dirty="0"/>
          </a:p>
          <a:p>
            <a:pPr marL="93662" indent="0">
              <a:buNone/>
            </a:pPr>
            <a:endParaRPr lang="en-US" altLang="ko-KR" sz="400" dirty="0"/>
          </a:p>
          <a:p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42829" y="1223755"/>
            <a:ext cx="826963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first_name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last_name</a:t>
            </a:r>
            <a:r>
              <a:rPr lang="en-US" altLang="ko-KR" sz="1400" dirty="0">
                <a:solidFill>
                  <a:schemeClr val="tx1"/>
                </a:solidFill>
              </a:rPr>
              <a:t>, gender FROM employees;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122" name="Picture 2" descr="I:\작업\DB_강의교안자료\02_본문 자료\본문 그림 파일\05장그림\05-0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29" y="1673805"/>
            <a:ext cx="8269632" cy="28650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357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1-4 SELECT … FROM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783974" cy="5669958"/>
          </a:xfrm>
        </p:spPr>
        <p:txBody>
          <a:bodyPr/>
          <a:lstStyle/>
          <a:p>
            <a:r>
              <a:rPr lang="ko-KR" altLang="en-US" dirty="0"/>
              <a:t>현재 선택된 데이터베이스가 </a:t>
            </a:r>
            <a:r>
              <a:rPr lang="en-US" altLang="ko-KR" dirty="0"/>
              <a:t>employees</a:t>
            </a:r>
            <a:r>
              <a:rPr lang="ko-KR" altLang="en-US" dirty="0"/>
              <a:t>라면 다음 두 쿼리는 동일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원하는 열만 검색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1200" dirty="0"/>
          </a:p>
          <a:p>
            <a:pPr marL="93662" indent="0">
              <a:buNone/>
            </a:pPr>
            <a:endParaRPr lang="en-US" altLang="ko-KR" sz="400" dirty="0"/>
          </a:p>
          <a:p>
            <a:pPr marL="93662" indent="0">
              <a:buNone/>
            </a:pPr>
            <a:endParaRPr lang="en-US" altLang="ko-KR" sz="400" dirty="0"/>
          </a:p>
          <a:p>
            <a:pPr marL="93662" indent="0">
              <a:buNone/>
            </a:pPr>
            <a:endParaRPr lang="en-US" altLang="ko-KR" sz="400" dirty="0"/>
          </a:p>
          <a:p>
            <a:pPr marL="93662" indent="0">
              <a:buNone/>
            </a:pPr>
            <a:endParaRPr lang="en-US" altLang="ko-KR" sz="400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1223755"/>
            <a:ext cx="8280921" cy="5400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employees.titles</a:t>
            </a:r>
            <a:r>
              <a:rPr lang="en-US" altLang="ko-KR" sz="1400" dirty="0">
                <a:solidFill>
                  <a:schemeClr val="tx1"/>
                </a:solidFill>
              </a:rPr>
              <a:t>;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titles;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42829" y="2609945"/>
            <a:ext cx="826963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first_name</a:t>
            </a:r>
            <a:r>
              <a:rPr lang="en-US" altLang="ko-KR" sz="1400" dirty="0">
                <a:solidFill>
                  <a:schemeClr val="tx1"/>
                </a:solidFill>
              </a:rPr>
              <a:t> FROM employees;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098" name="Picture 2" descr="I:\작업\DB_강의교안자료\02_본문 자료\본문 그림 파일\05장그림\05-0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29" y="3068960"/>
            <a:ext cx="8269632" cy="28841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47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/>
              <a:t>[</a:t>
            </a:r>
            <a:r>
              <a:rPr lang="ko-KR" altLang="en-US" sz="2300" dirty="0"/>
              <a:t>실습 </a:t>
            </a:r>
            <a:r>
              <a:rPr lang="en-US" altLang="ko-KR" sz="2300" dirty="0"/>
              <a:t>5-1] </a:t>
            </a:r>
            <a:r>
              <a:rPr lang="ko-KR" altLang="en-US" sz="2300" dirty="0"/>
              <a:t>개체의 이름을 정확히 모를 때 데이터 검색하기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158</a:t>
            </a:r>
            <a:r>
              <a:rPr lang="en-US" altLang="ko-KR" sz="1200" dirty="0">
                <a:latin typeface="+mn-ea"/>
                <a:ea typeface="+mn-ea"/>
              </a:rPr>
              <a:t>~160p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ko-KR" altLang="en-US" sz="1400" dirty="0"/>
              <a:t>명령 줄 모드로 </a:t>
            </a:r>
            <a:r>
              <a:rPr lang="en-US" altLang="ko-KR" sz="1400" dirty="0"/>
              <a:t>MySQL </a:t>
            </a:r>
            <a:r>
              <a:rPr lang="ko-KR" altLang="en-US" sz="1400" dirty="0"/>
              <a:t>서버에 접속하기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ko-KR" altLang="en-US" sz="1400" dirty="0"/>
              <a:t>명령 줄 모드로 </a:t>
            </a:r>
            <a:r>
              <a:rPr lang="en-US" altLang="ko-KR" sz="1400" dirty="0"/>
              <a:t>MySQL </a:t>
            </a:r>
            <a:r>
              <a:rPr lang="ko-KR" altLang="en-US" sz="1400" dirty="0"/>
              <a:t>서버에 접속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r>
              <a:rPr lang="en-US" altLang="ko-KR" sz="1400" dirty="0"/>
              <a:t>2 </a:t>
            </a:r>
            <a:r>
              <a:rPr lang="ko-KR" altLang="en-US" sz="1400" dirty="0"/>
              <a:t>개체 이름을 조회한 후 원하는 작업 하기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2-1 </a:t>
            </a:r>
            <a:r>
              <a:rPr lang="ko-KR" altLang="en-US" sz="1400" dirty="0"/>
              <a:t>현재 서버에 어떤 데이터베이스가 있는지 조회</a:t>
            </a: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146" name="Picture 2" descr="I:\작업\DB_강의교안자료\02_본문 자료\본문 그림 파일\05장그림\05-0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1" y="1133745"/>
            <a:ext cx="4864894" cy="19974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42829" y="3960095"/>
            <a:ext cx="322907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SHOW DATABASES;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147" name="Picture 3" descr="I:\작업\DB_강의교안자료\02_본문 자료\본문 그림 파일\05장그림\05-06a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620" y="3960095"/>
            <a:ext cx="4864894" cy="22311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865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/>
              <a:t>[</a:t>
            </a:r>
            <a:r>
              <a:rPr lang="ko-KR" altLang="en-US" sz="2300" dirty="0"/>
              <a:t>실습 </a:t>
            </a:r>
            <a:r>
              <a:rPr lang="en-US" altLang="ko-KR" sz="2300" dirty="0"/>
              <a:t>5-1] </a:t>
            </a:r>
            <a:r>
              <a:rPr lang="ko-KR" altLang="en-US" sz="2300" dirty="0"/>
              <a:t>개체의 이름을 정확히 모를 때 데이터 검색하기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158</a:t>
            </a:r>
            <a:r>
              <a:rPr lang="en-US" altLang="ko-KR" sz="1200" dirty="0">
                <a:latin typeface="+mn-ea"/>
                <a:ea typeface="+mn-ea"/>
              </a:rPr>
              <a:t>~160p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2-2 employees</a:t>
            </a:r>
            <a:r>
              <a:rPr lang="ko-KR" altLang="en-US" dirty="0"/>
              <a:t>를 앞으로 사용할 데이터베이스로 지정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400" dirty="0"/>
          </a:p>
          <a:p>
            <a:pPr marL="93662" indent="0">
              <a:buNone/>
            </a:pPr>
            <a:r>
              <a:rPr lang="en-US" altLang="ko-KR" dirty="0"/>
              <a:t>   </a:t>
            </a:r>
            <a:r>
              <a:rPr lang="en-US" altLang="ko-KR" sz="1400" dirty="0"/>
              <a:t>2-3 </a:t>
            </a:r>
            <a:r>
              <a:rPr lang="ko-KR" altLang="en-US" sz="1400" dirty="0"/>
              <a:t>현재 서버에 어떤 데이터베이스가 있는지 조회</a:t>
            </a:r>
            <a:r>
              <a:rPr lang="en-US" altLang="ko-KR" sz="1400" dirty="0"/>
              <a:t> 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r>
              <a:rPr lang="en-US" altLang="ko-KR" dirty="0"/>
              <a:t>      </a:t>
            </a:r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42829" y="1153409"/>
            <a:ext cx="827368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employees;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8E70A63-F922-4799-9881-EFA3B40A6725}"/>
              </a:ext>
            </a:extLst>
          </p:cNvPr>
          <p:cNvSpPr/>
          <p:nvPr/>
        </p:nvSpPr>
        <p:spPr>
          <a:xfrm>
            <a:off x="442829" y="2168860"/>
            <a:ext cx="2734016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SHOW TABLES;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3518A8A-DAB4-4CE9-A20D-753944912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70" y="2170155"/>
            <a:ext cx="5314644" cy="24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/>
              <a:t>[</a:t>
            </a:r>
            <a:r>
              <a:rPr lang="ko-KR" altLang="en-US" sz="2300" dirty="0"/>
              <a:t>실습 </a:t>
            </a:r>
            <a:r>
              <a:rPr lang="en-US" altLang="ko-KR" sz="2300" dirty="0"/>
              <a:t>5-1] </a:t>
            </a:r>
            <a:r>
              <a:rPr lang="ko-KR" altLang="en-US" sz="2300" dirty="0"/>
              <a:t>개체의 이름을 정확히 모를 때 데이터 검색하기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158</a:t>
            </a:r>
            <a:r>
              <a:rPr lang="en-US" altLang="ko-KR" sz="1200" dirty="0">
                <a:latin typeface="+mn-ea"/>
                <a:ea typeface="+mn-ea"/>
              </a:rPr>
              <a:t>~160p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2-4 employees</a:t>
            </a:r>
            <a:r>
              <a:rPr lang="ko-KR" altLang="en-US" dirty="0"/>
              <a:t> 테이블의 열에는 무엇이 있는지 확인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800" dirty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r>
              <a:rPr lang="en-US" altLang="ko-KR" dirty="0"/>
              <a:t>   2-5 </a:t>
            </a:r>
            <a:r>
              <a:rPr lang="ko-KR" altLang="en-US" dirty="0"/>
              <a:t>최종적으로 원하는 열 조회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970B8EC-171E-4C3B-9962-2F2A5F41BFF6}"/>
              </a:ext>
            </a:extLst>
          </p:cNvPr>
          <p:cNvSpPr/>
          <p:nvPr/>
        </p:nvSpPr>
        <p:spPr>
          <a:xfrm>
            <a:off x="456881" y="1159086"/>
            <a:ext cx="2854979" cy="7004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DESCRIBE employees;</a:t>
            </a:r>
          </a:p>
          <a:p>
            <a:pPr algn="just"/>
            <a:r>
              <a:rPr lang="ko-KR" altLang="en-US" sz="1400" dirty="0">
                <a:solidFill>
                  <a:schemeClr val="tx1"/>
                </a:solidFill>
              </a:rPr>
              <a:t>또는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DESC employees;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F6AF29DF-898C-4A04-848E-776DCAC96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159086"/>
            <a:ext cx="5240636" cy="204438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590EFC6-A50F-4531-841A-B943D1E32149}"/>
              </a:ext>
            </a:extLst>
          </p:cNvPr>
          <p:cNvSpPr/>
          <p:nvPr/>
        </p:nvSpPr>
        <p:spPr>
          <a:xfrm>
            <a:off x="442829" y="3834045"/>
            <a:ext cx="827368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first_name</a:t>
            </a:r>
            <a:r>
              <a:rPr lang="en-US" altLang="ko-KR" sz="1400" dirty="0">
                <a:solidFill>
                  <a:schemeClr val="tx1"/>
                </a:solidFill>
              </a:rPr>
              <a:t>, gender FROM employees LIMIT 10;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3AE9213-31AC-4B37-897B-A573A97F1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45" y="4329101"/>
            <a:ext cx="4762126" cy="230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90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2-1 </a:t>
            </a:r>
            <a:r>
              <a:rPr lang="en-US" altLang="ko-KR" dirty="0" err="1"/>
              <a:t>cookDB</a:t>
            </a:r>
            <a:r>
              <a:rPr lang="en-US" altLang="ko-KR" dirty="0"/>
              <a:t> </a:t>
            </a:r>
            <a:r>
              <a:rPr lang="ko-KR" altLang="en-US" dirty="0"/>
              <a:t>샘플 데이터베이스의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783974" cy="5669958"/>
          </a:xfrm>
        </p:spPr>
        <p:txBody>
          <a:bodyPr/>
          <a:lstStyle/>
          <a:p>
            <a:r>
              <a:rPr lang="en-US" altLang="ko-KR" dirty="0" err="1"/>
              <a:t>cookDB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001E547-CB46-4F31-87B8-E21312D0E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345678"/>
            <a:ext cx="70389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27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/>
              <a:t>[</a:t>
            </a:r>
            <a:r>
              <a:rPr lang="ko-KR" altLang="en-US" sz="2300" dirty="0"/>
              <a:t>실습 </a:t>
            </a:r>
            <a:r>
              <a:rPr lang="en-US" altLang="ko-KR" sz="2300" dirty="0"/>
              <a:t>5-2] </a:t>
            </a:r>
            <a:r>
              <a:rPr lang="ko-KR" altLang="en-US" sz="2300" dirty="0"/>
              <a:t>개체의 이름을 정확히 모를 때 데이터 검색하기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163</a:t>
            </a:r>
            <a:r>
              <a:rPr lang="en-US" altLang="ko-KR" sz="1200" dirty="0">
                <a:latin typeface="+mn-ea"/>
                <a:ea typeface="+mn-ea"/>
              </a:rPr>
              <a:t>~167p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en-US" altLang="ko-KR" dirty="0" err="1"/>
              <a:t>cookDB</a:t>
            </a:r>
            <a:r>
              <a:rPr lang="ko-KR" altLang="en-US" dirty="0"/>
              <a:t> 생성하기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en-US" altLang="ko-KR" sz="1400" dirty="0" err="1"/>
              <a:t>cookDB</a:t>
            </a:r>
            <a:r>
              <a:rPr lang="ko-KR" altLang="en-US" sz="1400" dirty="0"/>
              <a:t>를 생성하는 </a:t>
            </a:r>
            <a:r>
              <a:rPr lang="ko-KR" altLang="en-US" sz="1400" dirty="0" err="1"/>
              <a:t>쿼리문</a:t>
            </a:r>
            <a:r>
              <a:rPr lang="ko-KR" altLang="en-US" sz="1400" dirty="0"/>
              <a:t> 입력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000" dirty="0"/>
          </a:p>
          <a:p>
            <a:pPr marL="93662" indent="0">
              <a:buNone/>
            </a:pPr>
            <a:r>
              <a:rPr lang="en-US" altLang="ko-KR" dirty="0"/>
              <a:t>   1</a:t>
            </a:r>
            <a:r>
              <a:rPr lang="en-US" altLang="ko-KR" sz="1400" dirty="0"/>
              <a:t>-2 </a:t>
            </a:r>
            <a:r>
              <a:rPr lang="ko-KR" altLang="en-US" sz="1400" dirty="0"/>
              <a:t>회원 테이블과 구매 테이블을 생성하는 </a:t>
            </a:r>
            <a:r>
              <a:rPr lang="ko-KR" altLang="en-US" sz="1400" dirty="0" err="1"/>
              <a:t>쿼리문</a:t>
            </a:r>
            <a:r>
              <a:rPr lang="ko-KR" altLang="en-US" sz="1400" dirty="0"/>
              <a:t> 입력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42829" y="1304800"/>
            <a:ext cx="8273685" cy="5490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DROP DATABASE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만약 </a:t>
            </a:r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</a:rPr>
              <a:t>cookDB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가 존재하면 우선 삭제한다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DATABASE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20454CB-4442-4504-BF45-E0C0F7DEA745}"/>
              </a:ext>
            </a:extLst>
          </p:cNvPr>
          <p:cNvSpPr/>
          <p:nvPr/>
        </p:nvSpPr>
        <p:spPr>
          <a:xfrm>
            <a:off x="456881" y="2438890"/>
            <a:ext cx="8273685" cy="4367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회원 테이블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CHAR(8) NOT NULL PRIMARY KEY,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사용자 아이디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(PK)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VARCHAR(10) NOT NULL,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이름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 INT NOT NULL,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출생 연도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CHAR(2) NOT NULL,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지역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경기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서울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경남 식으로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글자만 입력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)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mobile1 CHAR(3),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휴대폰의 국번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(011, 016, 017, 018, 019, 010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등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)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mobile2 CHAR(8),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휴대폰의 나머지 번호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하이픈 제외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)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height SMALLINT,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키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mDate</a:t>
            </a:r>
            <a:r>
              <a:rPr lang="en-US" altLang="ko-KR" sz="1400" dirty="0">
                <a:solidFill>
                  <a:schemeClr val="tx1"/>
                </a:solidFill>
              </a:rPr>
              <a:t> DATE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회원 가입일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구매 테이블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( num INT AUTO_INCREMENT NOT NULL PRIMARY KEY,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순번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(PK)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CHAR(8) NOT NULL,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 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(FK)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prodName</a:t>
            </a:r>
            <a:r>
              <a:rPr lang="en-US" altLang="ko-KR" sz="1400" dirty="0">
                <a:solidFill>
                  <a:schemeClr val="tx1"/>
                </a:solidFill>
              </a:rPr>
              <a:t> CHAR(6) NOT NULL,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물품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groupName</a:t>
            </a:r>
            <a:r>
              <a:rPr lang="en-US" altLang="ko-KR" sz="1400" dirty="0">
                <a:solidFill>
                  <a:schemeClr val="tx1"/>
                </a:solidFill>
              </a:rPr>
              <a:t> CHAR(4),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분류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price INT NOT NULL,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단가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amount SMALLINT NOT NULL,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수량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FOREIGN KEY (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) REFERENCES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811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/>
              <a:t>[</a:t>
            </a:r>
            <a:r>
              <a:rPr lang="ko-KR" altLang="en-US" sz="2300" dirty="0"/>
              <a:t>실습 </a:t>
            </a:r>
            <a:r>
              <a:rPr lang="en-US" altLang="ko-KR" sz="2300" dirty="0"/>
              <a:t>5-2] </a:t>
            </a:r>
            <a:r>
              <a:rPr lang="ko-KR" altLang="en-US" sz="2300" dirty="0"/>
              <a:t>개체의 이름을 정확히 모를 때 데이터 검색하기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163</a:t>
            </a:r>
            <a:r>
              <a:rPr lang="en-US" altLang="ko-KR" sz="1200" dirty="0">
                <a:latin typeface="+mn-ea"/>
                <a:ea typeface="+mn-ea"/>
              </a:rPr>
              <a:t>~167p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xmlns="" id="{E025DA25-2F97-42A2-9CED-10A4FCC29A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1</a:t>
            </a:r>
            <a:r>
              <a:rPr lang="en-US" altLang="ko-KR" dirty="0"/>
              <a:t>-3 </a:t>
            </a:r>
            <a:r>
              <a:rPr lang="ko-KR" altLang="en-US" dirty="0"/>
              <a:t>회원 테이블과 구매 테이블에 데이터 삽입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8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DEE8AB5-FF70-4440-9D54-C1B2142E0458}"/>
              </a:ext>
            </a:extLst>
          </p:cNvPr>
          <p:cNvSpPr/>
          <p:nvPr/>
        </p:nvSpPr>
        <p:spPr>
          <a:xfrm>
            <a:off x="456881" y="1204091"/>
            <a:ext cx="8273685" cy="51052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('YJS', '</a:t>
            </a:r>
            <a:r>
              <a:rPr lang="ko-KR" altLang="en-US" sz="1400" dirty="0">
                <a:solidFill>
                  <a:schemeClr val="tx1"/>
                </a:solidFill>
              </a:rPr>
              <a:t>유재석</a:t>
            </a:r>
            <a:r>
              <a:rPr lang="en-US" altLang="ko-KR" sz="1400" dirty="0">
                <a:solidFill>
                  <a:schemeClr val="tx1"/>
                </a:solidFill>
              </a:rPr>
              <a:t>', 1972, '</a:t>
            </a:r>
            <a:r>
              <a:rPr lang="ko-KR" altLang="en-US" sz="1400" dirty="0">
                <a:solidFill>
                  <a:schemeClr val="tx1"/>
                </a:solidFill>
              </a:rPr>
              <a:t>서울</a:t>
            </a:r>
            <a:r>
              <a:rPr lang="en-US" altLang="ko-KR" sz="1400" dirty="0">
                <a:solidFill>
                  <a:schemeClr val="tx1"/>
                </a:solidFill>
              </a:rPr>
              <a:t>', '010', '11111111', 178, '2008-8-8');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('KHD', '</a:t>
            </a:r>
            <a:r>
              <a:rPr lang="ko-KR" altLang="en-US" sz="1400" dirty="0">
                <a:solidFill>
                  <a:schemeClr val="tx1"/>
                </a:solidFill>
              </a:rPr>
              <a:t>강호동</a:t>
            </a:r>
            <a:r>
              <a:rPr lang="en-US" altLang="ko-KR" sz="1400" dirty="0">
                <a:solidFill>
                  <a:schemeClr val="tx1"/>
                </a:solidFill>
              </a:rPr>
              <a:t>', 1970, '</a:t>
            </a:r>
            <a:r>
              <a:rPr lang="ko-KR" altLang="en-US" sz="1400" dirty="0">
                <a:solidFill>
                  <a:schemeClr val="tx1"/>
                </a:solidFill>
              </a:rPr>
              <a:t>경북</a:t>
            </a:r>
            <a:r>
              <a:rPr lang="en-US" altLang="ko-KR" sz="1400" dirty="0">
                <a:solidFill>
                  <a:schemeClr val="tx1"/>
                </a:solidFill>
              </a:rPr>
              <a:t>', '011', '22222222', 182, '2007-7-7');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('KKJ', '</a:t>
            </a:r>
            <a:r>
              <a:rPr lang="ko-KR" altLang="en-US" sz="1400" dirty="0" err="1">
                <a:solidFill>
                  <a:schemeClr val="tx1"/>
                </a:solidFill>
              </a:rPr>
              <a:t>김국진</a:t>
            </a:r>
            <a:r>
              <a:rPr lang="en-US" altLang="ko-KR" sz="1400" dirty="0">
                <a:solidFill>
                  <a:schemeClr val="tx1"/>
                </a:solidFill>
              </a:rPr>
              <a:t>', 1965, '</a:t>
            </a:r>
            <a:r>
              <a:rPr lang="ko-KR" altLang="en-US" sz="1400" dirty="0">
                <a:solidFill>
                  <a:schemeClr val="tx1"/>
                </a:solidFill>
              </a:rPr>
              <a:t>서울</a:t>
            </a:r>
            <a:r>
              <a:rPr lang="en-US" altLang="ko-KR" sz="1400" dirty="0">
                <a:solidFill>
                  <a:schemeClr val="tx1"/>
                </a:solidFill>
              </a:rPr>
              <a:t>', '019', '33333333', 171, '2009-9-9');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('KYM', '</a:t>
            </a:r>
            <a:r>
              <a:rPr lang="ko-KR" altLang="en-US" sz="1400" dirty="0">
                <a:solidFill>
                  <a:schemeClr val="tx1"/>
                </a:solidFill>
              </a:rPr>
              <a:t>김용만</a:t>
            </a:r>
            <a:r>
              <a:rPr lang="en-US" altLang="ko-KR" sz="1400" dirty="0">
                <a:solidFill>
                  <a:schemeClr val="tx1"/>
                </a:solidFill>
              </a:rPr>
              <a:t>', 1967, '</a:t>
            </a:r>
            <a:r>
              <a:rPr lang="ko-KR" altLang="en-US" sz="1400" dirty="0">
                <a:solidFill>
                  <a:schemeClr val="tx1"/>
                </a:solidFill>
              </a:rPr>
              <a:t>서울</a:t>
            </a:r>
            <a:r>
              <a:rPr lang="en-US" altLang="ko-KR" sz="1400" dirty="0">
                <a:solidFill>
                  <a:schemeClr val="tx1"/>
                </a:solidFill>
              </a:rPr>
              <a:t>', '010', '44444444', 177, '2015-5-5');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('KJD', '</a:t>
            </a:r>
            <a:r>
              <a:rPr lang="ko-KR" altLang="en-US" sz="1400" dirty="0" err="1">
                <a:solidFill>
                  <a:schemeClr val="tx1"/>
                </a:solidFill>
              </a:rPr>
              <a:t>김제동</a:t>
            </a:r>
            <a:r>
              <a:rPr lang="en-US" altLang="ko-KR" sz="1400" dirty="0">
                <a:solidFill>
                  <a:schemeClr val="tx1"/>
                </a:solidFill>
              </a:rPr>
              <a:t>', 1974, '</a:t>
            </a:r>
            <a:r>
              <a:rPr lang="ko-KR" altLang="en-US" sz="1400" dirty="0">
                <a:solidFill>
                  <a:schemeClr val="tx1"/>
                </a:solidFill>
              </a:rPr>
              <a:t>경남</a:t>
            </a:r>
            <a:r>
              <a:rPr lang="en-US" altLang="ko-KR" sz="1400" dirty="0">
                <a:solidFill>
                  <a:schemeClr val="tx1"/>
                </a:solidFill>
              </a:rPr>
              <a:t>', NULL , NULL, 173, '2013-3-3');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('NHS', '</a:t>
            </a:r>
            <a:r>
              <a:rPr lang="ko-KR" altLang="en-US" sz="1400" dirty="0">
                <a:solidFill>
                  <a:schemeClr val="tx1"/>
                </a:solidFill>
              </a:rPr>
              <a:t>남희석</a:t>
            </a:r>
            <a:r>
              <a:rPr lang="en-US" altLang="ko-KR" sz="1400" dirty="0">
                <a:solidFill>
                  <a:schemeClr val="tx1"/>
                </a:solidFill>
              </a:rPr>
              <a:t>', 1971, '</a:t>
            </a:r>
            <a:r>
              <a:rPr lang="ko-KR" altLang="en-US" sz="1400" dirty="0">
                <a:solidFill>
                  <a:schemeClr val="tx1"/>
                </a:solidFill>
              </a:rPr>
              <a:t>충남</a:t>
            </a:r>
            <a:r>
              <a:rPr lang="en-US" altLang="ko-KR" sz="1400" dirty="0">
                <a:solidFill>
                  <a:schemeClr val="tx1"/>
                </a:solidFill>
              </a:rPr>
              <a:t>', '016', '66666666', 180, '2017-4-4');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('SDY', '</a:t>
            </a:r>
            <a:r>
              <a:rPr lang="ko-KR" altLang="en-US" sz="1400" dirty="0">
                <a:solidFill>
                  <a:schemeClr val="tx1"/>
                </a:solidFill>
              </a:rPr>
              <a:t>신동엽</a:t>
            </a:r>
            <a:r>
              <a:rPr lang="en-US" altLang="ko-KR" sz="1400" dirty="0">
                <a:solidFill>
                  <a:schemeClr val="tx1"/>
                </a:solidFill>
              </a:rPr>
              <a:t>', 1971, '</a:t>
            </a:r>
            <a:r>
              <a:rPr lang="ko-KR" altLang="en-US" sz="1400" dirty="0">
                <a:solidFill>
                  <a:schemeClr val="tx1"/>
                </a:solidFill>
              </a:rPr>
              <a:t>경기</a:t>
            </a:r>
            <a:r>
              <a:rPr lang="en-US" altLang="ko-KR" sz="1400" dirty="0">
                <a:solidFill>
                  <a:schemeClr val="tx1"/>
                </a:solidFill>
              </a:rPr>
              <a:t>', NULL, NULL, 176, '2008-10-10');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('LHJ', '</a:t>
            </a:r>
            <a:r>
              <a:rPr lang="ko-KR" altLang="en-US" sz="1400" dirty="0" err="1">
                <a:solidFill>
                  <a:schemeClr val="tx1"/>
                </a:solidFill>
              </a:rPr>
              <a:t>이휘재</a:t>
            </a:r>
            <a:r>
              <a:rPr lang="en-US" altLang="ko-KR" sz="1400" dirty="0">
                <a:solidFill>
                  <a:schemeClr val="tx1"/>
                </a:solidFill>
              </a:rPr>
              <a:t>', 1972, '</a:t>
            </a:r>
            <a:r>
              <a:rPr lang="ko-KR" altLang="en-US" sz="1400" dirty="0">
                <a:solidFill>
                  <a:schemeClr val="tx1"/>
                </a:solidFill>
              </a:rPr>
              <a:t>경기</a:t>
            </a:r>
            <a:r>
              <a:rPr lang="en-US" altLang="ko-KR" sz="1400" dirty="0">
                <a:solidFill>
                  <a:schemeClr val="tx1"/>
                </a:solidFill>
              </a:rPr>
              <a:t>', '011', '88888888', 180, '2006-4-4');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('LKK', '</a:t>
            </a:r>
            <a:r>
              <a:rPr lang="ko-KR" altLang="en-US" sz="1400" dirty="0">
                <a:solidFill>
                  <a:schemeClr val="tx1"/>
                </a:solidFill>
              </a:rPr>
              <a:t>이경규</a:t>
            </a:r>
            <a:r>
              <a:rPr lang="en-US" altLang="ko-KR" sz="1400" dirty="0">
                <a:solidFill>
                  <a:schemeClr val="tx1"/>
                </a:solidFill>
              </a:rPr>
              <a:t>', 1960, '</a:t>
            </a:r>
            <a:r>
              <a:rPr lang="ko-KR" altLang="en-US" sz="1400" dirty="0">
                <a:solidFill>
                  <a:schemeClr val="tx1"/>
                </a:solidFill>
              </a:rPr>
              <a:t>경남</a:t>
            </a:r>
            <a:r>
              <a:rPr lang="en-US" altLang="ko-KR" sz="1400" dirty="0">
                <a:solidFill>
                  <a:schemeClr val="tx1"/>
                </a:solidFill>
              </a:rPr>
              <a:t>', '018', '99999999', 170, '2004-12-12');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('PSH', '</a:t>
            </a:r>
            <a:r>
              <a:rPr lang="ko-KR" altLang="en-US" sz="1400" dirty="0" err="1">
                <a:solidFill>
                  <a:schemeClr val="tx1"/>
                </a:solidFill>
              </a:rPr>
              <a:t>박수홍</a:t>
            </a:r>
            <a:r>
              <a:rPr lang="en-US" altLang="ko-KR" sz="1400" dirty="0">
                <a:solidFill>
                  <a:schemeClr val="tx1"/>
                </a:solidFill>
              </a:rPr>
              <a:t>', 1970, '</a:t>
            </a:r>
            <a:r>
              <a:rPr lang="ko-KR" altLang="en-US" sz="1400" dirty="0">
                <a:solidFill>
                  <a:schemeClr val="tx1"/>
                </a:solidFill>
              </a:rPr>
              <a:t>서울</a:t>
            </a:r>
            <a:r>
              <a:rPr lang="en-US" altLang="ko-KR" sz="1400" dirty="0">
                <a:solidFill>
                  <a:schemeClr val="tx1"/>
                </a:solidFill>
              </a:rPr>
              <a:t>', '010', '00000000', 183, '2012-5-5’);</a:t>
            </a:r>
          </a:p>
          <a:p>
            <a:pPr algn="just"/>
            <a:endParaRPr lang="en-US" altLang="ko-KR" sz="14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'KHD', '</a:t>
            </a:r>
            <a:r>
              <a:rPr lang="ko-KR" altLang="en-US" sz="1400" dirty="0">
                <a:solidFill>
                  <a:schemeClr val="tx1"/>
                </a:solidFill>
              </a:rPr>
              <a:t>운동화</a:t>
            </a:r>
            <a:r>
              <a:rPr lang="en-US" altLang="ko-KR" sz="1400" dirty="0">
                <a:solidFill>
                  <a:schemeClr val="tx1"/>
                </a:solidFill>
              </a:rPr>
              <a:t>', NULL, 30, 2);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'KHD', '</a:t>
            </a:r>
            <a:r>
              <a:rPr lang="ko-KR" altLang="en-US" sz="1400" dirty="0">
                <a:solidFill>
                  <a:schemeClr val="tx1"/>
                </a:solidFill>
              </a:rPr>
              <a:t>노트북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전자</a:t>
            </a:r>
            <a:r>
              <a:rPr lang="en-US" altLang="ko-KR" sz="1400" dirty="0">
                <a:solidFill>
                  <a:schemeClr val="tx1"/>
                </a:solidFill>
              </a:rPr>
              <a:t>', 1000, 1);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'KYM', '</a:t>
            </a:r>
            <a:r>
              <a:rPr lang="ko-KR" altLang="en-US" sz="1400" dirty="0">
                <a:solidFill>
                  <a:schemeClr val="tx1"/>
                </a:solidFill>
              </a:rPr>
              <a:t>모니터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전자</a:t>
            </a:r>
            <a:r>
              <a:rPr lang="en-US" altLang="ko-KR" sz="1400" dirty="0">
                <a:solidFill>
                  <a:schemeClr val="tx1"/>
                </a:solidFill>
              </a:rPr>
              <a:t>', 200, 1);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'PSH', '</a:t>
            </a:r>
            <a:r>
              <a:rPr lang="ko-KR" altLang="en-US" sz="1400" dirty="0">
                <a:solidFill>
                  <a:schemeClr val="tx1"/>
                </a:solidFill>
              </a:rPr>
              <a:t>모니터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전자</a:t>
            </a:r>
            <a:r>
              <a:rPr lang="en-US" altLang="ko-KR" sz="1400" dirty="0">
                <a:solidFill>
                  <a:schemeClr val="tx1"/>
                </a:solidFill>
              </a:rPr>
              <a:t>', 200, 5);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'KHD', '</a:t>
            </a:r>
            <a:r>
              <a:rPr lang="ko-KR" altLang="en-US" sz="1400" dirty="0">
                <a:solidFill>
                  <a:schemeClr val="tx1"/>
                </a:solidFill>
              </a:rPr>
              <a:t>청바지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의류</a:t>
            </a:r>
            <a:r>
              <a:rPr lang="en-US" altLang="ko-KR" sz="1400" dirty="0">
                <a:solidFill>
                  <a:schemeClr val="tx1"/>
                </a:solidFill>
              </a:rPr>
              <a:t>', 50, 3);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'PSH', '</a:t>
            </a:r>
            <a:r>
              <a:rPr lang="ko-KR" altLang="en-US" sz="1400" dirty="0">
                <a:solidFill>
                  <a:schemeClr val="tx1"/>
                </a:solidFill>
              </a:rPr>
              <a:t>메모리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전자</a:t>
            </a:r>
            <a:r>
              <a:rPr lang="en-US" altLang="ko-KR" sz="1400" dirty="0">
                <a:solidFill>
                  <a:schemeClr val="tx1"/>
                </a:solidFill>
              </a:rPr>
              <a:t>', 80, 10);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'KJD', '</a:t>
            </a:r>
            <a:r>
              <a:rPr lang="ko-KR" altLang="en-US" sz="1400" dirty="0">
                <a:solidFill>
                  <a:schemeClr val="tx1"/>
                </a:solidFill>
              </a:rPr>
              <a:t>책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서적</a:t>
            </a:r>
            <a:r>
              <a:rPr lang="en-US" altLang="ko-KR" sz="1400" dirty="0">
                <a:solidFill>
                  <a:schemeClr val="tx1"/>
                </a:solidFill>
              </a:rPr>
              <a:t>', 15, 5);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'LHJ', '</a:t>
            </a:r>
            <a:r>
              <a:rPr lang="ko-KR" altLang="en-US" sz="1400" dirty="0">
                <a:solidFill>
                  <a:schemeClr val="tx1"/>
                </a:solidFill>
              </a:rPr>
              <a:t>책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서적</a:t>
            </a:r>
            <a:r>
              <a:rPr lang="en-US" altLang="ko-KR" sz="1400" dirty="0">
                <a:solidFill>
                  <a:schemeClr val="tx1"/>
                </a:solidFill>
              </a:rPr>
              <a:t>', 15, 2);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'LHJ', '</a:t>
            </a:r>
            <a:r>
              <a:rPr lang="ko-KR" altLang="en-US" sz="1400" dirty="0">
                <a:solidFill>
                  <a:schemeClr val="tx1"/>
                </a:solidFill>
              </a:rPr>
              <a:t>청바지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의류</a:t>
            </a:r>
            <a:r>
              <a:rPr lang="en-US" altLang="ko-KR" sz="1400" dirty="0">
                <a:solidFill>
                  <a:schemeClr val="tx1"/>
                </a:solidFill>
              </a:rPr>
              <a:t>', 50, 1);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'PSH', '</a:t>
            </a:r>
            <a:r>
              <a:rPr lang="ko-KR" altLang="en-US" sz="1400" dirty="0">
                <a:solidFill>
                  <a:schemeClr val="tx1"/>
                </a:solidFill>
              </a:rPr>
              <a:t>운동화</a:t>
            </a:r>
            <a:r>
              <a:rPr lang="en-US" altLang="ko-KR" sz="1400" dirty="0">
                <a:solidFill>
                  <a:schemeClr val="tx1"/>
                </a:solidFill>
              </a:rPr>
              <a:t>', NULL, 30, 2);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'LHJ', '</a:t>
            </a:r>
            <a:r>
              <a:rPr lang="ko-KR" altLang="en-US" sz="1400" dirty="0">
                <a:solidFill>
                  <a:schemeClr val="tx1"/>
                </a:solidFill>
              </a:rPr>
              <a:t>책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서적</a:t>
            </a:r>
            <a:r>
              <a:rPr lang="en-US" altLang="ko-KR" sz="1400" dirty="0">
                <a:solidFill>
                  <a:schemeClr val="tx1"/>
                </a:solidFill>
              </a:rPr>
              <a:t>', 15, 1);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'PSH', '</a:t>
            </a:r>
            <a:r>
              <a:rPr lang="ko-KR" altLang="en-US" sz="1400" dirty="0">
                <a:solidFill>
                  <a:schemeClr val="tx1"/>
                </a:solidFill>
              </a:rPr>
              <a:t>운동화</a:t>
            </a:r>
            <a:r>
              <a:rPr lang="en-US" altLang="ko-KR" sz="1400" dirty="0">
                <a:solidFill>
                  <a:schemeClr val="tx1"/>
                </a:solidFill>
              </a:rPr>
              <a:t>', NULL, 30, 2);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963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/>
              <a:t>[</a:t>
            </a:r>
            <a:r>
              <a:rPr lang="ko-KR" altLang="en-US" sz="2300" dirty="0"/>
              <a:t>실습 </a:t>
            </a:r>
            <a:r>
              <a:rPr lang="en-US" altLang="ko-KR" sz="2300" dirty="0"/>
              <a:t>5-2] </a:t>
            </a:r>
            <a:r>
              <a:rPr lang="ko-KR" altLang="en-US" sz="2300" dirty="0"/>
              <a:t>개체의 이름을 정확히 모를 때 데이터 검색하기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163</a:t>
            </a:r>
            <a:r>
              <a:rPr lang="en-US" altLang="ko-KR" sz="1200" dirty="0">
                <a:latin typeface="+mn-ea"/>
                <a:ea typeface="+mn-ea"/>
              </a:rPr>
              <a:t>~167p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xmlns="" id="{E025DA25-2F97-42A2-9CED-10A4FCC29A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1</a:t>
            </a:r>
            <a:r>
              <a:rPr lang="en-US" altLang="ko-KR" dirty="0"/>
              <a:t>-4 </a:t>
            </a:r>
            <a:r>
              <a:rPr lang="ko-KR" altLang="en-US" dirty="0"/>
              <a:t>두 테이블에 삽입된 데이터 확인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8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DEE8AB5-FF70-4440-9D54-C1B2142E0458}"/>
              </a:ext>
            </a:extLst>
          </p:cNvPr>
          <p:cNvSpPr/>
          <p:nvPr/>
        </p:nvSpPr>
        <p:spPr>
          <a:xfrm>
            <a:off x="456881" y="1204091"/>
            <a:ext cx="8273685" cy="514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87E3611-B125-49E4-8B3A-575D6C52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92" y="1898830"/>
            <a:ext cx="4991790" cy="25268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27F9FEA-EB96-4C1E-9583-D7D0034AD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114" y="1899914"/>
            <a:ext cx="3123451" cy="25268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3225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/>
              <a:t>[</a:t>
            </a:r>
            <a:r>
              <a:rPr lang="ko-KR" altLang="en-US" sz="2300" dirty="0"/>
              <a:t>실습 </a:t>
            </a:r>
            <a:r>
              <a:rPr lang="en-US" altLang="ko-KR" sz="2300" dirty="0"/>
              <a:t>5-2] </a:t>
            </a:r>
            <a:r>
              <a:rPr lang="ko-KR" altLang="en-US" sz="2300" dirty="0"/>
              <a:t>개체의 이름을 정확히 모를 때 데이터 검색하기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163</a:t>
            </a:r>
            <a:r>
              <a:rPr lang="en-US" altLang="ko-KR" sz="1200" dirty="0">
                <a:latin typeface="+mn-ea"/>
                <a:ea typeface="+mn-ea"/>
              </a:rPr>
              <a:t>~167p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xmlns="" id="{E025DA25-2F97-42A2-9CED-10A4FCC29A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2 </a:t>
            </a:r>
            <a:r>
              <a:rPr lang="en-US" altLang="ko-KR" sz="1400" dirty="0" err="1"/>
              <a:t>cookDB</a:t>
            </a:r>
            <a:r>
              <a:rPr lang="en-US" altLang="ko-KR" sz="1400" dirty="0"/>
              <a:t> </a:t>
            </a:r>
            <a:r>
              <a:rPr lang="ko-KR" altLang="en-US" sz="1400" dirty="0"/>
              <a:t>저장하기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2-1 </a:t>
            </a:r>
            <a:r>
              <a:rPr lang="ko-KR" altLang="en-US" dirty="0"/>
              <a:t>‘</a:t>
            </a:r>
            <a:r>
              <a:rPr lang="en-US" altLang="ko-KR" dirty="0" err="1"/>
              <a:t>cookDB.sql</a:t>
            </a:r>
            <a:r>
              <a:rPr lang="en-US" altLang="ko-KR" dirty="0"/>
              <a:t>’</a:t>
            </a:r>
            <a:r>
              <a:rPr lang="ko-KR" altLang="en-US" dirty="0"/>
              <a:t> 저장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8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400" dirty="0"/>
          </a:p>
          <a:p>
            <a:pPr marL="436562" indent="-342900">
              <a:buAutoNum type="arabicPeriod"/>
            </a:pPr>
            <a:endParaRPr lang="en-US" altLang="ko-KR" sz="400" dirty="0"/>
          </a:p>
          <a:p>
            <a:pPr marL="436562" indent="-342900">
              <a:buAutoNum type="arabicPeriod"/>
            </a:pPr>
            <a:endParaRPr lang="en-US" altLang="ko-KR" sz="400" dirty="0"/>
          </a:p>
          <a:p>
            <a:pPr marL="436562" indent="-342900">
              <a:buAutoNum type="arabicPeriod"/>
            </a:pPr>
            <a:endParaRPr lang="en-US" altLang="ko-KR" sz="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3 </a:t>
            </a:r>
            <a:r>
              <a:rPr lang="en-US" altLang="ko-KR" dirty="0" err="1"/>
              <a:t>cookDB</a:t>
            </a:r>
            <a:r>
              <a:rPr lang="en-US" altLang="ko-KR" dirty="0"/>
              <a:t> </a:t>
            </a:r>
            <a:r>
              <a:rPr lang="ko-KR" altLang="en-US" dirty="0"/>
              <a:t>초기화하기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3-1 </a:t>
            </a:r>
            <a:r>
              <a:rPr lang="ko-KR" altLang="en-US" dirty="0"/>
              <a:t>열려 있는 쿼리 창 모두 닫기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3-2 C:\SQL\cookDB.sql </a:t>
            </a:r>
            <a:r>
              <a:rPr lang="ko-KR" altLang="en-US" dirty="0"/>
              <a:t>파일 </a:t>
            </a:r>
            <a:r>
              <a:rPr lang="en-US" altLang="ko-KR" dirty="0"/>
              <a:t>&lt;</a:t>
            </a:r>
            <a:r>
              <a:rPr lang="ko-KR" altLang="en-US" dirty="0"/>
              <a:t>열기</a:t>
            </a:r>
            <a:r>
              <a:rPr lang="en-US" altLang="ko-KR" dirty="0"/>
              <a:t>&gt;</a:t>
            </a:r>
          </a:p>
          <a:p>
            <a:pPr marL="436562" indent="-342900">
              <a:buAutoNum type="arabicPeriod"/>
            </a:pPr>
            <a:endParaRPr lang="en-US" altLang="ko-KR" sz="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465664C-602E-4A2E-A510-38372AC21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178750"/>
            <a:ext cx="4878604" cy="23218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67F16AF-A28A-466E-A68E-18623DB97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8" y="4333674"/>
            <a:ext cx="4878605" cy="232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lang="en-US" altLang="ko-KR" dirty="0"/>
              <a:t>SELECT ··· FROM </a:t>
            </a:r>
            <a:r>
              <a:rPr lang="ko-KR" altLang="en-US" dirty="0"/>
              <a:t>문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02 </a:t>
            </a:r>
            <a:r>
              <a:rPr lang="en-US" altLang="ko-KR" dirty="0"/>
              <a:t>SELECT ··· FROM ··· WHERE </a:t>
            </a:r>
            <a:r>
              <a:rPr lang="ko-KR" altLang="en-US" dirty="0"/>
              <a:t>문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03 </a:t>
            </a:r>
            <a:r>
              <a:rPr lang="en-US" altLang="ko-KR" dirty="0"/>
              <a:t>GROUP BY  ··· HAVING </a:t>
            </a:r>
            <a:r>
              <a:rPr lang="ko-KR" altLang="en-US" dirty="0"/>
              <a:t>문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4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/>
              <a:t>[</a:t>
            </a:r>
            <a:r>
              <a:rPr lang="ko-KR" altLang="en-US" sz="2300" dirty="0"/>
              <a:t>실습 </a:t>
            </a:r>
            <a:r>
              <a:rPr lang="en-US" altLang="ko-KR" sz="2300" dirty="0"/>
              <a:t>5-2] </a:t>
            </a:r>
            <a:r>
              <a:rPr lang="ko-KR" altLang="en-US" sz="2300" dirty="0"/>
              <a:t>개체의 이름을 정확히 모를 때 데이터 검색하기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163</a:t>
            </a:r>
            <a:r>
              <a:rPr lang="en-US" altLang="ko-KR" sz="1200" dirty="0">
                <a:latin typeface="+mn-ea"/>
                <a:ea typeface="+mn-ea"/>
              </a:rPr>
              <a:t>~167p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xmlns="" id="{E025DA25-2F97-42A2-9CED-10A4FCC29A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3-3 SQL</a:t>
            </a:r>
            <a:r>
              <a:rPr lang="ko-KR" altLang="en-US" dirty="0"/>
              <a:t> 문을 실행해 </a:t>
            </a:r>
            <a:r>
              <a:rPr lang="en-US" altLang="ko-KR" dirty="0" err="1"/>
              <a:t>cookDB</a:t>
            </a:r>
            <a:r>
              <a:rPr lang="en-US" altLang="ko-KR" dirty="0"/>
              <a:t> </a:t>
            </a:r>
            <a:r>
              <a:rPr lang="ko-KR" altLang="en-US" dirty="0"/>
              <a:t>초기화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8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400" dirty="0"/>
          </a:p>
          <a:p>
            <a:pPr marL="436562" indent="-342900">
              <a:buAutoNum type="arabicPeriod"/>
            </a:pPr>
            <a:endParaRPr lang="en-US" altLang="ko-KR" sz="400" dirty="0"/>
          </a:p>
          <a:p>
            <a:pPr marL="436562" indent="-342900">
              <a:buAutoNum type="arabicPeriod"/>
            </a:pPr>
            <a:endParaRPr lang="en-US" altLang="ko-KR" sz="400" dirty="0"/>
          </a:p>
          <a:p>
            <a:pPr marL="436562" indent="-342900">
              <a:buAutoNum type="arabicPeriod"/>
            </a:pPr>
            <a:endParaRPr lang="en-US" altLang="ko-KR" sz="1000" dirty="0"/>
          </a:p>
          <a:p>
            <a:pPr marL="93662" indent="0">
              <a:buNone/>
            </a:pPr>
            <a:r>
              <a:rPr lang="en-US" altLang="ko-KR" dirty="0"/>
              <a:t>   3-4 </a:t>
            </a:r>
            <a:r>
              <a:rPr lang="ko-KR" altLang="en-US" dirty="0"/>
              <a:t>왼쪽 </a:t>
            </a:r>
            <a:r>
              <a:rPr lang="ko-KR" altLang="en-US" dirty="0" err="1"/>
              <a:t>내비게이터에</a:t>
            </a:r>
            <a:r>
              <a:rPr lang="ko-KR" altLang="en-US" dirty="0"/>
              <a:t> </a:t>
            </a:r>
            <a:r>
              <a:rPr lang="en-US" altLang="ko-KR" dirty="0" err="1"/>
              <a:t>cookDB</a:t>
            </a:r>
            <a:r>
              <a:rPr lang="ko-KR" altLang="en-US" dirty="0"/>
              <a:t>가 보이지 않으면 </a:t>
            </a:r>
            <a:r>
              <a:rPr lang="en-US" altLang="ko-KR" dirty="0"/>
              <a:t>[Refresh All]</a:t>
            </a:r>
            <a:r>
              <a:rPr lang="ko-KR" altLang="en-US" dirty="0"/>
              <a:t> 선택</a:t>
            </a:r>
            <a:endParaRPr lang="en-US" altLang="ko-KR" sz="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0936D95-A1A6-4576-AFE5-C46C4745F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10" y="887935"/>
            <a:ext cx="4950688" cy="177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58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2-2 WHERE </a:t>
            </a:r>
            <a:r>
              <a:rPr lang="ko-KR" altLang="en-US" dirty="0"/>
              <a:t>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783974" cy="5669958"/>
          </a:xfrm>
        </p:spPr>
        <p:txBody>
          <a:bodyPr/>
          <a:lstStyle/>
          <a:p>
            <a:r>
              <a:rPr lang="en-US" altLang="ko-KR" dirty="0"/>
              <a:t>SELECT … FROM </a:t>
            </a:r>
            <a:r>
              <a:rPr lang="ko-KR" altLang="en-US" dirty="0"/>
              <a:t>문에 </a:t>
            </a:r>
            <a:r>
              <a:rPr lang="en-US" altLang="ko-KR" dirty="0"/>
              <a:t>WHERE </a:t>
            </a:r>
            <a:r>
              <a:rPr lang="ko-KR" altLang="en-US" dirty="0"/>
              <a:t>절을 추가하면 특정한 조건을 만족하는 데이터만 조회할 수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있음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2000" dirty="0"/>
          </a:p>
          <a:p>
            <a:r>
              <a:rPr lang="en-US" altLang="ko-KR" dirty="0"/>
              <a:t>WHERE </a:t>
            </a:r>
            <a:r>
              <a:rPr lang="ko-KR" altLang="en-US" dirty="0"/>
              <a:t>절 없이 </a:t>
            </a:r>
            <a:r>
              <a:rPr lang="en-US" altLang="ko-KR" dirty="0" err="1"/>
              <a:t>cookDB</a:t>
            </a:r>
            <a:r>
              <a:rPr lang="ko-KR" altLang="en-US" dirty="0"/>
              <a:t>의 회원 테이블</a:t>
            </a:r>
            <a:r>
              <a:rPr lang="en-US" altLang="ko-KR" dirty="0"/>
              <a:t>(</a:t>
            </a:r>
            <a:r>
              <a:rPr lang="en-US" altLang="ko-KR" dirty="0" err="1"/>
              <a:t>userTBL</a:t>
            </a:r>
            <a:r>
              <a:rPr lang="en-US" altLang="ko-KR" dirty="0"/>
              <a:t>)</a:t>
            </a:r>
            <a:r>
              <a:rPr lang="ko-KR" altLang="en-US" dirty="0"/>
              <a:t> 조회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200" dirty="0"/>
          </a:p>
          <a:p>
            <a:r>
              <a:rPr lang="ko-KR" altLang="en-US" dirty="0"/>
              <a:t>원 테이블</a:t>
            </a:r>
            <a:r>
              <a:rPr lang="en-US" altLang="ko-KR" dirty="0"/>
              <a:t>(</a:t>
            </a:r>
            <a:r>
              <a:rPr lang="en-US" altLang="ko-KR" dirty="0" err="1"/>
              <a:t>userTBL</a:t>
            </a:r>
            <a:r>
              <a:rPr lang="en-US" altLang="ko-KR" dirty="0"/>
              <a:t>)</a:t>
            </a:r>
            <a:r>
              <a:rPr lang="ko-KR" altLang="en-US" dirty="0"/>
              <a:t>에서 강호동의 정보만 조회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92F008B-5AFB-4F5E-BF57-2D26ECE50CF0}"/>
              </a:ext>
            </a:extLst>
          </p:cNvPr>
          <p:cNvSpPr/>
          <p:nvPr/>
        </p:nvSpPr>
        <p:spPr>
          <a:xfrm>
            <a:off x="442829" y="1584662"/>
            <a:ext cx="827368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ko-KR" altLang="en-US" sz="1400" dirty="0" err="1">
                <a:solidFill>
                  <a:schemeClr val="tx1"/>
                </a:solidFill>
              </a:rPr>
              <a:t>열이름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FROM </a:t>
            </a:r>
            <a:r>
              <a:rPr lang="ko-KR" altLang="en-US" sz="1400" dirty="0">
                <a:solidFill>
                  <a:schemeClr val="tx1"/>
                </a:solidFill>
              </a:rPr>
              <a:t>테이블이름 </a:t>
            </a:r>
            <a:r>
              <a:rPr lang="en-US" altLang="ko-KR" sz="1400" dirty="0">
                <a:solidFill>
                  <a:schemeClr val="tx1"/>
                </a:solidFill>
              </a:rPr>
              <a:t>WHERE </a:t>
            </a:r>
            <a:r>
              <a:rPr lang="ko-KR" altLang="en-US" sz="1400" dirty="0">
                <a:solidFill>
                  <a:schemeClr val="tx1"/>
                </a:solidFill>
              </a:rPr>
              <a:t>조건식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F88FC6D-F212-40CF-9570-1C4989E9C5CF}"/>
              </a:ext>
            </a:extLst>
          </p:cNvPr>
          <p:cNvSpPr/>
          <p:nvPr/>
        </p:nvSpPr>
        <p:spPr>
          <a:xfrm>
            <a:off x="456881" y="2699955"/>
            <a:ext cx="8273685" cy="50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C8877C4-3A99-4FCA-8922-0EFBDABC3FEF}"/>
              </a:ext>
            </a:extLst>
          </p:cNvPr>
          <p:cNvSpPr/>
          <p:nvPr/>
        </p:nvSpPr>
        <p:spPr>
          <a:xfrm>
            <a:off x="456881" y="3969060"/>
            <a:ext cx="827368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= '</a:t>
            </a:r>
            <a:r>
              <a:rPr lang="ko-KR" altLang="en-US" sz="1400" dirty="0">
                <a:solidFill>
                  <a:schemeClr val="tx1"/>
                </a:solidFill>
              </a:rPr>
              <a:t>강호동</a:t>
            </a:r>
            <a:r>
              <a:rPr lang="en-US" altLang="ko-KR" sz="1400" dirty="0">
                <a:solidFill>
                  <a:schemeClr val="tx1"/>
                </a:solidFill>
              </a:rPr>
              <a:t>';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3AD80C0-EFCF-4A7D-8490-C8C4CBBF5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81" y="4462801"/>
            <a:ext cx="6275359" cy="8633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011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2-3 </a:t>
            </a:r>
            <a:r>
              <a:rPr lang="ko-KR" altLang="en-US" dirty="0"/>
              <a:t>조건 연산자와 관계 연산자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/>
              <a:t>회원 테이블에서 </a:t>
            </a:r>
            <a:r>
              <a:rPr lang="en-US" altLang="ko-KR" dirty="0"/>
              <a:t>1970</a:t>
            </a:r>
            <a:r>
              <a:rPr lang="ko-KR" altLang="en-US" dirty="0"/>
              <a:t>년 이후에 출생했고 키가 </a:t>
            </a:r>
            <a:r>
              <a:rPr lang="en-US" altLang="ko-KR" dirty="0"/>
              <a:t>182cm </a:t>
            </a:r>
            <a:r>
              <a:rPr lang="ko-KR" altLang="en-US" dirty="0"/>
              <a:t>이상인 사람의 아이디와 이름을 조회</a:t>
            </a:r>
            <a:endParaRPr lang="en-US" altLang="ko-KR" dirty="0"/>
          </a:p>
          <a:p>
            <a:pPr marL="93662" indent="0">
              <a:buNone/>
            </a:pPr>
            <a:endParaRPr lang="en-US" altLang="ko-KR" sz="3200" dirty="0"/>
          </a:p>
          <a:p>
            <a:r>
              <a:rPr lang="en-US" altLang="ko-KR" dirty="0"/>
              <a:t>1970</a:t>
            </a:r>
            <a:r>
              <a:rPr lang="ko-KR" altLang="en-US" dirty="0"/>
              <a:t>년 이후에 출생했거나 키가 </a:t>
            </a:r>
            <a:r>
              <a:rPr lang="en-US" altLang="ko-KR" dirty="0"/>
              <a:t>182cm </a:t>
            </a:r>
            <a:r>
              <a:rPr lang="ko-KR" altLang="en-US" dirty="0"/>
              <a:t>이상인 사람의 아이디와 이름 조회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92F008B-5AFB-4F5E-BF57-2D26ECE50CF0}"/>
              </a:ext>
            </a:extLst>
          </p:cNvPr>
          <p:cNvSpPr/>
          <p:nvPr/>
        </p:nvSpPr>
        <p:spPr>
          <a:xfrm>
            <a:off x="442829" y="1223755"/>
            <a:ext cx="8435599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 &gt;= 1970 AND height &gt;= 182;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F88FC6D-F212-40CF-9570-1C4989E9C5CF}"/>
              </a:ext>
            </a:extLst>
          </p:cNvPr>
          <p:cNvSpPr/>
          <p:nvPr/>
        </p:nvSpPr>
        <p:spPr>
          <a:xfrm>
            <a:off x="456881" y="2213865"/>
            <a:ext cx="8435599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 &gt;= 1970 OR height &gt;= 182;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546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2-4 BETWEEN … AND, IN( ), LIKE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/>
              <a:t>회원 테이블에서 키가 </a:t>
            </a:r>
            <a:r>
              <a:rPr lang="en-US" altLang="ko-KR" dirty="0"/>
              <a:t>180~182cm</a:t>
            </a:r>
            <a:r>
              <a:rPr lang="ko-KR" altLang="en-US" dirty="0"/>
              <a:t>인 사람 조회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쿼리문은 </a:t>
            </a:r>
            <a:r>
              <a:rPr lang="en-US" altLang="ko-KR" dirty="0"/>
              <a:t>BETWEEN … AND </a:t>
            </a:r>
            <a:r>
              <a:rPr lang="ko-KR" altLang="en-US" dirty="0"/>
              <a:t>연산자를 사용하여 다음과 같이 작성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r>
              <a:rPr lang="ko-KR" altLang="en-US" dirty="0"/>
              <a:t>지역이 경남 또는 충남 또는 경북인 사람은 </a:t>
            </a:r>
            <a:r>
              <a:rPr lang="en-US" altLang="ko-KR" dirty="0"/>
              <a:t>OR </a:t>
            </a:r>
            <a:r>
              <a:rPr lang="ko-KR" altLang="en-US" dirty="0"/>
              <a:t>연산자를 사용하여 조회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r>
              <a:rPr lang="ko-KR" altLang="en-US" dirty="0"/>
              <a:t>이산적인</a:t>
            </a:r>
            <a:r>
              <a:rPr lang="en-US" altLang="ko-KR" dirty="0"/>
              <a:t>(discrete) </a:t>
            </a:r>
            <a:r>
              <a:rPr lang="ko-KR" altLang="en-US" dirty="0"/>
              <a:t>값을 조회할 때는 </a:t>
            </a:r>
            <a:r>
              <a:rPr lang="en-US" altLang="ko-KR" dirty="0"/>
              <a:t>IN( ) </a:t>
            </a:r>
            <a:r>
              <a:rPr lang="ko-KR" altLang="en-US" dirty="0"/>
              <a:t>연산자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r>
              <a:rPr lang="ko-KR" altLang="en-US" dirty="0"/>
              <a:t>성이 김 씨인 회원의 이름과 키 조회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r>
              <a:rPr lang="ko-KR" altLang="en-US" dirty="0"/>
              <a:t>맨 앞의 한 글자가 무엇이든 상관없고 </a:t>
            </a:r>
            <a:r>
              <a:rPr lang="ko-KR" altLang="en-US" dirty="0" err="1"/>
              <a:t>그다음이</a:t>
            </a:r>
            <a:r>
              <a:rPr lang="ko-KR" altLang="en-US" dirty="0"/>
              <a:t> ‘</a:t>
            </a:r>
            <a:r>
              <a:rPr lang="ko-KR" altLang="en-US" dirty="0" err="1"/>
              <a:t>경규’인</a:t>
            </a:r>
            <a:r>
              <a:rPr lang="ko-KR" altLang="en-US" dirty="0"/>
              <a:t> 사람 조회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92F008B-5AFB-4F5E-BF57-2D26ECE50CF0}"/>
              </a:ext>
            </a:extLst>
          </p:cNvPr>
          <p:cNvSpPr/>
          <p:nvPr/>
        </p:nvSpPr>
        <p:spPr>
          <a:xfrm>
            <a:off x="442829" y="1223755"/>
            <a:ext cx="826963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height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WHERE height &gt;= 180 AND height &lt;= 182;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F88FC6D-F212-40CF-9570-1C4989E9C5CF}"/>
              </a:ext>
            </a:extLst>
          </p:cNvPr>
          <p:cNvSpPr/>
          <p:nvPr/>
        </p:nvSpPr>
        <p:spPr>
          <a:xfrm>
            <a:off x="456881" y="2213865"/>
            <a:ext cx="826963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height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WHERE height BETWEEN 180 AND 182;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6781C3F-6DEB-49DB-9E41-793D47FB1086}"/>
              </a:ext>
            </a:extLst>
          </p:cNvPr>
          <p:cNvSpPr/>
          <p:nvPr/>
        </p:nvSpPr>
        <p:spPr>
          <a:xfrm>
            <a:off x="466713" y="3220351"/>
            <a:ext cx="826963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='</a:t>
            </a:r>
            <a:r>
              <a:rPr lang="ko-KR" altLang="en-US" sz="1400" dirty="0">
                <a:solidFill>
                  <a:schemeClr val="tx1"/>
                </a:solidFill>
              </a:rPr>
              <a:t>경남</a:t>
            </a:r>
            <a:r>
              <a:rPr lang="en-US" altLang="ko-KR" sz="1400" dirty="0">
                <a:solidFill>
                  <a:schemeClr val="tx1"/>
                </a:solidFill>
              </a:rPr>
              <a:t>' OR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='</a:t>
            </a:r>
            <a:r>
              <a:rPr lang="ko-KR" altLang="en-US" sz="1400" dirty="0">
                <a:solidFill>
                  <a:schemeClr val="tx1"/>
                </a:solidFill>
              </a:rPr>
              <a:t>충남</a:t>
            </a:r>
            <a:r>
              <a:rPr lang="en-US" altLang="ko-KR" sz="1400" dirty="0">
                <a:solidFill>
                  <a:schemeClr val="tx1"/>
                </a:solidFill>
              </a:rPr>
              <a:t>' OR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='</a:t>
            </a:r>
            <a:r>
              <a:rPr lang="ko-KR" altLang="en-US" sz="1400" dirty="0">
                <a:solidFill>
                  <a:schemeClr val="tx1"/>
                </a:solidFill>
              </a:rPr>
              <a:t>경북</a:t>
            </a:r>
            <a:r>
              <a:rPr lang="en-US" altLang="ko-KR" sz="1400" dirty="0">
                <a:solidFill>
                  <a:schemeClr val="tx1"/>
                </a:solidFill>
              </a:rPr>
              <a:t>';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9FB59FF-1ECB-4A7C-AC1A-84F923C4CDBC}"/>
              </a:ext>
            </a:extLst>
          </p:cNvPr>
          <p:cNvSpPr/>
          <p:nvPr/>
        </p:nvSpPr>
        <p:spPr>
          <a:xfrm>
            <a:off x="476545" y="4210461"/>
            <a:ext cx="826963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IN ('</a:t>
            </a:r>
            <a:r>
              <a:rPr lang="ko-KR" altLang="en-US" sz="1400" dirty="0">
                <a:solidFill>
                  <a:schemeClr val="tx1"/>
                </a:solidFill>
              </a:rPr>
              <a:t>경남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충남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경북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94B7C41-DAB3-4390-A974-ACB5E3021180}"/>
              </a:ext>
            </a:extLst>
          </p:cNvPr>
          <p:cNvSpPr/>
          <p:nvPr/>
        </p:nvSpPr>
        <p:spPr>
          <a:xfrm>
            <a:off x="482222" y="5168686"/>
            <a:ext cx="826963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height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LIKE '</a:t>
            </a:r>
            <a:r>
              <a:rPr lang="ko-KR" altLang="en-US" sz="1400" dirty="0">
                <a:solidFill>
                  <a:schemeClr val="tx1"/>
                </a:solidFill>
              </a:rPr>
              <a:t>김</a:t>
            </a:r>
            <a:r>
              <a:rPr lang="en-US" altLang="ko-KR" sz="1400" dirty="0">
                <a:solidFill>
                  <a:schemeClr val="tx1"/>
                </a:solidFill>
              </a:rPr>
              <a:t>%';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37B728F-D8C3-4042-92D7-277A3C387735}"/>
              </a:ext>
            </a:extLst>
          </p:cNvPr>
          <p:cNvSpPr/>
          <p:nvPr/>
        </p:nvSpPr>
        <p:spPr>
          <a:xfrm>
            <a:off x="492054" y="6155508"/>
            <a:ext cx="826963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height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LIKE '_</a:t>
            </a:r>
            <a:r>
              <a:rPr lang="ko-KR" altLang="en-US" sz="1400" dirty="0">
                <a:solidFill>
                  <a:schemeClr val="tx1"/>
                </a:solidFill>
              </a:rPr>
              <a:t>경규</a:t>
            </a:r>
            <a:r>
              <a:rPr lang="en-US" altLang="ko-KR" sz="1400" dirty="0">
                <a:solidFill>
                  <a:schemeClr val="tx1"/>
                </a:solidFill>
              </a:rPr>
              <a:t>';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628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2-5 </a:t>
            </a:r>
            <a:r>
              <a:rPr lang="ko-KR" altLang="en-US" dirty="0" err="1"/>
              <a:t>서브쿼리와</a:t>
            </a:r>
            <a:r>
              <a:rPr lang="ko-KR" altLang="en-US" dirty="0"/>
              <a:t> </a:t>
            </a:r>
            <a:r>
              <a:rPr lang="en-US" altLang="ko-KR" dirty="0"/>
              <a:t>ANY, ALL, SOME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 err="1"/>
              <a:t>김용만보다</a:t>
            </a:r>
            <a:r>
              <a:rPr lang="ko-KR" altLang="en-US" dirty="0"/>
              <a:t> 키가 크거나 같은 사람의 이름과 키 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r>
              <a:rPr lang="ko-KR" altLang="en-US" dirty="0"/>
              <a:t>지역이 경기인 사람보다 키가 크거나 같은 사람 추출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pPr lvl="1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92F008B-5AFB-4F5E-BF57-2D26ECE50CF0}"/>
              </a:ext>
            </a:extLst>
          </p:cNvPr>
          <p:cNvSpPr/>
          <p:nvPr/>
        </p:nvSpPr>
        <p:spPr>
          <a:xfrm>
            <a:off x="442829" y="1223755"/>
            <a:ext cx="826963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height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WHERE height &gt; 177;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F88FC6D-F212-40CF-9570-1C4989E9C5CF}"/>
              </a:ext>
            </a:extLst>
          </p:cNvPr>
          <p:cNvSpPr/>
          <p:nvPr/>
        </p:nvSpPr>
        <p:spPr>
          <a:xfrm>
            <a:off x="456881" y="1673805"/>
            <a:ext cx="8269631" cy="4860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height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WHERE height &gt; (SELECT height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= '</a:t>
            </a:r>
            <a:r>
              <a:rPr lang="ko-KR" altLang="en-US" sz="1400" dirty="0">
                <a:solidFill>
                  <a:schemeClr val="tx1"/>
                </a:solidFill>
              </a:rPr>
              <a:t>김용만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6781C3F-6DEB-49DB-9E41-793D47FB1086}"/>
              </a:ext>
            </a:extLst>
          </p:cNvPr>
          <p:cNvSpPr/>
          <p:nvPr/>
        </p:nvSpPr>
        <p:spPr>
          <a:xfrm>
            <a:off x="466713" y="2870143"/>
            <a:ext cx="8269631" cy="4860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height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WHERE height &gt;= (SELECT height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= '</a:t>
            </a:r>
            <a:r>
              <a:rPr lang="ko-KR" altLang="en-US" sz="1400" dirty="0">
                <a:solidFill>
                  <a:schemeClr val="tx1"/>
                </a:solidFill>
              </a:rPr>
              <a:t>경기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2D6070B-6E2B-4D02-A81E-C318BA77F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07" y="3501768"/>
            <a:ext cx="8254305" cy="9261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2892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2-5 </a:t>
            </a:r>
            <a:r>
              <a:rPr lang="ko-KR" altLang="en-US" dirty="0" err="1"/>
              <a:t>서브쿼리와</a:t>
            </a:r>
            <a:r>
              <a:rPr lang="ko-KR" altLang="en-US" dirty="0"/>
              <a:t> </a:t>
            </a:r>
            <a:r>
              <a:rPr lang="en-US" altLang="ko-KR" dirty="0"/>
              <a:t>ANY, ALL, SOME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en-US" altLang="ko-KR" dirty="0"/>
              <a:t>ANY </a:t>
            </a:r>
            <a:r>
              <a:rPr lang="ko-KR" altLang="en-US" dirty="0"/>
              <a:t>구문으로 다음과 같이 고친 후 다시 실행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r>
              <a:rPr lang="ko-KR" altLang="en-US" dirty="0"/>
              <a:t>지역이 경기인 사람보다 키가 크거나 같은 사람 추출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2000" dirty="0"/>
          </a:p>
          <a:p>
            <a:r>
              <a:rPr lang="en-US" altLang="ko-KR" dirty="0"/>
              <a:t>&gt;= ANY </a:t>
            </a:r>
            <a:r>
              <a:rPr lang="ko-KR" altLang="en-US" dirty="0"/>
              <a:t>대신 </a:t>
            </a:r>
            <a:r>
              <a:rPr lang="en-US" altLang="ko-KR" dirty="0"/>
              <a:t>= ANY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pPr lvl="1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F88FC6D-F212-40CF-9570-1C4989E9C5CF}"/>
              </a:ext>
            </a:extLst>
          </p:cNvPr>
          <p:cNvSpPr/>
          <p:nvPr/>
        </p:nvSpPr>
        <p:spPr>
          <a:xfrm>
            <a:off x="456882" y="1204091"/>
            <a:ext cx="6680404" cy="4860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height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WHERE height &gt;= ANY (SELECT height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= '</a:t>
            </a:r>
            <a:r>
              <a:rPr lang="ko-KR" altLang="en-US" sz="1400" dirty="0">
                <a:solidFill>
                  <a:schemeClr val="tx1"/>
                </a:solidFill>
              </a:rPr>
              <a:t>경기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6781C3F-6DEB-49DB-9E41-793D47FB1086}"/>
              </a:ext>
            </a:extLst>
          </p:cNvPr>
          <p:cNvSpPr/>
          <p:nvPr/>
        </p:nvSpPr>
        <p:spPr>
          <a:xfrm>
            <a:off x="466713" y="3463306"/>
            <a:ext cx="6670573" cy="4860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height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WHERE height &gt;= ALL (SELECT height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= '</a:t>
            </a:r>
            <a:r>
              <a:rPr lang="ko-KR" altLang="en-US" sz="1400" dirty="0">
                <a:solidFill>
                  <a:schemeClr val="tx1"/>
                </a:solidFill>
              </a:rPr>
              <a:t>경기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D9C5F63-8219-43F8-B8A0-A78F5FF4A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305" y="1204090"/>
            <a:ext cx="1575175" cy="18250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C3DD5C3-01C5-4CFA-B712-2A8880491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305" y="3459506"/>
            <a:ext cx="1575175" cy="11896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2E51FE13-4873-4F59-A6BA-0ABF33C74BD3}"/>
              </a:ext>
            </a:extLst>
          </p:cNvPr>
          <p:cNvSpPr/>
          <p:nvPr/>
        </p:nvSpPr>
        <p:spPr>
          <a:xfrm>
            <a:off x="476545" y="5263506"/>
            <a:ext cx="6670573" cy="4860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height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WHERE height = ANY (SELECT height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= '</a:t>
            </a:r>
            <a:r>
              <a:rPr lang="ko-KR" altLang="en-US" sz="1400" dirty="0">
                <a:solidFill>
                  <a:schemeClr val="tx1"/>
                </a:solidFill>
              </a:rPr>
              <a:t>경기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02ACC074-4FBE-4AC2-8A5D-47A1862F1F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305" y="5263506"/>
            <a:ext cx="1575175" cy="9451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3559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2-5 </a:t>
            </a:r>
            <a:r>
              <a:rPr lang="ko-KR" altLang="en-US" dirty="0" err="1"/>
              <a:t>서브쿼리와</a:t>
            </a:r>
            <a:r>
              <a:rPr lang="ko-KR" altLang="en-US" dirty="0"/>
              <a:t> </a:t>
            </a:r>
            <a:r>
              <a:rPr lang="en-US" altLang="ko-KR" dirty="0"/>
              <a:t>ANY, ALL, SOME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/>
              <a:t>‘</a:t>
            </a:r>
            <a:r>
              <a:rPr lang="en-US" altLang="ko-KR" dirty="0"/>
              <a:t>= ANY (</a:t>
            </a:r>
            <a:r>
              <a:rPr lang="ko-KR" altLang="en-US" dirty="0" err="1"/>
              <a:t>서브쿼리</a:t>
            </a:r>
            <a:r>
              <a:rPr lang="en-US" altLang="ko-KR" dirty="0"/>
              <a:t>)’</a:t>
            </a:r>
            <a:r>
              <a:rPr lang="ko-KR" altLang="en-US" dirty="0"/>
              <a:t>는 ‘ </a:t>
            </a:r>
            <a:r>
              <a:rPr lang="en-US" altLang="ko-KR" dirty="0"/>
              <a:t>IN (</a:t>
            </a:r>
            <a:r>
              <a:rPr lang="ko-KR" altLang="en-US" dirty="0" err="1"/>
              <a:t>서브쿼리</a:t>
            </a:r>
            <a:r>
              <a:rPr lang="en-US" altLang="ko-KR" dirty="0"/>
              <a:t>)’</a:t>
            </a:r>
            <a:r>
              <a:rPr lang="ko-KR" altLang="en-US" dirty="0"/>
              <a:t>와 동일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pPr lvl="1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F88FC6D-F212-40CF-9570-1C4989E9C5CF}"/>
              </a:ext>
            </a:extLst>
          </p:cNvPr>
          <p:cNvSpPr/>
          <p:nvPr/>
        </p:nvSpPr>
        <p:spPr>
          <a:xfrm>
            <a:off x="456882" y="1204091"/>
            <a:ext cx="8255578" cy="4860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height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WHERE height IN (SELECT height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= '</a:t>
            </a:r>
            <a:r>
              <a:rPr lang="ko-KR" altLang="en-US" sz="1400" dirty="0">
                <a:solidFill>
                  <a:schemeClr val="tx1"/>
                </a:solidFill>
              </a:rPr>
              <a:t>경기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207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2-6 ORDER BY </a:t>
            </a:r>
            <a:r>
              <a:rPr lang="ko-KR" altLang="en-US" dirty="0"/>
              <a:t>절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/>
              <a:t>가입한 순서대로 회원 출력</a:t>
            </a:r>
            <a:r>
              <a:rPr lang="en-US" altLang="ko-KR" dirty="0"/>
              <a:t>(</a:t>
            </a:r>
            <a:r>
              <a:rPr lang="ko-KR" altLang="en-US" dirty="0"/>
              <a:t>기본적으로 오름차순</a:t>
            </a:r>
            <a:r>
              <a:rPr lang="en-US" altLang="ko-KR" dirty="0"/>
              <a:t>(ascending)</a:t>
            </a:r>
            <a:r>
              <a:rPr lang="ko-KR" altLang="en-US" dirty="0"/>
              <a:t>으로 정렬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r>
              <a:rPr lang="ko-KR" altLang="en-US" dirty="0"/>
              <a:t>내림차순</a:t>
            </a:r>
            <a:r>
              <a:rPr lang="en-US" altLang="ko-KR" dirty="0"/>
              <a:t>(descending)</a:t>
            </a:r>
            <a:r>
              <a:rPr lang="ko-KR" altLang="en-US" dirty="0"/>
              <a:t>으로 정렬</a:t>
            </a:r>
            <a:r>
              <a:rPr lang="en-US" altLang="ko-KR" dirty="0"/>
              <a:t>(</a:t>
            </a:r>
            <a:r>
              <a:rPr lang="ko-KR" altLang="en-US" dirty="0"/>
              <a:t>열 이름 뒤에 </a:t>
            </a:r>
            <a:r>
              <a:rPr lang="en-US" altLang="ko-KR" dirty="0"/>
              <a:t>DESC</a:t>
            </a:r>
            <a:r>
              <a:rPr lang="ko-KR" altLang="en-US" dirty="0"/>
              <a:t>를 넣음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r>
              <a:rPr lang="ko-KR" altLang="en-US" dirty="0"/>
              <a:t>정렬 기준을 </a:t>
            </a:r>
            <a:r>
              <a:rPr lang="en-US" altLang="ko-KR" dirty="0"/>
              <a:t>2</a:t>
            </a:r>
            <a:r>
              <a:rPr lang="ko-KR" altLang="en-US" dirty="0"/>
              <a:t>개로 설정하고 정렬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pPr lvl="1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F88FC6D-F212-40CF-9570-1C4989E9C5CF}"/>
              </a:ext>
            </a:extLst>
          </p:cNvPr>
          <p:cNvSpPr/>
          <p:nvPr/>
        </p:nvSpPr>
        <p:spPr>
          <a:xfrm>
            <a:off x="456883" y="1204091"/>
            <a:ext cx="5915318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mDate</a:t>
            </a:r>
            <a:r>
              <a:rPr lang="en-US" altLang="ko-KR" sz="1400" dirty="0">
                <a:solidFill>
                  <a:schemeClr val="tx1"/>
                </a:solidFill>
              </a:rPr>
              <a:t>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ORDER BY </a:t>
            </a:r>
            <a:r>
              <a:rPr lang="en-US" altLang="ko-KR" sz="1400" dirty="0" err="1">
                <a:solidFill>
                  <a:schemeClr val="tx1"/>
                </a:solidFill>
              </a:rPr>
              <a:t>mDate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9C38D0A-34CD-4C82-8AAA-76D37329B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20" y="1204090"/>
            <a:ext cx="2149291" cy="28869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528AEF8-D3B3-4983-9C8F-2509769FB7D7}"/>
              </a:ext>
            </a:extLst>
          </p:cNvPr>
          <p:cNvSpPr/>
          <p:nvPr/>
        </p:nvSpPr>
        <p:spPr>
          <a:xfrm>
            <a:off x="476545" y="4680175"/>
            <a:ext cx="8224966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mDate</a:t>
            </a:r>
            <a:r>
              <a:rPr lang="en-US" altLang="ko-KR" sz="1400" dirty="0">
                <a:solidFill>
                  <a:schemeClr val="tx1"/>
                </a:solidFill>
              </a:rPr>
              <a:t>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ORDER BY </a:t>
            </a:r>
            <a:r>
              <a:rPr lang="en-US" altLang="ko-KR" sz="1400" dirty="0" err="1">
                <a:solidFill>
                  <a:schemeClr val="tx1"/>
                </a:solidFill>
              </a:rPr>
              <a:t>mDate</a:t>
            </a:r>
            <a:r>
              <a:rPr lang="en-US" altLang="ko-KR" sz="1400" dirty="0">
                <a:solidFill>
                  <a:schemeClr val="tx1"/>
                </a:solidFill>
              </a:rPr>
              <a:t> DESC;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BEDB131-27D2-4FE0-8099-A4C58E513121}"/>
              </a:ext>
            </a:extLst>
          </p:cNvPr>
          <p:cNvSpPr/>
          <p:nvPr/>
        </p:nvSpPr>
        <p:spPr>
          <a:xfrm>
            <a:off x="482222" y="5670285"/>
            <a:ext cx="8224966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height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ORDER BY height DESC,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ASC;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102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2-7 DISTINCT </a:t>
            </a:r>
            <a:r>
              <a:rPr lang="ko-KR" altLang="en-US" dirty="0"/>
              <a:t>키워드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/>
              <a:t>회원 테이블에서 회원들의 거주 지역이 몇 곳인지 출력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800" dirty="0"/>
          </a:p>
          <a:p>
            <a:r>
              <a:rPr lang="ko-KR" altLang="en-US" dirty="0"/>
              <a:t>회원 테이블에서 회원들의 거주 지역이 몇 곳인지 출력</a:t>
            </a:r>
            <a:r>
              <a:rPr lang="en-US" altLang="ko-KR" dirty="0"/>
              <a:t>(ORDER BY </a:t>
            </a:r>
            <a:r>
              <a:rPr lang="ko-KR" altLang="en-US" dirty="0"/>
              <a:t>절 사용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pPr lvl="1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F88FC6D-F212-40CF-9570-1C4989E9C5CF}"/>
              </a:ext>
            </a:extLst>
          </p:cNvPr>
          <p:cNvSpPr/>
          <p:nvPr/>
        </p:nvSpPr>
        <p:spPr>
          <a:xfrm>
            <a:off x="456883" y="1204091"/>
            <a:ext cx="722046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528AEF8-D3B3-4983-9C8F-2509769FB7D7}"/>
              </a:ext>
            </a:extLst>
          </p:cNvPr>
          <p:cNvSpPr/>
          <p:nvPr/>
        </p:nvSpPr>
        <p:spPr>
          <a:xfrm>
            <a:off x="476545" y="4194085"/>
            <a:ext cx="7200800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ORDER BY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414E9AC-A312-4C2E-9B38-B3AC97320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376" y="1173594"/>
            <a:ext cx="741135" cy="23904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36BC965-9C03-48B3-B854-8AE4A8AB3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847" y="4194085"/>
            <a:ext cx="747664" cy="23904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6965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2-7 DISTINCT </a:t>
            </a:r>
            <a:r>
              <a:rPr lang="ko-KR" altLang="en-US" dirty="0"/>
              <a:t>키워드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/>
              <a:t>중복 지역을 하나만 출력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800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pPr lvl="1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F88FC6D-F212-40CF-9570-1C4989E9C5CF}"/>
              </a:ext>
            </a:extLst>
          </p:cNvPr>
          <p:cNvSpPr/>
          <p:nvPr/>
        </p:nvSpPr>
        <p:spPr>
          <a:xfrm>
            <a:off x="456883" y="1204091"/>
            <a:ext cx="677041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DISTINCT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46FAE38-512F-4D87-A5EA-41E99C8CE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168803"/>
            <a:ext cx="1251825" cy="21906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27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요구 분석과 시스템 설계의 중요성을 이해한다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dirty="0">
                <a:latin typeface="+mn-ea"/>
                <a:ea typeface="+mn-ea"/>
              </a:rPr>
              <a:t>데이터베이스 모델링의 개념을 이해하고 실제 모델링을 통해 연습한다</a:t>
            </a:r>
            <a:r>
              <a:rPr kumimoji="0" lang="en-US" altLang="ko-KR" dirty="0"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ea"/>
              </a:rPr>
              <a:t>MySQL Workbench</a:t>
            </a:r>
            <a:r>
              <a:rPr lang="ko-KR" altLang="en-US" dirty="0">
                <a:latin typeface="+mn-ea"/>
              </a:rPr>
              <a:t>에서 제공하는 데이터베이스 모델링 툴을 실습한다</a:t>
            </a:r>
            <a:r>
              <a:rPr lang="en-US" altLang="ko-KR">
                <a:latin typeface="+mn-ea"/>
              </a:rPr>
              <a:t>. 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948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2-8 LIMIT </a:t>
            </a:r>
            <a:r>
              <a:rPr lang="ko-KR" altLang="en-US" dirty="0"/>
              <a:t>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/>
              <a:t>입사일이 오래된 직원 </a:t>
            </a:r>
            <a:r>
              <a:rPr lang="en-US" altLang="ko-KR" dirty="0"/>
              <a:t>5</a:t>
            </a:r>
            <a:r>
              <a:rPr lang="ko-KR" altLang="en-US" dirty="0"/>
              <a:t>명의 </a:t>
            </a:r>
            <a:r>
              <a:rPr lang="en-US" altLang="ko-KR" dirty="0" err="1"/>
              <a:t>emp_no</a:t>
            </a:r>
            <a:r>
              <a:rPr lang="en-US" altLang="ko-KR" dirty="0"/>
              <a:t>(</a:t>
            </a:r>
            <a:r>
              <a:rPr lang="ko-KR" altLang="en-US" dirty="0"/>
              <a:t>사원번호</a:t>
            </a:r>
            <a:r>
              <a:rPr lang="en-US" altLang="ko-KR" dirty="0"/>
              <a:t>) </a:t>
            </a:r>
            <a:r>
              <a:rPr lang="ko-KR" altLang="en-US" dirty="0"/>
              <a:t>조회</a:t>
            </a:r>
            <a:r>
              <a:rPr lang="en-US" altLang="ko-KR" dirty="0"/>
              <a:t>(‘ Don’t Limit’</a:t>
            </a:r>
            <a:r>
              <a:rPr lang="ko-KR" altLang="en-US" dirty="0"/>
              <a:t> 선택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상위의 </a:t>
            </a:r>
            <a:r>
              <a:rPr lang="en-US" altLang="ko-KR" dirty="0"/>
              <a:t>N</a:t>
            </a:r>
            <a:r>
              <a:rPr lang="ko-KR" altLang="en-US" dirty="0"/>
              <a:t>개만 출력하는 </a:t>
            </a:r>
            <a:r>
              <a:rPr lang="en-US" altLang="ko-KR" dirty="0"/>
              <a:t>LIMIT </a:t>
            </a:r>
            <a:r>
              <a:rPr lang="ko-KR" altLang="en-US" dirty="0"/>
              <a:t>절 사용</a:t>
            </a:r>
            <a:endParaRPr lang="en-US" altLang="ko-KR" dirty="0"/>
          </a:p>
          <a:p>
            <a:pPr marL="93662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800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pPr lvl="1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F88FC6D-F212-40CF-9570-1C4989E9C5CF}"/>
              </a:ext>
            </a:extLst>
          </p:cNvPr>
          <p:cNvSpPr/>
          <p:nvPr/>
        </p:nvSpPr>
        <p:spPr>
          <a:xfrm>
            <a:off x="456883" y="1204090"/>
            <a:ext cx="3824353" cy="7397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employees;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emp_no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hire_date</a:t>
            </a:r>
            <a:r>
              <a:rPr lang="en-US" altLang="ko-KR" sz="1400" dirty="0">
                <a:solidFill>
                  <a:schemeClr val="tx1"/>
                </a:solidFill>
              </a:rPr>
              <a:t> FROM employees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ORDER BY </a:t>
            </a:r>
            <a:r>
              <a:rPr lang="en-US" altLang="ko-KR" sz="1400" dirty="0" err="1">
                <a:solidFill>
                  <a:schemeClr val="tx1"/>
                </a:solidFill>
              </a:rPr>
              <a:t>hire_date</a:t>
            </a:r>
            <a:r>
              <a:rPr lang="en-US" altLang="ko-KR" sz="1400" dirty="0">
                <a:solidFill>
                  <a:schemeClr val="tx1"/>
                </a:solidFill>
              </a:rPr>
              <a:t> ASC;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C95B614-F8AD-4C6B-ABEF-D02158C05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19" y="1168803"/>
            <a:ext cx="4524771" cy="28474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140041B-4D98-4307-ACF2-6B02A7543D76}"/>
              </a:ext>
            </a:extLst>
          </p:cNvPr>
          <p:cNvSpPr/>
          <p:nvPr/>
        </p:nvSpPr>
        <p:spPr>
          <a:xfrm>
            <a:off x="476545" y="4630147"/>
            <a:ext cx="3824353" cy="7397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emp_no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hire_date</a:t>
            </a:r>
            <a:r>
              <a:rPr lang="en-US" altLang="ko-KR" sz="1400" dirty="0">
                <a:solidFill>
                  <a:schemeClr val="tx1"/>
                </a:solidFill>
              </a:rPr>
              <a:t> FROM employees    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ORDER BY </a:t>
            </a:r>
            <a:r>
              <a:rPr lang="en-US" altLang="ko-KR" sz="1400" dirty="0" err="1">
                <a:solidFill>
                  <a:schemeClr val="tx1"/>
                </a:solidFill>
              </a:rPr>
              <a:t>hire_date</a:t>
            </a:r>
            <a:r>
              <a:rPr lang="en-US" altLang="ko-KR" sz="1400" dirty="0">
                <a:solidFill>
                  <a:schemeClr val="tx1"/>
                </a:solidFill>
              </a:rPr>
              <a:t> ASC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LIMIT 5;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B539567-C601-4256-B82C-143B71828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19" y="4630147"/>
            <a:ext cx="4524771" cy="18374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6852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2-8 LIMIT </a:t>
            </a:r>
            <a:r>
              <a:rPr lang="ko-KR" altLang="en-US" dirty="0"/>
              <a:t>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/>
              <a:t>‘ </a:t>
            </a:r>
            <a:r>
              <a:rPr lang="en-US" altLang="ko-KR" dirty="0"/>
              <a:t>LIMIT </a:t>
            </a:r>
            <a:r>
              <a:rPr lang="ko-KR" altLang="en-US" dirty="0"/>
              <a:t>시작</a:t>
            </a:r>
            <a:r>
              <a:rPr lang="en-US" altLang="ko-KR" dirty="0"/>
              <a:t>, </a:t>
            </a:r>
            <a:r>
              <a:rPr lang="ko-KR" altLang="en-US" dirty="0"/>
              <a:t>개수’ 형식으로 조회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800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pPr lvl="1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F88FC6D-F212-40CF-9570-1C4989E9C5CF}"/>
              </a:ext>
            </a:extLst>
          </p:cNvPr>
          <p:cNvSpPr/>
          <p:nvPr/>
        </p:nvSpPr>
        <p:spPr>
          <a:xfrm>
            <a:off x="456883" y="1204090"/>
            <a:ext cx="8210572" cy="7397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emp_no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hire_date</a:t>
            </a:r>
            <a:r>
              <a:rPr lang="en-US" altLang="ko-KR" sz="1400" dirty="0">
                <a:solidFill>
                  <a:schemeClr val="tx1"/>
                </a:solidFill>
              </a:rPr>
              <a:t> FROM employees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ORDER BY </a:t>
            </a:r>
            <a:r>
              <a:rPr lang="en-US" altLang="ko-KR" sz="1400" dirty="0" err="1">
                <a:solidFill>
                  <a:schemeClr val="tx1"/>
                </a:solidFill>
              </a:rPr>
              <a:t>hire_date</a:t>
            </a:r>
            <a:r>
              <a:rPr lang="en-US" altLang="ko-KR" sz="1400" dirty="0">
                <a:solidFill>
                  <a:schemeClr val="tx1"/>
                </a:solidFill>
              </a:rPr>
              <a:t> ASC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LIMIT 0, 5;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LIMIT 5 OFFSET 0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1776530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2-9 CREATE TABLE … SELECT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en-US" altLang="ko-KR" dirty="0"/>
              <a:t>CREATE TABLE … SELECT </a:t>
            </a:r>
            <a:r>
              <a:rPr lang="ko-KR" altLang="en-US" dirty="0"/>
              <a:t>구문 형식</a:t>
            </a:r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r>
              <a:rPr lang="en-US" altLang="ko-KR" dirty="0" err="1"/>
              <a:t>buyTBL</a:t>
            </a:r>
            <a:r>
              <a:rPr lang="en-US" altLang="ko-KR" dirty="0"/>
              <a:t> </a:t>
            </a:r>
            <a:r>
              <a:rPr lang="ko-KR" altLang="en-US" dirty="0"/>
              <a:t>테이블을 </a:t>
            </a:r>
            <a:r>
              <a:rPr lang="en-US" altLang="ko-KR" dirty="0"/>
              <a:t>buyTBL2 </a:t>
            </a:r>
            <a:r>
              <a:rPr lang="ko-KR" altLang="en-US" dirty="0"/>
              <a:t>테이블로 복사하는 구문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2000" dirty="0"/>
          </a:p>
          <a:p>
            <a:r>
              <a:rPr lang="ko-KR" altLang="en-US" dirty="0"/>
              <a:t>지정한 일부 열만 복사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800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pPr lvl="1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F88FC6D-F212-40CF-9570-1C4989E9C5CF}"/>
              </a:ext>
            </a:extLst>
          </p:cNvPr>
          <p:cNvSpPr/>
          <p:nvPr/>
        </p:nvSpPr>
        <p:spPr>
          <a:xfrm>
            <a:off x="456883" y="1204090"/>
            <a:ext cx="8255577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ko-KR" altLang="en-US" sz="1400" dirty="0" err="1">
                <a:solidFill>
                  <a:schemeClr val="tx1"/>
                </a:solidFill>
              </a:rPr>
              <a:t>새로운테이블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(SELECT </a:t>
            </a:r>
            <a:r>
              <a:rPr lang="ko-KR" altLang="en-US" sz="1400" dirty="0" err="1">
                <a:solidFill>
                  <a:schemeClr val="tx1"/>
                </a:solidFill>
              </a:rPr>
              <a:t>복사할열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FROM </a:t>
            </a:r>
            <a:r>
              <a:rPr lang="ko-KR" altLang="en-US" sz="1400" dirty="0">
                <a:solidFill>
                  <a:schemeClr val="tx1"/>
                </a:solidFill>
              </a:rPr>
              <a:t>기존테이블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F46C8D4-BF44-4785-8A30-7878F533A78D}"/>
              </a:ext>
            </a:extLst>
          </p:cNvPr>
          <p:cNvSpPr/>
          <p:nvPr/>
        </p:nvSpPr>
        <p:spPr>
          <a:xfrm>
            <a:off x="476545" y="2239205"/>
            <a:ext cx="8255577" cy="7397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TABLE buyTBL2 (SELECT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buyTBL2;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B596147-1133-4276-8184-6EA3D160E76E}"/>
              </a:ext>
            </a:extLst>
          </p:cNvPr>
          <p:cNvSpPr/>
          <p:nvPr/>
        </p:nvSpPr>
        <p:spPr>
          <a:xfrm>
            <a:off x="486377" y="3699030"/>
            <a:ext cx="8255577" cy="5147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TABLE buyTBL3 (SELECT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prodName</a:t>
            </a:r>
            <a:r>
              <a:rPr lang="en-US" altLang="ko-KR" sz="1400" dirty="0">
                <a:solidFill>
                  <a:schemeClr val="tx1"/>
                </a:solidFill>
              </a:rPr>
              <a:t>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buyTBL3;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432EBE7-44C1-4EBF-B911-95F98CB31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6" y="4327657"/>
            <a:ext cx="5850650" cy="23104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5963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2-9 CREATE TABLE … SELECT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/>
              <a:t>기본키와 </a:t>
            </a:r>
            <a:r>
              <a:rPr lang="ko-KR" altLang="en-US" dirty="0" err="1"/>
              <a:t>외래키</a:t>
            </a:r>
            <a:r>
              <a:rPr lang="ko-KR" altLang="en-US" dirty="0"/>
              <a:t> 등의 제약 조건은 복사되지 않음 </a:t>
            </a:r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800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9DA234F-55DC-4066-9F19-0CF9D42DB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907" y="844050"/>
            <a:ext cx="3478621" cy="39052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8310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3-1 GROUP BY </a:t>
            </a:r>
            <a:r>
              <a:rPr lang="ko-KR" altLang="en-US" dirty="0"/>
              <a:t>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문의 형식 중에서 </a:t>
            </a:r>
            <a:r>
              <a:rPr lang="en-US" altLang="ko-KR" dirty="0"/>
              <a:t>GROUP BY … HAVING </a:t>
            </a:r>
            <a:r>
              <a:rPr lang="ko-KR" altLang="en-US" dirty="0"/>
              <a:t>절의 위치</a:t>
            </a:r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endParaRPr lang="en-US" altLang="ko-KR" sz="2400" dirty="0"/>
          </a:p>
          <a:p>
            <a:r>
              <a:rPr lang="en-US" altLang="ko-KR" dirty="0" err="1"/>
              <a:t>cookDB</a:t>
            </a:r>
            <a:r>
              <a:rPr lang="ko-KR" altLang="en-US" dirty="0"/>
              <a:t>의 구매 테이블 </a:t>
            </a:r>
            <a:r>
              <a:rPr lang="en-US" altLang="ko-KR" dirty="0"/>
              <a:t>(</a:t>
            </a:r>
            <a:r>
              <a:rPr lang="en-US" altLang="ko-KR" dirty="0" err="1"/>
              <a:t>buyTBL</a:t>
            </a:r>
            <a:r>
              <a:rPr lang="en-US" altLang="ko-KR" dirty="0"/>
              <a:t>)</a:t>
            </a:r>
            <a:r>
              <a:rPr lang="ko-KR" altLang="en-US" dirty="0"/>
              <a:t>에서 아이디</a:t>
            </a:r>
            <a:r>
              <a:rPr lang="en-US" altLang="ko-KR" dirty="0"/>
              <a:t>(</a:t>
            </a:r>
            <a:r>
              <a:rPr lang="en-US" altLang="ko-KR" dirty="0" err="1"/>
              <a:t>userID</a:t>
            </a:r>
            <a:r>
              <a:rPr lang="en-US" altLang="ko-KR" dirty="0"/>
              <a:t>)</a:t>
            </a:r>
            <a:r>
              <a:rPr lang="ko-KR" altLang="en-US" dirty="0"/>
              <a:t>마다 구매한 물건의 개수</a:t>
            </a:r>
            <a:r>
              <a:rPr lang="en-US" altLang="ko-KR" dirty="0"/>
              <a:t>(amount)</a:t>
            </a:r>
            <a:r>
              <a:rPr lang="ko-KR" altLang="en-US" dirty="0"/>
              <a:t>를 조회하는 </a:t>
            </a:r>
            <a:r>
              <a:rPr lang="ko-KR" altLang="en-US" dirty="0" err="1"/>
              <a:t>쿼리문</a:t>
            </a:r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800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pPr lvl="1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F88FC6D-F212-40CF-9570-1C4989E9C5CF}"/>
              </a:ext>
            </a:extLst>
          </p:cNvPr>
          <p:cNvSpPr/>
          <p:nvPr/>
        </p:nvSpPr>
        <p:spPr>
          <a:xfrm>
            <a:off x="456883" y="1204089"/>
            <a:ext cx="8255577" cy="14148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select_expr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[FROM </a:t>
            </a:r>
            <a:r>
              <a:rPr lang="en-US" altLang="ko-KR" sz="1400" dirty="0" err="1">
                <a:solidFill>
                  <a:schemeClr val="tx1"/>
                </a:solidFill>
              </a:rPr>
              <a:t>table_references</a:t>
            </a:r>
            <a:r>
              <a:rPr lang="en-US" altLang="ko-KR" sz="1400" dirty="0">
                <a:solidFill>
                  <a:schemeClr val="tx1"/>
                </a:solidFill>
              </a:rPr>
              <a:t>]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[WHERE </a:t>
            </a:r>
            <a:r>
              <a:rPr lang="en-US" altLang="ko-KR" sz="1400" dirty="0" err="1">
                <a:solidFill>
                  <a:schemeClr val="tx1"/>
                </a:solidFill>
              </a:rPr>
              <a:t>where_condition</a:t>
            </a:r>
            <a:r>
              <a:rPr lang="en-US" altLang="ko-KR" sz="1400" dirty="0">
                <a:solidFill>
                  <a:schemeClr val="tx1"/>
                </a:solidFill>
              </a:rPr>
              <a:t>]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[GROUP BY {</a:t>
            </a:r>
            <a:r>
              <a:rPr lang="en-US" altLang="ko-KR" sz="1400" dirty="0" err="1">
                <a:solidFill>
                  <a:schemeClr val="tx1"/>
                </a:solidFill>
              </a:rPr>
              <a:t>col_name</a:t>
            </a:r>
            <a:r>
              <a:rPr lang="en-US" altLang="ko-KR" sz="1400" dirty="0">
                <a:solidFill>
                  <a:schemeClr val="tx1"/>
                </a:solidFill>
              </a:rPr>
              <a:t> | expr | position}]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[HAVING </a:t>
            </a:r>
            <a:r>
              <a:rPr lang="en-US" altLang="ko-KR" sz="1400" dirty="0" err="1">
                <a:solidFill>
                  <a:schemeClr val="tx1"/>
                </a:solidFill>
              </a:rPr>
              <a:t>where_condition</a:t>
            </a:r>
            <a:r>
              <a:rPr lang="en-US" altLang="ko-KR" sz="1400" dirty="0">
                <a:solidFill>
                  <a:schemeClr val="tx1"/>
                </a:solidFill>
              </a:rPr>
              <a:t>]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[ORDER BY {</a:t>
            </a:r>
            <a:r>
              <a:rPr lang="en-US" altLang="ko-KR" sz="1400" dirty="0" err="1">
                <a:solidFill>
                  <a:schemeClr val="tx1"/>
                </a:solidFill>
              </a:rPr>
              <a:t>col_name</a:t>
            </a:r>
            <a:r>
              <a:rPr lang="en-US" altLang="ko-KR" sz="1400" dirty="0">
                <a:solidFill>
                  <a:schemeClr val="tx1"/>
                </a:solidFill>
              </a:rPr>
              <a:t> | expr | position}]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B596147-1133-4276-8184-6EA3D160E76E}"/>
              </a:ext>
            </a:extLst>
          </p:cNvPr>
          <p:cNvSpPr/>
          <p:nvPr/>
        </p:nvSpPr>
        <p:spPr>
          <a:xfrm>
            <a:off x="486377" y="3534519"/>
            <a:ext cx="8255577" cy="5147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, amount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ORDER BY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40F2BA0-0CDA-4075-B02A-58865C1F4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57" y="4210835"/>
            <a:ext cx="5971054" cy="23913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0609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3-1 GROUP BY </a:t>
            </a:r>
            <a:r>
              <a:rPr lang="ko-KR" altLang="en-US" dirty="0"/>
              <a:t>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/>
              <a:t>같은 아이디</a:t>
            </a:r>
            <a:r>
              <a:rPr lang="en-US" altLang="ko-KR" dirty="0"/>
              <a:t>(</a:t>
            </a:r>
            <a:r>
              <a:rPr lang="en-US" altLang="ko-KR" dirty="0" err="1"/>
              <a:t>userID</a:t>
            </a:r>
            <a:r>
              <a:rPr lang="en-US" altLang="ko-KR" dirty="0"/>
              <a:t>)</a:t>
            </a:r>
            <a:r>
              <a:rPr lang="ko-KR" altLang="en-US" dirty="0"/>
              <a:t>끼리 </a:t>
            </a:r>
            <a:r>
              <a:rPr lang="en-US" altLang="ko-KR" dirty="0"/>
              <a:t>GROUP BY </a:t>
            </a:r>
            <a:r>
              <a:rPr lang="ko-KR" altLang="en-US" dirty="0"/>
              <a:t>절로 묶은 후 </a:t>
            </a:r>
            <a:r>
              <a:rPr lang="en-US" altLang="ko-KR" dirty="0"/>
              <a:t>SUM( ) </a:t>
            </a:r>
            <a:r>
              <a:rPr lang="ko-KR" altLang="en-US" dirty="0"/>
              <a:t>함수로 구매 개수</a:t>
            </a:r>
            <a:r>
              <a:rPr lang="en-US" altLang="ko-KR" dirty="0"/>
              <a:t>(amount)</a:t>
            </a:r>
            <a:r>
              <a:rPr lang="ko-KR" altLang="en-US" dirty="0"/>
              <a:t>를 합치는 방식</a:t>
            </a:r>
            <a:endParaRPr lang="en-US" altLang="ko-KR" sz="2000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endParaRPr lang="en-US" altLang="ko-KR" sz="2400" dirty="0"/>
          </a:p>
          <a:p>
            <a:pPr marL="93662" indent="0">
              <a:buNone/>
            </a:pPr>
            <a:endParaRPr lang="en-US" altLang="ko-KR" sz="2800" dirty="0"/>
          </a:p>
          <a:p>
            <a:r>
              <a:rPr lang="ko-KR" altLang="en-US" dirty="0"/>
              <a:t>별칭을 사용하여 열 이름을 이해하기 좋게 변경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2400" dirty="0"/>
          </a:p>
          <a:p>
            <a:r>
              <a:rPr lang="ko-KR" altLang="en-US" dirty="0"/>
              <a:t>구매액의 총합  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800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pPr lvl="1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F88FC6D-F212-40CF-9570-1C4989E9C5CF}"/>
              </a:ext>
            </a:extLst>
          </p:cNvPr>
          <p:cNvSpPr/>
          <p:nvPr/>
        </p:nvSpPr>
        <p:spPr>
          <a:xfrm>
            <a:off x="456882" y="1499460"/>
            <a:ext cx="645730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, SUM(amount)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GROUP BY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B596147-1133-4276-8184-6EA3D160E76E}"/>
              </a:ext>
            </a:extLst>
          </p:cNvPr>
          <p:cNvSpPr/>
          <p:nvPr/>
        </p:nvSpPr>
        <p:spPr>
          <a:xfrm>
            <a:off x="486378" y="3383995"/>
            <a:ext cx="5570788" cy="5147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AS '</a:t>
            </a:r>
            <a:r>
              <a:rPr lang="ko-KR" altLang="en-US" sz="1400" dirty="0">
                <a:solidFill>
                  <a:schemeClr val="tx1"/>
                </a:solidFill>
              </a:rPr>
              <a:t>사용자 아이디</a:t>
            </a:r>
            <a:r>
              <a:rPr lang="en-US" altLang="ko-KR" sz="1400" dirty="0">
                <a:solidFill>
                  <a:schemeClr val="tx1"/>
                </a:solidFill>
              </a:rPr>
              <a:t>', SUM(amount) AS '</a:t>
            </a:r>
            <a:r>
              <a:rPr lang="ko-KR" altLang="en-US" sz="1400" dirty="0">
                <a:solidFill>
                  <a:schemeClr val="tx1"/>
                </a:solidFill>
              </a:rPr>
              <a:t>총 구매 개수</a:t>
            </a:r>
            <a:r>
              <a:rPr lang="en-US" altLang="ko-KR" sz="1400" dirty="0">
                <a:solidFill>
                  <a:schemeClr val="tx1"/>
                </a:solidFill>
              </a:rPr>
              <a:t>’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GROUP BY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33BC08F-D383-4FA3-A24C-6DF239722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721" y="3383995"/>
            <a:ext cx="2657218" cy="122788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97BB49F-FCA8-44B2-ABCE-2B07D0224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20" y="5250387"/>
            <a:ext cx="2297178" cy="11349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745A64F-87BA-4088-B205-DBCC2D1C3906}"/>
              </a:ext>
            </a:extLst>
          </p:cNvPr>
          <p:cNvSpPr/>
          <p:nvPr/>
        </p:nvSpPr>
        <p:spPr>
          <a:xfrm>
            <a:off x="492054" y="5250387"/>
            <a:ext cx="5880146" cy="5147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AS '</a:t>
            </a:r>
            <a:r>
              <a:rPr lang="ko-KR" altLang="en-US" sz="1400" dirty="0">
                <a:solidFill>
                  <a:schemeClr val="tx1"/>
                </a:solidFill>
              </a:rPr>
              <a:t>사용자 아이디</a:t>
            </a:r>
            <a:r>
              <a:rPr lang="en-US" altLang="ko-KR" sz="1400" dirty="0">
                <a:solidFill>
                  <a:schemeClr val="tx1"/>
                </a:solidFill>
              </a:rPr>
              <a:t>', SUM(price * amount) AS '</a:t>
            </a:r>
            <a:r>
              <a:rPr lang="ko-KR" altLang="en-US" sz="1400" dirty="0">
                <a:solidFill>
                  <a:schemeClr val="tx1"/>
                </a:solidFill>
              </a:rPr>
              <a:t>총구매액</a:t>
            </a:r>
            <a:r>
              <a:rPr lang="en-US" altLang="ko-KR" sz="1400" dirty="0">
                <a:solidFill>
                  <a:schemeClr val="tx1"/>
                </a:solidFill>
              </a:rPr>
              <a:t>’    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GROUP BY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DFDBEAFD-EB7B-443E-99CE-8106964B9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499460"/>
            <a:ext cx="1757118" cy="13516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2596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집계 함수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dirty="0"/>
              <a:t>자주 사용되는 집계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93662" indent="0">
              <a:buNone/>
            </a:pPr>
            <a:endParaRPr lang="en-US" altLang="ko-KR" sz="2400" dirty="0"/>
          </a:p>
          <a:p>
            <a:pPr marL="93662" indent="0">
              <a:buNone/>
            </a:pPr>
            <a:endParaRPr lang="en-US" altLang="ko-KR" sz="2800" dirty="0"/>
          </a:p>
          <a:p>
            <a:r>
              <a:rPr lang="ko-KR" altLang="en-US" dirty="0"/>
              <a:t>전체적으로 한 번 구매할 때마다 평균 몇 개를 구매했는지 조회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2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800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13F89DC-F0AD-40D3-B922-F316E3932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32" y="1223755"/>
            <a:ext cx="4267200" cy="30384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31136A8-B054-420A-BCAC-A07E42E23A35}"/>
              </a:ext>
            </a:extLst>
          </p:cNvPr>
          <p:cNvSpPr/>
          <p:nvPr/>
        </p:nvSpPr>
        <p:spPr>
          <a:xfrm>
            <a:off x="486377" y="4888824"/>
            <a:ext cx="5930827" cy="5147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AVG(amount) AS '</a:t>
            </a:r>
            <a:r>
              <a:rPr lang="ko-KR" altLang="en-US" sz="1400" dirty="0">
                <a:solidFill>
                  <a:schemeClr val="tx1"/>
                </a:solidFill>
              </a:rPr>
              <a:t>평균 구매 개수</a:t>
            </a:r>
            <a:r>
              <a:rPr lang="en-US" altLang="ko-KR" sz="1400" dirty="0">
                <a:solidFill>
                  <a:schemeClr val="tx1"/>
                </a:solidFill>
              </a:rPr>
              <a:t>'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A90B668-AB69-4EDC-A5A6-09D73F9C2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35" y="4888824"/>
            <a:ext cx="2134819" cy="7068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2947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집계 함수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dirty="0"/>
              <a:t>회원별로 한 번 구매할 때마다 평균적으로 몇 개를 구매했는지 조회</a:t>
            </a:r>
            <a:r>
              <a:rPr lang="en-US" altLang="ko-KR" dirty="0"/>
              <a:t>(GROUP BY </a:t>
            </a:r>
            <a:r>
              <a:rPr lang="ko-KR" altLang="en-US" dirty="0"/>
              <a:t>절 사용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r>
              <a:rPr lang="ko-KR" altLang="en-US" dirty="0"/>
              <a:t>가장 키가 큰 회원과 가장 키가 작은 회원의 이름과 키 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800" dirty="0"/>
          </a:p>
          <a:p>
            <a:r>
              <a:rPr lang="en-US" altLang="ko-KR" dirty="0"/>
              <a:t>GROUP BY </a:t>
            </a:r>
            <a:r>
              <a:rPr lang="ko-KR" altLang="en-US" dirty="0"/>
              <a:t>절을 활용하여 수정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2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800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pPr lvl="1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31136A8-B054-420A-BCAC-A07E42E23A35}"/>
              </a:ext>
            </a:extLst>
          </p:cNvPr>
          <p:cNvSpPr/>
          <p:nvPr/>
        </p:nvSpPr>
        <p:spPr>
          <a:xfrm>
            <a:off x="486377" y="1223755"/>
            <a:ext cx="5695693" cy="5147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, AVG(amount) AS '</a:t>
            </a:r>
            <a:r>
              <a:rPr lang="ko-KR" altLang="en-US" sz="1400" dirty="0">
                <a:solidFill>
                  <a:schemeClr val="tx1"/>
                </a:solidFill>
              </a:rPr>
              <a:t>평균 구매 개수</a:t>
            </a:r>
            <a:r>
              <a:rPr lang="en-US" altLang="ko-KR" sz="1400" dirty="0">
                <a:solidFill>
                  <a:schemeClr val="tx1"/>
                </a:solidFill>
              </a:rPr>
              <a:t>’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GROUP BY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8C9F1D9-62EA-4423-9565-EBB608360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035" y="1223755"/>
            <a:ext cx="2339495" cy="14405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451D1BA-BF13-4688-BFAA-ED0C678EB58E}"/>
              </a:ext>
            </a:extLst>
          </p:cNvPr>
          <p:cNvSpPr/>
          <p:nvPr/>
        </p:nvSpPr>
        <p:spPr>
          <a:xfrm>
            <a:off x="456883" y="3254657"/>
            <a:ext cx="5209960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MAX(height), MIN(height)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3DA8E92-ECCF-42F5-98B7-F37E8822B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833" y="3254657"/>
            <a:ext cx="2836671" cy="5147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7F0BFAD-761E-4579-8D6C-A16D2413998A}"/>
              </a:ext>
            </a:extLst>
          </p:cNvPr>
          <p:cNvSpPr/>
          <p:nvPr/>
        </p:nvSpPr>
        <p:spPr>
          <a:xfrm>
            <a:off x="492054" y="4440296"/>
            <a:ext cx="5695693" cy="5147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MAX(height), MIN(height)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GROUP BY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D1C34B98-EB2C-4208-BAA6-33BEB2220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33" y="4440296"/>
            <a:ext cx="2428571" cy="2200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654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집계 함수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서브쿼리와</a:t>
            </a:r>
            <a:r>
              <a:rPr lang="ko-KR" altLang="en-US" dirty="0"/>
              <a:t> 조합하여 다시 실행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2000" dirty="0"/>
          </a:p>
          <a:p>
            <a:r>
              <a:rPr lang="ko-KR" altLang="en-US" dirty="0"/>
              <a:t>휴대폰이 있는 회원의 수</a:t>
            </a:r>
            <a:r>
              <a:rPr lang="en-US" altLang="ko-KR" dirty="0"/>
              <a:t>(</a:t>
            </a:r>
            <a:r>
              <a:rPr lang="ko-KR" altLang="en-US" dirty="0"/>
              <a:t>의도와 다르게 전체 회원이 조회됨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r>
              <a:rPr lang="ko-KR" altLang="en-US" dirty="0"/>
              <a:t>휴대폰이 있는 회원만 세려면 휴대폰 </a:t>
            </a:r>
            <a:r>
              <a:rPr lang="ko-KR" altLang="en-US" dirty="0" err="1"/>
              <a:t>열이름</a:t>
            </a:r>
            <a:r>
              <a:rPr lang="en-US" altLang="ko-KR" dirty="0"/>
              <a:t>(mobile1)</a:t>
            </a:r>
            <a:r>
              <a:rPr lang="ko-KR" altLang="en-US" dirty="0"/>
              <a:t>을 지정해야 함</a:t>
            </a:r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2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800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pPr lvl="1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31136A8-B054-420A-BCAC-A07E42E23A35}"/>
              </a:ext>
            </a:extLst>
          </p:cNvPr>
          <p:cNvSpPr/>
          <p:nvPr/>
        </p:nvSpPr>
        <p:spPr>
          <a:xfrm>
            <a:off x="486377" y="1223755"/>
            <a:ext cx="5695693" cy="99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height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WHERE height = (SELECT MAX(height)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   OR height = (SELECT MIN(height)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451D1BA-BF13-4688-BFAA-ED0C678EB58E}"/>
              </a:ext>
            </a:extLst>
          </p:cNvPr>
          <p:cNvSpPr/>
          <p:nvPr/>
        </p:nvSpPr>
        <p:spPr>
          <a:xfrm>
            <a:off x="456882" y="3014990"/>
            <a:ext cx="8288957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COUNT( * )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84702BE-940E-4ED9-9FD6-E0E0437C3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223755"/>
            <a:ext cx="2373640" cy="10879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3CE2822-FA7A-4B66-A093-AC834472988B}"/>
              </a:ext>
            </a:extLst>
          </p:cNvPr>
          <p:cNvSpPr/>
          <p:nvPr/>
        </p:nvSpPr>
        <p:spPr>
          <a:xfrm>
            <a:off x="476546" y="4049238"/>
            <a:ext cx="5701774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COUNT(mobile1) AS '</a:t>
            </a:r>
            <a:r>
              <a:rPr lang="ko-KR" altLang="en-US" sz="1400" dirty="0">
                <a:solidFill>
                  <a:schemeClr val="tx1"/>
                </a:solidFill>
              </a:rPr>
              <a:t>휴대폰이 있는 사용자</a:t>
            </a:r>
            <a:r>
              <a:rPr lang="en-US" altLang="ko-KR" sz="1400" dirty="0">
                <a:solidFill>
                  <a:schemeClr val="tx1"/>
                </a:solidFill>
              </a:rPr>
              <a:t>'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31870DA-8C17-472B-823A-5B700ED06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036948"/>
            <a:ext cx="2371404" cy="5928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71516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3-3 HAVING</a:t>
            </a:r>
            <a:r>
              <a:rPr lang="ko-KR" altLang="en-US" dirty="0"/>
              <a:t> 절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dirty="0"/>
              <a:t>아이디별 총구매액 구하기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endParaRPr lang="en-US" altLang="ko-KR" sz="2000" dirty="0"/>
          </a:p>
          <a:p>
            <a:r>
              <a:rPr lang="ko-KR" altLang="en-US" dirty="0"/>
              <a:t>총 구매액이 </a:t>
            </a:r>
            <a:r>
              <a:rPr lang="en-US" altLang="ko-KR" dirty="0"/>
              <a:t>1000 </a:t>
            </a:r>
            <a:r>
              <a:rPr lang="ko-KR" altLang="en-US" dirty="0"/>
              <a:t>이상인 회원에게만 사은품을 증정하고 싶다면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2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800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pPr lvl="1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31136A8-B054-420A-BCAC-A07E42E23A35}"/>
              </a:ext>
            </a:extLst>
          </p:cNvPr>
          <p:cNvSpPr/>
          <p:nvPr/>
        </p:nvSpPr>
        <p:spPr>
          <a:xfrm>
            <a:off x="486378" y="1223755"/>
            <a:ext cx="5691942" cy="99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AS '</a:t>
            </a:r>
            <a:r>
              <a:rPr lang="ko-KR" altLang="en-US" sz="1400" dirty="0">
                <a:solidFill>
                  <a:schemeClr val="tx1"/>
                </a:solidFill>
              </a:rPr>
              <a:t>사용자</a:t>
            </a:r>
            <a:r>
              <a:rPr lang="en-US" altLang="ko-KR" sz="1400" dirty="0">
                <a:solidFill>
                  <a:schemeClr val="tx1"/>
                </a:solidFill>
              </a:rPr>
              <a:t>', SUM(price * amount) AS '</a:t>
            </a:r>
            <a:r>
              <a:rPr lang="ko-KR" altLang="en-US" sz="1400" dirty="0">
                <a:solidFill>
                  <a:schemeClr val="tx1"/>
                </a:solidFill>
              </a:rPr>
              <a:t>총구매액</a:t>
            </a:r>
            <a:r>
              <a:rPr lang="en-US" altLang="ko-KR" sz="1400" dirty="0">
                <a:solidFill>
                  <a:schemeClr val="tx1"/>
                </a:solidFill>
              </a:rPr>
              <a:t>’  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GROUP BY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451D1BA-BF13-4688-BFAA-ED0C678EB58E}"/>
              </a:ext>
            </a:extLst>
          </p:cNvPr>
          <p:cNvSpPr/>
          <p:nvPr/>
        </p:nvSpPr>
        <p:spPr>
          <a:xfrm>
            <a:off x="456882" y="3429867"/>
            <a:ext cx="8288957" cy="99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AS '</a:t>
            </a:r>
            <a:r>
              <a:rPr lang="ko-KR" altLang="en-US" sz="1400" dirty="0">
                <a:solidFill>
                  <a:schemeClr val="tx1"/>
                </a:solidFill>
              </a:rPr>
              <a:t>사용자</a:t>
            </a:r>
            <a:r>
              <a:rPr lang="en-US" altLang="ko-KR" sz="1400" dirty="0">
                <a:solidFill>
                  <a:schemeClr val="tx1"/>
                </a:solidFill>
              </a:rPr>
              <a:t>', SUM(price * amount) AS '</a:t>
            </a:r>
            <a:r>
              <a:rPr lang="ko-KR" altLang="en-US" sz="1400" dirty="0">
                <a:solidFill>
                  <a:schemeClr val="tx1"/>
                </a:solidFill>
              </a:rPr>
              <a:t>총구매액</a:t>
            </a:r>
            <a:r>
              <a:rPr lang="en-US" altLang="ko-KR" sz="1400" dirty="0">
                <a:solidFill>
                  <a:schemeClr val="tx1"/>
                </a:solidFill>
              </a:rPr>
              <a:t>’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WHERE SUM(price * amount) &gt; 1000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GROUP BY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43A8598-FEA0-4AE5-B9FA-465DCB4D5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159" y="1215292"/>
            <a:ext cx="2371446" cy="15524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EB99D83-5292-46EE-A3D8-FBE55E240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82" y="4601157"/>
            <a:ext cx="8301469" cy="104155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824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1-1 SQL </a:t>
            </a:r>
            <a:r>
              <a:rPr lang="ko-KR" altLang="en-US" dirty="0"/>
              <a:t>문의 개요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783974" cy="5669958"/>
          </a:xfrm>
        </p:spPr>
        <p:txBody>
          <a:bodyPr/>
          <a:lstStyle/>
          <a:p>
            <a:r>
              <a:rPr lang="en-US" altLang="ko-KR" dirty="0"/>
              <a:t>SQL(Structured Query Language, </a:t>
            </a:r>
            <a:r>
              <a:rPr lang="ko-KR" altLang="en-US" dirty="0"/>
              <a:t>구조화된 질의 언어</a:t>
            </a:r>
            <a:r>
              <a:rPr lang="en-US" altLang="ko-KR" dirty="0"/>
              <a:t>) </a:t>
            </a:r>
            <a:r>
              <a:rPr lang="ko-KR" altLang="en-US" dirty="0"/>
              <a:t>문</a:t>
            </a:r>
            <a:endParaRPr lang="en-US" altLang="ko-KR" dirty="0"/>
          </a:p>
          <a:p>
            <a:pPr marL="541338" lvl="1" indent="-184150">
              <a:lnSpc>
                <a:spcPct val="150000"/>
              </a:lnSpc>
            </a:pPr>
            <a:r>
              <a:rPr lang="ko-KR" altLang="en-US" dirty="0"/>
              <a:t>데이터베이스에서 </a:t>
            </a:r>
            <a:r>
              <a:rPr lang="ko-KR" altLang="en-US"/>
              <a:t>사용되는 </a:t>
            </a:r>
            <a:r>
              <a:rPr lang="ko-KR" altLang="en-US" smtClean="0"/>
              <a:t>일종의 </a:t>
            </a:r>
            <a:r>
              <a:rPr lang="ko-KR" altLang="en-US" dirty="0"/>
              <a:t>공통 언어</a:t>
            </a:r>
            <a:endParaRPr lang="en-US" altLang="ko-KR" dirty="0"/>
          </a:p>
          <a:p>
            <a:pPr marL="541338" lvl="1" indent="-184150">
              <a:lnSpc>
                <a:spcPct val="150000"/>
              </a:lnSpc>
            </a:pPr>
            <a:r>
              <a:rPr lang="en-US" altLang="ko-KR" dirty="0"/>
              <a:t>NCITS(</a:t>
            </a:r>
            <a:r>
              <a:rPr lang="ko-KR" altLang="en-US" dirty="0" err="1"/>
              <a:t>국제표준화위원회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ANSI/ISO SQL</a:t>
            </a:r>
            <a:r>
              <a:rPr lang="ko-KR" altLang="en-US" dirty="0"/>
              <a:t>이라는 명칭의 </a:t>
            </a:r>
            <a:r>
              <a:rPr lang="en-US" altLang="ko-KR" dirty="0"/>
              <a:t>SQL </a:t>
            </a:r>
            <a:r>
              <a:rPr lang="ko-KR" altLang="en-US" dirty="0"/>
              <a:t>표준을 관리하고 있음</a:t>
            </a:r>
            <a:endParaRPr lang="en-US" altLang="ko-KR" dirty="0"/>
          </a:p>
          <a:p>
            <a:pPr marL="541338" lvl="1" indent="-184150">
              <a:lnSpc>
                <a:spcPct val="150000"/>
              </a:lnSpc>
            </a:pPr>
            <a:r>
              <a:rPr lang="en-US" altLang="ko-KR" dirty="0"/>
              <a:t>1992</a:t>
            </a:r>
            <a:r>
              <a:rPr lang="ko-KR" altLang="en-US" dirty="0"/>
              <a:t>년에 제정된 </a:t>
            </a:r>
            <a:r>
              <a:rPr lang="en-US" altLang="ko-KR" dirty="0"/>
              <a:t>ANSI-92 SQL</a:t>
            </a:r>
            <a:r>
              <a:rPr lang="ko-KR" altLang="en-US" dirty="0"/>
              <a:t>과 </a:t>
            </a:r>
            <a:r>
              <a:rPr lang="en-US" altLang="ko-KR" dirty="0"/>
              <a:t>1999</a:t>
            </a:r>
            <a:r>
              <a:rPr lang="ko-KR" altLang="en-US" dirty="0"/>
              <a:t>년에 제정된 </a:t>
            </a:r>
            <a:r>
              <a:rPr lang="en-US" altLang="ko-KR" dirty="0"/>
              <a:t>ANSI-99 SQL</a:t>
            </a:r>
            <a:r>
              <a:rPr lang="ko-KR" altLang="en-US" dirty="0"/>
              <a:t>을 대부분의 </a:t>
            </a:r>
            <a:r>
              <a:rPr lang="en-US" altLang="ko-KR" dirty="0"/>
              <a:t>DBMS </a:t>
            </a:r>
            <a:r>
              <a:rPr lang="ko-KR" altLang="en-US" dirty="0"/>
              <a:t>회사에서 </a:t>
            </a:r>
            <a:r>
              <a:rPr lang="en-US" altLang="ko-KR"/>
              <a:t>SQL </a:t>
            </a:r>
            <a:r>
              <a:rPr lang="ko-KR" altLang="en-US" smtClean="0"/>
              <a:t>표준으로 </a:t>
            </a:r>
            <a:r>
              <a:rPr lang="ko-KR" altLang="en-US" dirty="0"/>
              <a:t>사용하고 있음</a:t>
            </a:r>
            <a:endParaRPr lang="en-US" altLang="ko-KR" dirty="0"/>
          </a:p>
          <a:p>
            <a:pPr marL="541338" lvl="1" indent="-184150">
              <a:lnSpc>
                <a:spcPct val="150000"/>
              </a:lnSpc>
            </a:pPr>
            <a:r>
              <a:rPr lang="ko-KR" altLang="en-US" dirty="0"/>
              <a:t>각 회사는 </a:t>
            </a:r>
            <a:r>
              <a:rPr lang="en-US" altLang="ko-KR" dirty="0"/>
              <a:t>ANSI-92/99 SQL</a:t>
            </a:r>
            <a:r>
              <a:rPr lang="ko-KR" altLang="en-US" dirty="0"/>
              <a:t>의 표준을 준수하면서도 자신의 제품 특성을 반영한 </a:t>
            </a:r>
            <a:r>
              <a:rPr lang="en-US" altLang="ko-KR" dirty="0"/>
              <a:t>SQL</a:t>
            </a:r>
            <a:r>
              <a:rPr lang="ko-KR" altLang="en-US" dirty="0"/>
              <a:t>에 별도의 </a:t>
            </a:r>
            <a:r>
              <a:rPr lang="ko-KR" altLang="en-US"/>
              <a:t>이름을 </a:t>
            </a:r>
            <a:r>
              <a:rPr lang="ko-KR" altLang="en-US" smtClean="0"/>
              <a:t>붙임</a:t>
            </a:r>
            <a:endParaRPr lang="en-US" altLang="ko-KR" dirty="0"/>
          </a:p>
          <a:p>
            <a:pPr marL="541338" lvl="1" indent="-184150">
              <a:lnSpc>
                <a:spcPct val="150000"/>
              </a:lnSpc>
            </a:pPr>
            <a:r>
              <a:rPr lang="en-US" altLang="ko-KR" dirty="0"/>
              <a:t>MySQL</a:t>
            </a:r>
            <a:r>
              <a:rPr lang="ko-KR" altLang="en-US" dirty="0"/>
              <a:t>에서는 그냥 </a:t>
            </a:r>
            <a:r>
              <a:rPr lang="en-US" altLang="ko-KR" dirty="0"/>
              <a:t>SQL, </a:t>
            </a:r>
            <a:r>
              <a:rPr lang="ko-KR" altLang="en-US" dirty="0" err="1"/>
              <a:t>오라클에서는</a:t>
            </a:r>
            <a:r>
              <a:rPr lang="ko-KR" altLang="en-US" dirty="0"/>
              <a:t> </a:t>
            </a:r>
            <a:r>
              <a:rPr lang="en-US" altLang="ko-KR" dirty="0"/>
              <a:t>PL/SQL, SQL Server</a:t>
            </a:r>
            <a:r>
              <a:rPr lang="ko-KR" altLang="en-US" dirty="0"/>
              <a:t>에서는 </a:t>
            </a:r>
            <a:r>
              <a:rPr lang="en-US" altLang="ko-KR" dirty="0"/>
              <a:t>Transact SQL(T-SQL)</a:t>
            </a:r>
            <a:r>
              <a:rPr lang="ko-KR" altLang="en-US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504809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3-3 HAVING</a:t>
            </a:r>
            <a:r>
              <a:rPr lang="ko-KR" altLang="en-US" dirty="0"/>
              <a:t> 절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r>
              <a:rPr lang="en-US" altLang="ko-KR" dirty="0"/>
              <a:t>HAVING</a:t>
            </a:r>
            <a:r>
              <a:rPr lang="ko-KR" altLang="en-US" dirty="0"/>
              <a:t> 절을 사용하여 다시 작성 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2000" dirty="0"/>
          </a:p>
          <a:p>
            <a:r>
              <a:rPr lang="ko-KR" altLang="en-US" dirty="0"/>
              <a:t>총 구매액이 적은 회원 순으로 정렬</a:t>
            </a:r>
            <a:r>
              <a:rPr lang="en-US" altLang="ko-KR" dirty="0"/>
              <a:t>(ORDER BY </a:t>
            </a:r>
            <a:r>
              <a:rPr lang="ko-KR" altLang="en-US" dirty="0"/>
              <a:t>절 사용</a:t>
            </a:r>
            <a:r>
              <a:rPr lang="en-US" altLang="ko-KR" dirty="0"/>
              <a:t>)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2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800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pPr lvl="1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31136A8-B054-420A-BCAC-A07E42E23A35}"/>
              </a:ext>
            </a:extLst>
          </p:cNvPr>
          <p:cNvSpPr/>
          <p:nvPr/>
        </p:nvSpPr>
        <p:spPr>
          <a:xfrm>
            <a:off x="486378" y="1223755"/>
            <a:ext cx="5480777" cy="99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AS '</a:t>
            </a:r>
            <a:r>
              <a:rPr lang="ko-KR" altLang="en-US" sz="1400" dirty="0">
                <a:solidFill>
                  <a:schemeClr val="tx1"/>
                </a:solidFill>
              </a:rPr>
              <a:t>사용자</a:t>
            </a:r>
            <a:r>
              <a:rPr lang="en-US" altLang="ko-KR" sz="1400" dirty="0">
                <a:solidFill>
                  <a:schemeClr val="tx1"/>
                </a:solidFill>
              </a:rPr>
              <a:t>', SUM(price * amount) AS '</a:t>
            </a:r>
            <a:r>
              <a:rPr lang="ko-KR" altLang="en-US" sz="1400" dirty="0">
                <a:solidFill>
                  <a:schemeClr val="tx1"/>
                </a:solidFill>
              </a:rPr>
              <a:t>총구매액</a:t>
            </a:r>
            <a:r>
              <a:rPr lang="en-US" altLang="ko-KR" sz="1400" dirty="0">
                <a:solidFill>
                  <a:schemeClr val="tx1"/>
                </a:solidFill>
              </a:rPr>
              <a:t>’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GROUP BY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HAVING SUM(price * amount) &gt; 1000;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451D1BA-BF13-4688-BFAA-ED0C678EB58E}"/>
              </a:ext>
            </a:extLst>
          </p:cNvPr>
          <p:cNvSpPr/>
          <p:nvPr/>
        </p:nvSpPr>
        <p:spPr>
          <a:xfrm>
            <a:off x="456882" y="3018280"/>
            <a:ext cx="8288957" cy="11758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AS '</a:t>
            </a:r>
            <a:r>
              <a:rPr lang="ko-KR" altLang="en-US" sz="1400" dirty="0">
                <a:solidFill>
                  <a:schemeClr val="tx1"/>
                </a:solidFill>
              </a:rPr>
              <a:t>사용자</a:t>
            </a:r>
            <a:r>
              <a:rPr lang="en-US" altLang="ko-KR" sz="1400" dirty="0">
                <a:solidFill>
                  <a:schemeClr val="tx1"/>
                </a:solidFill>
              </a:rPr>
              <a:t>', SUM(price * amount) AS '</a:t>
            </a:r>
            <a:r>
              <a:rPr lang="ko-KR" altLang="en-US" sz="1400" dirty="0">
                <a:solidFill>
                  <a:schemeClr val="tx1"/>
                </a:solidFill>
              </a:rPr>
              <a:t>총구매액</a:t>
            </a:r>
            <a:r>
              <a:rPr lang="en-US" altLang="ko-KR" sz="1400" dirty="0">
                <a:solidFill>
                  <a:schemeClr val="tx1"/>
                </a:solidFill>
              </a:rPr>
              <a:t>’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GROUP BY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HAVING SUM(price * amount) &gt; 1000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ORDER BY SUM(price * amount);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A35BF8C-D330-41E7-991F-35594F2F2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175" y="1223754"/>
            <a:ext cx="2596430" cy="91078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40939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3-4 WITH ROLLUP </a:t>
            </a:r>
            <a:r>
              <a:rPr lang="ko-KR" altLang="en-US" dirty="0"/>
              <a:t>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693527"/>
            <a:ext cx="8963994" cy="5849978"/>
          </a:xfrm>
        </p:spPr>
        <p:txBody>
          <a:bodyPr>
            <a:normAutofit/>
          </a:bodyPr>
          <a:lstStyle/>
          <a:p>
            <a:r>
              <a:rPr lang="ko-KR" altLang="en-US" dirty="0"/>
              <a:t>분류</a:t>
            </a:r>
            <a:r>
              <a:rPr lang="en-US" altLang="ko-KR" dirty="0"/>
              <a:t>( </a:t>
            </a:r>
            <a:r>
              <a:rPr lang="en-US" altLang="ko-KR" dirty="0" err="1"/>
              <a:t>groupName</a:t>
            </a:r>
            <a:r>
              <a:rPr lang="en-US" altLang="ko-KR" dirty="0"/>
              <a:t>)</a:t>
            </a:r>
            <a:r>
              <a:rPr lang="ko-KR" altLang="en-US" dirty="0"/>
              <a:t>별 합계 및 그 총합을 구하기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2000" dirty="0"/>
          </a:p>
          <a:p>
            <a:r>
              <a:rPr lang="ko-KR" altLang="en-US" dirty="0"/>
              <a:t>소합계와 총합만 필요하다면 </a:t>
            </a:r>
            <a:r>
              <a:rPr lang="en-US" altLang="ko-KR" dirty="0"/>
              <a:t>num </a:t>
            </a:r>
            <a:r>
              <a:rPr lang="ko-KR" altLang="en-US" dirty="0"/>
              <a:t>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2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800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pPr lvl="1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31136A8-B054-420A-BCAC-A07E42E23A35}"/>
              </a:ext>
            </a:extLst>
          </p:cNvPr>
          <p:cNvSpPr/>
          <p:nvPr/>
        </p:nvSpPr>
        <p:spPr>
          <a:xfrm>
            <a:off x="486378" y="1108375"/>
            <a:ext cx="5705802" cy="10215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num, </a:t>
            </a:r>
            <a:r>
              <a:rPr lang="en-US" altLang="ko-KR" sz="1400" dirty="0" err="1">
                <a:solidFill>
                  <a:schemeClr val="tx1"/>
                </a:solidFill>
              </a:rPr>
              <a:t>groupName</a:t>
            </a:r>
            <a:r>
              <a:rPr lang="en-US" altLang="ko-KR" sz="1400" dirty="0">
                <a:solidFill>
                  <a:schemeClr val="tx1"/>
                </a:solidFill>
              </a:rPr>
              <a:t>, SUM(price * amount) AS '</a:t>
            </a:r>
            <a:r>
              <a:rPr lang="ko-KR" altLang="en-US" sz="1400" dirty="0">
                <a:solidFill>
                  <a:schemeClr val="tx1"/>
                </a:solidFill>
              </a:rPr>
              <a:t>비용</a:t>
            </a:r>
            <a:r>
              <a:rPr lang="en-US" altLang="ko-KR" sz="1400" dirty="0">
                <a:solidFill>
                  <a:schemeClr val="tx1"/>
                </a:solidFill>
              </a:rPr>
              <a:t>’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GROUP BY </a:t>
            </a:r>
            <a:r>
              <a:rPr lang="en-US" altLang="ko-KR" sz="1400" dirty="0" err="1">
                <a:solidFill>
                  <a:schemeClr val="tx1"/>
                </a:solidFill>
              </a:rPr>
              <a:t>groupName</a:t>
            </a:r>
            <a:r>
              <a:rPr lang="en-US" altLang="ko-KR" sz="1400" dirty="0">
                <a:solidFill>
                  <a:schemeClr val="tx1"/>
                </a:solidFill>
              </a:rPr>
              <a:t>, num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WITH ROLLUP;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A34D075-EC93-496D-A6EA-AA5AD1DAF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05" y="1108375"/>
            <a:ext cx="2322428" cy="36467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555FA44-FF8D-4CC2-8913-5515A57CEDC9}"/>
              </a:ext>
            </a:extLst>
          </p:cNvPr>
          <p:cNvSpPr/>
          <p:nvPr/>
        </p:nvSpPr>
        <p:spPr>
          <a:xfrm>
            <a:off x="486377" y="5332779"/>
            <a:ext cx="5930828" cy="10215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groupName</a:t>
            </a:r>
            <a:r>
              <a:rPr lang="en-US" altLang="ko-KR" sz="1400" dirty="0">
                <a:solidFill>
                  <a:schemeClr val="tx1"/>
                </a:solidFill>
              </a:rPr>
              <a:t>, SUM(price * amount) AS '</a:t>
            </a:r>
            <a:r>
              <a:rPr lang="ko-KR" altLang="en-US" sz="1400" dirty="0">
                <a:solidFill>
                  <a:schemeClr val="tx1"/>
                </a:solidFill>
              </a:rPr>
              <a:t>비용</a:t>
            </a:r>
            <a:r>
              <a:rPr lang="en-US" altLang="ko-KR" sz="1400" dirty="0">
                <a:solidFill>
                  <a:schemeClr val="tx1"/>
                </a:solidFill>
              </a:rPr>
              <a:t>’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GROUP BY </a:t>
            </a:r>
            <a:r>
              <a:rPr lang="en-US" altLang="ko-KR" sz="1400" dirty="0" err="1">
                <a:solidFill>
                  <a:schemeClr val="tx1"/>
                </a:solidFill>
              </a:rPr>
              <a:t>groupName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WITH ROLLUP;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20BFDE4-4B6D-425E-9693-6FF3B74CE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61" y="5323711"/>
            <a:ext cx="2232419" cy="136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89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SELECT </a:t>
            </a:r>
            <a:r>
              <a:rPr lang="ko-KR" altLang="en-US" dirty="0"/>
              <a:t>문의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783974" cy="5669958"/>
          </a:xfrm>
        </p:spPr>
        <p:txBody>
          <a:bodyPr/>
          <a:lstStyle/>
          <a:p>
            <a:r>
              <a:rPr lang="en-US" altLang="ko-KR" dirty="0"/>
              <a:t>MySQL</a:t>
            </a:r>
            <a:r>
              <a:rPr lang="ko-KR" altLang="en-US" dirty="0"/>
              <a:t>의 도움말에 나오는 </a:t>
            </a:r>
            <a:r>
              <a:rPr lang="en-US" altLang="ko-KR" dirty="0"/>
              <a:t>SELECT </a:t>
            </a:r>
            <a:r>
              <a:rPr lang="ko-KR" altLang="en-US" dirty="0"/>
              <a:t>문의 형식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1223755"/>
            <a:ext cx="8280921" cy="53105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[ALL |DISTINCT |DISTINCTROW ]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[HIGH_PRIORITY]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[MAX_STATEMENT_TIME = N]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[STRAIGHT_JOIN]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[SQL_SMALL_RESULT] [SQL_BIG_RESULT] [SQL_BUFFER_RESULT]      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[SQL_CACHE |SQL_NO_CACHE] [SQL_CALC_FOUND_ROWS] </a:t>
            </a:r>
          </a:p>
          <a:p>
            <a:pPr algn="just"/>
            <a:r>
              <a:rPr lang="en-US" altLang="ko-KR" sz="1400" dirty="0" err="1">
                <a:solidFill>
                  <a:schemeClr val="tx1"/>
                </a:solidFill>
              </a:rPr>
              <a:t>select_expr</a:t>
            </a:r>
            <a:r>
              <a:rPr lang="en-US" altLang="ko-KR" sz="1400" dirty="0">
                <a:solidFill>
                  <a:schemeClr val="tx1"/>
                </a:solidFill>
              </a:rPr>
              <a:t> [, </a:t>
            </a:r>
            <a:r>
              <a:rPr lang="en-US" altLang="ko-KR" sz="1400" dirty="0" err="1">
                <a:solidFill>
                  <a:schemeClr val="tx1"/>
                </a:solidFill>
              </a:rPr>
              <a:t>select_expr</a:t>
            </a:r>
            <a:r>
              <a:rPr lang="en-US" altLang="ko-KR" sz="1400" dirty="0">
                <a:solidFill>
                  <a:schemeClr val="tx1"/>
                </a:solidFill>
              </a:rPr>
              <a:t> …]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[FROM </a:t>
            </a:r>
            <a:r>
              <a:rPr lang="en-US" altLang="ko-KR" sz="1400" dirty="0" err="1">
                <a:solidFill>
                  <a:schemeClr val="tx1"/>
                </a:solidFill>
              </a:rPr>
              <a:t>table_references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[PARTITION </a:t>
            </a:r>
            <a:r>
              <a:rPr lang="en-US" altLang="ko-KR" sz="1400" dirty="0" err="1">
                <a:solidFill>
                  <a:schemeClr val="tx1"/>
                </a:solidFill>
              </a:rPr>
              <a:t>partition_list</a:t>
            </a:r>
            <a:r>
              <a:rPr lang="en-US" altLang="ko-KR" sz="1400" dirty="0">
                <a:solidFill>
                  <a:schemeClr val="tx1"/>
                </a:solidFill>
              </a:rPr>
              <a:t>]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[WHERE </a:t>
            </a:r>
            <a:r>
              <a:rPr lang="en-US" altLang="ko-KR" sz="1400" dirty="0" err="1">
                <a:solidFill>
                  <a:schemeClr val="tx1"/>
                </a:solidFill>
              </a:rPr>
              <a:t>where_condition</a:t>
            </a:r>
            <a:r>
              <a:rPr lang="en-US" altLang="ko-KR" sz="1400" dirty="0">
                <a:solidFill>
                  <a:schemeClr val="tx1"/>
                </a:solidFill>
              </a:rPr>
              <a:t>]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[GROUP BY {</a:t>
            </a:r>
            <a:r>
              <a:rPr lang="en-US" altLang="ko-KR" sz="1400" dirty="0" err="1">
                <a:solidFill>
                  <a:schemeClr val="tx1"/>
                </a:solidFill>
              </a:rPr>
              <a:t>col_name</a:t>
            </a:r>
            <a:r>
              <a:rPr lang="en-US" altLang="ko-KR" sz="1400" dirty="0">
                <a:solidFill>
                  <a:schemeClr val="tx1"/>
                </a:solidFill>
              </a:rPr>
              <a:t> |expr |position}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[ASC |DESC], … [WITH ROLLUP]]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[HAVING </a:t>
            </a:r>
            <a:r>
              <a:rPr lang="en-US" altLang="ko-KR" sz="1400" dirty="0" err="1">
                <a:solidFill>
                  <a:schemeClr val="tx1"/>
                </a:solidFill>
              </a:rPr>
              <a:t>where_condition</a:t>
            </a:r>
            <a:r>
              <a:rPr lang="en-US" altLang="ko-KR" sz="1400" dirty="0">
                <a:solidFill>
                  <a:schemeClr val="tx1"/>
                </a:solidFill>
              </a:rPr>
              <a:t>]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[ORDER BY {</a:t>
            </a:r>
            <a:r>
              <a:rPr lang="en-US" altLang="ko-KR" sz="1400" dirty="0" err="1">
                <a:solidFill>
                  <a:schemeClr val="tx1"/>
                </a:solidFill>
              </a:rPr>
              <a:t>col_name</a:t>
            </a:r>
            <a:r>
              <a:rPr lang="en-US" altLang="ko-KR" sz="1400" dirty="0">
                <a:solidFill>
                  <a:schemeClr val="tx1"/>
                </a:solidFill>
              </a:rPr>
              <a:t> |expr |position}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[ASC |DESC], …]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[LIMIT {[offset,] </a:t>
            </a:r>
            <a:r>
              <a:rPr lang="en-US" altLang="ko-KR" sz="1400" dirty="0" err="1">
                <a:solidFill>
                  <a:schemeClr val="tx1"/>
                </a:solidFill>
              </a:rPr>
              <a:t>row_count</a:t>
            </a:r>
            <a:r>
              <a:rPr lang="en-US" altLang="ko-KR" sz="1400" dirty="0">
                <a:solidFill>
                  <a:schemeClr val="tx1"/>
                </a:solidFill>
              </a:rPr>
              <a:t> |</a:t>
            </a:r>
            <a:r>
              <a:rPr lang="en-US" altLang="ko-KR" sz="1400" dirty="0" err="1">
                <a:solidFill>
                  <a:schemeClr val="tx1"/>
                </a:solidFill>
              </a:rPr>
              <a:t>row_count</a:t>
            </a:r>
            <a:r>
              <a:rPr lang="en-US" altLang="ko-KR" sz="1400" dirty="0">
                <a:solidFill>
                  <a:schemeClr val="tx1"/>
                </a:solidFill>
              </a:rPr>
              <a:t> OFFSET offset}]    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[PROCEDURE </a:t>
            </a:r>
            <a:r>
              <a:rPr lang="en-US" altLang="ko-KR" sz="1400" dirty="0" err="1">
                <a:solidFill>
                  <a:schemeClr val="tx1"/>
                </a:solidFill>
              </a:rPr>
              <a:t>procedure_name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argument_list</a:t>
            </a:r>
            <a:r>
              <a:rPr lang="en-US" altLang="ko-KR" sz="1400" dirty="0">
                <a:solidFill>
                  <a:schemeClr val="tx1"/>
                </a:solidFill>
              </a:rPr>
              <a:t>)]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[INTO OUTFILE '</a:t>
            </a:r>
            <a:r>
              <a:rPr lang="en-US" altLang="ko-KR" sz="1400" dirty="0" err="1">
                <a:solidFill>
                  <a:schemeClr val="tx1"/>
                </a:solidFill>
              </a:rPr>
              <a:t>file_name</a:t>
            </a:r>
            <a:r>
              <a:rPr lang="en-US" altLang="ko-KR" sz="1400" dirty="0">
                <a:solidFill>
                  <a:schemeClr val="tx1"/>
                </a:solidFill>
              </a:rPr>
              <a:t>'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  [CHARACTER SET </a:t>
            </a:r>
            <a:r>
              <a:rPr lang="en-US" altLang="ko-KR" sz="1400" dirty="0" err="1">
                <a:solidFill>
                  <a:schemeClr val="tx1"/>
                </a:solidFill>
              </a:rPr>
              <a:t>charset_name</a:t>
            </a:r>
            <a:r>
              <a:rPr lang="en-US" altLang="ko-KR" sz="1400" dirty="0">
                <a:solidFill>
                  <a:schemeClr val="tx1"/>
                </a:solidFill>
              </a:rPr>
              <a:t>]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  </a:t>
            </a:r>
            <a:r>
              <a:rPr lang="en-US" altLang="ko-KR" sz="1400" dirty="0" err="1">
                <a:solidFill>
                  <a:schemeClr val="tx1"/>
                </a:solidFill>
              </a:rPr>
              <a:t>export_options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|INTO DUMPFILE '</a:t>
            </a:r>
            <a:r>
              <a:rPr lang="en-US" altLang="ko-KR" sz="1400" dirty="0" err="1">
                <a:solidFill>
                  <a:schemeClr val="tx1"/>
                </a:solidFill>
              </a:rPr>
              <a:t>file_name</a:t>
            </a:r>
            <a:r>
              <a:rPr lang="en-US" altLang="ko-KR" sz="1400" dirty="0">
                <a:solidFill>
                  <a:schemeClr val="tx1"/>
                </a:solidFill>
              </a:rPr>
              <a:t>'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|INTO </a:t>
            </a:r>
            <a:r>
              <a:rPr lang="en-US" altLang="ko-KR" sz="1400" dirty="0" err="1">
                <a:solidFill>
                  <a:schemeClr val="tx1"/>
                </a:solidFill>
              </a:rPr>
              <a:t>var_name</a:t>
            </a:r>
            <a:r>
              <a:rPr lang="en-US" altLang="ko-KR" sz="1400" dirty="0">
                <a:solidFill>
                  <a:schemeClr val="tx1"/>
                </a:solidFill>
              </a:rPr>
              <a:t> [, </a:t>
            </a:r>
            <a:r>
              <a:rPr lang="en-US" altLang="ko-KR" sz="1400" dirty="0" err="1">
                <a:solidFill>
                  <a:schemeClr val="tx1"/>
                </a:solidFill>
              </a:rPr>
              <a:t>var_name</a:t>
            </a:r>
            <a:r>
              <a:rPr lang="en-US" altLang="ko-KR" sz="1400" dirty="0">
                <a:solidFill>
                  <a:schemeClr val="tx1"/>
                </a:solidFill>
              </a:rPr>
              <a:t>]]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[FOR UPDATE |LOCK IN SHARE MODE]]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30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SELECT </a:t>
            </a:r>
            <a:r>
              <a:rPr lang="ko-KR" altLang="en-US" dirty="0"/>
              <a:t>문의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783974" cy="5669958"/>
          </a:xfrm>
        </p:spPr>
        <p:txBody>
          <a:bodyPr/>
          <a:lstStyle/>
          <a:p>
            <a:r>
              <a:rPr lang="ko-KR" altLang="en-US" dirty="0"/>
              <a:t>요약된 </a:t>
            </a:r>
            <a:r>
              <a:rPr lang="en-US" altLang="ko-KR" dirty="0"/>
              <a:t>SELECT </a:t>
            </a:r>
            <a:r>
              <a:rPr lang="ko-KR" altLang="en-US" dirty="0"/>
              <a:t>문의 형식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더 요약된 </a:t>
            </a:r>
            <a:r>
              <a:rPr lang="en-US" altLang="ko-KR" dirty="0"/>
              <a:t>SELECT </a:t>
            </a:r>
            <a:r>
              <a:rPr lang="ko-KR" altLang="en-US" dirty="0"/>
              <a:t>문의 형식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1223755"/>
            <a:ext cx="8280921" cy="1440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select_expr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[FROM </a:t>
            </a:r>
            <a:r>
              <a:rPr lang="en-US" altLang="ko-KR" sz="1400" dirty="0" err="1">
                <a:solidFill>
                  <a:schemeClr val="tx1"/>
                </a:solidFill>
              </a:rPr>
              <a:t>table_references</a:t>
            </a:r>
            <a:r>
              <a:rPr lang="en-US" altLang="ko-KR" sz="1400" dirty="0">
                <a:solidFill>
                  <a:schemeClr val="tx1"/>
                </a:solidFill>
              </a:rPr>
              <a:t>]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[WHERE </a:t>
            </a:r>
            <a:r>
              <a:rPr lang="en-US" altLang="ko-KR" sz="1400" dirty="0" err="1">
                <a:solidFill>
                  <a:schemeClr val="tx1"/>
                </a:solidFill>
              </a:rPr>
              <a:t>where_condition</a:t>
            </a:r>
            <a:r>
              <a:rPr lang="en-US" altLang="ko-KR" sz="1400" dirty="0">
                <a:solidFill>
                  <a:schemeClr val="tx1"/>
                </a:solidFill>
              </a:rPr>
              <a:t>]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[GROUP BY {</a:t>
            </a:r>
            <a:r>
              <a:rPr lang="en-US" altLang="ko-KR" sz="1400" dirty="0" err="1">
                <a:solidFill>
                  <a:schemeClr val="tx1"/>
                </a:solidFill>
              </a:rPr>
              <a:t>col_name</a:t>
            </a:r>
            <a:r>
              <a:rPr lang="en-US" altLang="ko-KR" sz="1400" dirty="0">
                <a:solidFill>
                  <a:schemeClr val="tx1"/>
                </a:solidFill>
              </a:rPr>
              <a:t> |expr |position}]    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[HAVING </a:t>
            </a:r>
            <a:r>
              <a:rPr lang="en-US" altLang="ko-KR" sz="1400" dirty="0" err="1">
                <a:solidFill>
                  <a:schemeClr val="tx1"/>
                </a:solidFill>
              </a:rPr>
              <a:t>where_condition</a:t>
            </a:r>
            <a:r>
              <a:rPr lang="en-US" altLang="ko-KR" sz="1400" dirty="0">
                <a:solidFill>
                  <a:schemeClr val="tx1"/>
                </a:solidFill>
              </a:rPr>
              <a:t>]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[ORDER BY {</a:t>
            </a:r>
            <a:r>
              <a:rPr lang="en-US" altLang="ko-KR" sz="1400" dirty="0" err="1">
                <a:solidFill>
                  <a:schemeClr val="tx1"/>
                </a:solidFill>
              </a:rPr>
              <a:t>col_name</a:t>
            </a:r>
            <a:r>
              <a:rPr lang="en-US" altLang="ko-KR" sz="1400" dirty="0">
                <a:solidFill>
                  <a:schemeClr val="tx1"/>
                </a:solidFill>
              </a:rPr>
              <a:t> |expr |position}]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42829" y="3451578"/>
            <a:ext cx="8280921" cy="7650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ko-KR" altLang="en-US" sz="1400" dirty="0" err="1">
                <a:solidFill>
                  <a:schemeClr val="tx1"/>
                </a:solidFill>
              </a:rPr>
              <a:t>열이름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FROM </a:t>
            </a:r>
            <a:r>
              <a:rPr lang="ko-KR" altLang="en-US" sz="1400" dirty="0">
                <a:solidFill>
                  <a:schemeClr val="tx1"/>
                </a:solidFill>
              </a:rPr>
              <a:t>테이블이름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WHERE </a:t>
            </a:r>
            <a:r>
              <a:rPr lang="ko-KR" altLang="en-US" sz="1400" dirty="0">
                <a:solidFill>
                  <a:schemeClr val="tx1"/>
                </a:solidFill>
              </a:rPr>
              <a:t>조건</a:t>
            </a:r>
          </a:p>
        </p:txBody>
      </p:sp>
    </p:spTree>
    <p:extLst>
      <p:ext uri="{BB962C8B-B14F-4D97-AF65-F5344CB8AC3E}">
        <p14:creationId xmlns:p14="http://schemas.microsoft.com/office/powerpoint/2010/main" val="161836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1-3 USE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783974" cy="5669958"/>
          </a:xfrm>
        </p:spPr>
        <p:txBody>
          <a:bodyPr/>
          <a:lstStyle/>
          <a:p>
            <a:r>
              <a:rPr lang="ko-KR" altLang="en-US" dirty="0"/>
              <a:t>현재 사용하는 데이터베이스를 지정하거나 변경하는 구문 형식 </a:t>
            </a:r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1200" dirty="0"/>
          </a:p>
          <a:p>
            <a:pPr marL="93662" indent="0">
              <a:buNone/>
            </a:pPr>
            <a:endParaRPr lang="en-US" altLang="ko-KR" sz="400" dirty="0"/>
          </a:p>
          <a:p>
            <a:r>
              <a:rPr lang="en-US" altLang="ko-KR" dirty="0"/>
              <a:t>employees </a:t>
            </a:r>
            <a:r>
              <a:rPr lang="ko-KR" altLang="en-US" dirty="0"/>
              <a:t>데이터베이스를 사용하려면 다음과 같이 입력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Workbench</a:t>
            </a:r>
            <a:r>
              <a:rPr lang="ko-KR" altLang="en-US" dirty="0"/>
              <a:t>에서 데이터베이스를 지정하는 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1223755"/>
            <a:ext cx="828092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ko-KR" altLang="en-US" sz="1400" dirty="0">
                <a:solidFill>
                  <a:schemeClr val="tx1"/>
                </a:solidFill>
              </a:rPr>
              <a:t>데이터베이스이름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42829" y="2250056"/>
            <a:ext cx="828092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employees;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I:\작업\DB_강의교안자료\02_본문 자료\본문 그림 파일\05장그림\05-0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26" y="3295223"/>
            <a:ext cx="6525725" cy="305730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88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1-3 USE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783974" cy="5669958"/>
          </a:xfrm>
        </p:spPr>
        <p:txBody>
          <a:bodyPr/>
          <a:lstStyle/>
          <a:p>
            <a:r>
              <a:rPr lang="ko-KR" altLang="en-US" dirty="0"/>
              <a:t>쿼리 창을 연 후 자신이 작업할 데이터베이스가 선택되어 있는지 먼저 확인하는 습관을 들여야 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1200" dirty="0"/>
          </a:p>
          <a:p>
            <a:pPr marL="93662" indent="0">
              <a:buNone/>
            </a:pPr>
            <a:endParaRPr lang="en-US" altLang="ko-KR" sz="400" dirty="0"/>
          </a:p>
          <a:p>
            <a:pPr marL="93662" indent="0">
              <a:buNone/>
            </a:pPr>
            <a:endParaRPr lang="en-US" altLang="ko-KR" sz="400" dirty="0"/>
          </a:p>
          <a:p>
            <a:pPr marL="93662" indent="0">
              <a:buNone/>
            </a:pPr>
            <a:endParaRPr lang="en-US" altLang="ko-KR" sz="400" dirty="0"/>
          </a:p>
          <a:p>
            <a:pPr marL="93662" indent="0">
              <a:buNone/>
            </a:pPr>
            <a:endParaRPr lang="en-US" altLang="ko-KR" sz="400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1493785"/>
            <a:ext cx="8280921" cy="5400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mysql</a:t>
            </a:r>
            <a:r>
              <a:rPr lang="en-US" altLang="ko-KR" sz="1400" dirty="0">
                <a:solidFill>
                  <a:schemeClr val="tx1"/>
                </a:solidFill>
              </a:rPr>
              <a:t>;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employees;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050" name="Picture 2" descr="I:\작업\DB_강의교안자료\02_본문 자료\본문 그림 파일\05장그림\05-0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39" y="2213835"/>
            <a:ext cx="8280921" cy="123943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74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1-4 SELECT … FROM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783974" cy="5669958"/>
          </a:xfrm>
        </p:spPr>
        <p:txBody>
          <a:bodyPr/>
          <a:lstStyle/>
          <a:p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ko-KR" altLang="en-US" dirty="0"/>
              <a:t>열 검색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200" dirty="0"/>
          </a:p>
          <a:p>
            <a:pPr lvl="1"/>
            <a:r>
              <a:rPr lang="ko-KR" altLang="en-US" dirty="0"/>
              <a:t>초록색 아이콘</a:t>
            </a:r>
            <a:r>
              <a:rPr lang="en-US" altLang="ko-KR" dirty="0"/>
              <a:t>: </a:t>
            </a:r>
            <a:r>
              <a:rPr lang="ko-KR" altLang="en-US" dirty="0"/>
              <a:t>쿼리가 정상적으로 실행된 상태를 나타냄</a:t>
            </a:r>
            <a:endParaRPr lang="en-US" altLang="ko-KR" dirty="0"/>
          </a:p>
          <a:p>
            <a:pPr lvl="1"/>
            <a:r>
              <a:rPr lang="en-US" altLang="ko-KR" dirty="0"/>
              <a:t>1: </a:t>
            </a:r>
            <a:r>
              <a:rPr lang="ko-KR" altLang="en-US" dirty="0"/>
              <a:t>실행한 쿼리의 순번을 나타냄</a:t>
            </a:r>
            <a:endParaRPr lang="en-US" altLang="ko-KR" dirty="0"/>
          </a:p>
          <a:p>
            <a:pPr lvl="1"/>
            <a:r>
              <a:rPr lang="en-US" altLang="ko-KR" dirty="0"/>
              <a:t>Action: </a:t>
            </a:r>
            <a:r>
              <a:rPr lang="ko-KR" altLang="en-US" dirty="0"/>
              <a:t>실행한 </a:t>
            </a:r>
            <a:r>
              <a:rPr lang="ko-KR" altLang="en-US" dirty="0" err="1"/>
              <a:t>쿼리문이</a:t>
            </a:r>
            <a:r>
              <a:rPr lang="ko-KR" altLang="en-US" dirty="0"/>
              <a:t> 표시됨</a:t>
            </a:r>
            <a:endParaRPr lang="en-US" altLang="ko-KR" dirty="0"/>
          </a:p>
          <a:p>
            <a:pPr lvl="1"/>
            <a:r>
              <a:rPr lang="en-US" altLang="ko-KR" dirty="0"/>
              <a:t>Message : SELECT </a:t>
            </a:r>
            <a:r>
              <a:rPr lang="ko-KR" altLang="en-US" dirty="0"/>
              <a:t>문으로 조회한 행의 개수가 표시</a:t>
            </a:r>
            <a:endParaRPr lang="en-US" altLang="ko-KR" dirty="0"/>
          </a:p>
          <a:p>
            <a:pPr lvl="1"/>
            <a:r>
              <a:rPr lang="en-US" altLang="ko-KR" dirty="0"/>
              <a:t>Duration/Fetch: Duration</a:t>
            </a:r>
            <a:r>
              <a:rPr lang="ko-KR" altLang="en-US" dirty="0"/>
              <a:t>은 </a:t>
            </a:r>
            <a:r>
              <a:rPr lang="en-US" altLang="ko-KR" dirty="0"/>
              <a:t>SQL </a:t>
            </a:r>
            <a:r>
              <a:rPr lang="ko-KR" altLang="en-US" dirty="0"/>
              <a:t>문이 실행되는 데 걸린 시간</a:t>
            </a:r>
            <a:r>
              <a:rPr lang="en-US" altLang="ko-KR" dirty="0"/>
              <a:t>(</a:t>
            </a:r>
            <a:r>
              <a:rPr lang="ko-KR" altLang="en-US" dirty="0"/>
              <a:t>초</a:t>
            </a:r>
            <a:r>
              <a:rPr lang="en-US" altLang="ko-KR" dirty="0"/>
              <a:t>), Fetch</a:t>
            </a:r>
            <a:r>
              <a:rPr lang="ko-KR" altLang="en-US" dirty="0"/>
              <a:t>는 데이터를 테이블에서 가져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오는 데 걸린 시간</a:t>
            </a:r>
            <a:r>
              <a:rPr lang="en-US" altLang="ko-KR" dirty="0"/>
              <a:t>(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r>
              <a:rPr lang="ko-KR" altLang="en-US" dirty="0"/>
              <a:t>을 나타냄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1200" dirty="0"/>
          </a:p>
          <a:p>
            <a:pPr marL="93662" indent="0">
              <a:buNone/>
            </a:pPr>
            <a:endParaRPr lang="en-US" altLang="ko-KR" sz="400" dirty="0"/>
          </a:p>
          <a:p>
            <a:pPr marL="93662" indent="0">
              <a:buNone/>
            </a:pPr>
            <a:endParaRPr lang="en-US" altLang="ko-KR" sz="400" dirty="0"/>
          </a:p>
          <a:p>
            <a:pPr marL="93662" indent="0">
              <a:buNone/>
            </a:pPr>
            <a:endParaRPr lang="en-US" altLang="ko-KR" sz="400" dirty="0"/>
          </a:p>
          <a:p>
            <a:pPr marL="93662" indent="0">
              <a:buNone/>
            </a:pPr>
            <a:endParaRPr lang="en-US" altLang="ko-KR" sz="400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1" y="1223755"/>
            <a:ext cx="2115234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titles;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074" name="Picture 2" descr="I:\작업\DB_강의교안자료\02_본문 자료\본문 그림 파일\05장그림\05-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1" y="1223755"/>
            <a:ext cx="6030670" cy="298734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8634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1914</TotalTime>
  <Words>2887</Words>
  <Application>Microsoft Office PowerPoint</Application>
  <PresentationFormat>화면 슬라이드 쇼(4:3)</PresentationFormat>
  <Paragraphs>856</Paragraphs>
  <Slides>42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HY견명조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1-1 SQL 문의 개요 </vt:lpstr>
      <vt:lpstr>1-2 SELECT 문의 형식</vt:lpstr>
      <vt:lpstr>1-2 SELECT 문의 형식</vt:lpstr>
      <vt:lpstr>1-3 USE 문</vt:lpstr>
      <vt:lpstr>1-3 USE 문</vt:lpstr>
      <vt:lpstr>1-4 SELECT … FROM 문</vt:lpstr>
      <vt:lpstr>1-4 SELECT … FROM 문</vt:lpstr>
      <vt:lpstr>1-4 SELECT … FROM 문</vt:lpstr>
      <vt:lpstr>[실습 5-1] 개체의 이름을 정확히 모를 때 데이터 검색하기</vt:lpstr>
      <vt:lpstr>[실습 5-1] 개체의 이름을 정확히 모를 때 데이터 검색하기</vt:lpstr>
      <vt:lpstr>[실습 5-1] 개체의 이름을 정확히 모를 때 데이터 검색하기</vt:lpstr>
      <vt:lpstr>2-1 cookDB 샘플 데이터베이스의 개요</vt:lpstr>
      <vt:lpstr>[실습 5-2] 개체의 이름을 정확히 모를 때 데이터 검색하기</vt:lpstr>
      <vt:lpstr>[실습 5-2] 개체의 이름을 정확히 모를 때 데이터 검색하기</vt:lpstr>
      <vt:lpstr>[실습 5-2] 개체의 이름을 정확히 모를 때 데이터 검색하기</vt:lpstr>
      <vt:lpstr>[실습 5-2] 개체의 이름을 정확히 모를 때 데이터 검색하기</vt:lpstr>
      <vt:lpstr>[실습 5-2] 개체의 이름을 정확히 모를 때 데이터 검색하기</vt:lpstr>
      <vt:lpstr>2-2 WHERE 절</vt:lpstr>
      <vt:lpstr>2-3 조건 연산자와 관계 연산자 </vt:lpstr>
      <vt:lpstr>2-4 BETWEEN … AND, IN( ), LIKE 연산자</vt:lpstr>
      <vt:lpstr>2-5 서브쿼리와 ANY, ALL, SOME 연산자</vt:lpstr>
      <vt:lpstr>2-5 서브쿼리와 ANY, ALL, SOME 연산자</vt:lpstr>
      <vt:lpstr>2-5 서브쿼리와 ANY, ALL, SOME 연산자</vt:lpstr>
      <vt:lpstr>2-6 ORDER BY 절 </vt:lpstr>
      <vt:lpstr>2-7 DISTINCT 키워드</vt:lpstr>
      <vt:lpstr>2-7 DISTINCT 키워드</vt:lpstr>
      <vt:lpstr>2-8 LIMIT 절</vt:lpstr>
      <vt:lpstr>2-8 LIMIT 절</vt:lpstr>
      <vt:lpstr>2-9 CREATE TABLE … SELECT 문</vt:lpstr>
      <vt:lpstr>2-9 CREATE TABLE … SELECT 문</vt:lpstr>
      <vt:lpstr>3-1 GROUP BY 절</vt:lpstr>
      <vt:lpstr>3-1 GROUP BY 절</vt:lpstr>
      <vt:lpstr>3-2 집계 함수 </vt:lpstr>
      <vt:lpstr>3-2 집계 함수 </vt:lpstr>
      <vt:lpstr>3-2 집계 함수 </vt:lpstr>
      <vt:lpstr>3-3 HAVING 절 </vt:lpstr>
      <vt:lpstr>3-3 HAVING 절 </vt:lpstr>
      <vt:lpstr>3-4 WITH ROLLUP 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변소현</cp:lastModifiedBy>
  <cp:revision>375</cp:revision>
  <dcterms:created xsi:type="dcterms:W3CDTF">2012-07-23T02:34:37Z</dcterms:created>
  <dcterms:modified xsi:type="dcterms:W3CDTF">2019-02-07T08:38:26Z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