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6"/>
  </p:notesMasterIdLst>
  <p:handoutMasterIdLst>
    <p:handoutMasterId r:id="rId37"/>
  </p:handoutMasterIdLst>
  <p:sldIdLst>
    <p:sldId id="372" r:id="rId2"/>
    <p:sldId id="373" r:id="rId3"/>
    <p:sldId id="375" r:id="rId4"/>
    <p:sldId id="374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85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362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 autoAdjust="0"/>
    <p:restoredTop sz="96429" autoAdjust="0"/>
  </p:normalViewPr>
  <p:slideViewPr>
    <p:cSldViewPr>
      <p:cViewPr varScale="1">
        <p:scale>
          <a:sx n="108" d="100"/>
          <a:sy n="108" d="100"/>
        </p:scale>
        <p:origin x="171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61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62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9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1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4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5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20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8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75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7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5906652" cy="6851469"/>
                <a:chOff x="-3012" y="5660"/>
                <a:chExt cx="590665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259178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2588768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50" y="4104075"/>
            <a:ext cx="2008300" cy="2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2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2019-02-07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06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데이터 삽입</a:t>
            </a:r>
            <a:r>
              <a:rPr lang="en-US" altLang="ko-KR" sz="4000" dirty="0"/>
              <a:t>, </a:t>
            </a:r>
            <a:r>
              <a:rPr lang="ko-KR" altLang="en-US" sz="4000" dirty="0"/>
              <a:t>수정</a:t>
            </a:r>
            <a:r>
              <a:rPr lang="en-US" altLang="ko-KR" sz="4000" dirty="0"/>
              <a:t>,</a:t>
            </a:r>
          </a:p>
          <a:p>
            <a:pPr algn="l"/>
            <a:r>
              <a:rPr lang="ko-KR" altLang="en-US" sz="4000" dirty="0"/>
              <a:t>삭제와 </a:t>
            </a:r>
            <a:r>
              <a:rPr lang="en-US" altLang="ko-KR" sz="4000" dirty="0"/>
              <a:t>WITH </a:t>
            </a:r>
            <a:r>
              <a:rPr lang="ko-KR" altLang="en-US" sz="4000" dirty="0"/>
              <a:t>절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1-3 UPDATE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테이블에 입력되어 있는 값을 수정하는 명령어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‘ </a:t>
            </a:r>
            <a:r>
              <a:rPr lang="en-US" altLang="ko-KR" dirty="0" err="1"/>
              <a:t>Kyoichi</a:t>
            </a:r>
            <a:r>
              <a:rPr lang="en-US" altLang="ko-KR" dirty="0"/>
              <a:t>’</a:t>
            </a:r>
            <a:r>
              <a:rPr lang="ko-KR" altLang="en-US" dirty="0"/>
              <a:t>의 </a:t>
            </a:r>
            <a:r>
              <a:rPr lang="en-US" altLang="ko-KR" dirty="0" err="1"/>
              <a:t>Lname</a:t>
            </a:r>
            <a:r>
              <a:rPr lang="ko-KR" altLang="en-US" dirty="0"/>
              <a:t>을 ‘</a:t>
            </a:r>
            <a:r>
              <a:rPr lang="ko-KR" altLang="en-US" dirty="0" err="1"/>
              <a:t>없음’으로</a:t>
            </a:r>
            <a:r>
              <a:rPr lang="ko-KR" altLang="en-US" dirty="0"/>
              <a:t>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r>
              <a:rPr lang="ko-KR" altLang="en-US" dirty="0"/>
              <a:t>전체 테이블의 내용을 수정하고 싶을 때는 </a:t>
            </a:r>
            <a:r>
              <a:rPr lang="en-US" altLang="ko-KR" dirty="0"/>
              <a:t>WHERE </a:t>
            </a:r>
            <a:r>
              <a:rPr lang="ko-KR" altLang="en-US" dirty="0"/>
              <a:t>절 생략</a:t>
            </a:r>
            <a:endParaRPr lang="en-US" altLang="ko-KR" dirty="0"/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6F01611-E1E0-45AD-B3F6-42A58141F072}"/>
              </a:ext>
            </a:extLst>
          </p:cNvPr>
          <p:cNvSpPr/>
          <p:nvPr/>
        </p:nvSpPr>
        <p:spPr>
          <a:xfrm>
            <a:off x="527226" y="1525148"/>
            <a:ext cx="8185233" cy="7787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UPDATE </a:t>
            </a:r>
            <a:r>
              <a:rPr lang="ko-KR" altLang="en-US" sz="1400" dirty="0">
                <a:solidFill>
                  <a:schemeClr val="tx1"/>
                </a:solidFill>
              </a:rPr>
              <a:t>테이블이름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SET </a:t>
            </a:r>
            <a:r>
              <a:rPr lang="ko-KR" altLang="en-US" sz="1400" dirty="0">
                <a:solidFill>
                  <a:schemeClr val="tx1"/>
                </a:solidFill>
              </a:rPr>
              <a:t>열</a:t>
            </a:r>
            <a:r>
              <a:rPr lang="en-US" altLang="ko-KR" sz="1400" dirty="0">
                <a:solidFill>
                  <a:schemeClr val="tx1"/>
                </a:solidFill>
              </a:rPr>
              <a:t>1=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</a:rPr>
              <a:t>1, </a:t>
            </a:r>
            <a:r>
              <a:rPr lang="ko-KR" altLang="en-US" sz="1400" dirty="0">
                <a:solidFill>
                  <a:schemeClr val="tx1"/>
                </a:solidFill>
              </a:rPr>
              <a:t>열</a:t>
            </a:r>
            <a:r>
              <a:rPr lang="en-US" altLang="ko-KR" sz="1400" dirty="0">
                <a:solidFill>
                  <a:schemeClr val="tx1"/>
                </a:solidFill>
              </a:rPr>
              <a:t>2=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</a:rPr>
              <a:t>2, …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WHERE </a:t>
            </a:r>
            <a:r>
              <a:rPr lang="ko-KR" altLang="en-US" sz="1400" dirty="0">
                <a:solidFill>
                  <a:schemeClr val="tx1"/>
                </a:solidFill>
              </a:rPr>
              <a:t>조건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099E99D-7C70-40E8-BE31-9E2BDF629484}"/>
              </a:ext>
            </a:extLst>
          </p:cNvPr>
          <p:cNvSpPr/>
          <p:nvPr/>
        </p:nvSpPr>
        <p:spPr>
          <a:xfrm>
            <a:off x="537059" y="3055319"/>
            <a:ext cx="8185233" cy="1003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UPDATE testTBL4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SET </a:t>
            </a:r>
            <a:r>
              <a:rPr lang="en-US" altLang="ko-KR" sz="1400" dirty="0" err="1">
                <a:solidFill>
                  <a:schemeClr val="tx1"/>
                </a:solidFill>
              </a:rPr>
              <a:t>Lname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ko-KR" altLang="en-US" sz="1400" dirty="0">
                <a:solidFill>
                  <a:schemeClr val="tx1"/>
                </a:solidFill>
              </a:rPr>
              <a:t>없음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WHERE </a:t>
            </a:r>
            <a:r>
              <a:rPr lang="en-US" altLang="ko-KR" sz="1400" dirty="0" err="1">
                <a:solidFill>
                  <a:schemeClr val="tx1"/>
                </a:solidFill>
              </a:rPr>
              <a:t>Fname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en-US" altLang="ko-KR" sz="1400" dirty="0" err="1">
                <a:solidFill>
                  <a:schemeClr val="tx1"/>
                </a:solidFill>
              </a:rPr>
              <a:t>Kyoichi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758E2BF-3FE4-4648-975B-432A5F7D755F}"/>
              </a:ext>
            </a:extLst>
          </p:cNvPr>
          <p:cNvSpPr/>
          <p:nvPr/>
        </p:nvSpPr>
        <p:spPr>
          <a:xfrm>
            <a:off x="546891" y="4765509"/>
            <a:ext cx="8185233" cy="5673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UPDATE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SET price = price * 1.5;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80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1-4 DELETE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테이블에 데이터를 행 단위로 삭제하는 명령어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sz="1600" dirty="0"/>
          </a:p>
          <a:p>
            <a:r>
              <a:rPr lang="en-US" altLang="ko-KR" dirty="0"/>
              <a:t>DELETE </a:t>
            </a:r>
            <a:r>
              <a:rPr lang="ko-KR" altLang="en-US" dirty="0"/>
              <a:t>문에서 </a:t>
            </a:r>
            <a:r>
              <a:rPr lang="en-US" altLang="ko-KR" dirty="0"/>
              <a:t>WHERE </a:t>
            </a:r>
            <a:r>
              <a:rPr lang="ko-KR" altLang="en-US" dirty="0"/>
              <a:t>절을 생략하면 테이블에 저장된 전체 데이터가 삭제</a:t>
            </a:r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r>
              <a:rPr lang="en-US" altLang="ko-KR" dirty="0" err="1"/>
              <a:t>Aamer</a:t>
            </a:r>
            <a:r>
              <a:rPr lang="en-US" altLang="ko-KR" dirty="0"/>
              <a:t> </a:t>
            </a:r>
            <a:r>
              <a:rPr lang="ko-KR" altLang="en-US" dirty="0"/>
              <a:t>중에서 상위 몇 건만 삭제하고자 할 때는 추가로 </a:t>
            </a:r>
            <a:r>
              <a:rPr lang="en-US" altLang="ko-KR" dirty="0"/>
              <a:t>LIMIT </a:t>
            </a:r>
            <a:r>
              <a:rPr lang="ko-KR" altLang="en-US" dirty="0"/>
              <a:t>절 사용</a:t>
            </a:r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6F01611-E1E0-45AD-B3F6-42A58141F072}"/>
              </a:ext>
            </a:extLst>
          </p:cNvPr>
          <p:cNvSpPr/>
          <p:nvPr/>
        </p:nvSpPr>
        <p:spPr>
          <a:xfrm>
            <a:off x="527226" y="1525148"/>
            <a:ext cx="8185233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DELETE FROM </a:t>
            </a:r>
            <a:r>
              <a:rPr lang="ko-KR" altLang="en-US" sz="1400" dirty="0">
                <a:solidFill>
                  <a:schemeClr val="tx1"/>
                </a:solidFill>
              </a:rPr>
              <a:t>테이블이름 </a:t>
            </a:r>
            <a:r>
              <a:rPr lang="en-US" altLang="ko-KR" sz="1400" dirty="0">
                <a:solidFill>
                  <a:schemeClr val="tx1"/>
                </a:solidFill>
              </a:rPr>
              <a:t>WHERE </a:t>
            </a:r>
            <a:r>
              <a:rPr lang="ko-KR" altLang="en-US" sz="1400" dirty="0">
                <a:solidFill>
                  <a:schemeClr val="tx1"/>
                </a:solidFill>
              </a:rPr>
              <a:t>조건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099E99D-7C70-40E8-BE31-9E2BDF629484}"/>
              </a:ext>
            </a:extLst>
          </p:cNvPr>
          <p:cNvSpPr/>
          <p:nvPr/>
        </p:nvSpPr>
        <p:spPr>
          <a:xfrm>
            <a:off x="537059" y="2483895"/>
            <a:ext cx="8185233" cy="5673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DELETE FROM testTBL4 WHERE </a:t>
            </a:r>
            <a:r>
              <a:rPr lang="en-US" altLang="ko-KR" sz="1400" dirty="0" err="1">
                <a:solidFill>
                  <a:schemeClr val="tx1"/>
                </a:solidFill>
              </a:rPr>
              <a:t>Fname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en-US" altLang="ko-KR" sz="1400" dirty="0" err="1">
                <a:solidFill>
                  <a:schemeClr val="tx1"/>
                </a:solidFill>
              </a:rPr>
              <a:t>Aamer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758E2BF-3FE4-4648-975B-432A5F7D755F}"/>
              </a:ext>
            </a:extLst>
          </p:cNvPr>
          <p:cNvSpPr/>
          <p:nvPr/>
        </p:nvSpPr>
        <p:spPr>
          <a:xfrm>
            <a:off x="546891" y="3679366"/>
            <a:ext cx="8185233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DELETE FROM testTBL4 WHERE </a:t>
            </a:r>
            <a:r>
              <a:rPr lang="en-US" altLang="ko-KR" sz="1400" dirty="0" err="1">
                <a:solidFill>
                  <a:schemeClr val="tx1"/>
                </a:solidFill>
              </a:rPr>
              <a:t>Fname</a:t>
            </a:r>
            <a:r>
              <a:rPr lang="en-US" altLang="ko-KR" sz="1400" dirty="0">
                <a:solidFill>
                  <a:schemeClr val="tx1"/>
                </a:solidFill>
              </a:rPr>
              <a:t> = '</a:t>
            </a:r>
            <a:r>
              <a:rPr lang="en-US" altLang="ko-KR" sz="1400" dirty="0" err="1">
                <a:solidFill>
                  <a:schemeClr val="tx1"/>
                </a:solidFill>
              </a:rPr>
              <a:t>Aamer</a:t>
            </a:r>
            <a:r>
              <a:rPr lang="en-US" altLang="ko-KR" sz="1400" dirty="0">
                <a:solidFill>
                  <a:schemeClr val="tx1"/>
                </a:solidFill>
              </a:rPr>
              <a:t>' LIMIT 5;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6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6-1] </a:t>
            </a:r>
            <a:r>
              <a:rPr lang="ko-KR" altLang="en-US" dirty="0"/>
              <a:t>대용량 테이블 삭제하기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196</a:t>
            </a:r>
            <a:r>
              <a:rPr lang="en-US" altLang="ko-KR" sz="1200" dirty="0">
                <a:latin typeface="+mn-ea"/>
                <a:ea typeface="+mn-ea"/>
              </a:rPr>
              <a:t>~197p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sz="1400" dirty="0"/>
              <a:t>대용량 테이블 생성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dirty="0"/>
              <a:t>대용량 테이블 </a:t>
            </a:r>
            <a:r>
              <a:rPr lang="en-US" altLang="ko-KR" dirty="0"/>
              <a:t>3</a:t>
            </a:r>
            <a:r>
              <a:rPr lang="ko-KR" altLang="en-US" dirty="0"/>
              <a:t>개 생성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2 </a:t>
            </a:r>
            <a:r>
              <a:rPr lang="ko-KR" altLang="en-US" dirty="0"/>
              <a:t>데이터 삭제하기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en-US" altLang="ko-KR" dirty="0"/>
              <a:t>DELETE, DROP, TRUNCATE </a:t>
            </a:r>
            <a:r>
              <a:rPr lang="ko-KR" altLang="en-US" dirty="0"/>
              <a:t>문으로 </a:t>
            </a:r>
            <a:r>
              <a:rPr lang="en-US" altLang="ko-KR" dirty="0"/>
              <a:t>3</a:t>
            </a:r>
            <a:r>
              <a:rPr lang="ko-KR" altLang="en-US" dirty="0"/>
              <a:t>개의 테이블 삭제</a:t>
            </a:r>
            <a:r>
              <a:rPr lang="en-US" altLang="ko-KR" sz="1400" dirty="0"/>
              <a:t>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r>
              <a:rPr lang="en-US" altLang="ko-KR" dirty="0"/>
              <a:t>3 </a:t>
            </a:r>
            <a:r>
              <a:rPr lang="ko-KR" altLang="en-US" dirty="0"/>
              <a:t>결과 확인하기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3-1 [Output] </a:t>
            </a:r>
            <a:r>
              <a:rPr lang="ko-KR" altLang="en-US" dirty="0"/>
              <a:t>창의 결과에서 실행 시간 확인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457B451-8B32-428B-A690-9E7C42775E79}"/>
              </a:ext>
            </a:extLst>
          </p:cNvPr>
          <p:cNvSpPr/>
          <p:nvPr/>
        </p:nvSpPr>
        <p:spPr>
          <a:xfrm>
            <a:off x="476545" y="1454457"/>
            <a:ext cx="8245747" cy="9394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bigTBL1 (SELECT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employees.employees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bigTBL2 (SELECT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employees.employees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bigTBL3 (SELECT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employees.employees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FEF4B87-28F4-48FC-B6C6-475D56526A30}"/>
              </a:ext>
            </a:extLst>
          </p:cNvPr>
          <p:cNvSpPr/>
          <p:nvPr/>
        </p:nvSpPr>
        <p:spPr>
          <a:xfrm>
            <a:off x="486377" y="3248980"/>
            <a:ext cx="8245747" cy="675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DELETE FROM bigTBL1;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DROP TABLE bigTBL2;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TRUNCATE TABLE bigTBL3;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01E5513-D2C4-4CED-BC51-CB97586D8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7" y="4850130"/>
            <a:ext cx="8235915" cy="14732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1-4 DELETE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실행 시간을 고려한 테이블 삭제 방법</a:t>
            </a:r>
            <a:endParaRPr lang="en-US" altLang="ko-KR" dirty="0"/>
          </a:p>
          <a:p>
            <a:pPr lvl="1"/>
            <a:r>
              <a:rPr lang="ko-KR" altLang="en-US" dirty="0"/>
              <a:t>대용량 테이블 전체 내용을 삭제할 때 테이블 자체가 필요 없는 경우에는 </a:t>
            </a:r>
            <a:r>
              <a:rPr lang="en-US" altLang="ko-KR" dirty="0"/>
              <a:t>DROP </a:t>
            </a:r>
            <a:r>
              <a:rPr lang="ko-KR" altLang="en-US" dirty="0"/>
              <a:t>문 사용</a:t>
            </a:r>
            <a:endParaRPr lang="en-US" altLang="ko-KR" dirty="0"/>
          </a:p>
          <a:p>
            <a:pPr lvl="1"/>
            <a:r>
              <a:rPr lang="ko-KR" altLang="en-US" dirty="0"/>
              <a:t>테이블의 구조를 남겨놓고 싶은 경우에는 </a:t>
            </a:r>
            <a:r>
              <a:rPr lang="en-US" altLang="ko-KR" dirty="0"/>
              <a:t>TRUNCATE </a:t>
            </a:r>
            <a:r>
              <a:rPr lang="ko-KR" altLang="en-US" dirty="0"/>
              <a:t>문으로 삭제</a:t>
            </a:r>
          </a:p>
        </p:txBody>
      </p:sp>
    </p:spTree>
    <p:extLst>
      <p:ext uri="{BB962C8B-B14F-4D97-AF65-F5344CB8AC3E}">
        <p14:creationId xmlns:p14="http://schemas.microsoft.com/office/powerpoint/2010/main" val="278648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6-2] </a:t>
            </a:r>
            <a:r>
              <a:rPr lang="ko-KR" altLang="en-US" dirty="0"/>
              <a:t>오류가 발생해도 계속 삽입되도록 설정하기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197</a:t>
            </a:r>
            <a:r>
              <a:rPr lang="en-US" altLang="ko-KR" sz="1200" dirty="0">
                <a:latin typeface="+mn-ea"/>
                <a:ea typeface="+mn-ea"/>
              </a:rPr>
              <a:t>~199p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dirty="0"/>
              <a:t>새 테이블 생성하기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dirty="0"/>
              <a:t>멤버 테이블</a:t>
            </a:r>
            <a:r>
              <a:rPr lang="en-US" altLang="ko-KR" dirty="0"/>
              <a:t>(</a:t>
            </a:r>
            <a:r>
              <a:rPr lang="en-US" altLang="ko-KR" dirty="0" err="1"/>
              <a:t>memberTBL</a:t>
            </a:r>
            <a:r>
              <a:rPr lang="en-US" altLang="ko-KR" dirty="0"/>
              <a:t>)</a:t>
            </a:r>
            <a:r>
              <a:rPr lang="ko-KR" altLang="en-US" dirty="0"/>
              <a:t> 새로 만들고 데이터 삽입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2 </a:t>
            </a:r>
            <a:r>
              <a:rPr lang="ko-KR" altLang="en-US" sz="1400" dirty="0"/>
              <a:t>오류가 발생해도 계속 삽입되도록 설정하기 </a:t>
            </a:r>
            <a:r>
              <a:rPr lang="ko-KR" altLang="en-US" dirty="0"/>
              <a:t>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sz="1400" dirty="0"/>
              <a:t>첫 번째 데이터에서 기본키를 중복 입력하는 실수 범하기 </a:t>
            </a:r>
            <a:r>
              <a:rPr lang="en-US" altLang="ko-KR" sz="1400" dirty="0"/>
              <a:t> </a:t>
            </a:r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457B451-8B32-428B-A690-9E7C42775E79}"/>
              </a:ext>
            </a:extLst>
          </p:cNvPr>
          <p:cNvSpPr/>
          <p:nvPr/>
        </p:nvSpPr>
        <p:spPr>
          <a:xfrm>
            <a:off x="476545" y="1274436"/>
            <a:ext cx="8370930" cy="12094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(SELECT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LIMIT 3);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-- 3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건만 가져옴 </a:t>
            </a:r>
            <a:r>
              <a:rPr lang="en-US" altLang="ko-KR" sz="1400" dirty="0">
                <a:solidFill>
                  <a:schemeClr val="tx1"/>
                </a:solidFill>
              </a:rPr>
              <a:t>ALTER TABLE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ADD CONSTRAINT </a:t>
            </a:r>
            <a:r>
              <a:rPr lang="en-US" altLang="ko-KR" sz="1400" dirty="0" err="1">
                <a:solidFill>
                  <a:schemeClr val="tx1"/>
                </a:solidFill>
              </a:rPr>
              <a:t>pk_memberTBL</a:t>
            </a:r>
            <a:r>
              <a:rPr lang="en-US" altLang="ko-KR" sz="1400" dirty="0">
                <a:solidFill>
                  <a:schemeClr val="tx1"/>
                </a:solidFill>
              </a:rPr>
              <a:t> PRIMARY KEY 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</a:rPr>
              <a:t>기본키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 지정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D8C3536-8801-4F3F-AA06-E060EA094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2655122"/>
            <a:ext cx="2374975" cy="13589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191540C-A533-42B1-8BCB-B51C2032AFF4}"/>
              </a:ext>
            </a:extLst>
          </p:cNvPr>
          <p:cNvSpPr/>
          <p:nvPr/>
        </p:nvSpPr>
        <p:spPr>
          <a:xfrm>
            <a:off x="476545" y="4869160"/>
            <a:ext cx="8370930" cy="7805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VALUES ('KHD', '</a:t>
            </a:r>
            <a:r>
              <a:rPr lang="ko-KR" altLang="en-US" sz="1400" dirty="0" err="1">
                <a:solidFill>
                  <a:schemeClr val="tx1"/>
                </a:solidFill>
              </a:rPr>
              <a:t>강후덜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미국</a:t>
            </a:r>
            <a:r>
              <a:rPr lang="en-US" altLang="ko-KR" sz="1400" dirty="0">
                <a:solidFill>
                  <a:schemeClr val="tx1"/>
                </a:solidFill>
              </a:rPr>
              <a:t>'); 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ko-KR" altLang="en-US" sz="1400" dirty="0" err="1">
                <a:solidFill>
                  <a:schemeClr val="accent3">
                    <a:lumMod val="50000"/>
                  </a:schemeClr>
                </a:solidFill>
              </a:rPr>
              <a:t>기본키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</a:rPr>
              <a:t> 중복 입력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VALUES ('LSM', '</a:t>
            </a:r>
            <a:r>
              <a:rPr lang="ko-KR" altLang="en-US" sz="1400" dirty="0">
                <a:solidFill>
                  <a:schemeClr val="tx1"/>
                </a:solidFill>
              </a:rPr>
              <a:t>이상민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VALUES ('KSJ', '</a:t>
            </a:r>
            <a:r>
              <a:rPr lang="ko-KR" altLang="en-US" sz="1400" dirty="0" err="1">
                <a:solidFill>
                  <a:schemeClr val="tx1"/>
                </a:solidFill>
              </a:rPr>
              <a:t>김성주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경기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8A53FE9-0FBF-4A52-8BFA-10AFC5039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5790445"/>
            <a:ext cx="7605845" cy="8649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867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6-2] </a:t>
            </a:r>
            <a:r>
              <a:rPr lang="ko-KR" altLang="en-US" dirty="0"/>
              <a:t>오류가 발생해도 계속 삽입되도록 설정하기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197</a:t>
            </a:r>
            <a:r>
              <a:rPr lang="en-US" altLang="ko-KR" sz="1200" dirty="0">
                <a:latin typeface="+mn-ea"/>
                <a:ea typeface="+mn-ea"/>
              </a:rPr>
              <a:t>~199p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2-2 </a:t>
            </a:r>
            <a:r>
              <a:rPr lang="en-US" altLang="ko-KR" dirty="0"/>
              <a:t>SELECT * FROM </a:t>
            </a:r>
            <a:r>
              <a:rPr lang="en-US" altLang="ko-KR" dirty="0" err="1"/>
              <a:t>memberTBL</a:t>
            </a:r>
            <a:r>
              <a:rPr lang="en-US" altLang="ko-KR" dirty="0"/>
              <a:t> ; </a:t>
            </a:r>
            <a:r>
              <a:rPr lang="ko-KR" altLang="en-US" dirty="0"/>
              <a:t>문으로 조회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2-</a:t>
            </a:r>
            <a:r>
              <a:rPr lang="en-US" altLang="ko-KR" dirty="0"/>
              <a:t>3 </a:t>
            </a:r>
            <a:r>
              <a:rPr lang="ko-KR" altLang="en-US" dirty="0"/>
              <a:t>기존의 </a:t>
            </a:r>
            <a:r>
              <a:rPr lang="en-US" altLang="ko-KR" dirty="0"/>
              <a:t>INSERT INTO </a:t>
            </a:r>
            <a:r>
              <a:rPr lang="ko-KR" altLang="en-US" dirty="0"/>
              <a:t>문을 </a:t>
            </a:r>
            <a:r>
              <a:rPr lang="en-US" altLang="ko-KR" dirty="0"/>
              <a:t>INSERT IGNORE INTO </a:t>
            </a:r>
            <a:r>
              <a:rPr lang="ko-KR" altLang="en-US" dirty="0"/>
              <a:t>문으로 수정한 후 다시 실행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BF8A551-B30B-48B3-B0BA-D683CBA85300}"/>
              </a:ext>
            </a:extLst>
          </p:cNvPr>
          <p:cNvSpPr/>
          <p:nvPr/>
        </p:nvSpPr>
        <p:spPr>
          <a:xfrm>
            <a:off x="476545" y="1454457"/>
            <a:ext cx="8370930" cy="9844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IGNORE INTO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VALUES ('KHD', '</a:t>
            </a:r>
            <a:r>
              <a:rPr lang="ko-KR" altLang="en-US" sz="1400" dirty="0" err="1">
                <a:solidFill>
                  <a:schemeClr val="tx1"/>
                </a:solidFill>
              </a:rPr>
              <a:t>강후덜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미국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IGNORE INTO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VALUES ('LSM', '</a:t>
            </a:r>
            <a:r>
              <a:rPr lang="ko-KR" altLang="en-US" sz="1400" dirty="0">
                <a:solidFill>
                  <a:schemeClr val="tx1"/>
                </a:solidFill>
              </a:rPr>
              <a:t>이상민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서울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IGNORE INTO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VALUES ('KSJ', '</a:t>
            </a:r>
            <a:r>
              <a:rPr lang="ko-KR" altLang="en-US" sz="1400" dirty="0" err="1">
                <a:solidFill>
                  <a:schemeClr val="tx1"/>
                </a:solidFill>
              </a:rPr>
              <a:t>김성주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경기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9CB59F1-0746-4694-BF61-49BD81D54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4" y="2566648"/>
            <a:ext cx="8370929" cy="40143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813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6-2] </a:t>
            </a:r>
            <a:r>
              <a:rPr lang="ko-KR" altLang="en-US" dirty="0"/>
              <a:t>오류가 발생해도 계속 삽입되도록 설정하기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197</a:t>
            </a:r>
            <a:r>
              <a:rPr lang="en-US" altLang="ko-KR" sz="1200" dirty="0">
                <a:latin typeface="+mn-ea"/>
                <a:ea typeface="+mn-ea"/>
              </a:rPr>
              <a:t>~199p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4377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3 </a:t>
            </a:r>
            <a:r>
              <a:rPr lang="ko-KR" altLang="en-US" dirty="0"/>
              <a:t>기본키가 중복되면 새로 삽입한 내용으로 수정하기 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3-1 </a:t>
            </a:r>
            <a:r>
              <a:rPr lang="ko-KR" altLang="en-US" dirty="0"/>
              <a:t>데이터를 삽입할 때 기본키가 중복되면 새로 삽입한 데이터로 내용이 변경되게 하기 </a:t>
            </a: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BF8A551-B30B-48B3-B0BA-D683CBA85300}"/>
              </a:ext>
            </a:extLst>
          </p:cNvPr>
          <p:cNvSpPr/>
          <p:nvPr/>
        </p:nvSpPr>
        <p:spPr>
          <a:xfrm>
            <a:off x="476545" y="1454457"/>
            <a:ext cx="5715635" cy="12094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VALUES ('KHD', '</a:t>
            </a:r>
            <a:r>
              <a:rPr lang="ko-KR" altLang="en-US" sz="1400" dirty="0" err="1">
                <a:solidFill>
                  <a:schemeClr val="tx1"/>
                </a:solidFill>
              </a:rPr>
              <a:t>강후덜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미국</a:t>
            </a:r>
            <a:r>
              <a:rPr lang="en-US" altLang="ko-KR" sz="1400" dirty="0">
                <a:solidFill>
                  <a:schemeClr val="tx1"/>
                </a:solidFill>
              </a:rPr>
              <a:t>’)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ON DUPLICATE KEY UPDATE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='</a:t>
            </a:r>
            <a:r>
              <a:rPr lang="ko-KR" altLang="en-US" sz="1400" dirty="0" err="1">
                <a:solidFill>
                  <a:schemeClr val="tx1"/>
                </a:solidFill>
              </a:rPr>
              <a:t>강후덜</a:t>
            </a:r>
            <a:r>
              <a:rPr lang="en-US" altLang="ko-KR" sz="1400" dirty="0">
                <a:solidFill>
                  <a:schemeClr val="tx1"/>
                </a:solidFill>
              </a:rPr>
              <a:t>',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='</a:t>
            </a:r>
            <a:r>
              <a:rPr lang="ko-KR" altLang="en-US" sz="1400" dirty="0">
                <a:solidFill>
                  <a:schemeClr val="tx1"/>
                </a:solidFill>
              </a:rPr>
              <a:t>미국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 VALUES ('DJM', '</a:t>
            </a:r>
            <a:r>
              <a:rPr lang="ko-KR" altLang="en-US" sz="1400" dirty="0" err="1">
                <a:solidFill>
                  <a:schemeClr val="tx1"/>
                </a:solidFill>
              </a:rPr>
              <a:t>동짜몽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일본</a:t>
            </a:r>
            <a:r>
              <a:rPr lang="en-US" altLang="ko-KR" sz="1400" dirty="0">
                <a:solidFill>
                  <a:schemeClr val="tx1"/>
                </a:solidFill>
              </a:rPr>
              <a:t>’)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ON DUPLICATE KEY UPDATE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='</a:t>
            </a:r>
            <a:r>
              <a:rPr lang="ko-KR" altLang="en-US" sz="1400" dirty="0" err="1">
                <a:solidFill>
                  <a:schemeClr val="tx1"/>
                </a:solidFill>
              </a:rPr>
              <a:t>동짜몽</a:t>
            </a:r>
            <a:r>
              <a:rPr lang="en-US" altLang="ko-KR" sz="1400" dirty="0">
                <a:solidFill>
                  <a:schemeClr val="tx1"/>
                </a:solidFill>
              </a:rPr>
              <a:t>',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='</a:t>
            </a:r>
            <a:r>
              <a:rPr lang="ko-KR" altLang="en-US" sz="1400" dirty="0">
                <a:solidFill>
                  <a:schemeClr val="tx1"/>
                </a:solidFill>
              </a:rPr>
              <a:t>일본</a:t>
            </a:r>
            <a:r>
              <a:rPr lang="en-US" altLang="ko-KR" sz="1400" dirty="0">
                <a:solidFill>
                  <a:schemeClr val="tx1"/>
                </a:solidFill>
              </a:rPr>
              <a:t>';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memberTBL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358AA17-A80A-4EA2-84F2-2D911F39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74703"/>
            <a:ext cx="2381162" cy="20929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8636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윈도우 함수의 개념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윈도우 함수</a:t>
            </a:r>
            <a:r>
              <a:rPr lang="en-US" altLang="ko-KR" dirty="0"/>
              <a:t>(window function)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테이블의 행과 행 사이 관계를 쉽게 정의하기 위해 </a:t>
            </a:r>
            <a:r>
              <a:rPr lang="en-US" altLang="ko-KR" dirty="0"/>
              <a:t>MySQL</a:t>
            </a:r>
            <a:r>
              <a:rPr lang="ko-KR" altLang="en-US" dirty="0"/>
              <a:t>에서 제공하는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OVER </a:t>
            </a:r>
            <a:r>
              <a:rPr lang="ko-KR" altLang="en-US" dirty="0"/>
              <a:t>절이 들어간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윈도우 </a:t>
            </a:r>
            <a:r>
              <a:rPr lang="ko-KR" altLang="en-US" dirty="0"/>
              <a:t>함수와 함께 사용되는 </a:t>
            </a:r>
            <a:r>
              <a:rPr lang="ko-KR" altLang="en-US"/>
              <a:t>집계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AVG</a:t>
            </a:r>
            <a:r>
              <a:rPr lang="en-US" altLang="ko-KR" dirty="0"/>
              <a:t>( ), COUNT( ), MAX( ), MIN( ), STDDEV( ), SUM( ), VARIANCE( 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윈도우 </a:t>
            </a:r>
            <a:r>
              <a:rPr lang="ko-KR" altLang="en-US" dirty="0"/>
              <a:t>함수와 함께 사용되는 </a:t>
            </a:r>
            <a:r>
              <a:rPr lang="ko-KR" altLang="en-US" err="1"/>
              <a:t>비집계</a:t>
            </a:r>
            <a:r>
              <a:rPr lang="ko-KR" altLang="en-US"/>
              <a:t>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CUME_DIST</a:t>
            </a:r>
            <a:r>
              <a:rPr lang="en-US" altLang="ko-KR" dirty="0"/>
              <a:t>( ), DENSE_RANK( ), FIRST_VALUE( ), LAG( ), LAST_VALUE( ), LEAD( ), NTH_VALUE( ), NTILE( ), PERCENT_RANK( ), RANK( ), ROW_NUMBER( ) </a:t>
            </a:r>
            <a:r>
              <a:rPr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228350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순위 함수 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순위 함수</a:t>
            </a:r>
            <a:endParaRPr lang="en-US" altLang="ko-KR" dirty="0"/>
          </a:p>
          <a:p>
            <a:pPr lvl="1"/>
            <a:r>
              <a:rPr lang="ko-KR" altLang="en-US" dirty="0"/>
              <a:t>결과에 순번 또는 순위</a:t>
            </a:r>
            <a:r>
              <a:rPr lang="en-US" altLang="ko-KR" dirty="0"/>
              <a:t>(</a:t>
            </a:r>
            <a:r>
              <a:rPr lang="ko-KR" altLang="en-US" dirty="0"/>
              <a:t>등수</a:t>
            </a:r>
            <a:r>
              <a:rPr lang="en-US" altLang="ko-KR" dirty="0"/>
              <a:t>)</a:t>
            </a:r>
            <a:r>
              <a:rPr lang="ko-KR" altLang="en-US" dirty="0"/>
              <a:t>를 매기는 함수</a:t>
            </a:r>
            <a:endParaRPr lang="en-US" altLang="ko-KR" dirty="0"/>
          </a:p>
          <a:p>
            <a:pPr lvl="1"/>
            <a:r>
              <a:rPr lang="ko-KR" altLang="en-US" dirty="0" err="1"/>
              <a:t>비집계</a:t>
            </a:r>
            <a:r>
              <a:rPr lang="ko-KR" altLang="en-US" dirty="0"/>
              <a:t> 함수 중에서 </a:t>
            </a:r>
            <a:r>
              <a:rPr lang="en-US" altLang="ko-KR" dirty="0"/>
              <a:t>RANK( ), NTILE( ), DENSE_RANK( ), ROW_NUMBER( ) </a:t>
            </a:r>
            <a:r>
              <a:rPr lang="ko-KR" altLang="en-US" dirty="0"/>
              <a:t>등이 해당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DB27DF4-4199-4E2B-8AE5-760C61ED54BF}"/>
              </a:ext>
            </a:extLst>
          </p:cNvPr>
          <p:cNvSpPr/>
          <p:nvPr/>
        </p:nvSpPr>
        <p:spPr>
          <a:xfrm>
            <a:off x="476545" y="1834160"/>
            <a:ext cx="8235915" cy="739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&lt;</a:t>
            </a:r>
            <a:r>
              <a:rPr lang="ko-KR" altLang="en-US" sz="1400" dirty="0">
                <a:solidFill>
                  <a:schemeClr val="tx1"/>
                </a:solidFill>
              </a:rPr>
              <a:t>순위함수이름</a:t>
            </a:r>
            <a:r>
              <a:rPr lang="en-US" altLang="ko-KR" sz="1400" dirty="0">
                <a:solidFill>
                  <a:schemeClr val="tx1"/>
                </a:solidFill>
              </a:rPr>
              <a:t>&gt;() OVER(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[PARTITION BY &lt;</a:t>
            </a:r>
            <a:r>
              <a:rPr lang="en-US" altLang="ko-KR" sz="1400" dirty="0" err="1">
                <a:solidFill>
                  <a:schemeClr val="tx1"/>
                </a:solidFill>
              </a:rPr>
              <a:t>partition_by_list</a:t>
            </a:r>
            <a:r>
              <a:rPr lang="en-US" altLang="ko-KR" sz="1400" dirty="0">
                <a:solidFill>
                  <a:schemeClr val="tx1"/>
                </a:solidFill>
              </a:rPr>
              <a:t>&gt;]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ORDER BY &lt;</a:t>
            </a:r>
            <a:r>
              <a:rPr lang="en-US" altLang="ko-KR" sz="1400" dirty="0" err="1">
                <a:solidFill>
                  <a:schemeClr val="tx1"/>
                </a:solidFill>
              </a:rPr>
              <a:t>order_by_list</a:t>
            </a:r>
            <a:r>
              <a:rPr lang="en-US" altLang="ko-KR" sz="1400" dirty="0">
                <a:solidFill>
                  <a:schemeClr val="tx1"/>
                </a:solidFill>
              </a:rPr>
              <a:t>&gt;)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07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6-3] </a:t>
            </a:r>
            <a:r>
              <a:rPr lang="ko-KR" altLang="en-US" dirty="0"/>
              <a:t>순위 함수 사용하기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201~204p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en-US" altLang="ko-KR" dirty="0" err="1"/>
              <a:t>cookDB</a:t>
            </a:r>
            <a:r>
              <a:rPr lang="en-US" altLang="ko-KR" dirty="0"/>
              <a:t> </a:t>
            </a:r>
            <a:r>
              <a:rPr lang="ko-KR" altLang="en-US" dirty="0"/>
              <a:t>초기화하기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en-US" altLang="ko-KR" dirty="0"/>
              <a:t>C:\SQL\cookDB.sql </a:t>
            </a:r>
            <a:r>
              <a:rPr lang="ko-KR" altLang="en-US" dirty="0"/>
              <a:t>파일 실행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   1-2 </a:t>
            </a:r>
            <a:r>
              <a:rPr lang="ko-KR" altLang="en-US" dirty="0"/>
              <a:t>열린 쿼리 창을 모두 닫고 새 쿼리 열기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2 </a:t>
            </a:r>
            <a:r>
              <a:rPr lang="ko-KR" altLang="en-US" sz="1400" dirty="0"/>
              <a:t>키가 큰 순으로 정렬하기 </a:t>
            </a:r>
            <a:r>
              <a:rPr lang="ko-KR" altLang="en-US" dirty="0"/>
              <a:t> </a:t>
            </a: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  2-1 </a:t>
            </a:r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에서 키가 큰 순으로 순위 매기기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FEF4B87-28F4-48FC-B6C6-475D56526A30}"/>
              </a:ext>
            </a:extLst>
          </p:cNvPr>
          <p:cNvSpPr/>
          <p:nvPr/>
        </p:nvSpPr>
        <p:spPr>
          <a:xfrm>
            <a:off x="486377" y="2663915"/>
            <a:ext cx="4805703" cy="9451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ROW_NUMBER() OVER(ORDER BY height DESC)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"</a:t>
            </a:r>
            <a:r>
              <a:rPr lang="ko-KR" altLang="en-US" sz="1400" dirty="0" err="1">
                <a:solidFill>
                  <a:schemeClr val="tx1"/>
                </a:solidFill>
              </a:rPr>
              <a:t>키큰순위</a:t>
            </a:r>
            <a:r>
              <a:rPr lang="en-US" altLang="ko-KR" sz="1400" dirty="0">
                <a:solidFill>
                  <a:schemeClr val="tx1"/>
                </a:solidFill>
              </a:rPr>
              <a:t>",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, height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594E6DF-1111-4637-9155-F6FB991F4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936" y="2663915"/>
            <a:ext cx="3185524" cy="28086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938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ko-KR" altLang="en-US" dirty="0"/>
              <a:t>데이터 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lang="ko-KR" altLang="en-US" dirty="0"/>
              <a:t>윈도우 함수와 피벗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lang="en-US" altLang="ko-KR" dirty="0"/>
              <a:t>WITH </a:t>
            </a:r>
            <a:r>
              <a:rPr lang="ko-KR" altLang="en-US" dirty="0"/>
              <a:t>절과 </a:t>
            </a:r>
            <a:r>
              <a:rPr lang="en-US" altLang="ko-KR" dirty="0"/>
              <a:t>CTE</a:t>
            </a:r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6-3] </a:t>
            </a:r>
            <a:r>
              <a:rPr lang="ko-KR" altLang="en-US" dirty="0"/>
              <a:t>순위 함수 사용하기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201~204p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2-2 </a:t>
            </a:r>
            <a:r>
              <a:rPr lang="ko-KR" altLang="en-US" sz="1400" dirty="0"/>
              <a:t>키가 같은 경우 이름의 가나다순으로 정렬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r>
              <a:rPr lang="en-US" altLang="ko-KR" dirty="0"/>
              <a:t>   2-3 </a:t>
            </a:r>
            <a:r>
              <a:rPr lang="ko-KR" altLang="en-US" dirty="0"/>
              <a:t>각 지역별로 순위 매기기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FEF4B87-28F4-48FC-B6C6-475D56526A30}"/>
              </a:ext>
            </a:extLst>
          </p:cNvPr>
          <p:cNvSpPr/>
          <p:nvPr/>
        </p:nvSpPr>
        <p:spPr>
          <a:xfrm>
            <a:off x="486378" y="1204091"/>
            <a:ext cx="4940718" cy="7397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ROW_NUMBER() OVER(ORDER BY height DESC,</a:t>
            </a:r>
          </a:p>
          <a:p>
            <a:pPr algn="just"/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ASC) "</a:t>
            </a:r>
            <a:r>
              <a:rPr lang="ko-KR" altLang="en-US" sz="1400" dirty="0" err="1">
                <a:solidFill>
                  <a:schemeClr val="tx1"/>
                </a:solidFill>
              </a:rPr>
              <a:t>키큰순위</a:t>
            </a:r>
            <a:r>
              <a:rPr lang="en-US" altLang="ko-KR" sz="1400" dirty="0">
                <a:solidFill>
                  <a:schemeClr val="tx1"/>
                </a:solidFill>
              </a:rPr>
              <a:t>",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, height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8E2C9A1-F636-43FA-8C42-F618A2E10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30" y="1204091"/>
            <a:ext cx="2989995" cy="2620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3B4B407-E535-4B79-A744-5EC70BC0F24F}"/>
              </a:ext>
            </a:extLst>
          </p:cNvPr>
          <p:cNvSpPr/>
          <p:nvPr/>
        </p:nvSpPr>
        <p:spPr>
          <a:xfrm>
            <a:off x="496208" y="4334777"/>
            <a:ext cx="5065901" cy="9802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, ROW_NUMBER() OVER(PARTITION BY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ORDER BY height DESC,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ASC) "</a:t>
            </a:r>
            <a:r>
              <a:rPr lang="ko-KR" altLang="en-US" sz="1400" dirty="0">
                <a:solidFill>
                  <a:schemeClr val="tx1"/>
                </a:solidFill>
              </a:rPr>
              <a:t>지역 </a:t>
            </a:r>
            <a:r>
              <a:rPr lang="ko-KR" altLang="en-US" sz="1400" dirty="0" err="1">
                <a:solidFill>
                  <a:schemeClr val="tx1"/>
                </a:solidFill>
              </a:rPr>
              <a:t>별키큰순위</a:t>
            </a:r>
            <a:r>
              <a:rPr lang="en-US" altLang="ko-KR" sz="1400" dirty="0">
                <a:solidFill>
                  <a:schemeClr val="tx1"/>
                </a:solidFill>
              </a:rPr>
              <a:t>“,</a:t>
            </a:r>
          </a:p>
          <a:p>
            <a:pPr algn="just"/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height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C2207BD-3816-47FC-B44C-D852F88AD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30" y="4338068"/>
            <a:ext cx="2989995" cy="23233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3215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6-3] </a:t>
            </a:r>
            <a:r>
              <a:rPr lang="ko-KR" altLang="en-US" dirty="0"/>
              <a:t>순위 함수 사용하기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201~204p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2-4 </a:t>
            </a:r>
            <a:r>
              <a:rPr lang="ko-KR" altLang="en-US" sz="1400" dirty="0"/>
              <a:t>키가 같을 경우 동일한 등수로 처리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600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r>
              <a:rPr lang="en-US" altLang="ko-KR" dirty="0"/>
              <a:t>   2-5 3</a:t>
            </a:r>
            <a:r>
              <a:rPr lang="ko-KR" altLang="en-US" dirty="0"/>
              <a:t>등 다음에 </a:t>
            </a:r>
            <a:r>
              <a:rPr lang="en-US" altLang="ko-KR" dirty="0"/>
              <a:t>4</a:t>
            </a:r>
            <a:r>
              <a:rPr lang="ko-KR" altLang="en-US" dirty="0"/>
              <a:t>등을 빼고 </a:t>
            </a:r>
            <a:r>
              <a:rPr lang="en-US" altLang="ko-KR" dirty="0"/>
              <a:t>5</a:t>
            </a:r>
            <a:r>
              <a:rPr lang="ko-KR" altLang="en-US" dirty="0"/>
              <a:t>등이 나오게 하려면 </a:t>
            </a:r>
            <a:r>
              <a:rPr lang="en-US" altLang="ko-KR" dirty="0"/>
              <a:t>RANK( ) </a:t>
            </a:r>
            <a:r>
              <a:rPr lang="ko-KR" altLang="en-US" dirty="0"/>
              <a:t>함수 사용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FEF4B87-28F4-48FC-B6C6-475D56526A30}"/>
              </a:ext>
            </a:extLst>
          </p:cNvPr>
          <p:cNvSpPr/>
          <p:nvPr/>
        </p:nvSpPr>
        <p:spPr>
          <a:xfrm>
            <a:off x="486378" y="1204091"/>
            <a:ext cx="5233854" cy="7397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DENSE_RANK() OVER(ORDER BY height DESC) "</a:t>
            </a:r>
            <a:r>
              <a:rPr lang="ko-KR" altLang="en-US" sz="1400" dirty="0" err="1">
                <a:solidFill>
                  <a:schemeClr val="tx1"/>
                </a:solidFill>
              </a:rPr>
              <a:t>키큰순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>
                <a:solidFill>
                  <a:schemeClr val="tx1"/>
                </a:solidFill>
              </a:rPr>
              <a:t>위</a:t>
            </a:r>
            <a:r>
              <a:rPr lang="en-US" altLang="ko-KR" sz="1400" dirty="0">
                <a:solidFill>
                  <a:schemeClr val="tx1"/>
                </a:solidFill>
              </a:rPr>
              <a:t>",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, height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3B4B407-E535-4B79-A744-5EC70BC0F24F}"/>
              </a:ext>
            </a:extLst>
          </p:cNvPr>
          <p:cNvSpPr/>
          <p:nvPr/>
        </p:nvSpPr>
        <p:spPr>
          <a:xfrm>
            <a:off x="496208" y="4170266"/>
            <a:ext cx="5224024" cy="7397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RANK() OVER(ORDER BY height DESC) "</a:t>
            </a:r>
            <a:r>
              <a:rPr lang="ko-KR" altLang="en-US" sz="1400" dirty="0" err="1">
                <a:solidFill>
                  <a:schemeClr val="tx1"/>
                </a:solidFill>
              </a:rPr>
              <a:t>키큰순위</a:t>
            </a:r>
            <a:r>
              <a:rPr lang="en-US" altLang="ko-KR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, height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C0FC634-46F5-4CE9-8752-2AD79BC76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88" y="1204091"/>
            <a:ext cx="2754739" cy="23881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A2ABEB3-1903-446E-9901-EBA1D2192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88" y="4170266"/>
            <a:ext cx="2737309" cy="23433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0076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6-3] </a:t>
            </a:r>
            <a:r>
              <a:rPr lang="ko-KR" altLang="en-US" dirty="0"/>
              <a:t>순위 함수 사용하기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201~204p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   2-6 </a:t>
            </a:r>
            <a:r>
              <a:rPr lang="ko-KR" altLang="en-US" dirty="0"/>
              <a:t>전체 인원을 키가 큰 순으로 정렬한 후 몇 개의 그룹으로 분할 </a:t>
            </a:r>
            <a:r>
              <a:rPr lang="ko-KR" altLang="en-US" sz="1400" dirty="0"/>
              <a:t>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600" dirty="0"/>
          </a:p>
          <a:p>
            <a:pPr marL="93662" indent="0">
              <a:buNone/>
            </a:pPr>
            <a:endParaRPr lang="en-US" altLang="ko-KR" sz="800" dirty="0"/>
          </a:p>
          <a:p>
            <a:pPr marL="93662" indent="0">
              <a:buNone/>
            </a:pPr>
            <a:r>
              <a:rPr lang="en-US" altLang="ko-KR" dirty="0"/>
              <a:t>   2-7 3</a:t>
            </a:r>
            <a:r>
              <a:rPr lang="ko-KR" altLang="en-US" dirty="0"/>
              <a:t>개 반으로 분리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FEF4B87-28F4-48FC-B6C6-475D56526A30}"/>
              </a:ext>
            </a:extLst>
          </p:cNvPr>
          <p:cNvSpPr/>
          <p:nvPr/>
        </p:nvSpPr>
        <p:spPr>
          <a:xfrm>
            <a:off x="486378" y="1204091"/>
            <a:ext cx="5795812" cy="7397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NTILE(2) OVER(ORDER BY height DESC) "</a:t>
            </a:r>
            <a:r>
              <a:rPr lang="ko-KR" altLang="en-US" sz="1400" dirty="0" err="1">
                <a:solidFill>
                  <a:schemeClr val="tx1"/>
                </a:solidFill>
              </a:rPr>
              <a:t>반번호</a:t>
            </a:r>
            <a:r>
              <a:rPr lang="en-US" altLang="ko-KR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, height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3B4B407-E535-4B79-A744-5EC70BC0F24F}"/>
              </a:ext>
            </a:extLst>
          </p:cNvPr>
          <p:cNvSpPr/>
          <p:nvPr/>
        </p:nvSpPr>
        <p:spPr>
          <a:xfrm>
            <a:off x="496208" y="4170266"/>
            <a:ext cx="5785982" cy="7397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NTILE(4) OVER(ORDER BY height DESC) "</a:t>
            </a:r>
            <a:r>
              <a:rPr lang="ko-KR" altLang="en-US" sz="1400" dirty="0" err="1">
                <a:solidFill>
                  <a:schemeClr val="tx1"/>
                </a:solidFill>
              </a:rPr>
              <a:t>반번호</a:t>
            </a:r>
            <a:r>
              <a:rPr lang="en-US" altLang="ko-KR" sz="1400" dirty="0">
                <a:solidFill>
                  <a:schemeClr val="tx1"/>
                </a:solidFill>
              </a:rPr>
              <a:t>",</a:t>
            </a:r>
          </a:p>
          <a:p>
            <a:pPr algn="just"/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, height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91DC09A-1837-4CEB-A668-02015C7BA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56" y="1192230"/>
            <a:ext cx="2228571" cy="240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5629BDB-8E4B-4EF9-932F-B2C985042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91" y="4170266"/>
            <a:ext cx="2228571" cy="2400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0497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6-4] </a:t>
            </a:r>
            <a:r>
              <a:rPr lang="ko-KR" altLang="en-US" dirty="0"/>
              <a:t>분석 함수 사용하기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20</a:t>
            </a:r>
            <a:r>
              <a:rPr lang="en-US" altLang="ko-KR" sz="1200" dirty="0">
                <a:latin typeface="+mn-ea"/>
              </a:rPr>
              <a:t>5</a:t>
            </a:r>
            <a:r>
              <a:rPr lang="en-US" altLang="ko-KR" sz="1200" dirty="0">
                <a:latin typeface="+mn-ea"/>
                <a:ea typeface="+mn-ea"/>
              </a:rPr>
              <a:t>~207p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sz="1400" dirty="0"/>
              <a:t>특정 데이터와의 차이 값 구하기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dirty="0"/>
              <a:t>회원 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r>
              <a:rPr lang="ko-KR" altLang="en-US" dirty="0"/>
              <a:t>에서 키가 큰 순으로 정렬한 후 다음 사람과의 키 차이 구하기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FEF4B87-28F4-48FC-B6C6-475D56526A30}"/>
              </a:ext>
            </a:extLst>
          </p:cNvPr>
          <p:cNvSpPr/>
          <p:nvPr/>
        </p:nvSpPr>
        <p:spPr>
          <a:xfrm>
            <a:off x="486377" y="1488108"/>
            <a:ext cx="8226083" cy="9451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, height AS "</a:t>
            </a:r>
            <a:r>
              <a:rPr lang="ko-KR" altLang="en-US" sz="1400" dirty="0">
                <a:solidFill>
                  <a:schemeClr val="tx1"/>
                </a:solidFill>
              </a:rPr>
              <a:t>키</a:t>
            </a:r>
            <a:r>
              <a:rPr lang="en-US" altLang="ko-KR" sz="1400" dirty="0">
                <a:solidFill>
                  <a:schemeClr val="tx1"/>
                </a:solidFill>
              </a:rPr>
              <a:t>",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height - (LEAD(height, 1, 0) OVER (ORDER BY height DESC)) AS "</a:t>
            </a:r>
            <a:r>
              <a:rPr lang="ko-KR" altLang="en-US" sz="1400" dirty="0">
                <a:solidFill>
                  <a:schemeClr val="tx1"/>
                </a:solidFill>
              </a:rPr>
              <a:t>다음 사람과 키 차이</a:t>
            </a:r>
            <a:r>
              <a:rPr lang="en-US" altLang="ko-KR" sz="1400" dirty="0">
                <a:solidFill>
                  <a:schemeClr val="tx1"/>
                </a:solidFill>
              </a:rPr>
              <a:t>“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6ABE2DE-3D38-46F0-B1DA-81375EE3A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6" y="2573905"/>
            <a:ext cx="4085623" cy="29891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3698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6-4] </a:t>
            </a:r>
            <a:r>
              <a:rPr lang="ko-KR" altLang="en-US" dirty="0"/>
              <a:t>분석 함수 사용하기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20</a:t>
            </a:r>
            <a:r>
              <a:rPr lang="en-US" altLang="ko-KR" sz="1200" dirty="0">
                <a:latin typeface="+mn-ea"/>
              </a:rPr>
              <a:t>5</a:t>
            </a:r>
            <a:r>
              <a:rPr lang="en-US" altLang="ko-KR" sz="1200" dirty="0">
                <a:latin typeface="+mn-ea"/>
                <a:ea typeface="+mn-ea"/>
              </a:rPr>
              <a:t>~207p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1-2 </a:t>
            </a:r>
            <a:r>
              <a:rPr lang="ko-KR" altLang="en-US" dirty="0"/>
              <a:t>지역별로 가장 키가 큰 사람과의 차이 구하기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FEF4B87-28F4-48FC-B6C6-475D56526A30}"/>
              </a:ext>
            </a:extLst>
          </p:cNvPr>
          <p:cNvSpPr/>
          <p:nvPr/>
        </p:nvSpPr>
        <p:spPr>
          <a:xfrm>
            <a:off x="486377" y="1184427"/>
            <a:ext cx="8226083" cy="9451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height AS "</a:t>
            </a:r>
            <a:r>
              <a:rPr lang="ko-KR" altLang="en-US" sz="1400" dirty="0">
                <a:solidFill>
                  <a:schemeClr val="tx1"/>
                </a:solidFill>
              </a:rPr>
              <a:t>키</a:t>
            </a:r>
            <a:r>
              <a:rPr lang="en-US" altLang="ko-KR" sz="1400" dirty="0">
                <a:solidFill>
                  <a:schemeClr val="tx1"/>
                </a:solidFill>
              </a:rPr>
              <a:t>",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height - (FIRST_VALUE(height) OVER (PARTITION BY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ORDER BY height DESC))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     AS "</a:t>
            </a:r>
            <a:r>
              <a:rPr lang="ko-KR" altLang="en-US" sz="1400" dirty="0">
                <a:solidFill>
                  <a:schemeClr val="tx1"/>
                </a:solidFill>
              </a:rPr>
              <a:t>지역별 최대키와 차이</a:t>
            </a:r>
            <a:r>
              <a:rPr lang="en-US" altLang="ko-KR" sz="1400" dirty="0">
                <a:solidFill>
                  <a:schemeClr val="tx1"/>
                </a:solidFill>
              </a:rPr>
              <a:t>"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BD5006F-B7A2-458C-854F-11C8D415C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2" y="2305642"/>
            <a:ext cx="4106849" cy="29891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8597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6-4] </a:t>
            </a:r>
            <a:r>
              <a:rPr lang="ko-KR" altLang="en-US" dirty="0"/>
              <a:t>분석 함수 사용하기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20</a:t>
            </a:r>
            <a:r>
              <a:rPr lang="en-US" altLang="ko-KR" sz="1200" dirty="0">
                <a:latin typeface="+mn-ea"/>
              </a:rPr>
              <a:t>5</a:t>
            </a:r>
            <a:r>
              <a:rPr lang="en-US" altLang="ko-KR" sz="1200" dirty="0">
                <a:latin typeface="+mn-ea"/>
                <a:ea typeface="+mn-ea"/>
              </a:rPr>
              <a:t>~207p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</a:t>
            </a:r>
            <a:r>
              <a:rPr lang="ko-KR" altLang="en-US" dirty="0"/>
              <a:t>누적 백분율 구하기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2</a:t>
            </a:r>
            <a:r>
              <a:rPr lang="en-US" altLang="ko-KR" sz="1400" dirty="0"/>
              <a:t>-1 </a:t>
            </a:r>
            <a:r>
              <a:rPr lang="ko-KR" altLang="en-US" dirty="0"/>
              <a:t>같은 지역의 회원과 비교하여 키가 크거나 같은 사람이 전체의 몇 </a:t>
            </a:r>
            <a:r>
              <a:rPr lang="en-US" altLang="ko-KR" dirty="0"/>
              <a:t>%</a:t>
            </a:r>
            <a:r>
              <a:rPr lang="ko-KR" altLang="en-US" dirty="0"/>
              <a:t>인지 누적 백분율 구하기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FEF4B87-28F4-48FC-B6C6-475D56526A30}"/>
              </a:ext>
            </a:extLst>
          </p:cNvPr>
          <p:cNvSpPr/>
          <p:nvPr/>
        </p:nvSpPr>
        <p:spPr>
          <a:xfrm>
            <a:off x="486377" y="1488108"/>
            <a:ext cx="8226083" cy="9451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height AS "</a:t>
            </a:r>
            <a:r>
              <a:rPr lang="ko-KR" altLang="en-US" sz="1400" dirty="0">
                <a:solidFill>
                  <a:schemeClr val="tx1"/>
                </a:solidFill>
              </a:rPr>
              <a:t>키</a:t>
            </a:r>
            <a:r>
              <a:rPr lang="en-US" altLang="ko-KR" sz="1400" dirty="0">
                <a:solidFill>
                  <a:schemeClr val="tx1"/>
                </a:solidFill>
              </a:rPr>
              <a:t>",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(CUME_DIST() OVER (PARTITION BY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 ORDER BY height DESC)) * 100 AS "</a:t>
            </a:r>
            <a:r>
              <a:rPr lang="ko-KR" altLang="en-US" sz="1400" dirty="0">
                <a:solidFill>
                  <a:schemeClr val="tx1"/>
                </a:solidFill>
              </a:rPr>
              <a:t>누적인원 백분율</a:t>
            </a:r>
            <a:r>
              <a:rPr lang="en-US" altLang="ko-KR" sz="1400" dirty="0">
                <a:solidFill>
                  <a:schemeClr val="tx1"/>
                </a:solidFill>
              </a:rPr>
              <a:t>%"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610E608-C8FB-48BD-85B1-075DDBB8B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0" y="2586552"/>
            <a:ext cx="4055778" cy="29891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124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2-4 </a:t>
            </a:r>
            <a:r>
              <a:rPr lang="ko-KR" altLang="en-US" dirty="0"/>
              <a:t>피벗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피벗</a:t>
            </a:r>
            <a:r>
              <a:rPr lang="en-US" altLang="ko-KR" dirty="0"/>
              <a:t>( pivot)</a:t>
            </a:r>
          </a:p>
          <a:p>
            <a:pPr lvl="1"/>
            <a:r>
              <a:rPr lang="ko-KR" altLang="en-US" dirty="0"/>
              <a:t>한 열에 포함된 여러 값을 여러 열로 변환하여 출력하고 필요하면 집계까지 수행하는 기능</a:t>
            </a:r>
            <a:endParaRPr lang="en-US" altLang="ko-KR" dirty="0"/>
          </a:p>
          <a:p>
            <a:pPr lvl="1"/>
            <a:r>
              <a:rPr lang="ko-KR" altLang="en-US" dirty="0"/>
              <a:t>수행 결과 피벗 테이블이 생성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21911BD-3433-4E51-B02B-078866553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985778"/>
            <a:ext cx="2745305" cy="30183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41E3186-4E26-493C-B895-30190D2F1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9" y="2811539"/>
            <a:ext cx="3240356" cy="10801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9A393E67-062F-4FE5-91BE-E52F588C2B2C}"/>
              </a:ext>
            </a:extLst>
          </p:cNvPr>
          <p:cNvSpPr/>
          <p:nvPr/>
        </p:nvSpPr>
        <p:spPr>
          <a:xfrm>
            <a:off x="3716905" y="3036563"/>
            <a:ext cx="945105" cy="63007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피벗</a:t>
            </a:r>
          </a:p>
        </p:txBody>
      </p:sp>
    </p:spTree>
    <p:extLst>
      <p:ext uri="{BB962C8B-B14F-4D97-AF65-F5344CB8AC3E}">
        <p14:creationId xmlns:p14="http://schemas.microsoft.com/office/powerpoint/2010/main" val="666989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6-5] </a:t>
            </a:r>
            <a:r>
              <a:rPr lang="ko-KR" altLang="en-US" dirty="0" err="1"/>
              <a:t>피벳</a:t>
            </a:r>
            <a:r>
              <a:rPr lang="ko-KR" altLang="en-US" dirty="0"/>
              <a:t> 테이블 만들기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207~208p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400" dirty="0"/>
              <a:t>1 </a:t>
            </a:r>
            <a:r>
              <a:rPr lang="ko-KR" altLang="en-US" sz="1400" dirty="0"/>
              <a:t>샘플 테이블 만들기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1-1 </a:t>
            </a:r>
            <a:r>
              <a:rPr lang="ko-KR" altLang="en-US" sz="1400" dirty="0"/>
              <a:t>샘플 테이블 생성</a:t>
            </a: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dirty="0"/>
              <a:t>   1-2 </a:t>
            </a:r>
            <a:r>
              <a:rPr lang="ko-KR" altLang="en-US" dirty="0"/>
              <a:t>데이터 </a:t>
            </a:r>
            <a:r>
              <a:rPr lang="en-US" altLang="ko-KR" dirty="0"/>
              <a:t>9</a:t>
            </a:r>
            <a:r>
              <a:rPr lang="ko-KR" altLang="en-US" dirty="0"/>
              <a:t>건 삽입 </a:t>
            </a:r>
            <a:r>
              <a:rPr lang="ko-KR" altLang="en-US" sz="1400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FEF4B87-28F4-48FC-B6C6-475D56526A30}"/>
              </a:ext>
            </a:extLst>
          </p:cNvPr>
          <p:cNvSpPr/>
          <p:nvPr/>
        </p:nvSpPr>
        <p:spPr>
          <a:xfrm>
            <a:off x="486377" y="1488108"/>
            <a:ext cx="8226083" cy="140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</a:t>
            </a:r>
            <a:r>
              <a:rPr lang="en-US" altLang="ko-KR" sz="1400" dirty="0" err="1">
                <a:solidFill>
                  <a:schemeClr val="tx1"/>
                </a:solidFill>
              </a:rPr>
              <a:t>pivotTest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</a:rPr>
              <a:t>uName</a:t>
            </a:r>
            <a:r>
              <a:rPr lang="en-US" altLang="ko-KR" sz="1400" dirty="0">
                <a:solidFill>
                  <a:schemeClr val="tx1"/>
                </a:solidFill>
              </a:rPr>
              <a:t> CHAR(3),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season CHAR(2),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amount INT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5FE558E-571E-4D2B-BDA7-01B55D3C2905}"/>
              </a:ext>
            </a:extLst>
          </p:cNvPr>
          <p:cNvSpPr/>
          <p:nvPr/>
        </p:nvSpPr>
        <p:spPr>
          <a:xfrm>
            <a:off x="501886" y="3573846"/>
            <a:ext cx="8226083" cy="23304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pivotTest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>
                <a:solidFill>
                  <a:schemeClr val="tx1"/>
                </a:solidFill>
              </a:rPr>
              <a:t>유재석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겨울</a:t>
            </a:r>
            <a:r>
              <a:rPr lang="en-US" altLang="ko-KR" sz="1400" dirty="0">
                <a:solidFill>
                  <a:schemeClr val="tx1"/>
                </a:solidFill>
              </a:rPr>
              <a:t>', 10);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pivotTest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>
                <a:solidFill>
                  <a:schemeClr val="tx1"/>
                </a:solidFill>
              </a:rPr>
              <a:t>강호동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여름</a:t>
            </a:r>
            <a:r>
              <a:rPr lang="en-US" altLang="ko-KR" sz="1400" dirty="0">
                <a:solidFill>
                  <a:schemeClr val="tx1"/>
                </a:solidFill>
              </a:rPr>
              <a:t>', 15);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pivotTest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>
                <a:solidFill>
                  <a:schemeClr val="tx1"/>
                </a:solidFill>
              </a:rPr>
              <a:t>유재석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가을</a:t>
            </a:r>
            <a:r>
              <a:rPr lang="en-US" altLang="ko-KR" sz="1400" dirty="0">
                <a:solidFill>
                  <a:schemeClr val="tx1"/>
                </a:solidFill>
              </a:rPr>
              <a:t>', 25);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pivotTest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>
                <a:solidFill>
                  <a:schemeClr val="tx1"/>
                </a:solidFill>
              </a:rPr>
              <a:t>유재석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봄</a:t>
            </a:r>
            <a:r>
              <a:rPr lang="en-US" altLang="ko-KR" sz="1400" dirty="0">
                <a:solidFill>
                  <a:schemeClr val="tx1"/>
                </a:solidFill>
              </a:rPr>
              <a:t>', 3);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pivotTest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>
                <a:solidFill>
                  <a:schemeClr val="tx1"/>
                </a:solidFill>
              </a:rPr>
              <a:t>유재석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봄</a:t>
            </a:r>
            <a:r>
              <a:rPr lang="en-US" altLang="ko-KR" sz="1400" dirty="0">
                <a:solidFill>
                  <a:schemeClr val="tx1"/>
                </a:solidFill>
              </a:rPr>
              <a:t>', 37);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pivotTest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>
                <a:solidFill>
                  <a:schemeClr val="tx1"/>
                </a:solidFill>
              </a:rPr>
              <a:t>강호동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겨울</a:t>
            </a:r>
            <a:r>
              <a:rPr lang="en-US" altLang="ko-KR" sz="1400" dirty="0">
                <a:solidFill>
                  <a:schemeClr val="tx1"/>
                </a:solidFill>
              </a:rPr>
              <a:t>', 40);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pivotTest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>
                <a:solidFill>
                  <a:schemeClr val="tx1"/>
                </a:solidFill>
              </a:rPr>
              <a:t>유재석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여름</a:t>
            </a:r>
            <a:r>
              <a:rPr lang="en-US" altLang="ko-KR" sz="1400" dirty="0">
                <a:solidFill>
                  <a:schemeClr val="tx1"/>
                </a:solidFill>
              </a:rPr>
              <a:t>', 14);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pivotTest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>
                <a:solidFill>
                  <a:schemeClr val="tx1"/>
                </a:solidFill>
              </a:rPr>
              <a:t>유재석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겨울</a:t>
            </a:r>
            <a:r>
              <a:rPr lang="en-US" altLang="ko-KR" sz="1400" dirty="0">
                <a:solidFill>
                  <a:schemeClr val="tx1"/>
                </a:solidFill>
              </a:rPr>
              <a:t>', 22);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en-US" altLang="ko-KR" sz="1400" dirty="0" err="1">
                <a:solidFill>
                  <a:schemeClr val="tx1"/>
                </a:solidFill>
              </a:rPr>
              <a:t>pivotTest</a:t>
            </a:r>
            <a:r>
              <a:rPr lang="en-US" altLang="ko-KR" sz="1400" dirty="0">
                <a:solidFill>
                  <a:schemeClr val="tx1"/>
                </a:solidFill>
              </a:rPr>
              <a:t> VALUES ('</a:t>
            </a:r>
            <a:r>
              <a:rPr lang="ko-KR" altLang="en-US" sz="1400" dirty="0">
                <a:solidFill>
                  <a:schemeClr val="tx1"/>
                </a:solidFill>
              </a:rPr>
              <a:t>강호동</a:t>
            </a:r>
            <a:r>
              <a:rPr lang="en-US" altLang="ko-KR" sz="1400" dirty="0">
                <a:solidFill>
                  <a:schemeClr val="tx1"/>
                </a:solidFill>
              </a:rPr>
              <a:t>', '</a:t>
            </a:r>
            <a:r>
              <a:rPr lang="ko-KR" altLang="en-US" sz="1400" dirty="0">
                <a:solidFill>
                  <a:schemeClr val="tx1"/>
                </a:solidFill>
              </a:rPr>
              <a:t>여름</a:t>
            </a:r>
            <a:r>
              <a:rPr lang="en-US" altLang="ko-KR" sz="1400" dirty="0">
                <a:solidFill>
                  <a:schemeClr val="tx1"/>
                </a:solidFill>
              </a:rPr>
              <a:t>', 64);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pivotTest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40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6-5] </a:t>
            </a:r>
            <a:r>
              <a:rPr lang="ko-KR" altLang="en-US" dirty="0" err="1"/>
              <a:t>피벳</a:t>
            </a:r>
            <a:r>
              <a:rPr lang="ko-KR" altLang="en-US" dirty="0"/>
              <a:t> 테이블 만들기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  <a:ea typeface="+mn-ea"/>
              </a:rPr>
              <a:t>207~208p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dirty="0"/>
              <a:t>2</a:t>
            </a:r>
            <a:r>
              <a:rPr lang="en-US" altLang="ko-KR" sz="1400" dirty="0"/>
              <a:t> </a:t>
            </a:r>
            <a:r>
              <a:rPr lang="ko-KR" altLang="en-US" dirty="0"/>
              <a:t>피벗 테이블 만들기</a:t>
            </a:r>
            <a:r>
              <a:rPr lang="ko-KR" altLang="en-US" sz="1400" dirty="0"/>
              <a:t> 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  <a:r>
              <a:rPr lang="en-US" altLang="ko-KR" dirty="0"/>
              <a:t>2</a:t>
            </a:r>
            <a:r>
              <a:rPr lang="en-US" altLang="ko-KR" sz="1400" dirty="0"/>
              <a:t>-1 </a:t>
            </a:r>
            <a:r>
              <a:rPr lang="en-US" altLang="ko-KR" dirty="0"/>
              <a:t>SUM( ) </a:t>
            </a:r>
            <a:r>
              <a:rPr lang="ko-KR" altLang="en-US" dirty="0"/>
              <a:t>함수</a:t>
            </a:r>
            <a:r>
              <a:rPr lang="en-US" altLang="ko-KR" dirty="0"/>
              <a:t>, CASE </a:t>
            </a:r>
            <a:r>
              <a:rPr lang="ko-KR" altLang="en-US" dirty="0"/>
              <a:t>문</a:t>
            </a:r>
            <a:r>
              <a:rPr lang="en-US" altLang="ko-KR" dirty="0"/>
              <a:t>, GROUP BY </a:t>
            </a:r>
            <a:r>
              <a:rPr lang="ko-KR" altLang="en-US" dirty="0"/>
              <a:t>절을 활용하여 피벗 테이블 만들기 </a:t>
            </a: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FEF4B87-28F4-48FC-B6C6-475D56526A30}"/>
              </a:ext>
            </a:extLst>
          </p:cNvPr>
          <p:cNvSpPr/>
          <p:nvPr/>
        </p:nvSpPr>
        <p:spPr>
          <a:xfrm>
            <a:off x="486377" y="1488107"/>
            <a:ext cx="8226083" cy="16258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SUM(CASE WHEN season='</a:t>
            </a:r>
            <a:r>
              <a:rPr lang="ko-KR" altLang="en-US" sz="1400" dirty="0">
                <a:solidFill>
                  <a:schemeClr val="tx1"/>
                </a:solidFill>
              </a:rPr>
              <a:t>봄</a:t>
            </a:r>
            <a:r>
              <a:rPr lang="en-US" altLang="ko-KR" sz="1400" dirty="0">
                <a:solidFill>
                  <a:schemeClr val="tx1"/>
                </a:solidFill>
              </a:rPr>
              <a:t>' THEN amount END) AS '</a:t>
            </a:r>
            <a:r>
              <a:rPr lang="ko-KR" altLang="en-US" sz="1400" dirty="0">
                <a:solidFill>
                  <a:schemeClr val="tx1"/>
                </a:solidFill>
              </a:rPr>
              <a:t>봄</a:t>
            </a:r>
            <a:r>
              <a:rPr lang="en-US" altLang="ko-KR" sz="1400" dirty="0">
                <a:solidFill>
                  <a:schemeClr val="tx1"/>
                </a:solidFill>
              </a:rPr>
              <a:t>’,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SUM(CASE WHEN season='</a:t>
            </a:r>
            <a:r>
              <a:rPr lang="ko-KR" altLang="en-US" sz="1400" dirty="0">
                <a:solidFill>
                  <a:schemeClr val="tx1"/>
                </a:solidFill>
              </a:rPr>
              <a:t>여름</a:t>
            </a:r>
            <a:r>
              <a:rPr lang="en-US" altLang="ko-KR" sz="1400" dirty="0">
                <a:solidFill>
                  <a:schemeClr val="tx1"/>
                </a:solidFill>
              </a:rPr>
              <a:t>' THEN amount END) AS '</a:t>
            </a:r>
            <a:r>
              <a:rPr lang="ko-KR" altLang="en-US" sz="1400" dirty="0">
                <a:solidFill>
                  <a:schemeClr val="tx1"/>
                </a:solidFill>
              </a:rPr>
              <a:t>여름</a:t>
            </a:r>
            <a:r>
              <a:rPr lang="en-US" altLang="ko-KR" sz="1400" dirty="0">
                <a:solidFill>
                  <a:schemeClr val="tx1"/>
                </a:solidFill>
              </a:rPr>
              <a:t>’,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SUM(CASE WHEN season='</a:t>
            </a:r>
            <a:r>
              <a:rPr lang="ko-KR" altLang="en-US" sz="1400" dirty="0">
                <a:solidFill>
                  <a:schemeClr val="tx1"/>
                </a:solidFill>
              </a:rPr>
              <a:t>가을</a:t>
            </a:r>
            <a:r>
              <a:rPr lang="en-US" altLang="ko-KR" sz="1400" dirty="0">
                <a:solidFill>
                  <a:schemeClr val="tx1"/>
                </a:solidFill>
              </a:rPr>
              <a:t>' THEN amount END) AS '</a:t>
            </a:r>
            <a:r>
              <a:rPr lang="ko-KR" altLang="en-US" sz="1400" dirty="0">
                <a:solidFill>
                  <a:schemeClr val="tx1"/>
                </a:solidFill>
              </a:rPr>
              <a:t>가을</a:t>
            </a:r>
            <a:r>
              <a:rPr lang="en-US" altLang="ko-KR" sz="1400" dirty="0">
                <a:solidFill>
                  <a:schemeClr val="tx1"/>
                </a:solidFill>
              </a:rPr>
              <a:t>’,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SUM(CASE WHEN season='</a:t>
            </a:r>
            <a:r>
              <a:rPr lang="ko-KR" altLang="en-US" sz="1400" dirty="0">
                <a:solidFill>
                  <a:schemeClr val="tx1"/>
                </a:solidFill>
              </a:rPr>
              <a:t>겨울</a:t>
            </a:r>
            <a:r>
              <a:rPr lang="en-US" altLang="ko-KR" sz="1400" dirty="0">
                <a:solidFill>
                  <a:schemeClr val="tx1"/>
                </a:solidFill>
              </a:rPr>
              <a:t>' THEN amount END) AS '</a:t>
            </a:r>
            <a:r>
              <a:rPr lang="ko-KR" altLang="en-US" sz="1400" dirty="0">
                <a:solidFill>
                  <a:schemeClr val="tx1"/>
                </a:solidFill>
              </a:rPr>
              <a:t>겨울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FROM </a:t>
            </a:r>
            <a:r>
              <a:rPr lang="en-US" altLang="ko-KR" sz="1400" dirty="0" err="1">
                <a:solidFill>
                  <a:schemeClr val="tx1"/>
                </a:solidFill>
              </a:rPr>
              <a:t>pivotTest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GROUP BY </a:t>
            </a:r>
            <a:r>
              <a:rPr lang="en-US" altLang="ko-KR" sz="1400" dirty="0" err="1">
                <a:solidFill>
                  <a:schemeClr val="tx1"/>
                </a:solidFill>
              </a:rPr>
              <a:t>uName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30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WITH </a:t>
            </a:r>
            <a:r>
              <a:rPr lang="ko-KR" altLang="en-US" dirty="0"/>
              <a:t>절과 </a:t>
            </a:r>
            <a:r>
              <a:rPr lang="en-US" altLang="ko-KR" dirty="0"/>
              <a:t>CTE</a:t>
            </a:r>
            <a:r>
              <a:rPr lang="ko-KR" altLang="en-US" dirty="0"/>
              <a:t>의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ko-KR" altLang="en-US" dirty="0"/>
              <a:t>절</a:t>
            </a:r>
            <a:endParaRPr lang="en-US" altLang="ko-KR" dirty="0"/>
          </a:p>
          <a:p>
            <a:pPr lvl="1"/>
            <a:r>
              <a:rPr lang="ko-KR" altLang="en-US" dirty="0"/>
              <a:t>기존의 뷰</a:t>
            </a:r>
            <a:r>
              <a:rPr lang="en-US" altLang="ko-KR" dirty="0"/>
              <a:t>, </a:t>
            </a:r>
            <a:r>
              <a:rPr lang="ko-KR" altLang="en-US" dirty="0"/>
              <a:t>파생 테이블</a:t>
            </a:r>
            <a:r>
              <a:rPr lang="en-US" altLang="ko-KR" dirty="0"/>
              <a:t>, </a:t>
            </a:r>
            <a:r>
              <a:rPr lang="ko-KR" altLang="en-US" dirty="0"/>
              <a:t>임시 테이블 등을 더 간결하게 표현하는 </a:t>
            </a:r>
            <a:r>
              <a:rPr lang="en-US" altLang="ko-KR" dirty="0"/>
              <a:t>CTE(Common Table Expression)</a:t>
            </a:r>
            <a:r>
              <a:rPr lang="ko-KR" altLang="en-US" dirty="0"/>
              <a:t>를 포함한 구문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CTE</a:t>
            </a:r>
          </a:p>
          <a:p>
            <a:pPr lvl="1"/>
            <a:r>
              <a:rPr lang="ko-KR" altLang="en-US" dirty="0" err="1"/>
              <a:t>비재귀적</a:t>
            </a:r>
            <a:r>
              <a:rPr lang="en-US" altLang="ko-KR" dirty="0"/>
              <a:t>(non-recursive) CTE</a:t>
            </a:r>
            <a:r>
              <a:rPr lang="ko-KR" altLang="en-US" dirty="0"/>
              <a:t>와 재귀적 </a:t>
            </a:r>
            <a:r>
              <a:rPr lang="en-US" altLang="ko-KR" dirty="0"/>
              <a:t>(recursive) CTE</a:t>
            </a:r>
            <a:r>
              <a:rPr lang="ko-KR" altLang="en-US" dirty="0"/>
              <a:t>로 구분</a:t>
            </a:r>
          </a:p>
        </p:txBody>
      </p:sp>
    </p:spTree>
    <p:extLst>
      <p:ext uri="{BB962C8B-B14F-4D97-AF65-F5344CB8AC3E}">
        <p14:creationId xmlns:p14="http://schemas.microsoft.com/office/powerpoint/2010/main" val="225496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데이터를 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삭제하는 </a:t>
            </a:r>
            <a:r>
              <a:rPr lang="en-US" altLang="ko-KR" dirty="0"/>
              <a:t>SQL </a:t>
            </a:r>
            <a:r>
              <a:rPr lang="ko-KR" altLang="en-US" dirty="0"/>
              <a:t>문 사용법을 익힌다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윈도우 함수와 피벗 사용법을 익힌다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+mn-ea"/>
              </a:rPr>
              <a:t>WITH </a:t>
            </a:r>
            <a:r>
              <a:rPr lang="ko-KR" altLang="en-US" dirty="0">
                <a:latin typeface="+mn-ea"/>
              </a:rPr>
              <a:t>절과 </a:t>
            </a:r>
            <a:r>
              <a:rPr lang="en-US" altLang="ko-KR" dirty="0">
                <a:latin typeface="+mn-ea"/>
              </a:rPr>
              <a:t>CTE </a:t>
            </a:r>
            <a:r>
              <a:rPr lang="ko-KR" altLang="en-US" dirty="0">
                <a:latin typeface="+mn-ea"/>
              </a:rPr>
              <a:t>사용법을 익힌다</a:t>
            </a:r>
            <a:r>
              <a:rPr lang="en-US" altLang="ko-KR">
                <a:latin typeface="+mn-ea"/>
              </a:rPr>
              <a:t>. 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 err="1"/>
              <a:t>비재귀적</a:t>
            </a:r>
            <a:r>
              <a:rPr lang="ko-KR" altLang="en-US" dirty="0"/>
              <a:t> </a:t>
            </a:r>
            <a:r>
              <a:rPr lang="en-US" altLang="ko-KR" dirty="0"/>
              <a:t>CTE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비재귀적</a:t>
            </a:r>
            <a:r>
              <a:rPr lang="ko-KR" altLang="en-US" dirty="0"/>
              <a:t> </a:t>
            </a:r>
            <a:r>
              <a:rPr lang="en-US" altLang="ko-KR" dirty="0"/>
              <a:t>CTE</a:t>
            </a:r>
            <a:r>
              <a:rPr lang="ko-KR" altLang="en-US" dirty="0"/>
              <a:t>의 형식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구매 테이블</a:t>
            </a:r>
            <a:r>
              <a:rPr lang="en-US" altLang="ko-KR" dirty="0"/>
              <a:t>(</a:t>
            </a:r>
            <a:r>
              <a:rPr lang="en-US" altLang="ko-KR" dirty="0" err="1"/>
              <a:t>buyTBL</a:t>
            </a:r>
            <a:r>
              <a:rPr lang="en-US" altLang="ko-KR" dirty="0"/>
              <a:t>)</a:t>
            </a:r>
            <a:r>
              <a:rPr lang="ko-KR" altLang="en-US" dirty="0"/>
              <a:t>에서 총구매액을 구하는 </a:t>
            </a:r>
            <a:r>
              <a:rPr lang="ko-KR" altLang="en-US" dirty="0" err="1"/>
              <a:t>쿼리문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BCE7C91-EAC6-4679-B946-BA218579442E}"/>
              </a:ext>
            </a:extLst>
          </p:cNvPr>
          <p:cNvSpPr/>
          <p:nvPr/>
        </p:nvSpPr>
        <p:spPr>
          <a:xfrm>
            <a:off x="476545" y="1178750"/>
            <a:ext cx="8235915" cy="13951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WITH CTE_</a:t>
            </a:r>
            <a:r>
              <a:rPr lang="ko-KR" altLang="en-US" sz="1400" dirty="0">
                <a:solidFill>
                  <a:schemeClr val="tx1"/>
                </a:solidFill>
              </a:rPr>
              <a:t>테이블이름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열이름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AS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&lt;</a:t>
            </a:r>
            <a:r>
              <a:rPr lang="ko-KR" altLang="en-US" sz="1400" dirty="0" err="1">
                <a:solidFill>
                  <a:schemeClr val="tx1"/>
                </a:solidFill>
              </a:rPr>
              <a:t>쿼리문</a:t>
            </a:r>
            <a:r>
              <a:rPr lang="en-US" altLang="ko-KR" sz="1400" dirty="0">
                <a:solidFill>
                  <a:schemeClr val="tx1"/>
                </a:solidFill>
              </a:rPr>
              <a:t>&gt;         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ko-KR" altLang="en-US" sz="1400" dirty="0" err="1">
                <a:solidFill>
                  <a:schemeClr val="tx1"/>
                </a:solidFill>
              </a:rPr>
              <a:t>열이름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FROM CTE_</a:t>
            </a:r>
            <a:r>
              <a:rPr lang="ko-KR" altLang="en-US" sz="1400" dirty="0">
                <a:solidFill>
                  <a:schemeClr val="tx1"/>
                </a:solidFill>
              </a:rPr>
              <a:t>테이블이름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4C0ED7B-0395-4F42-8538-90DA55BBB41E}"/>
              </a:ext>
            </a:extLst>
          </p:cNvPr>
          <p:cNvSpPr/>
          <p:nvPr/>
        </p:nvSpPr>
        <p:spPr>
          <a:xfrm>
            <a:off x="486378" y="3274321"/>
            <a:ext cx="5300758" cy="8297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 AS '</a:t>
            </a:r>
            <a:r>
              <a:rPr lang="ko-KR" altLang="en-US" sz="1400" dirty="0">
                <a:solidFill>
                  <a:schemeClr val="tx1"/>
                </a:solidFill>
              </a:rPr>
              <a:t>사용자</a:t>
            </a:r>
            <a:r>
              <a:rPr lang="en-US" altLang="ko-KR" sz="1400" dirty="0">
                <a:solidFill>
                  <a:schemeClr val="tx1"/>
                </a:solidFill>
              </a:rPr>
              <a:t>', SUM(price * amount) AS '</a:t>
            </a:r>
            <a:r>
              <a:rPr lang="ko-KR" altLang="en-US" sz="1400" dirty="0">
                <a:solidFill>
                  <a:schemeClr val="tx1"/>
                </a:solidFill>
              </a:rPr>
              <a:t>총구매액</a:t>
            </a:r>
            <a:r>
              <a:rPr lang="en-US" altLang="ko-KR" sz="1400" dirty="0">
                <a:solidFill>
                  <a:schemeClr val="tx1"/>
                </a:solidFill>
              </a:rPr>
              <a:t>’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GROUP BY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38575E4-0C72-46C3-9D29-9168C5517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267943"/>
            <a:ext cx="2710132" cy="18257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2133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 err="1"/>
              <a:t>비재귀적</a:t>
            </a:r>
            <a:r>
              <a:rPr lang="ko-KR" altLang="en-US" dirty="0"/>
              <a:t> </a:t>
            </a:r>
            <a:r>
              <a:rPr lang="en-US" altLang="ko-KR" dirty="0"/>
              <a:t>CTE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CTE</a:t>
            </a:r>
            <a:r>
              <a:rPr lang="ko-KR" altLang="en-US" dirty="0"/>
              <a:t>를 사용하면 쿼리가 단순해짐 </a:t>
            </a:r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r>
              <a:rPr lang="en-US" altLang="ko-KR" dirty="0"/>
              <a:t>CTE</a:t>
            </a:r>
            <a:r>
              <a:rPr lang="ko-KR" altLang="en-US" dirty="0"/>
              <a:t>를 이용하여 총구매액이 많은 사용자 순으로 정렬하는 전체 쿼리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BCE7C91-EAC6-4679-B946-BA218579442E}"/>
              </a:ext>
            </a:extLst>
          </p:cNvPr>
          <p:cNvSpPr/>
          <p:nvPr/>
        </p:nvSpPr>
        <p:spPr>
          <a:xfrm>
            <a:off x="476545" y="1178750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 ORDER BY </a:t>
            </a:r>
            <a:r>
              <a:rPr lang="ko-KR" altLang="en-US" sz="1400" dirty="0">
                <a:solidFill>
                  <a:schemeClr val="tx1"/>
                </a:solidFill>
              </a:rPr>
              <a:t>총구매액 </a:t>
            </a:r>
            <a:r>
              <a:rPr lang="en-US" altLang="ko-KR" sz="1400" dirty="0">
                <a:solidFill>
                  <a:schemeClr val="tx1"/>
                </a:solidFill>
              </a:rPr>
              <a:t>DESC;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4C0ED7B-0395-4F42-8538-90DA55BBB41E}"/>
              </a:ext>
            </a:extLst>
          </p:cNvPr>
          <p:cNvSpPr/>
          <p:nvPr/>
        </p:nvSpPr>
        <p:spPr>
          <a:xfrm>
            <a:off x="486377" y="2213865"/>
            <a:ext cx="6245863" cy="12151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WITH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, total)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AS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(SELECT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, SUM(price * amount)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FROM </a:t>
            </a:r>
            <a:r>
              <a:rPr lang="en-US" altLang="ko-KR" sz="1400" dirty="0" err="1">
                <a:solidFill>
                  <a:schemeClr val="tx1"/>
                </a:solidFill>
              </a:rPr>
              <a:t>buyTBL</a:t>
            </a:r>
            <a:r>
              <a:rPr lang="en-US" altLang="ko-KR" sz="1400" dirty="0">
                <a:solidFill>
                  <a:schemeClr val="tx1"/>
                </a:solidFill>
              </a:rPr>
              <a:t> GROUP BY </a:t>
            </a:r>
            <a:r>
              <a:rPr lang="en-US" altLang="ko-KR" sz="1400" dirty="0" err="1">
                <a:solidFill>
                  <a:schemeClr val="tx1"/>
                </a:solidFill>
              </a:rPr>
              <a:t>userid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</a:t>
            </a:r>
            <a:r>
              <a:rPr lang="en-US" altLang="ko-KR" sz="1400" dirty="0" err="1">
                <a:solidFill>
                  <a:schemeClr val="tx1"/>
                </a:solidFill>
              </a:rPr>
              <a:t>abc</a:t>
            </a:r>
            <a:r>
              <a:rPr lang="en-US" altLang="ko-KR" sz="1400" dirty="0">
                <a:solidFill>
                  <a:schemeClr val="tx1"/>
                </a:solidFill>
              </a:rPr>
              <a:t> ORDER BY total DESC;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AA4846C-4722-47D0-AB98-FBE736EC0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51" y="2209951"/>
            <a:ext cx="1762441" cy="18491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4BE4B7F-A2AA-41A2-B812-5E0703152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1" y="4194085"/>
            <a:ext cx="3991692" cy="247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24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 err="1"/>
              <a:t>비재귀적</a:t>
            </a:r>
            <a:r>
              <a:rPr lang="ko-KR" altLang="en-US" dirty="0"/>
              <a:t> </a:t>
            </a:r>
            <a:r>
              <a:rPr lang="en-US" altLang="ko-KR" dirty="0"/>
              <a:t>CTE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‘</a:t>
            </a:r>
            <a:r>
              <a:rPr lang="ko-KR" altLang="en-US" dirty="0"/>
              <a:t>각 지역별로 가장 키가 큰 </a:t>
            </a:r>
            <a:r>
              <a:rPr lang="ko-KR" altLang="en-US" dirty="0" err="1"/>
              <a:t>사람’을</a:t>
            </a:r>
            <a:r>
              <a:rPr lang="ko-KR" altLang="en-US" dirty="0"/>
              <a:t> 뽑는 쿼리를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위 쿼리를 </a:t>
            </a:r>
            <a:r>
              <a:rPr lang="en-US" altLang="ko-KR" dirty="0"/>
              <a:t>WITH </a:t>
            </a:r>
            <a:r>
              <a:rPr lang="ko-KR" altLang="en-US" dirty="0"/>
              <a:t>구문으로 묶는다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800" dirty="0"/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‘키의 </a:t>
            </a:r>
            <a:r>
              <a:rPr lang="ko-KR" altLang="en-US" dirty="0" err="1"/>
              <a:t>평균’을</a:t>
            </a:r>
            <a:r>
              <a:rPr lang="ko-KR" altLang="en-US" dirty="0"/>
              <a:t> 구하는 쿼리를 작성한다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2</a:t>
            </a:r>
            <a:r>
              <a:rPr lang="ko-KR" altLang="en-US" dirty="0"/>
              <a:t>단계와 </a:t>
            </a:r>
            <a:r>
              <a:rPr lang="en-US" altLang="ko-KR" dirty="0"/>
              <a:t>3</a:t>
            </a:r>
            <a:r>
              <a:rPr lang="ko-KR" altLang="en-US" dirty="0"/>
              <a:t>단계의 쿼리를 합친다</a:t>
            </a:r>
            <a:r>
              <a:rPr lang="en-US" altLang="ko-KR" dirty="0"/>
              <a:t>. </a:t>
            </a:r>
            <a:r>
              <a:rPr lang="ko-KR" altLang="en-US" dirty="0"/>
              <a:t>키의 평균을 실수로 만들기 위해 키에 </a:t>
            </a:r>
            <a:r>
              <a:rPr lang="en-US" altLang="ko-KR" dirty="0"/>
              <a:t>1.0</a:t>
            </a:r>
            <a:r>
              <a:rPr lang="ko-KR" altLang="en-US" dirty="0"/>
              <a:t>을 곱하여 실수로 변환한다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BCE7C91-EAC6-4679-B946-BA218579442E}"/>
              </a:ext>
            </a:extLst>
          </p:cNvPr>
          <p:cNvSpPr/>
          <p:nvPr/>
        </p:nvSpPr>
        <p:spPr>
          <a:xfrm>
            <a:off x="476545" y="1178750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, MAX(height)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GROUP BY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4C0ED7B-0395-4F42-8538-90DA55BBB41E}"/>
              </a:ext>
            </a:extLst>
          </p:cNvPr>
          <p:cNvSpPr/>
          <p:nvPr/>
        </p:nvSpPr>
        <p:spPr>
          <a:xfrm>
            <a:off x="486377" y="2213865"/>
            <a:ext cx="8226083" cy="7650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WITH </a:t>
            </a:r>
            <a:r>
              <a:rPr lang="en-US" altLang="ko-KR" sz="1400" dirty="0" err="1">
                <a:solidFill>
                  <a:schemeClr val="tx1"/>
                </a:solidFill>
              </a:rPr>
              <a:t>cte_userTBL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maxHeight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AS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(SELECT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, MAX(height)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GROUP BY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A184A93-83BA-4C04-9C64-2F229DBB9634}"/>
              </a:ext>
            </a:extLst>
          </p:cNvPr>
          <p:cNvSpPr/>
          <p:nvPr/>
        </p:nvSpPr>
        <p:spPr>
          <a:xfrm>
            <a:off x="486377" y="3645060"/>
            <a:ext cx="8235915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AVG(</a:t>
            </a:r>
            <a:r>
              <a:rPr lang="ko-KR" altLang="en-US" sz="1400" dirty="0">
                <a:solidFill>
                  <a:schemeClr val="tx1"/>
                </a:solidFill>
              </a:rPr>
              <a:t>키</a:t>
            </a:r>
            <a:r>
              <a:rPr lang="en-US" altLang="ko-KR" sz="1400" dirty="0">
                <a:solidFill>
                  <a:schemeClr val="tx1"/>
                </a:solidFill>
              </a:rPr>
              <a:t>) FROM CTE_</a:t>
            </a:r>
            <a:r>
              <a:rPr lang="ko-KR" altLang="en-US" sz="1400" dirty="0">
                <a:solidFill>
                  <a:schemeClr val="tx1"/>
                </a:solidFill>
              </a:rPr>
              <a:t>테이블이름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48B740B-CA0E-4DD6-88E4-CAF07EE347D1}"/>
              </a:ext>
            </a:extLst>
          </p:cNvPr>
          <p:cNvSpPr/>
          <p:nvPr/>
        </p:nvSpPr>
        <p:spPr>
          <a:xfrm>
            <a:off x="492055" y="4964848"/>
            <a:ext cx="5520106" cy="12094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WITH </a:t>
            </a:r>
            <a:r>
              <a:rPr lang="en-US" altLang="ko-KR" sz="1400" dirty="0" err="1">
                <a:solidFill>
                  <a:schemeClr val="tx1"/>
                </a:solidFill>
              </a:rPr>
              <a:t>cte_userTBL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maxHeight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AS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(SELECT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, MAX(height) FROM </a:t>
            </a:r>
            <a:r>
              <a:rPr lang="en-US" altLang="ko-KR" sz="1400" dirty="0" err="1">
                <a:solidFill>
                  <a:schemeClr val="tx1"/>
                </a:solidFill>
              </a:rPr>
              <a:t>userTBL</a:t>
            </a:r>
            <a:r>
              <a:rPr lang="en-US" altLang="ko-KR" sz="1400" dirty="0">
                <a:solidFill>
                  <a:schemeClr val="tx1"/>
                </a:solidFill>
              </a:rPr>
              <a:t> GROUP BY </a:t>
            </a:r>
            <a:r>
              <a:rPr lang="en-US" altLang="ko-KR" sz="1400" dirty="0" err="1">
                <a:solidFill>
                  <a:schemeClr val="tx1"/>
                </a:solidFill>
              </a:rPr>
              <a:t>addr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AVG(</a:t>
            </a:r>
            <a:r>
              <a:rPr lang="en-US" altLang="ko-KR" sz="1400" dirty="0" err="1">
                <a:solidFill>
                  <a:schemeClr val="tx1"/>
                </a:solidFill>
              </a:rPr>
              <a:t>maxHeight</a:t>
            </a:r>
            <a:r>
              <a:rPr lang="en-US" altLang="ko-KR" sz="1400" dirty="0">
                <a:solidFill>
                  <a:schemeClr val="tx1"/>
                </a:solidFill>
              </a:rPr>
              <a:t> * 1.0) AS '</a:t>
            </a:r>
            <a:r>
              <a:rPr lang="ko-KR" altLang="en-US" sz="1400" dirty="0">
                <a:solidFill>
                  <a:schemeClr val="tx1"/>
                </a:solidFill>
              </a:rPr>
              <a:t>각 지역별 최고키의 평균</a:t>
            </a:r>
            <a:r>
              <a:rPr lang="en-US" altLang="ko-KR" sz="1400" dirty="0">
                <a:solidFill>
                  <a:schemeClr val="tx1"/>
                </a:solidFill>
              </a:rPr>
              <a:t>' FROM </a:t>
            </a:r>
            <a:r>
              <a:rPr lang="en-US" altLang="ko-KR" sz="1400" dirty="0" err="1">
                <a:solidFill>
                  <a:schemeClr val="tx1"/>
                </a:solidFill>
              </a:rPr>
              <a:t>cte_userTBL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9A66D10-DB3F-460A-A46A-0D303B4A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542" y="4905856"/>
            <a:ext cx="2540750" cy="65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53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 err="1"/>
              <a:t>비재귀적</a:t>
            </a:r>
            <a:r>
              <a:rPr lang="ko-KR" altLang="en-US" dirty="0"/>
              <a:t> </a:t>
            </a:r>
            <a:r>
              <a:rPr lang="en-US" altLang="ko-KR" dirty="0"/>
              <a:t>CTE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/>
          <a:lstStyle/>
          <a:p>
            <a:r>
              <a:rPr lang="en-US" altLang="ko-KR" dirty="0"/>
              <a:t>CTE</a:t>
            </a:r>
            <a:r>
              <a:rPr lang="ko-KR" altLang="en-US" dirty="0"/>
              <a:t>는 중복 </a:t>
            </a:r>
            <a:r>
              <a:rPr lang="en-US" altLang="ko-KR" dirty="0"/>
              <a:t>CTE</a:t>
            </a:r>
            <a:r>
              <a:rPr lang="ko-KR" altLang="en-US" dirty="0"/>
              <a:t>로 사용 가능</a:t>
            </a:r>
            <a:endParaRPr lang="en-US" altLang="ko-KR" dirty="0"/>
          </a:p>
          <a:p>
            <a:pPr lvl="1"/>
            <a:r>
              <a:rPr lang="en-US" altLang="ko-KR" dirty="0"/>
              <a:t>CCC</a:t>
            </a:r>
            <a:r>
              <a:rPr lang="ko-KR" altLang="en-US" dirty="0"/>
              <a:t>의 쿼리문에서는 </a:t>
            </a:r>
            <a:r>
              <a:rPr lang="en-US" altLang="ko-KR" dirty="0"/>
              <a:t>AAA</a:t>
            </a:r>
            <a:r>
              <a:rPr lang="ko-KR" altLang="en-US" dirty="0"/>
              <a:t>나 </a:t>
            </a:r>
            <a:r>
              <a:rPr lang="en-US" altLang="ko-KR" dirty="0"/>
              <a:t>BBB</a:t>
            </a:r>
            <a:r>
              <a:rPr lang="ko-KR" altLang="en-US" dirty="0"/>
              <a:t>를 참조할 수 있지만 </a:t>
            </a:r>
            <a:r>
              <a:rPr lang="en-US" altLang="ko-KR" dirty="0"/>
              <a:t>AAA</a:t>
            </a:r>
            <a:r>
              <a:rPr lang="ko-KR" altLang="en-US" dirty="0"/>
              <a:t>나 </a:t>
            </a:r>
            <a:r>
              <a:rPr lang="en-US" altLang="ko-KR" dirty="0"/>
              <a:t>BBB</a:t>
            </a:r>
            <a:r>
              <a:rPr lang="ko-KR" altLang="en-US" dirty="0"/>
              <a:t>의 쿼리문에서는 </a:t>
            </a:r>
            <a:r>
              <a:rPr lang="en-US" altLang="ko-KR" dirty="0"/>
              <a:t>CCC</a:t>
            </a:r>
            <a:r>
              <a:rPr lang="ko-KR" altLang="en-US" dirty="0"/>
              <a:t>를 참조할 수 없음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BCE7C91-EAC6-4679-B946-BA218579442E}"/>
              </a:ext>
            </a:extLst>
          </p:cNvPr>
          <p:cNvSpPr/>
          <p:nvPr/>
        </p:nvSpPr>
        <p:spPr>
          <a:xfrm>
            <a:off x="476545" y="1538790"/>
            <a:ext cx="8235915" cy="18541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WITH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AAA (</a:t>
            </a:r>
            <a:r>
              <a:rPr lang="ko-KR" altLang="en-US" sz="1400" dirty="0">
                <a:solidFill>
                  <a:schemeClr val="tx1"/>
                </a:solidFill>
              </a:rPr>
              <a:t>칼럼들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AS (AAA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ko-KR" altLang="en-US" sz="1400" dirty="0" err="1">
                <a:solidFill>
                  <a:schemeClr val="tx1"/>
                </a:solidFill>
              </a:rPr>
              <a:t>쿼리문</a:t>
            </a:r>
            <a:r>
              <a:rPr lang="en-US" altLang="ko-KR" sz="1400" dirty="0">
                <a:solidFill>
                  <a:schemeClr val="tx1"/>
                </a:solidFill>
              </a:rPr>
              <a:t>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BBB (</a:t>
            </a:r>
            <a:r>
              <a:rPr lang="ko-KR" altLang="en-US" sz="1400" dirty="0">
                <a:solidFill>
                  <a:schemeClr val="tx1"/>
                </a:solidFill>
              </a:rPr>
              <a:t>칼럼들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AS (BBB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ko-KR" altLang="en-US" sz="1400" dirty="0" err="1">
                <a:solidFill>
                  <a:schemeClr val="tx1"/>
                </a:solidFill>
              </a:rPr>
              <a:t>쿼리문</a:t>
            </a:r>
            <a:r>
              <a:rPr lang="en-US" altLang="ko-KR" sz="1400" dirty="0">
                <a:solidFill>
                  <a:schemeClr val="tx1"/>
                </a:solidFill>
              </a:rPr>
              <a:t>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CCC (</a:t>
            </a:r>
            <a:r>
              <a:rPr lang="ko-KR" altLang="en-US" sz="1400" dirty="0">
                <a:solidFill>
                  <a:schemeClr val="tx1"/>
                </a:solidFill>
              </a:rPr>
              <a:t>칼럼들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AS (CCC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ko-KR" altLang="en-US" sz="1400" dirty="0" err="1">
                <a:solidFill>
                  <a:schemeClr val="tx1"/>
                </a:solidFill>
              </a:rPr>
              <a:t>쿼리문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[AAA </a:t>
            </a:r>
            <a:r>
              <a:rPr lang="ko-KR" altLang="en-US" sz="1400" dirty="0">
                <a:solidFill>
                  <a:schemeClr val="tx1"/>
                </a:solidFill>
              </a:rPr>
              <a:t>또는 </a:t>
            </a:r>
            <a:r>
              <a:rPr lang="en-US" altLang="ko-KR" sz="1400" dirty="0">
                <a:solidFill>
                  <a:schemeClr val="tx1"/>
                </a:solidFill>
              </a:rPr>
              <a:t>BBB </a:t>
            </a:r>
            <a:r>
              <a:rPr lang="ko-KR" altLang="en-US" sz="1400" dirty="0">
                <a:solidFill>
                  <a:schemeClr val="tx1"/>
                </a:solidFill>
              </a:rPr>
              <a:t>또는 </a:t>
            </a:r>
            <a:r>
              <a:rPr lang="en-US" altLang="ko-KR" sz="1400" dirty="0">
                <a:solidFill>
                  <a:schemeClr val="tx1"/>
                </a:solidFill>
              </a:rPr>
              <a:t>CCC]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49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SQL</a:t>
            </a:r>
            <a:r>
              <a:rPr lang="ko-KR" altLang="en-US" dirty="0"/>
              <a:t> 문의 종류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DML(Data Manipulation Language, </a:t>
            </a: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데이터를 검색 및 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삭제하는데 사용하는 언어</a:t>
            </a:r>
            <a:endParaRPr lang="en-US" altLang="ko-KR" dirty="0"/>
          </a:p>
          <a:p>
            <a:pPr lvl="1"/>
            <a:r>
              <a:rPr lang="en-US" altLang="ko-KR" dirty="0"/>
              <a:t>SELECT </a:t>
            </a:r>
            <a:r>
              <a:rPr lang="ko-KR" altLang="en-US" dirty="0"/>
              <a:t>문</a:t>
            </a:r>
            <a:r>
              <a:rPr lang="en-US" altLang="ko-KR" dirty="0"/>
              <a:t>, INSERT, UPDATE, DELETE </a:t>
            </a:r>
            <a:r>
              <a:rPr lang="ko-KR" altLang="en-US" dirty="0"/>
              <a:t>문 등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DDL(Data Definition Language, </a:t>
            </a: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인덱스 등의 데이터베이스 개체를 생성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변경하는 데 사용하는 언어</a:t>
            </a:r>
            <a:endParaRPr lang="en-US" altLang="ko-KR" dirty="0"/>
          </a:p>
          <a:p>
            <a:pPr lvl="1"/>
            <a:r>
              <a:rPr lang="en-US" altLang="ko-KR" dirty="0"/>
              <a:t>CREATE, DROP, ALTER, TRUNCATE </a:t>
            </a:r>
            <a:r>
              <a:rPr lang="ko-KR" altLang="en-US" dirty="0"/>
              <a:t>문 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DCL(Data Control Language, </a:t>
            </a:r>
            <a:r>
              <a:rPr lang="ko-KR" altLang="en-US" dirty="0"/>
              <a:t>데이터 </a:t>
            </a:r>
            <a:r>
              <a:rPr lang="ko-KR" altLang="en-US" dirty="0" err="1"/>
              <a:t>제어어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사용자에게 어떤 권한을 부여하거나 빼앗을 때 사용하는 언어</a:t>
            </a:r>
            <a:endParaRPr lang="en-US" altLang="ko-KR" dirty="0"/>
          </a:p>
          <a:p>
            <a:pPr lvl="1"/>
            <a:r>
              <a:rPr lang="en-US" altLang="ko-KR" dirty="0"/>
              <a:t>GRANT, REVOKE, DENY </a:t>
            </a:r>
            <a:r>
              <a:rPr lang="ko-KR" altLang="en-US" dirty="0"/>
              <a:t>문 등</a:t>
            </a:r>
          </a:p>
        </p:txBody>
      </p:sp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INSERT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문 </a:t>
            </a:r>
            <a:endParaRPr lang="en-US" altLang="ko-KR" dirty="0"/>
          </a:p>
          <a:p>
            <a:pPr lvl="1"/>
            <a:r>
              <a:rPr lang="ko-KR" altLang="en-US" dirty="0"/>
              <a:t>테이블에 데이터를 삽입하는 명령어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INSERT </a:t>
            </a:r>
            <a:r>
              <a:rPr lang="ko-KR" altLang="en-US" dirty="0"/>
              <a:t>문에서 테이블 이름 다음에 나오는 열 생략 가능</a:t>
            </a:r>
            <a:r>
              <a:rPr lang="en-US" altLang="ko-KR" dirty="0"/>
              <a:t>(</a:t>
            </a:r>
            <a:r>
              <a:rPr lang="ko-KR" altLang="en-US" dirty="0"/>
              <a:t>단 열의 순서 및 개수는 동일해야 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800" dirty="0"/>
          </a:p>
          <a:p>
            <a:r>
              <a:rPr lang="en-US" altLang="ko-KR" dirty="0"/>
              <a:t>id</a:t>
            </a:r>
            <a:r>
              <a:rPr lang="ko-KR" altLang="en-US" dirty="0"/>
              <a:t>와 이름만 입력하고 나이는 입력하고 싶지 않다면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열의 순서를 바꾸어 입력하고 싶을 때 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6F01611-E1E0-45AD-B3F6-42A58141F072}"/>
              </a:ext>
            </a:extLst>
          </p:cNvPr>
          <p:cNvSpPr/>
          <p:nvPr/>
        </p:nvSpPr>
        <p:spPr>
          <a:xfrm>
            <a:off x="527226" y="1514001"/>
            <a:ext cx="8185233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[INTO] </a:t>
            </a:r>
            <a:r>
              <a:rPr lang="ko-KR" altLang="en-US" sz="1400" dirty="0">
                <a:solidFill>
                  <a:schemeClr val="tx1"/>
                </a:solidFill>
              </a:rPr>
              <a:t>테이블이름</a:t>
            </a:r>
            <a:r>
              <a:rPr lang="en-US" altLang="ko-KR" sz="1400" dirty="0">
                <a:solidFill>
                  <a:schemeClr val="tx1"/>
                </a:solidFill>
              </a:rPr>
              <a:t>[(</a:t>
            </a:r>
            <a:r>
              <a:rPr lang="ko-KR" altLang="en-US" sz="1400" dirty="0">
                <a:solidFill>
                  <a:schemeClr val="tx1"/>
                </a:solidFill>
              </a:rPr>
              <a:t>열</a:t>
            </a:r>
            <a:r>
              <a:rPr lang="en-US" altLang="ko-KR" sz="1400" dirty="0">
                <a:solidFill>
                  <a:schemeClr val="tx1"/>
                </a:solidFill>
              </a:rPr>
              <a:t>1, </a:t>
            </a:r>
            <a:r>
              <a:rPr lang="ko-KR" altLang="en-US" sz="1400" dirty="0">
                <a:solidFill>
                  <a:schemeClr val="tx1"/>
                </a:solidFill>
              </a:rPr>
              <a:t>열</a:t>
            </a:r>
            <a:r>
              <a:rPr lang="en-US" altLang="ko-KR" sz="1400" dirty="0">
                <a:solidFill>
                  <a:schemeClr val="tx1"/>
                </a:solidFill>
              </a:rPr>
              <a:t>2, …)] VALUES (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</a:rPr>
              <a:t>1, </a:t>
            </a:r>
            <a:r>
              <a:rPr lang="ko-KR" altLang="en-US" sz="1400" dirty="0">
                <a:solidFill>
                  <a:schemeClr val="tx1"/>
                </a:solidFill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</a:rPr>
              <a:t>2, …)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D811167-4405-4FFB-9F4F-E26A41EE9AE0}"/>
              </a:ext>
            </a:extLst>
          </p:cNvPr>
          <p:cNvSpPr/>
          <p:nvPr/>
        </p:nvSpPr>
        <p:spPr>
          <a:xfrm>
            <a:off x="527225" y="2534774"/>
            <a:ext cx="8185233" cy="7437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testTBL1 (id int,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char(3), age int);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testTBL1 VALUES (1, '</a:t>
            </a:r>
            <a:r>
              <a:rPr lang="ko-KR" altLang="en-US" sz="1400" dirty="0">
                <a:solidFill>
                  <a:schemeClr val="tx1"/>
                </a:solidFill>
              </a:rPr>
              <a:t>뽀로로</a:t>
            </a:r>
            <a:r>
              <a:rPr lang="en-US" altLang="ko-KR" sz="1400" dirty="0">
                <a:solidFill>
                  <a:schemeClr val="tx1"/>
                </a:solidFill>
              </a:rPr>
              <a:t>', 16);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197FAF0-9D30-4340-8E6A-CBC77118948E}"/>
              </a:ext>
            </a:extLst>
          </p:cNvPr>
          <p:cNvSpPr/>
          <p:nvPr/>
        </p:nvSpPr>
        <p:spPr>
          <a:xfrm>
            <a:off x="537059" y="3939564"/>
            <a:ext cx="8185233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testTBL1 (id,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) VALUES (2, '</a:t>
            </a:r>
            <a:r>
              <a:rPr lang="ko-KR" altLang="en-US" sz="1400" dirty="0" err="1">
                <a:solidFill>
                  <a:schemeClr val="tx1"/>
                </a:solidFill>
              </a:rPr>
              <a:t>크롱</a:t>
            </a:r>
            <a:r>
              <a:rPr lang="en-US" altLang="ko-KR" sz="1400" dirty="0">
                <a:solidFill>
                  <a:schemeClr val="tx1"/>
                </a:solidFill>
              </a:rPr>
              <a:t>');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61E94AC-7CA6-499C-90BD-36B5D3362193}"/>
              </a:ext>
            </a:extLst>
          </p:cNvPr>
          <p:cNvSpPr/>
          <p:nvPr/>
        </p:nvSpPr>
        <p:spPr>
          <a:xfrm>
            <a:off x="537058" y="4963940"/>
            <a:ext cx="8185233" cy="3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testTBL1 (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, age, id) VALUES ('</a:t>
            </a:r>
            <a:r>
              <a:rPr lang="ko-KR" altLang="en-US" sz="1400" dirty="0">
                <a:solidFill>
                  <a:schemeClr val="tx1"/>
                </a:solidFill>
              </a:rPr>
              <a:t>루피</a:t>
            </a:r>
            <a:r>
              <a:rPr lang="en-US" altLang="ko-KR" sz="1400" dirty="0">
                <a:solidFill>
                  <a:schemeClr val="tx1"/>
                </a:solidFill>
              </a:rPr>
              <a:t>', 14, 3);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91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INSERT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en-US" altLang="ko-KR" dirty="0"/>
              <a:t>AUTO_INCREMENT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자동으로 </a:t>
            </a:r>
            <a:r>
              <a:rPr lang="en-US" altLang="ko-KR" dirty="0"/>
              <a:t>1</a:t>
            </a:r>
            <a:r>
              <a:rPr lang="ko-KR" altLang="en-US" dirty="0"/>
              <a:t>부터 증가하는 값을 입력하는 키워드</a:t>
            </a:r>
            <a:endParaRPr lang="en-US" altLang="ko-KR" dirty="0"/>
          </a:p>
          <a:p>
            <a:pPr lvl="1"/>
            <a:r>
              <a:rPr lang="ko-KR" altLang="en-US" dirty="0"/>
              <a:t>특정 열을 </a:t>
            </a:r>
            <a:r>
              <a:rPr lang="en-US" altLang="ko-KR" dirty="0"/>
              <a:t>AUTO_INCREMENT</a:t>
            </a:r>
            <a:r>
              <a:rPr lang="ko-KR" altLang="en-US" dirty="0"/>
              <a:t>로 지정할 때는 반드시 </a:t>
            </a:r>
            <a:r>
              <a:rPr lang="en-US" altLang="ko-KR" dirty="0"/>
              <a:t>PRIMARY KEY(</a:t>
            </a:r>
            <a:r>
              <a:rPr lang="ko-KR" altLang="en-US" dirty="0" err="1"/>
              <a:t>기본키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UNIQUE(</a:t>
            </a:r>
            <a:r>
              <a:rPr lang="ko-KR" altLang="en-US" dirty="0"/>
              <a:t>유일한 값</a:t>
            </a:r>
            <a:r>
              <a:rPr lang="en-US" altLang="ko-KR" dirty="0"/>
              <a:t>)</a:t>
            </a:r>
            <a:r>
              <a:rPr lang="ko-KR" altLang="en-US" dirty="0"/>
              <a:t>로 설정해야 함</a:t>
            </a:r>
            <a:endParaRPr lang="en-US" altLang="ko-KR" dirty="0"/>
          </a:p>
          <a:p>
            <a:pPr lvl="1"/>
            <a:r>
              <a:rPr lang="ko-KR" altLang="en-US" dirty="0"/>
              <a:t>데이터 형식이 숫자인 열에만 사용 가능</a:t>
            </a:r>
            <a:endParaRPr lang="en-US" altLang="ko-KR" dirty="0"/>
          </a:p>
          <a:p>
            <a:pPr lvl="1"/>
            <a:r>
              <a:rPr lang="en-US" altLang="ko-KR" dirty="0"/>
              <a:t>AUTO_INCREMENT</a:t>
            </a:r>
            <a:r>
              <a:rPr lang="ko-KR" altLang="en-US" dirty="0"/>
              <a:t>로 지정된 열은 </a:t>
            </a:r>
            <a:r>
              <a:rPr lang="en-US" altLang="ko-KR" dirty="0"/>
              <a:t>INSERT </a:t>
            </a:r>
            <a:r>
              <a:rPr lang="ko-KR" altLang="en-US" dirty="0"/>
              <a:t>문에서 </a:t>
            </a:r>
            <a:r>
              <a:rPr lang="en-US" altLang="ko-KR" dirty="0"/>
              <a:t>NULL </a:t>
            </a:r>
            <a:r>
              <a:rPr lang="ko-KR" altLang="en-US" dirty="0"/>
              <a:t>값으로 지정하면 자동으로 값이 입력됨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800" dirty="0"/>
          </a:p>
          <a:p>
            <a:r>
              <a:rPr lang="en-US" altLang="ko-KR" dirty="0"/>
              <a:t>AUTO_INCREMENT </a:t>
            </a:r>
            <a:r>
              <a:rPr lang="ko-KR" altLang="en-US" dirty="0"/>
              <a:t>입력 값을 </a:t>
            </a:r>
            <a:r>
              <a:rPr lang="en-US" altLang="ko-KR" dirty="0"/>
              <a:t>100</a:t>
            </a:r>
            <a:r>
              <a:rPr lang="ko-KR" altLang="en-US" dirty="0"/>
              <a:t>부터 시작하도록 변경하고 싶다면 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6F01611-E1E0-45AD-B3F6-42A58141F072}"/>
              </a:ext>
            </a:extLst>
          </p:cNvPr>
          <p:cNvSpPr/>
          <p:nvPr/>
        </p:nvSpPr>
        <p:spPr>
          <a:xfrm>
            <a:off x="527227" y="2483895"/>
            <a:ext cx="5664954" cy="22502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testTBL2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 id int AUTO_INCREMENT PRIMARY KEY,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char(3),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age int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testTBL2 VALUES (NULL, '</a:t>
            </a:r>
            <a:r>
              <a:rPr lang="ko-KR" altLang="en-US" sz="1400" dirty="0">
                <a:solidFill>
                  <a:schemeClr val="tx1"/>
                </a:solidFill>
              </a:rPr>
              <a:t>에디</a:t>
            </a:r>
            <a:r>
              <a:rPr lang="en-US" altLang="ko-KR" sz="1400" dirty="0">
                <a:solidFill>
                  <a:schemeClr val="tx1"/>
                </a:solidFill>
              </a:rPr>
              <a:t>', 15);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testTBL2 VALUES (NULL, '</a:t>
            </a:r>
            <a:r>
              <a:rPr lang="ko-KR" altLang="en-US" sz="1400" dirty="0" err="1">
                <a:solidFill>
                  <a:schemeClr val="tx1"/>
                </a:solidFill>
              </a:rPr>
              <a:t>포비</a:t>
            </a:r>
            <a:r>
              <a:rPr lang="en-US" altLang="ko-KR" sz="1400" dirty="0">
                <a:solidFill>
                  <a:schemeClr val="tx1"/>
                </a:solidFill>
              </a:rPr>
              <a:t>', 12);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testTBL2 VALUES (NULL, '</a:t>
            </a:r>
            <a:r>
              <a:rPr lang="ko-KR" altLang="en-US" sz="1400" dirty="0" err="1">
                <a:solidFill>
                  <a:schemeClr val="tx1"/>
                </a:solidFill>
              </a:rPr>
              <a:t>통통이</a:t>
            </a:r>
            <a:r>
              <a:rPr lang="en-US" altLang="ko-KR" sz="1400" dirty="0">
                <a:solidFill>
                  <a:schemeClr val="tx1"/>
                </a:solidFill>
              </a:rPr>
              <a:t>', 11);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testTBL2;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CD67131-5B05-4912-89FE-F0356FAD7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66" y="2498465"/>
            <a:ext cx="2382910" cy="14705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D6B3751-9A62-40FC-92AC-456276EB5C52}"/>
              </a:ext>
            </a:extLst>
          </p:cNvPr>
          <p:cNvSpPr/>
          <p:nvPr/>
        </p:nvSpPr>
        <p:spPr>
          <a:xfrm>
            <a:off x="527226" y="5385599"/>
            <a:ext cx="6250020" cy="7437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ALTER TABLE testTBL2 AUTO_INCREMENT=100;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testTBL2 VALUES (NULL, '</a:t>
            </a:r>
            <a:r>
              <a:rPr lang="ko-KR" altLang="en-US" sz="1400" dirty="0">
                <a:solidFill>
                  <a:schemeClr val="tx1"/>
                </a:solidFill>
              </a:rPr>
              <a:t>패티</a:t>
            </a:r>
            <a:r>
              <a:rPr lang="en-US" altLang="ko-KR" sz="1400" dirty="0">
                <a:solidFill>
                  <a:schemeClr val="tx1"/>
                </a:solidFill>
              </a:rPr>
              <a:t>', 13);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testTBL2;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20601AA-CC77-4A0D-82A0-EBCF9D1F2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75" y="5385599"/>
            <a:ext cx="1800201" cy="12730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442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INSERT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en-US" altLang="ko-KR" dirty="0"/>
              <a:t>AUTO_INCREMENT</a:t>
            </a:r>
            <a:r>
              <a:rPr lang="ko-KR" altLang="en-US" dirty="0"/>
              <a:t>로 증가되는 값을 지정하기 위해서는 서버 변수인 </a:t>
            </a:r>
            <a:r>
              <a:rPr lang="en-US" altLang="ko-KR" dirty="0"/>
              <a:t>@@</a:t>
            </a:r>
            <a:r>
              <a:rPr lang="en-US" altLang="ko-KR" dirty="0" err="1"/>
              <a:t>auto_increment</a:t>
            </a:r>
            <a:r>
              <a:rPr lang="en-US" altLang="ko-KR" dirty="0"/>
              <a:t>_ increment </a:t>
            </a:r>
            <a:r>
              <a:rPr lang="ko-KR" altLang="en-US" dirty="0"/>
              <a:t>변수 변경</a:t>
            </a:r>
            <a:r>
              <a:rPr lang="en-US" altLang="ko-KR" dirty="0"/>
              <a:t>(</a:t>
            </a:r>
            <a:r>
              <a:rPr lang="ko-KR" altLang="en-US" dirty="0" err="1"/>
              <a:t>초깃값을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으로 하고 증가 값을 </a:t>
            </a:r>
            <a:r>
              <a:rPr lang="en-US" altLang="ko-KR" dirty="0"/>
              <a:t>3</a:t>
            </a:r>
            <a:r>
              <a:rPr lang="ko-KR" altLang="en-US" dirty="0"/>
              <a:t>으로 변경하는 구문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데이터를 삽입할 때 코드를 줄이려면 여러 행을 한꺼번에 입력 </a:t>
            </a:r>
            <a:endParaRPr lang="en-US" altLang="ko-KR" dirty="0"/>
          </a:p>
          <a:p>
            <a:pPr lvl="1"/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D811167-4405-4FFB-9F4F-E26A41EE9AE0}"/>
              </a:ext>
            </a:extLst>
          </p:cNvPr>
          <p:cNvSpPr/>
          <p:nvPr/>
        </p:nvSpPr>
        <p:spPr>
          <a:xfrm>
            <a:off x="527225" y="1313766"/>
            <a:ext cx="5754965" cy="2700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testTBL3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( id int AUTO_INCREMENT PRIMARY KEY,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userName</a:t>
            </a:r>
            <a:r>
              <a:rPr lang="en-US" altLang="ko-KR" sz="1400" dirty="0">
                <a:solidFill>
                  <a:schemeClr val="tx1"/>
                </a:solidFill>
              </a:rPr>
              <a:t> char(3),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age int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ALTER TABLE testTBL3 AUTO_INCREMENT=1000;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SET @@</a:t>
            </a:r>
            <a:r>
              <a:rPr lang="en-US" altLang="ko-KR" sz="1400" dirty="0" err="1">
                <a:solidFill>
                  <a:schemeClr val="tx1"/>
                </a:solidFill>
              </a:rPr>
              <a:t>auto_increment_increment</a:t>
            </a:r>
            <a:r>
              <a:rPr lang="en-US" altLang="ko-KR" sz="1400" dirty="0">
                <a:solidFill>
                  <a:schemeClr val="tx1"/>
                </a:solidFill>
              </a:rPr>
              <a:t>=3;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testTBL3 VALUES (NULL, '</a:t>
            </a:r>
            <a:r>
              <a:rPr lang="ko-KR" altLang="en-US" sz="1400" dirty="0">
                <a:solidFill>
                  <a:schemeClr val="tx1"/>
                </a:solidFill>
              </a:rPr>
              <a:t>우디</a:t>
            </a:r>
            <a:r>
              <a:rPr lang="en-US" altLang="ko-KR" sz="1400" dirty="0">
                <a:solidFill>
                  <a:schemeClr val="tx1"/>
                </a:solidFill>
              </a:rPr>
              <a:t>', 20);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testTBL3 VALUES (NULL, '</a:t>
            </a:r>
            <a:r>
              <a:rPr lang="ko-KR" altLang="en-US" sz="1400" dirty="0" err="1">
                <a:solidFill>
                  <a:schemeClr val="tx1"/>
                </a:solidFill>
              </a:rPr>
              <a:t>버즈</a:t>
            </a:r>
            <a:r>
              <a:rPr lang="en-US" altLang="ko-KR" sz="1400" dirty="0">
                <a:solidFill>
                  <a:schemeClr val="tx1"/>
                </a:solidFill>
              </a:rPr>
              <a:t>', 18);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testTBL3 VALUES (NULL, '</a:t>
            </a:r>
            <a:r>
              <a:rPr lang="ko-KR" altLang="en-US" sz="1400" dirty="0">
                <a:solidFill>
                  <a:schemeClr val="tx1"/>
                </a:solidFill>
              </a:rPr>
              <a:t>제시</a:t>
            </a:r>
            <a:r>
              <a:rPr lang="en-US" altLang="ko-KR" sz="1400" dirty="0">
                <a:solidFill>
                  <a:schemeClr val="tx1"/>
                </a:solidFill>
              </a:rPr>
              <a:t>', 19);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testTBL3;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E9214AA-1799-4303-A1E5-2559673CD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10" y="1313766"/>
            <a:ext cx="2250248" cy="13552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EF3290E-B626-4B40-AF2A-D4A7A4054FB6}"/>
              </a:ext>
            </a:extLst>
          </p:cNvPr>
          <p:cNvSpPr/>
          <p:nvPr/>
        </p:nvSpPr>
        <p:spPr>
          <a:xfrm>
            <a:off x="537059" y="4599787"/>
            <a:ext cx="5754965" cy="7495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testTBL3 VALUES (NULL, '</a:t>
            </a:r>
            <a:r>
              <a:rPr lang="ko-KR" altLang="en-US" sz="1400" dirty="0">
                <a:solidFill>
                  <a:schemeClr val="tx1"/>
                </a:solidFill>
              </a:rPr>
              <a:t>토이</a:t>
            </a:r>
            <a:r>
              <a:rPr lang="en-US" altLang="ko-KR" sz="1400" dirty="0">
                <a:solidFill>
                  <a:schemeClr val="tx1"/>
                </a:solidFill>
              </a:rPr>
              <a:t>', 17), (NULL, '</a:t>
            </a:r>
            <a:r>
              <a:rPr lang="ko-KR" altLang="en-US" sz="1400" dirty="0">
                <a:solidFill>
                  <a:schemeClr val="tx1"/>
                </a:solidFill>
              </a:rPr>
              <a:t>스토리</a:t>
            </a:r>
            <a:r>
              <a:rPr lang="en-US" altLang="ko-KR" sz="1400" dirty="0">
                <a:solidFill>
                  <a:schemeClr val="tx1"/>
                </a:solidFill>
              </a:rPr>
              <a:t>', 18), (NULL, '</a:t>
            </a:r>
            <a:r>
              <a:rPr lang="ko-KR" altLang="en-US" sz="1400" dirty="0">
                <a:solidFill>
                  <a:schemeClr val="tx1"/>
                </a:solidFill>
              </a:rPr>
              <a:t>무비</a:t>
            </a:r>
            <a:r>
              <a:rPr lang="en-US" altLang="ko-KR" sz="1400" dirty="0">
                <a:solidFill>
                  <a:schemeClr val="tx1"/>
                </a:solidFill>
              </a:rPr>
              <a:t>', 19);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testTBL3;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4DBBDF5-4D69-4F48-9A51-6366799A7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10" y="4599787"/>
            <a:ext cx="2250248" cy="21473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81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INSERT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대량 데이터 삽입 형식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sz="2400" dirty="0"/>
          </a:p>
          <a:p>
            <a:r>
              <a:rPr lang="en-US" altLang="ko-KR" dirty="0"/>
              <a:t>employees </a:t>
            </a:r>
            <a:r>
              <a:rPr lang="ko-KR" altLang="en-US" dirty="0"/>
              <a:t>테이블의 데이터를 가져와 </a:t>
            </a:r>
            <a:r>
              <a:rPr lang="en-US" altLang="ko-KR" dirty="0"/>
              <a:t>testTBL4 </a:t>
            </a:r>
            <a:r>
              <a:rPr lang="ko-KR" altLang="en-US" dirty="0"/>
              <a:t>테이블에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000" dirty="0"/>
          </a:p>
          <a:p>
            <a:r>
              <a:rPr lang="ko-KR" altLang="en-US" dirty="0"/>
              <a:t>아예 테이블 정의까지 생략하고 싶다면 </a:t>
            </a:r>
            <a:r>
              <a:rPr lang="en-US" altLang="ko-KR" dirty="0"/>
              <a:t>CREATE TABLE … SELECT </a:t>
            </a:r>
            <a:r>
              <a:rPr lang="ko-KR" altLang="en-US" dirty="0"/>
              <a:t>문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6F01611-E1E0-45AD-B3F6-42A58141F072}"/>
              </a:ext>
            </a:extLst>
          </p:cNvPr>
          <p:cNvSpPr/>
          <p:nvPr/>
        </p:nvSpPr>
        <p:spPr>
          <a:xfrm>
            <a:off x="527226" y="1198414"/>
            <a:ext cx="8350457" cy="5198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INTO </a:t>
            </a:r>
            <a:r>
              <a:rPr lang="ko-KR" altLang="en-US" sz="1400" dirty="0">
                <a:solidFill>
                  <a:schemeClr val="tx1"/>
                </a:solidFill>
              </a:rPr>
              <a:t>테이블이름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열</a:t>
            </a:r>
            <a:r>
              <a:rPr lang="en-US" altLang="ko-KR" sz="1400" dirty="0">
                <a:solidFill>
                  <a:schemeClr val="tx1"/>
                </a:solidFill>
              </a:rPr>
              <a:t>1, </a:t>
            </a:r>
            <a:r>
              <a:rPr lang="ko-KR" altLang="en-US" sz="1400" dirty="0">
                <a:solidFill>
                  <a:schemeClr val="tx1"/>
                </a:solidFill>
              </a:rPr>
              <a:t>열</a:t>
            </a:r>
            <a:r>
              <a:rPr lang="en-US" altLang="ko-KR" sz="1400" dirty="0">
                <a:solidFill>
                  <a:schemeClr val="tx1"/>
                </a:solidFill>
              </a:rPr>
              <a:t>2, …)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SELECT </a:t>
            </a:r>
            <a:r>
              <a:rPr lang="ko-KR" altLang="en-US" sz="1400" dirty="0">
                <a:solidFill>
                  <a:schemeClr val="tx1"/>
                </a:solidFill>
              </a:rPr>
              <a:t>문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D811167-4405-4FFB-9F4F-E26A41EE9AE0}"/>
              </a:ext>
            </a:extLst>
          </p:cNvPr>
          <p:cNvSpPr/>
          <p:nvPr/>
        </p:nvSpPr>
        <p:spPr>
          <a:xfrm>
            <a:off x="527225" y="2348880"/>
            <a:ext cx="8350458" cy="99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USE </a:t>
            </a:r>
            <a:r>
              <a:rPr lang="en-US" altLang="ko-KR" sz="1400" dirty="0" err="1">
                <a:solidFill>
                  <a:schemeClr val="tx1"/>
                </a:solidFill>
              </a:rPr>
              <a:t>cookDB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testTBL4 (id int, </a:t>
            </a:r>
            <a:r>
              <a:rPr lang="en-US" altLang="ko-KR" sz="1400" dirty="0" err="1">
                <a:solidFill>
                  <a:schemeClr val="tx1"/>
                </a:solidFill>
              </a:rPr>
              <a:t>Fname</a:t>
            </a:r>
            <a:r>
              <a:rPr lang="en-US" altLang="ko-KR" sz="1400" dirty="0">
                <a:solidFill>
                  <a:schemeClr val="tx1"/>
                </a:solidFill>
              </a:rPr>
              <a:t> varchar(50), </a:t>
            </a:r>
            <a:r>
              <a:rPr lang="en-US" altLang="ko-KR" sz="1400" dirty="0" err="1">
                <a:solidFill>
                  <a:schemeClr val="tx1"/>
                </a:solidFill>
              </a:rPr>
              <a:t>Lname</a:t>
            </a:r>
            <a:r>
              <a:rPr lang="en-US" altLang="ko-KR" sz="1400" dirty="0">
                <a:solidFill>
                  <a:schemeClr val="tx1"/>
                </a:solidFill>
              </a:rPr>
              <a:t> varchar(50));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INSERT I NTO testTBL4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SELECT </a:t>
            </a:r>
            <a:r>
              <a:rPr lang="en-US" altLang="ko-KR" sz="1400" dirty="0" err="1">
                <a:solidFill>
                  <a:schemeClr val="tx1"/>
                </a:solidFill>
              </a:rPr>
              <a:t>emp_no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first_name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last_name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employees.employees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00951AC-EB30-43DE-8250-A5E33CD7F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4" y="3519011"/>
            <a:ext cx="8350459" cy="13523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43790E5-7B00-4AE9-AC6B-D7BE1EFDAA58}"/>
              </a:ext>
            </a:extLst>
          </p:cNvPr>
          <p:cNvSpPr/>
          <p:nvPr/>
        </p:nvSpPr>
        <p:spPr>
          <a:xfrm>
            <a:off x="546892" y="5504907"/>
            <a:ext cx="6050334" cy="759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testTBL5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(SELECT </a:t>
            </a:r>
            <a:r>
              <a:rPr lang="en-US" altLang="ko-KR" sz="1400" dirty="0" err="1">
                <a:solidFill>
                  <a:schemeClr val="tx1"/>
                </a:solidFill>
              </a:rPr>
              <a:t>emp_no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first_name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last_name</a:t>
            </a:r>
            <a:r>
              <a:rPr lang="en-US" altLang="ko-KR" sz="1400" dirty="0">
                <a:solidFill>
                  <a:schemeClr val="tx1"/>
                </a:solidFill>
              </a:rPr>
              <a:t> FROM </a:t>
            </a:r>
            <a:r>
              <a:rPr lang="en-US" altLang="ko-KR" sz="1400" dirty="0" err="1">
                <a:solidFill>
                  <a:schemeClr val="tx1"/>
                </a:solidFill>
              </a:rPr>
              <a:t>employees.employees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testTBL5 LIMIT 3;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8D9B366-474A-4201-BC9A-22C043660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446" y="5509828"/>
            <a:ext cx="2095238" cy="7904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591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INSERT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CREATE TABLE … SELECT </a:t>
            </a:r>
            <a:r>
              <a:rPr lang="ko-KR" altLang="en-US" dirty="0"/>
              <a:t>문에서 열 이름을 바꾸어 테이블을 생성하려면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46F01611-E1E0-45AD-B3F6-42A58141F072}"/>
              </a:ext>
            </a:extLst>
          </p:cNvPr>
          <p:cNvSpPr/>
          <p:nvPr/>
        </p:nvSpPr>
        <p:spPr>
          <a:xfrm>
            <a:off x="527227" y="1198414"/>
            <a:ext cx="5844974" cy="10154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CREATE TABLE testTBL6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(SELECT </a:t>
            </a:r>
            <a:r>
              <a:rPr lang="en-US" altLang="ko-KR" sz="1400" dirty="0" err="1">
                <a:solidFill>
                  <a:schemeClr val="tx1"/>
                </a:solidFill>
              </a:rPr>
              <a:t>emp_no</a:t>
            </a:r>
            <a:r>
              <a:rPr lang="en-US" altLang="ko-KR" sz="1400" dirty="0">
                <a:solidFill>
                  <a:schemeClr val="tx1"/>
                </a:solidFill>
              </a:rPr>
              <a:t> AS id, </a:t>
            </a:r>
            <a:r>
              <a:rPr lang="en-US" altLang="ko-KR" sz="1400" dirty="0" err="1">
                <a:solidFill>
                  <a:schemeClr val="tx1"/>
                </a:solidFill>
              </a:rPr>
              <a:t>first_name</a:t>
            </a:r>
            <a:r>
              <a:rPr lang="en-US" altLang="ko-KR" sz="1400" dirty="0">
                <a:solidFill>
                  <a:schemeClr val="tx1"/>
                </a:solidFill>
              </a:rPr>
              <a:t> AS </a:t>
            </a:r>
            <a:r>
              <a:rPr lang="en-US" altLang="ko-KR" sz="1400" dirty="0" err="1">
                <a:solidFill>
                  <a:schemeClr val="tx1"/>
                </a:solidFill>
              </a:rPr>
              <a:t>Fname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last_name</a:t>
            </a:r>
            <a:r>
              <a:rPr lang="en-US" altLang="ko-KR" sz="1400" dirty="0">
                <a:solidFill>
                  <a:schemeClr val="tx1"/>
                </a:solidFill>
              </a:rPr>
              <a:t> AS </a:t>
            </a:r>
            <a:r>
              <a:rPr lang="en-US" altLang="ko-KR" sz="1400" dirty="0" err="1">
                <a:solidFill>
                  <a:schemeClr val="tx1"/>
                </a:solidFill>
              </a:rPr>
              <a:t>Lname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             FROM </a:t>
            </a:r>
            <a:r>
              <a:rPr lang="en-US" altLang="ko-KR" sz="1400" dirty="0" err="1">
                <a:solidFill>
                  <a:schemeClr val="tx1"/>
                </a:solidFill>
              </a:rPr>
              <a:t>employees.employees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en-US" altLang="ko-KR" sz="1400" dirty="0">
                <a:solidFill>
                  <a:schemeClr val="tx1"/>
                </a:solidFill>
              </a:rPr>
              <a:t>SELECT * FROM testTBL6 LIMIT 3;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1867A3C-A0F2-4BBA-BCFB-7A85202F6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1198414"/>
            <a:ext cx="2240526" cy="10487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61945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1844</TotalTime>
  <Words>2469</Words>
  <Application>Microsoft Office PowerPoint</Application>
  <PresentationFormat>화면 슬라이드 쇼(4:3)</PresentationFormat>
  <Paragraphs>507</Paragraphs>
  <Slides>34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SQL 문의 종류 </vt:lpstr>
      <vt:lpstr>1-2 INSERT 문</vt:lpstr>
      <vt:lpstr>1-2 INSERT 문</vt:lpstr>
      <vt:lpstr>1-2 INSERT 문</vt:lpstr>
      <vt:lpstr>1-2 INSERT 문</vt:lpstr>
      <vt:lpstr>1-2 INSERT 문</vt:lpstr>
      <vt:lpstr>1-3 UPDATE 문</vt:lpstr>
      <vt:lpstr>1-4 DELETE 문</vt:lpstr>
      <vt:lpstr>[실습 6-1] 대용량 테이블 삭제하기 </vt:lpstr>
      <vt:lpstr>1-4 DELETE 문</vt:lpstr>
      <vt:lpstr>[실습 6-2] 오류가 발생해도 계속 삽입되도록 설정하기  </vt:lpstr>
      <vt:lpstr>[실습 6-2] 오류가 발생해도 계속 삽입되도록 설정하기  </vt:lpstr>
      <vt:lpstr>[실습 6-2] 오류가 발생해도 계속 삽입되도록 설정하기  </vt:lpstr>
      <vt:lpstr>2-1 윈도우 함수의 개념 </vt:lpstr>
      <vt:lpstr>2-2 순위 함수  </vt:lpstr>
      <vt:lpstr>[실습 6-3] 순위 함수 사용하기  </vt:lpstr>
      <vt:lpstr>[실습 6-3] 순위 함수 사용하기  </vt:lpstr>
      <vt:lpstr>[실습 6-3] 순위 함수 사용하기  </vt:lpstr>
      <vt:lpstr>[실습 6-3] 순위 함수 사용하기  </vt:lpstr>
      <vt:lpstr>[실습 6-4] 분석 함수 사용하기  </vt:lpstr>
      <vt:lpstr>[실습 6-4] 분석 함수 사용하기  </vt:lpstr>
      <vt:lpstr>[실습 6-4] 분석 함수 사용하기  </vt:lpstr>
      <vt:lpstr>2-4 피벗 </vt:lpstr>
      <vt:lpstr>[실습 6-5] 피벳 테이블 만들기   </vt:lpstr>
      <vt:lpstr>[실습 6-5] 피벳 테이블 만들기   </vt:lpstr>
      <vt:lpstr>3-1 WITH 절과 CTE의 개요 </vt:lpstr>
      <vt:lpstr>3-2 비재귀적 CTE</vt:lpstr>
      <vt:lpstr>3-2 비재귀적 CTE</vt:lpstr>
      <vt:lpstr>3-2 비재귀적 CTE</vt:lpstr>
      <vt:lpstr>3-2 비재귀적 CTE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변소현</cp:lastModifiedBy>
  <cp:revision>382</cp:revision>
  <dcterms:created xsi:type="dcterms:W3CDTF">2012-07-23T02:34:37Z</dcterms:created>
  <dcterms:modified xsi:type="dcterms:W3CDTF">2019-02-07T08:40:33Z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