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1" r:id="rId11"/>
    <p:sldId id="385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36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07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 형식과 </a:t>
            </a:r>
            <a:endParaRPr lang="en-US" altLang="ko-KR" sz="4000" dirty="0"/>
          </a:p>
          <a:p>
            <a:pPr algn="l"/>
            <a:r>
              <a:rPr lang="ko-KR" altLang="en-US" sz="4000" dirty="0"/>
              <a:t>내장 함수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변수의 선언과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사용 형식 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764BFF8-FC95-4DCE-B40C-BC6F3A4EC6B5}"/>
              </a:ext>
            </a:extLst>
          </p:cNvPr>
          <p:cNvSpPr/>
          <p:nvPr/>
        </p:nvSpPr>
        <p:spPr>
          <a:xfrm>
            <a:off x="527226" y="1204090"/>
            <a:ext cx="8185233" cy="559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</a:t>
            </a:r>
            <a:r>
              <a:rPr lang="ko-KR" altLang="en-US" sz="1400" dirty="0">
                <a:solidFill>
                  <a:schemeClr val="tx1"/>
                </a:solidFill>
              </a:rPr>
              <a:t>변수이름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 err="1">
                <a:solidFill>
                  <a:schemeClr val="tx1"/>
                </a:solidFill>
              </a:rPr>
              <a:t>변수값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 선언 및 값 대입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@</a:t>
            </a:r>
            <a:r>
              <a:rPr lang="ko-KR" altLang="en-US" sz="1400" dirty="0">
                <a:solidFill>
                  <a:schemeClr val="tx1"/>
                </a:solidFill>
              </a:rPr>
              <a:t>변수이름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 값 출력</a:t>
            </a:r>
          </a:p>
        </p:txBody>
      </p:sp>
    </p:spTree>
    <p:extLst>
      <p:ext uri="{BB962C8B-B14F-4D97-AF65-F5344CB8AC3E}">
        <p14:creationId xmlns:p14="http://schemas.microsoft.com/office/powerpoint/2010/main" val="183561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 </a:t>
            </a:r>
            <a:r>
              <a:rPr lang="ko-KR" altLang="en-US" dirty="0"/>
              <a:t>변수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225~259p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초기화하기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cookDB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 모두 닫고 새 쿼리 창 열기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변수 사용하기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변수 선언하고 값 대입한 후 출력하기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49" y="2689255"/>
            <a:ext cx="8265411" cy="2494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@myVar1 = 5;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@myVar2 = 3;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@myVar3 = 4.25;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@myVar4 = 'MC 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==&gt; ‘;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@myVar1;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@myVar2 + @myVar3;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@myVar4 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 180;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50FA91-F93D-4941-BC1B-5156A067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8" y="5366309"/>
            <a:ext cx="6381371" cy="729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7-1] </a:t>
            </a:r>
            <a:r>
              <a:rPr lang="ko-KR" altLang="en-US" dirty="0"/>
              <a:t>변수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225~259p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2-2 PREPARE </a:t>
            </a:r>
            <a:r>
              <a:rPr lang="ko-KR" altLang="en-US" dirty="0"/>
              <a:t>문과 </a:t>
            </a:r>
            <a:r>
              <a:rPr lang="en-US" altLang="ko-KR" dirty="0"/>
              <a:t>EXECUTE </a:t>
            </a:r>
            <a:r>
              <a:rPr lang="ko-KR" altLang="en-US" dirty="0"/>
              <a:t>문에서 변수 활용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49" y="1178750"/>
            <a:ext cx="8265411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@myVar1 = 3;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FROM 'SELECT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ORDER BY height LIMIT ?';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EXECUTE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USING @myVar1;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7E248AE-51C6-48FA-8316-3DC0EE894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" y="2364498"/>
            <a:ext cx="2144731" cy="10866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67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형식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변환 함수</a:t>
            </a:r>
            <a:endParaRPr lang="en-US" altLang="ko-KR" dirty="0"/>
          </a:p>
          <a:p>
            <a:pPr lvl="1"/>
            <a:r>
              <a:rPr lang="ko-KR" altLang="en-US" dirty="0"/>
              <a:t>일반적으로 사용되는 데이터 형식 변환 함수는 </a:t>
            </a:r>
            <a:r>
              <a:rPr lang="en-US" altLang="ko-KR" dirty="0"/>
              <a:t>CAST( )</a:t>
            </a:r>
            <a:r>
              <a:rPr lang="ko-KR" altLang="en-US" dirty="0"/>
              <a:t>와 </a:t>
            </a:r>
            <a:r>
              <a:rPr lang="en-US" altLang="ko-KR" dirty="0"/>
              <a:t>CONVERT( )      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두 함수는 기능이 거의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cookDB</a:t>
            </a:r>
            <a:r>
              <a:rPr lang="ko-KR" altLang="en-US" dirty="0"/>
              <a:t>의 구매 테이블 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에서 평균 구매 개수를 구하는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/>
              <a:t>구매 개수를 정수로 출력 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ADC554-1105-4D8C-8E89-27BFA3075A92}"/>
              </a:ext>
            </a:extLst>
          </p:cNvPr>
          <p:cNvSpPr/>
          <p:nvPr/>
        </p:nvSpPr>
        <p:spPr>
          <a:xfrm>
            <a:off x="521550" y="1808820"/>
            <a:ext cx="8200742" cy="5203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CAST(expression AS </a:t>
            </a:r>
            <a:r>
              <a:rPr lang="ko-KR" altLang="en-US" sz="1400" dirty="0">
                <a:solidFill>
                  <a:schemeClr val="tx1"/>
                </a:solidFill>
              </a:rPr>
              <a:t>데이터형식 </a:t>
            </a:r>
            <a:r>
              <a:rPr lang="en-US" altLang="ko-KR" sz="1400" dirty="0">
                <a:solidFill>
                  <a:schemeClr val="tx1"/>
                </a:solidFill>
              </a:rPr>
              <a:t>[(</a:t>
            </a:r>
            <a:r>
              <a:rPr lang="ko-KR" altLang="en-US" sz="1400" dirty="0">
                <a:solidFill>
                  <a:schemeClr val="tx1"/>
                </a:solidFill>
              </a:rPr>
              <a:t>길이</a:t>
            </a:r>
            <a:r>
              <a:rPr lang="en-US" altLang="ko-KR" sz="1400" dirty="0">
                <a:solidFill>
                  <a:schemeClr val="tx1"/>
                </a:solidFill>
              </a:rPr>
              <a:t>)])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CONVERT(expression, </a:t>
            </a:r>
            <a:r>
              <a:rPr lang="ko-KR" altLang="en-US" sz="1400" dirty="0">
                <a:solidFill>
                  <a:schemeClr val="tx1"/>
                </a:solidFill>
              </a:rPr>
              <a:t>데이터형식 </a:t>
            </a:r>
            <a:r>
              <a:rPr lang="en-US" altLang="ko-KR" sz="1400" dirty="0">
                <a:solidFill>
                  <a:schemeClr val="tx1"/>
                </a:solidFill>
              </a:rPr>
              <a:t>[(</a:t>
            </a:r>
            <a:r>
              <a:rPr lang="ko-KR" altLang="en-US" sz="1400" dirty="0">
                <a:solidFill>
                  <a:schemeClr val="tx1"/>
                </a:solidFill>
              </a:rPr>
              <a:t>길이</a:t>
            </a:r>
            <a:r>
              <a:rPr lang="en-US" altLang="ko-KR" sz="1400" dirty="0">
                <a:solidFill>
                  <a:schemeClr val="tx1"/>
                </a:solidFill>
              </a:rPr>
              <a:t>)])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116FA6-5778-48B2-9589-F9EBE26DFA30}"/>
              </a:ext>
            </a:extLst>
          </p:cNvPr>
          <p:cNvSpPr/>
          <p:nvPr/>
        </p:nvSpPr>
        <p:spPr>
          <a:xfrm>
            <a:off x="527227" y="3063283"/>
            <a:ext cx="8195065" cy="5203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AVG(amount) AS '</a:t>
            </a:r>
            <a:r>
              <a:rPr lang="ko-KR" altLang="en-US" sz="1400" dirty="0">
                <a:solidFill>
                  <a:schemeClr val="tx1"/>
                </a:solidFill>
              </a:rPr>
              <a:t>평균 구매 개수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D381F91-FDF5-4556-9D68-154B2A42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733530"/>
            <a:ext cx="1998062" cy="635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003AAD3-8417-443B-9ADA-83FC90A51F3A}"/>
              </a:ext>
            </a:extLst>
          </p:cNvPr>
          <p:cNvSpPr/>
          <p:nvPr/>
        </p:nvSpPr>
        <p:spPr>
          <a:xfrm>
            <a:off x="537058" y="5119525"/>
            <a:ext cx="8185233" cy="810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CAST(AVG(amount) AS SIGNED INTEGER) AS '</a:t>
            </a:r>
            <a:r>
              <a:rPr lang="ko-KR" altLang="en-US" sz="1400" dirty="0">
                <a:solidFill>
                  <a:schemeClr val="tx1"/>
                </a:solidFill>
              </a:rPr>
              <a:t>평균 구매 개수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또는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CONVERT(AVG(amount), SIGNED INTEGER) AS '</a:t>
            </a:r>
            <a:r>
              <a:rPr lang="ko-KR" altLang="en-US" sz="1400" dirty="0">
                <a:solidFill>
                  <a:schemeClr val="tx1"/>
                </a:solidFill>
              </a:rPr>
              <a:t>평균 구매 개수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0B55762-D7D2-4AC2-84DA-D89064F4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9" y="6084295"/>
            <a:ext cx="2080062" cy="6441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38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형식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CAST( ) </a:t>
            </a:r>
            <a:r>
              <a:rPr lang="ko-KR" altLang="en-US" dirty="0"/>
              <a:t>함수를 사용하면 다양한 </a:t>
            </a:r>
            <a:r>
              <a:rPr lang="ko-KR" altLang="en-US" dirty="0" err="1"/>
              <a:t>구분자</a:t>
            </a:r>
            <a:r>
              <a:rPr lang="en-US" altLang="ko-KR" dirty="0"/>
              <a:t>($, /, %, @)</a:t>
            </a:r>
            <a:r>
              <a:rPr lang="ko-KR" altLang="en-US" dirty="0"/>
              <a:t>를 날짜 형식</a:t>
            </a:r>
            <a:r>
              <a:rPr lang="en-US" altLang="ko-KR" dirty="0"/>
              <a:t>(-)</a:t>
            </a:r>
            <a:r>
              <a:rPr lang="ko-KR" altLang="en-US" dirty="0"/>
              <a:t>으로도 변경할 수 있음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r>
              <a:rPr lang="ko-KR" altLang="en-US" dirty="0"/>
              <a:t>단가</a:t>
            </a:r>
            <a:r>
              <a:rPr lang="en-US" altLang="ko-KR" dirty="0"/>
              <a:t>(price)</a:t>
            </a:r>
            <a:r>
              <a:rPr lang="ko-KR" altLang="en-US" dirty="0"/>
              <a:t>와 수량</a:t>
            </a:r>
            <a:r>
              <a:rPr lang="en-US" altLang="ko-KR" dirty="0"/>
              <a:t>(amount)</a:t>
            </a:r>
            <a:r>
              <a:rPr lang="ko-KR" altLang="en-US" dirty="0"/>
              <a:t>을 곱한 실제 입금액을 출력하는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ADC554-1105-4D8C-8E89-27BFA3075A92}"/>
              </a:ext>
            </a:extLst>
          </p:cNvPr>
          <p:cNvSpPr/>
          <p:nvPr/>
        </p:nvSpPr>
        <p:spPr>
          <a:xfrm>
            <a:off x="521550" y="1198414"/>
            <a:ext cx="4545505" cy="970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CAST('2020$12$12' AS DATE);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CAST('2020/12/12' AS DATE);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CAST('2020%12%12' AS DATE);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CAST('2020@12@12' AS DATE);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116FA6-5778-48B2-9589-F9EBE26DFA30}"/>
              </a:ext>
            </a:extLst>
          </p:cNvPr>
          <p:cNvSpPr/>
          <p:nvPr/>
        </p:nvSpPr>
        <p:spPr>
          <a:xfrm>
            <a:off x="527227" y="2843935"/>
            <a:ext cx="8195065" cy="810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num, CONCAT(CAST(price AS CHAR(10)), 'X', CAST(amount AS CHAR(4)), '=') AS '</a:t>
            </a:r>
            <a:r>
              <a:rPr lang="ko-KR" altLang="en-US" sz="1400" dirty="0">
                <a:solidFill>
                  <a:schemeClr val="tx1"/>
                </a:solidFill>
              </a:rPr>
              <a:t>단가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수량</a:t>
            </a:r>
            <a:r>
              <a:rPr lang="en-US" altLang="ko-KR" sz="1400" dirty="0">
                <a:solidFill>
                  <a:schemeClr val="tx1"/>
                </a:solidFill>
              </a:rPr>
              <a:t>', price * amount AS '</a:t>
            </a:r>
            <a:r>
              <a:rPr lang="ko-KR" altLang="en-US" sz="1400" dirty="0">
                <a:solidFill>
                  <a:schemeClr val="tx1"/>
                </a:solidFill>
              </a:rPr>
              <a:t>구매액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3E767E-AFC4-4B7E-B81C-FE97DD99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1198414"/>
            <a:ext cx="3430211" cy="569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13A4EC5-3FA0-4E1A-8046-EB4985C9F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818536"/>
            <a:ext cx="3118167" cy="23852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419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 형식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암시적인 형 변환</a:t>
            </a:r>
            <a:endParaRPr lang="en-US" altLang="ko-KR" dirty="0"/>
          </a:p>
          <a:p>
            <a:pPr lvl="1"/>
            <a:r>
              <a:rPr lang="en-US" altLang="ko-KR" dirty="0"/>
              <a:t>CAST( ) </a:t>
            </a:r>
            <a:r>
              <a:rPr lang="ko-KR" altLang="en-US" dirty="0"/>
              <a:t>함수나 </a:t>
            </a:r>
            <a:r>
              <a:rPr lang="en-US" altLang="ko-KR" dirty="0"/>
              <a:t>CONVERT( ) </a:t>
            </a:r>
            <a:r>
              <a:rPr lang="ko-KR" altLang="en-US" dirty="0"/>
              <a:t>함수를 사용하지 않고 데이터 형식을 변환하는 것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암시적인 형 변환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더하기 연산이므로 문자열을 정수로 변환한 후 처리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: CONCAT( )</a:t>
            </a:r>
            <a:r>
              <a:rPr lang="ko-KR" altLang="en-US" dirty="0"/>
              <a:t>은 문자열을 연결하는 함수이므로 문자열 그대로 처리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: CONCAT( ) </a:t>
            </a:r>
            <a:r>
              <a:rPr lang="ko-KR" altLang="en-US" dirty="0"/>
              <a:t>함수 안의 정수 </a:t>
            </a:r>
            <a:r>
              <a:rPr lang="en-US" altLang="ko-KR" dirty="0"/>
              <a:t>100</a:t>
            </a:r>
            <a:r>
              <a:rPr lang="ko-KR" altLang="en-US" dirty="0"/>
              <a:t>을 문자열로 변환한 후 처리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비교 연산으로 앞에 ‘</a:t>
            </a:r>
            <a:r>
              <a:rPr lang="en-US" altLang="ko-KR" dirty="0"/>
              <a:t>3’</a:t>
            </a:r>
            <a:r>
              <a:rPr lang="ko-KR" altLang="en-US" dirty="0"/>
              <a:t>이 들어간 문자열이 숫자 </a:t>
            </a:r>
            <a:r>
              <a:rPr lang="en-US" altLang="ko-KR" dirty="0"/>
              <a:t>3</a:t>
            </a:r>
            <a:r>
              <a:rPr lang="ko-KR" altLang="en-US" dirty="0"/>
              <a:t>으로 변경되어 결국 ‘</a:t>
            </a:r>
            <a:r>
              <a:rPr lang="en-US" altLang="ko-KR" dirty="0"/>
              <a:t>1&gt;3’</a:t>
            </a:r>
            <a:r>
              <a:rPr lang="ko-KR" altLang="en-US" dirty="0"/>
              <a:t>으로 처리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 4</a:t>
            </a:r>
            <a:r>
              <a:rPr lang="ko-KR" altLang="en-US" dirty="0"/>
              <a:t>행과 같은 방식으로 처리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앞에 ‘</a:t>
            </a:r>
            <a:r>
              <a:rPr lang="en-US" altLang="ko-KR" dirty="0"/>
              <a:t>m’</a:t>
            </a:r>
            <a:r>
              <a:rPr lang="ko-KR" altLang="en-US" dirty="0"/>
              <a:t>이 들어간 문자열이 숫자로 변경되면 그냥 </a:t>
            </a:r>
            <a:r>
              <a:rPr lang="en-US" altLang="ko-KR" dirty="0"/>
              <a:t>0</a:t>
            </a:r>
            <a:r>
              <a:rPr lang="ko-KR" altLang="en-US" dirty="0"/>
              <a:t>이 되므로 결국 ‘</a:t>
            </a:r>
            <a:r>
              <a:rPr lang="en-US" altLang="ko-KR" dirty="0"/>
              <a:t>0=0’</a:t>
            </a:r>
            <a:r>
              <a:rPr lang="ko-KR" altLang="en-US" dirty="0"/>
              <a:t>으로 처리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9116FA6-5778-48B2-9589-F9EBE26DFA30}"/>
              </a:ext>
            </a:extLst>
          </p:cNvPr>
          <p:cNvSpPr/>
          <p:nvPr/>
        </p:nvSpPr>
        <p:spPr>
          <a:xfrm>
            <a:off x="527227" y="2213865"/>
            <a:ext cx="8195065" cy="1440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SELECT '100' + '200';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문자와 문자를 더함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정수로 변환한 후 처리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SELECT CONCAT('100', '200');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문자와 문자를 연결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문자열 그대로 처리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400" dirty="0">
                <a:solidFill>
                  <a:schemeClr val="tx1"/>
                </a:solidFill>
              </a:rPr>
              <a:t>SELECT CONCAT(100, '200');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정수와 문자를 연결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정수를 문자로 변환하여 처리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SELECT 1 &gt; '3mega';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정수인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으로 변환한 후 비교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SELECT 4 &gt; '3MEGA';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정수인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으로 변환한 후 비교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SELECT 0 = 'mega3';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문자가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으로 변환됨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721F50F-8BB6-4486-9830-91D4ED9A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7" y="3798872"/>
            <a:ext cx="8195065" cy="393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2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내장 함수의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함수의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제어 흐름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수학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전체 텍스트 검색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형 변환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비트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보안</a:t>
            </a:r>
            <a:r>
              <a:rPr lang="en-US" altLang="ko-KR" dirty="0"/>
              <a:t>/</a:t>
            </a:r>
            <a:r>
              <a:rPr lang="ko-KR" altLang="en-US" dirty="0"/>
              <a:t>압축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정보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공간 분석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MySQL Enterprise </a:t>
            </a:r>
            <a:r>
              <a:rPr lang="ko-KR" altLang="en-US" dirty="0"/>
              <a:t>암호화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함수 </a:t>
            </a:r>
          </a:p>
        </p:txBody>
      </p:sp>
    </p:spTree>
    <p:extLst>
      <p:ext uri="{BB962C8B-B14F-4D97-AF65-F5344CB8AC3E}">
        <p14:creationId xmlns:p14="http://schemas.microsoft.com/office/powerpoint/2010/main" val="385685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제어 흐름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수식이 참이면 두 번째 인수를 반환하고</a:t>
            </a:r>
            <a:r>
              <a:rPr lang="en-US" altLang="ko-KR" dirty="0"/>
              <a:t>, </a:t>
            </a:r>
            <a:r>
              <a:rPr lang="ko-KR" altLang="en-US" dirty="0"/>
              <a:t>거짓이면 세 번째 인수를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ko-KR" altLang="en-US" dirty="0" err="1"/>
              <a:t>거짓이다’가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IFNULL(</a:t>
            </a:r>
            <a:r>
              <a:rPr lang="ko-KR" altLang="en-US" dirty="0"/>
              <a:t>수식</a:t>
            </a:r>
            <a:r>
              <a:rPr lang="en-US" altLang="ko-KR" dirty="0"/>
              <a:t>1, </a:t>
            </a:r>
            <a:r>
              <a:rPr lang="ko-KR" altLang="en-US" dirty="0"/>
              <a:t>수식</a:t>
            </a:r>
            <a:r>
              <a:rPr lang="en-US" altLang="ko-KR" dirty="0"/>
              <a:t>2)</a:t>
            </a:r>
          </a:p>
          <a:p>
            <a:pPr lvl="1"/>
            <a:r>
              <a:rPr lang="ko-KR" altLang="en-US" dirty="0"/>
              <a:t>수식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 아니면 수식</a:t>
            </a:r>
            <a:r>
              <a:rPr lang="en-US" altLang="ko-KR" dirty="0"/>
              <a:t>1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이면 수식</a:t>
            </a:r>
            <a:r>
              <a:rPr lang="en-US" altLang="ko-KR" dirty="0"/>
              <a:t>2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ko-KR" altLang="en-US" dirty="0"/>
              <a:t>다음 </a:t>
            </a:r>
            <a:r>
              <a:rPr lang="ko-KR" altLang="en-US" dirty="0" err="1"/>
              <a:t>쿼리문의첫</a:t>
            </a:r>
            <a:r>
              <a:rPr lang="ko-KR" altLang="en-US" dirty="0"/>
              <a:t> 번째는 ‘</a:t>
            </a:r>
            <a:r>
              <a:rPr lang="ko-KR" altLang="en-US" dirty="0" err="1"/>
              <a:t>널이군요’가</a:t>
            </a:r>
            <a:r>
              <a:rPr lang="ko-KR" altLang="en-US" dirty="0"/>
              <a:t> 출력되고</a:t>
            </a:r>
            <a:r>
              <a:rPr lang="en-US" altLang="ko-KR" dirty="0"/>
              <a:t>, </a:t>
            </a:r>
            <a:r>
              <a:rPr lang="ko-KR" altLang="en-US" dirty="0"/>
              <a:t>두 번째는 ‘</a:t>
            </a:r>
            <a:r>
              <a:rPr lang="en-US" altLang="ko-KR" dirty="0"/>
              <a:t>100’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NULLIF(</a:t>
            </a:r>
            <a:r>
              <a:rPr lang="ko-KR" altLang="en-US" dirty="0"/>
              <a:t>수식</a:t>
            </a:r>
            <a:r>
              <a:rPr lang="en-US" altLang="ko-KR" dirty="0"/>
              <a:t>1, </a:t>
            </a:r>
            <a:r>
              <a:rPr lang="ko-KR" altLang="en-US" dirty="0"/>
              <a:t>수식</a:t>
            </a:r>
            <a:r>
              <a:rPr lang="en-US" altLang="ko-KR" dirty="0"/>
              <a:t>2)</a:t>
            </a:r>
          </a:p>
          <a:p>
            <a:pPr lvl="1"/>
            <a:r>
              <a:rPr lang="ko-KR" altLang="en-US" dirty="0"/>
              <a:t>수식</a:t>
            </a:r>
            <a:r>
              <a:rPr lang="en-US" altLang="ko-KR" dirty="0"/>
              <a:t>1</a:t>
            </a:r>
            <a:r>
              <a:rPr lang="ko-KR" altLang="en-US" dirty="0"/>
              <a:t>과 수식</a:t>
            </a:r>
            <a:r>
              <a:rPr lang="en-US" altLang="ko-KR" dirty="0"/>
              <a:t>2</a:t>
            </a:r>
            <a:r>
              <a:rPr lang="ko-KR" altLang="en-US" dirty="0"/>
              <a:t>가 같으면 </a:t>
            </a:r>
            <a:r>
              <a:rPr lang="en-US" altLang="ko-KR" dirty="0"/>
              <a:t>NULL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다르면 수식</a:t>
            </a:r>
            <a:r>
              <a:rPr lang="en-US" altLang="ko-KR" dirty="0"/>
              <a:t>1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ko-KR" altLang="en-US" dirty="0"/>
              <a:t>다음 쿼리문의 첫 번째는 ‘ </a:t>
            </a:r>
            <a:r>
              <a:rPr lang="en-US" altLang="ko-KR" dirty="0"/>
              <a:t>NULL’</a:t>
            </a:r>
            <a:r>
              <a:rPr lang="ko-KR" altLang="en-US" dirty="0"/>
              <a:t>이 출력되고</a:t>
            </a:r>
            <a:r>
              <a:rPr lang="en-US" altLang="ko-KR" dirty="0"/>
              <a:t>, </a:t>
            </a:r>
            <a:r>
              <a:rPr lang="ko-KR" altLang="en-US" dirty="0"/>
              <a:t>두 번째는 ‘</a:t>
            </a:r>
            <a:r>
              <a:rPr lang="en-US" altLang="ko-KR" dirty="0"/>
              <a:t>200’</a:t>
            </a:r>
            <a:r>
              <a:rPr lang="ko-KR" altLang="en-US" dirty="0"/>
              <a:t>이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053FE8D-27DB-4BE1-BC8C-A6B97A4215D1}"/>
              </a:ext>
            </a:extLst>
          </p:cNvPr>
          <p:cNvSpPr/>
          <p:nvPr/>
        </p:nvSpPr>
        <p:spPr>
          <a:xfrm>
            <a:off x="521550" y="180882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IF(100&gt;200, '</a:t>
            </a:r>
            <a:r>
              <a:rPr lang="ko-KR" altLang="en-US" sz="1400" dirty="0">
                <a:solidFill>
                  <a:schemeClr val="tx1"/>
                </a:solidFill>
              </a:rPr>
              <a:t>참이다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거짓이다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26869-6122-48B2-A993-4E1F69D8EF9B}"/>
              </a:ext>
            </a:extLst>
          </p:cNvPr>
          <p:cNvSpPr/>
          <p:nvPr/>
        </p:nvSpPr>
        <p:spPr>
          <a:xfrm>
            <a:off x="537059" y="342003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IFNULL(NULL, '</a:t>
            </a:r>
            <a:r>
              <a:rPr lang="ko-KR" altLang="en-US" sz="1400" dirty="0">
                <a:solidFill>
                  <a:schemeClr val="tx1"/>
                </a:solidFill>
              </a:rPr>
              <a:t>널이군요</a:t>
            </a:r>
            <a:r>
              <a:rPr lang="en-US" altLang="ko-KR" sz="1400" dirty="0">
                <a:solidFill>
                  <a:schemeClr val="tx1"/>
                </a:solidFill>
              </a:rPr>
              <a:t>'), IFNULL(100, '</a:t>
            </a:r>
            <a:r>
              <a:rPr lang="ko-KR" altLang="en-US" sz="1400" dirty="0">
                <a:solidFill>
                  <a:schemeClr val="tx1"/>
                </a:solidFill>
              </a:rPr>
              <a:t>널이군요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748F689-686E-4CD0-B356-5D278F7F4272}"/>
              </a:ext>
            </a:extLst>
          </p:cNvPr>
          <p:cNvSpPr/>
          <p:nvPr/>
        </p:nvSpPr>
        <p:spPr>
          <a:xfrm>
            <a:off x="556723" y="504021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NULLIF(100, 100), IFNULL(200, 100);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5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제어 흐름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CASE … WHEN … ELSE … END</a:t>
            </a:r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는 내장 함수가 아니라 연산자</a:t>
            </a:r>
            <a:r>
              <a:rPr lang="en-US" altLang="ko-KR" dirty="0"/>
              <a:t>(operator)</a:t>
            </a:r>
          </a:p>
          <a:p>
            <a:pPr lvl="1"/>
            <a:r>
              <a:rPr lang="ko-KR" altLang="en-US" dirty="0"/>
              <a:t>다중 분기에 사용</a:t>
            </a:r>
            <a:endParaRPr lang="en-US" altLang="ko-KR" dirty="0"/>
          </a:p>
          <a:p>
            <a:pPr lvl="1"/>
            <a:r>
              <a:rPr lang="ko-KR" altLang="en-US" dirty="0"/>
              <a:t>다음 예에서는 </a:t>
            </a:r>
            <a:r>
              <a:rPr lang="en-US" altLang="ko-KR" dirty="0"/>
              <a:t>CASE </a:t>
            </a:r>
            <a:r>
              <a:rPr lang="ko-KR" altLang="en-US" dirty="0"/>
              <a:t>뒤의 값이 </a:t>
            </a:r>
            <a:r>
              <a:rPr lang="en-US" altLang="ko-KR" dirty="0"/>
              <a:t>10</a:t>
            </a:r>
            <a:r>
              <a:rPr lang="ko-KR" altLang="en-US" dirty="0"/>
              <a:t>이므로 세 번째 </a:t>
            </a:r>
            <a:r>
              <a:rPr lang="en-US" altLang="ko-KR" dirty="0"/>
              <a:t>WHEN</a:t>
            </a:r>
            <a:r>
              <a:rPr lang="ko-KR" altLang="en-US" dirty="0"/>
              <a:t>이 수행되어 ‘</a:t>
            </a:r>
            <a:r>
              <a:rPr lang="ko-KR" altLang="en-US" dirty="0" err="1"/>
              <a:t>십’이</a:t>
            </a:r>
            <a:r>
              <a:rPr lang="ko-KR" altLang="en-US" dirty="0"/>
              <a:t> 출력되고</a:t>
            </a:r>
            <a:r>
              <a:rPr lang="en-US" altLang="ko-KR" dirty="0"/>
              <a:t> </a:t>
            </a:r>
            <a:r>
              <a:rPr lang="ko-KR" altLang="en-US" dirty="0"/>
              <a:t>해당하는 사항이 없다면 </a:t>
            </a:r>
            <a:r>
              <a:rPr lang="en-US" altLang="ko-KR" dirty="0"/>
              <a:t>ELSE </a:t>
            </a:r>
            <a:r>
              <a:rPr lang="ko-KR" altLang="en-US" dirty="0"/>
              <a:t>부분이 출력됨</a:t>
            </a:r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053FE8D-27DB-4BE1-BC8C-A6B97A4215D1}"/>
              </a:ext>
            </a:extLst>
          </p:cNvPr>
          <p:cNvSpPr/>
          <p:nvPr/>
        </p:nvSpPr>
        <p:spPr>
          <a:xfrm>
            <a:off x="521550" y="2368544"/>
            <a:ext cx="8200742" cy="1404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CASE 10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WHEN 1 THEN '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WHEN 5 THEN '</a:t>
            </a:r>
            <a:r>
              <a:rPr lang="ko-KR" altLang="en-US" sz="1400" dirty="0">
                <a:solidFill>
                  <a:schemeClr val="tx1"/>
                </a:solidFill>
              </a:rPr>
              <a:t>오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WHEN 10 THEN '</a:t>
            </a:r>
            <a:r>
              <a:rPr lang="ko-KR" altLang="en-US" sz="1400" dirty="0">
                <a:solidFill>
                  <a:schemeClr val="tx1"/>
                </a:solidFill>
              </a:rPr>
              <a:t>십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ELSE '</a:t>
            </a:r>
            <a:r>
              <a:rPr lang="ko-KR" altLang="en-US" sz="1400" dirty="0">
                <a:solidFill>
                  <a:schemeClr val="tx1"/>
                </a:solidFill>
              </a:rPr>
              <a:t>모름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END;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ASCII(</a:t>
            </a:r>
            <a:r>
              <a:rPr lang="ko-KR" altLang="en-US" dirty="0"/>
              <a:t>아스키코드</a:t>
            </a:r>
            <a:r>
              <a:rPr lang="en-US" altLang="ko-KR" dirty="0"/>
              <a:t>), CHAR(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문자의 아스키코드 값을 반환하거나 숫자의 아스키코드 값에 해당하는 문자를 반환</a:t>
            </a:r>
            <a:endParaRPr lang="en-US" altLang="ko-KR" dirty="0"/>
          </a:p>
          <a:p>
            <a:pPr lvl="1"/>
            <a:r>
              <a:rPr lang="ko-KR" altLang="en-US" dirty="0"/>
              <a:t>다음 쿼리 문의 첫 번째는 ‘</a:t>
            </a:r>
            <a:r>
              <a:rPr lang="en-US" altLang="ko-KR" dirty="0"/>
              <a:t>65’</a:t>
            </a:r>
            <a:r>
              <a:rPr lang="ko-KR" altLang="en-US" dirty="0"/>
              <a:t>가 출력되고</a:t>
            </a:r>
            <a:r>
              <a:rPr lang="en-US" altLang="ko-KR" dirty="0"/>
              <a:t>, </a:t>
            </a:r>
            <a:r>
              <a:rPr lang="ko-KR" altLang="en-US" dirty="0"/>
              <a:t>두 번째는 ‘</a:t>
            </a:r>
            <a:r>
              <a:rPr lang="en-US" altLang="ko-KR" dirty="0"/>
              <a:t>A’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BIT_LENGTH(</a:t>
            </a:r>
            <a:r>
              <a:rPr lang="ko-KR" altLang="en-US" dirty="0"/>
              <a:t>문자열</a:t>
            </a:r>
            <a:r>
              <a:rPr lang="en-US" altLang="ko-KR" dirty="0"/>
              <a:t>), CHAR_LENGTH(</a:t>
            </a:r>
            <a:r>
              <a:rPr lang="ko-KR" altLang="en-US" dirty="0"/>
              <a:t>문자열</a:t>
            </a:r>
            <a:r>
              <a:rPr lang="en-US" altLang="ko-KR" dirty="0"/>
              <a:t>), LENGTH(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BIT_LENGTH( ) </a:t>
            </a:r>
            <a:r>
              <a:rPr lang="ko-KR" altLang="en-US" dirty="0"/>
              <a:t>함수는 할당된 비트 크기를 반환</a:t>
            </a:r>
            <a:endParaRPr lang="en-US" altLang="ko-KR" dirty="0"/>
          </a:p>
          <a:p>
            <a:pPr lvl="1"/>
            <a:r>
              <a:rPr lang="en-US" altLang="ko-KR" dirty="0"/>
              <a:t>CHAR_LENGTH( ) </a:t>
            </a:r>
            <a:r>
              <a:rPr lang="ko-KR" altLang="en-US" dirty="0"/>
              <a:t>함수는 문자의 개수를 반환</a:t>
            </a:r>
            <a:endParaRPr lang="en-US" altLang="ko-KR" dirty="0"/>
          </a:p>
          <a:p>
            <a:pPr lvl="1"/>
            <a:r>
              <a:rPr lang="en-US" altLang="ko-KR" dirty="0"/>
              <a:t>LENGTH( ) </a:t>
            </a:r>
            <a:r>
              <a:rPr lang="ko-KR" altLang="en-US" dirty="0"/>
              <a:t>함수는 할당된 바이트 수를 반환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기본적으로 </a:t>
            </a:r>
            <a:r>
              <a:rPr lang="en-US" altLang="ko-KR" dirty="0"/>
              <a:t>UTF-8 </a:t>
            </a:r>
            <a:r>
              <a:rPr lang="ko-KR" altLang="en-US" dirty="0"/>
              <a:t>코드를 사용하기 때문에 영문은 문자당 </a:t>
            </a:r>
            <a:r>
              <a:rPr lang="en-US" altLang="ko-KR" dirty="0"/>
              <a:t>1</a:t>
            </a:r>
            <a:r>
              <a:rPr lang="ko-KR" altLang="en-US" dirty="0"/>
              <a:t>바이트를</a:t>
            </a:r>
            <a:r>
              <a:rPr lang="en-US" altLang="ko-KR" dirty="0"/>
              <a:t>, </a:t>
            </a:r>
            <a:r>
              <a:rPr lang="ko-KR" altLang="en-US" dirty="0"/>
              <a:t>한글은 문자당 </a:t>
            </a:r>
            <a:r>
              <a:rPr lang="en-US" altLang="ko-KR" dirty="0"/>
              <a:t>3</a:t>
            </a:r>
            <a:r>
              <a:rPr lang="ko-KR" altLang="en-US" dirty="0"/>
              <a:t>바이트를 할당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CONCAT(</a:t>
            </a:r>
            <a:r>
              <a:rPr lang="ko-KR" altLang="en-US" dirty="0"/>
              <a:t>문자열</a:t>
            </a:r>
            <a:r>
              <a:rPr lang="en-US" altLang="ko-KR" dirty="0"/>
              <a:t>1, </a:t>
            </a:r>
            <a:r>
              <a:rPr lang="ko-KR" altLang="en-US" dirty="0"/>
              <a:t>문자열</a:t>
            </a:r>
            <a:r>
              <a:rPr lang="en-US" altLang="ko-KR" dirty="0"/>
              <a:t>2, …), CONCAT_WS(</a:t>
            </a:r>
            <a:r>
              <a:rPr lang="ko-KR" altLang="en-US" dirty="0"/>
              <a:t>문자열</a:t>
            </a:r>
            <a:r>
              <a:rPr lang="en-US" altLang="ko-KR" dirty="0"/>
              <a:t>1, </a:t>
            </a:r>
            <a:r>
              <a:rPr lang="ko-KR" altLang="en-US" dirty="0"/>
              <a:t>문자열</a:t>
            </a:r>
            <a:r>
              <a:rPr lang="en-US" altLang="ko-KR" dirty="0"/>
              <a:t>2, …)</a:t>
            </a:r>
          </a:p>
          <a:p>
            <a:pPr lvl="1"/>
            <a:r>
              <a:rPr lang="en-US" altLang="ko-KR" dirty="0"/>
              <a:t>CONCAT( ) </a:t>
            </a:r>
            <a:r>
              <a:rPr lang="ko-KR" altLang="en-US" dirty="0"/>
              <a:t>함수는 문자열을 </a:t>
            </a:r>
            <a:r>
              <a:rPr lang="ko-KR" altLang="en-US" dirty="0" err="1"/>
              <a:t>이어줌</a:t>
            </a:r>
            <a:endParaRPr lang="en-US" altLang="ko-KR" dirty="0"/>
          </a:p>
          <a:p>
            <a:pPr lvl="1"/>
            <a:r>
              <a:rPr lang="en-US" altLang="ko-KR" dirty="0"/>
              <a:t>CONCAT_WS( ) </a:t>
            </a:r>
            <a:r>
              <a:rPr lang="ko-KR" altLang="en-US" dirty="0"/>
              <a:t>함수는 구분자와 함께 문자열을 </a:t>
            </a:r>
            <a:r>
              <a:rPr lang="ko-KR" altLang="en-US" dirty="0" err="1"/>
              <a:t>이어줌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를 추가하여 ‘</a:t>
            </a:r>
            <a:r>
              <a:rPr lang="en-US" altLang="ko-KR" dirty="0"/>
              <a:t>2020/01/01’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053FE8D-27DB-4BE1-BC8C-A6B97A4215D1}"/>
              </a:ext>
            </a:extLst>
          </p:cNvPr>
          <p:cNvSpPr/>
          <p:nvPr/>
        </p:nvSpPr>
        <p:spPr>
          <a:xfrm>
            <a:off x="521550" y="162880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ASCII('A'), CHAR(65);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13FF0C-E7C9-4172-8584-2452C3E26AFB}"/>
              </a:ext>
            </a:extLst>
          </p:cNvPr>
          <p:cNvSpPr/>
          <p:nvPr/>
        </p:nvSpPr>
        <p:spPr>
          <a:xfrm>
            <a:off x="521550" y="4140115"/>
            <a:ext cx="8200742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BIT_LENGTH('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'), CHAR_LENGTH('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'), LENGTH('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BIT_LENGTH('</a:t>
            </a:r>
            <a:r>
              <a:rPr lang="ko-KR" altLang="en-US" sz="1400" dirty="0">
                <a:solidFill>
                  <a:schemeClr val="tx1"/>
                </a:solidFill>
              </a:rPr>
              <a:t>가나다</a:t>
            </a:r>
            <a:r>
              <a:rPr lang="en-US" altLang="ko-KR" sz="1400" dirty="0">
                <a:solidFill>
                  <a:schemeClr val="tx1"/>
                </a:solidFill>
              </a:rPr>
              <a:t>'), CHAR_LENGTH('</a:t>
            </a:r>
            <a:r>
              <a:rPr lang="ko-KR" altLang="en-US" sz="1400" dirty="0">
                <a:solidFill>
                  <a:schemeClr val="tx1"/>
                </a:solidFill>
              </a:rPr>
              <a:t>가나다</a:t>
            </a:r>
            <a:r>
              <a:rPr lang="en-US" altLang="ko-KR" sz="1400" dirty="0">
                <a:solidFill>
                  <a:schemeClr val="tx1"/>
                </a:solidFill>
              </a:rPr>
              <a:t>'), LENGTH('</a:t>
            </a:r>
            <a:r>
              <a:rPr lang="ko-KR" altLang="en-US" sz="1400" dirty="0">
                <a:solidFill>
                  <a:schemeClr val="tx1"/>
                </a:solidFill>
              </a:rPr>
              <a:t>가나다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87FE407-D32D-4679-947B-1BF47F3D9423}"/>
              </a:ext>
            </a:extLst>
          </p:cNvPr>
          <p:cNvSpPr/>
          <p:nvPr/>
        </p:nvSpPr>
        <p:spPr>
          <a:xfrm>
            <a:off x="521550" y="625535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CONCAT_WS('/', '2020', '01', '01');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데이터 형식의 종류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변수와 형 변환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내장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04 </a:t>
            </a:r>
            <a:r>
              <a:rPr lang="en-US" altLang="ko-KR" dirty="0"/>
              <a:t>JSON </a:t>
            </a:r>
            <a:r>
              <a:rPr lang="ko-KR" altLang="en-US" dirty="0"/>
              <a:t>데이터와 대용량 데이터 저장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ELT(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1, </a:t>
            </a:r>
            <a:r>
              <a:rPr lang="ko-KR" altLang="en-US" dirty="0"/>
              <a:t>문자열</a:t>
            </a:r>
            <a:r>
              <a:rPr lang="en-US" altLang="ko-KR" dirty="0"/>
              <a:t>2, …), FIELD(</a:t>
            </a:r>
            <a:r>
              <a:rPr lang="ko-KR" altLang="en-US" dirty="0"/>
              <a:t>찾을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1, </a:t>
            </a:r>
            <a:r>
              <a:rPr lang="ko-KR" altLang="en-US" dirty="0"/>
              <a:t>문자열</a:t>
            </a:r>
            <a:r>
              <a:rPr lang="en-US" altLang="ko-KR" dirty="0"/>
              <a:t>2, …), FIND_IN_SET(</a:t>
            </a:r>
            <a:r>
              <a:rPr lang="ko-KR" altLang="en-US" dirty="0"/>
              <a:t>찾을 </a:t>
            </a:r>
            <a:r>
              <a:rPr lang="en-US" altLang="ko-KR" dirty="0"/>
              <a:t>_ </a:t>
            </a:r>
            <a:r>
              <a:rPr lang="ko-KR" altLang="en-US" dirty="0"/>
              <a:t>문자 열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en-US" altLang="ko-KR" dirty="0"/>
              <a:t>_ </a:t>
            </a:r>
            <a:r>
              <a:rPr lang="ko-KR" altLang="en-US" dirty="0"/>
              <a:t>리스트</a:t>
            </a:r>
            <a:r>
              <a:rPr lang="en-US" altLang="ko-KR" dirty="0"/>
              <a:t>), INSTR(</a:t>
            </a:r>
            <a:r>
              <a:rPr lang="ko-KR" altLang="en-US" dirty="0"/>
              <a:t>기준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부분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), LOCATE(</a:t>
            </a:r>
            <a:r>
              <a:rPr lang="ko-KR" altLang="en-US" dirty="0"/>
              <a:t>부분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기준 </a:t>
            </a:r>
            <a:r>
              <a:rPr lang="en-US" altLang="ko-KR" dirty="0"/>
              <a:t>_ </a:t>
            </a:r>
            <a:r>
              <a:rPr lang="ko-KR" altLang="en-US"/>
              <a:t>문자열</a:t>
            </a:r>
            <a:r>
              <a:rPr lang="en-US" altLang="ko-KR" smtClean="0"/>
              <a:t>)</a:t>
            </a:r>
          </a:p>
          <a:p>
            <a:endParaRPr lang="en-US" altLang="ko-KR" sz="800" dirty="0"/>
          </a:p>
          <a:p>
            <a:pPr lvl="1"/>
            <a:r>
              <a:rPr lang="en-US" altLang="ko-KR" dirty="0"/>
              <a:t>ELT( ) </a:t>
            </a:r>
            <a:r>
              <a:rPr lang="ko-KR" altLang="en-US" dirty="0"/>
              <a:t>함수는 첫 번째 인수인 ‘</a:t>
            </a:r>
            <a:r>
              <a:rPr lang="ko-KR" altLang="en-US" dirty="0" err="1"/>
              <a:t>위치’에</a:t>
            </a:r>
            <a:r>
              <a:rPr lang="ko-KR" altLang="en-US" dirty="0"/>
              <a:t> 적힌 숫자를 보고 그 숫자 번째에 있는 문자열을 반환</a:t>
            </a:r>
            <a:endParaRPr lang="en-US" altLang="ko-KR" dirty="0"/>
          </a:p>
          <a:p>
            <a:pPr lvl="1"/>
            <a:r>
              <a:rPr lang="en-US" altLang="ko-KR" dirty="0"/>
              <a:t>FIELD( ) </a:t>
            </a:r>
            <a:r>
              <a:rPr lang="ko-KR" altLang="en-US" dirty="0"/>
              <a:t>함수는 찾을 문자열의 위치를 찾아 반환하는데</a:t>
            </a:r>
            <a:r>
              <a:rPr lang="en-US" altLang="ko-KR" dirty="0"/>
              <a:t>, </a:t>
            </a:r>
            <a:r>
              <a:rPr lang="ko-KR" altLang="en-US" dirty="0"/>
              <a:t>매치되는 문자열이 없으면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en-US" altLang="ko-KR" dirty="0"/>
              <a:t>FIND_IN_SET( ) </a:t>
            </a:r>
            <a:r>
              <a:rPr lang="ko-KR" altLang="en-US" dirty="0"/>
              <a:t>함수는 찾을 문자열을 문자열 리스트에서 찾아 위치를 반환</a:t>
            </a:r>
            <a:endParaRPr lang="en-US" altLang="ko-KR" dirty="0"/>
          </a:p>
          <a:p>
            <a:pPr lvl="1"/>
            <a:r>
              <a:rPr lang="en-US" altLang="ko-KR" dirty="0"/>
              <a:t>INSTR( ) </a:t>
            </a:r>
            <a:r>
              <a:rPr lang="ko-KR" altLang="en-US" dirty="0"/>
              <a:t>함수는 기준 문자열에서 부분 문자열을 </a:t>
            </a:r>
            <a:r>
              <a:rPr lang="ko-KR" altLang="en-US" dirty="0" err="1"/>
              <a:t>찾아그</a:t>
            </a:r>
            <a:r>
              <a:rPr lang="ko-KR" altLang="en-US" dirty="0"/>
              <a:t> 시작 위치를 반환</a:t>
            </a:r>
            <a:endParaRPr lang="en-US" altLang="ko-KR" dirty="0"/>
          </a:p>
          <a:p>
            <a:pPr lvl="1"/>
            <a:r>
              <a:rPr lang="en-US" altLang="ko-KR" dirty="0"/>
              <a:t>LOCATE( ) </a:t>
            </a:r>
            <a:r>
              <a:rPr lang="ko-KR" altLang="en-US" dirty="0"/>
              <a:t>함수는 </a:t>
            </a:r>
            <a:r>
              <a:rPr lang="en-US" altLang="ko-KR" dirty="0"/>
              <a:t>INSTR( ) </a:t>
            </a:r>
            <a:r>
              <a:rPr lang="ko-KR" altLang="en-US" dirty="0"/>
              <a:t>함수와 동일하지만 파라미터의 순서가 반대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‘둘</a:t>
            </a:r>
            <a:r>
              <a:rPr lang="en-US" altLang="ko-KR" dirty="0"/>
              <a:t>, 2, 2, 3, 3’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FORMAT(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소수점</a:t>
            </a:r>
            <a:r>
              <a:rPr lang="en-US" altLang="ko-KR" dirty="0"/>
              <a:t>_</a:t>
            </a:r>
            <a:r>
              <a:rPr lang="ko-KR" altLang="en-US" dirty="0"/>
              <a:t>자릿수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숫자를 소수점 이하 자릿수까지 표현하고 </a:t>
            </a:r>
            <a:r>
              <a:rPr lang="en-US" altLang="ko-KR" dirty="0"/>
              <a:t>1000</a:t>
            </a:r>
            <a:r>
              <a:rPr lang="ko-KR" altLang="en-US" dirty="0"/>
              <a:t>단위마다 쉼표</a:t>
            </a:r>
            <a:r>
              <a:rPr lang="en-US" altLang="ko-KR" dirty="0"/>
              <a:t>(,)</a:t>
            </a:r>
            <a:r>
              <a:rPr lang="ko-KR" altLang="en-US" dirty="0"/>
              <a:t>를 넣음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123.456.1235’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B13FF0C-E7C9-4172-8584-2452C3E26AFB}"/>
              </a:ext>
            </a:extLst>
          </p:cNvPr>
          <p:cNvSpPr/>
          <p:nvPr/>
        </p:nvSpPr>
        <p:spPr>
          <a:xfrm>
            <a:off x="521550" y="3764566"/>
            <a:ext cx="8200742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ELT(2, '</a:t>
            </a:r>
            <a:r>
              <a:rPr lang="ko-KR" altLang="en-US" sz="1400" dirty="0">
                <a:solidFill>
                  <a:schemeClr val="tx1"/>
                </a:solidFill>
              </a:rPr>
              <a:t>하나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셋</a:t>
            </a:r>
            <a:r>
              <a:rPr lang="en-US" altLang="ko-KR" sz="1400" dirty="0">
                <a:solidFill>
                  <a:schemeClr val="tx1"/>
                </a:solidFill>
              </a:rPr>
              <a:t>'), FIELD('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하나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셋</a:t>
            </a:r>
            <a:r>
              <a:rPr lang="en-US" altLang="ko-KR" sz="1400" dirty="0">
                <a:solidFill>
                  <a:schemeClr val="tx1"/>
                </a:solidFill>
              </a:rPr>
              <a:t>'), FIND_IN_SET('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하나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셋</a:t>
            </a:r>
            <a:r>
              <a:rPr lang="en-US" altLang="ko-KR" sz="1400" dirty="0">
                <a:solidFill>
                  <a:schemeClr val="tx1"/>
                </a:solidFill>
              </a:rPr>
              <a:t>'), INSTR('</a:t>
            </a:r>
            <a:r>
              <a:rPr lang="ko-KR" altLang="en-US" sz="1400" dirty="0" err="1">
                <a:solidFill>
                  <a:schemeClr val="tx1"/>
                </a:solidFill>
              </a:rPr>
              <a:t>하나둘셋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'), LOCATE('</a:t>
            </a:r>
            <a:r>
              <a:rPr lang="ko-KR" altLang="en-US" sz="1400" dirty="0">
                <a:solidFill>
                  <a:schemeClr val="tx1"/>
                </a:solidFill>
              </a:rPr>
              <a:t>둘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하나둘셋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558027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FORMAT(123456.123456, 4);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0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BIN(</a:t>
            </a:r>
            <a:r>
              <a:rPr lang="ko-KR" altLang="en-US" dirty="0"/>
              <a:t>숫자</a:t>
            </a:r>
            <a:r>
              <a:rPr lang="en-US" altLang="ko-KR" dirty="0"/>
              <a:t>), HEX(</a:t>
            </a:r>
            <a:r>
              <a:rPr lang="ko-KR" altLang="en-US" dirty="0"/>
              <a:t>숫자</a:t>
            </a:r>
            <a:r>
              <a:rPr lang="en-US" altLang="ko-KR" dirty="0"/>
              <a:t>), OCT(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진수의 값을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 err="1"/>
              <a:t>abcdefgh</a:t>
            </a:r>
            <a:r>
              <a:rPr lang="en-US" altLang="ko-KR" dirty="0"/>
              <a:t>’</a:t>
            </a:r>
            <a:r>
              <a:rPr lang="ko-KR" altLang="en-US" dirty="0"/>
              <a:t>와 ‘</a:t>
            </a:r>
            <a:r>
              <a:rPr lang="en-US" altLang="ko-KR" dirty="0"/>
              <a:t>ABCDEF GH’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INSERT(</a:t>
            </a:r>
            <a:r>
              <a:rPr lang="ko-KR" altLang="en-US" dirty="0"/>
              <a:t>기준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삽입할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기준 문자열의 위치부터 </a:t>
            </a:r>
            <a:r>
              <a:rPr lang="ko-KR" altLang="en-US" dirty="0" err="1"/>
              <a:t>길이만큼을</a:t>
            </a:r>
            <a:r>
              <a:rPr lang="ko-KR" altLang="en-US" dirty="0"/>
              <a:t> 지우고 삽입할 문자열을 </a:t>
            </a:r>
            <a:r>
              <a:rPr lang="ko-KR" altLang="en-US" dirty="0" err="1"/>
              <a:t>끼워넣음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ab@@@@</a:t>
            </a:r>
            <a:r>
              <a:rPr lang="en-US" altLang="ko-KR" dirty="0" err="1"/>
              <a:t>ghi</a:t>
            </a:r>
            <a:r>
              <a:rPr lang="en-US" altLang="ko-KR" dirty="0"/>
              <a:t>’</a:t>
            </a:r>
            <a:r>
              <a:rPr lang="ko-KR" altLang="en-US" dirty="0"/>
              <a:t>와 ‘</a:t>
            </a:r>
            <a:r>
              <a:rPr lang="en-US" altLang="ko-KR" dirty="0"/>
              <a:t>ab@@@@</a:t>
            </a:r>
            <a:r>
              <a:rPr lang="en-US" altLang="ko-KR" dirty="0" err="1"/>
              <a:t>efghi</a:t>
            </a:r>
            <a:r>
              <a:rPr lang="en-US" altLang="ko-KR" dirty="0"/>
              <a:t>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LEFT(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), RIGHT(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왼쪽 또는 오른쪽에서 문자열의 길이만큼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 err="1"/>
              <a:t>abc</a:t>
            </a:r>
            <a:r>
              <a:rPr lang="en-US" altLang="ko-KR" dirty="0"/>
              <a:t>’</a:t>
            </a:r>
            <a:r>
              <a:rPr lang="ko-KR" altLang="en-US" dirty="0"/>
              <a:t>와 ‘</a:t>
            </a:r>
            <a:r>
              <a:rPr lang="en-US" altLang="ko-KR" dirty="0" err="1"/>
              <a:t>ghi</a:t>
            </a:r>
            <a:r>
              <a:rPr lang="en-US" altLang="ko-KR" dirty="0"/>
              <a:t>’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180882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LOWER('</a:t>
            </a:r>
            <a:r>
              <a:rPr lang="en-US" altLang="ko-KR" sz="1400" dirty="0" err="1">
                <a:solidFill>
                  <a:schemeClr val="tx1"/>
                </a:solidFill>
              </a:rPr>
              <a:t>abcdEFGH</a:t>
            </a:r>
            <a:r>
              <a:rPr lang="en-US" altLang="ko-KR" sz="1400" dirty="0">
                <a:solidFill>
                  <a:schemeClr val="tx1"/>
                </a:solidFill>
              </a:rPr>
              <a:t>'), UPPER('</a:t>
            </a:r>
            <a:r>
              <a:rPr lang="en-US" altLang="ko-KR" sz="1400" dirty="0" err="1">
                <a:solidFill>
                  <a:schemeClr val="tx1"/>
                </a:solidFill>
              </a:rPr>
              <a:t>abcdEFGH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448664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INSERT('</a:t>
            </a:r>
            <a:r>
              <a:rPr lang="en-US" altLang="ko-KR" sz="1400" dirty="0" err="1">
                <a:solidFill>
                  <a:schemeClr val="tx1"/>
                </a:solidFill>
              </a:rPr>
              <a:t>abcdefghi</a:t>
            </a:r>
            <a:r>
              <a:rPr lang="en-US" altLang="ko-KR" sz="1400" dirty="0">
                <a:solidFill>
                  <a:schemeClr val="tx1"/>
                </a:solidFill>
              </a:rPr>
              <a:t>', 3, 4, '@@@@'), INSERT('</a:t>
            </a:r>
            <a:r>
              <a:rPr lang="en-US" altLang="ko-KR" sz="1400" dirty="0" err="1">
                <a:solidFill>
                  <a:schemeClr val="tx1"/>
                </a:solidFill>
              </a:rPr>
              <a:t>abcdefghi</a:t>
            </a:r>
            <a:r>
              <a:rPr lang="en-US" altLang="ko-KR" sz="1400" dirty="0">
                <a:solidFill>
                  <a:schemeClr val="tx1"/>
                </a:solidFill>
              </a:rPr>
              <a:t>', 3, 2, '@@@@');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05987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LEFT('</a:t>
            </a:r>
            <a:r>
              <a:rPr lang="en-US" altLang="ko-KR" sz="1400" dirty="0" err="1">
                <a:solidFill>
                  <a:schemeClr val="tx1"/>
                </a:solidFill>
              </a:rPr>
              <a:t>abcdefghi</a:t>
            </a:r>
            <a:r>
              <a:rPr lang="en-US" altLang="ko-KR" sz="1400" dirty="0">
                <a:solidFill>
                  <a:schemeClr val="tx1"/>
                </a:solidFill>
              </a:rPr>
              <a:t>', 3), RIGHT('</a:t>
            </a:r>
            <a:r>
              <a:rPr lang="en-US" altLang="ko-KR" sz="1400" dirty="0" err="1">
                <a:solidFill>
                  <a:schemeClr val="tx1"/>
                </a:solidFill>
              </a:rPr>
              <a:t>abcdefghi</a:t>
            </a:r>
            <a:r>
              <a:rPr lang="en-US" altLang="ko-KR" sz="1400" dirty="0">
                <a:solidFill>
                  <a:schemeClr val="tx1"/>
                </a:solidFill>
              </a:rPr>
              <a:t>', 3);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2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en-US" altLang="ko-KR" dirty="0"/>
              <a:t>LOWER(</a:t>
            </a:r>
            <a:r>
              <a:rPr lang="ko-KR" altLang="en-US" dirty="0"/>
              <a:t>문자열</a:t>
            </a:r>
            <a:r>
              <a:rPr lang="en-US" altLang="ko-KR" dirty="0"/>
              <a:t>), UPPER(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바꿈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2</a:t>
            </a:r>
            <a:r>
              <a:rPr lang="ko-KR" altLang="en-US" dirty="0"/>
              <a:t>진수 ‘</a:t>
            </a:r>
            <a:r>
              <a:rPr lang="en-US" altLang="ko-KR" dirty="0"/>
              <a:t>11111’, 16</a:t>
            </a:r>
            <a:r>
              <a:rPr lang="ko-KR" altLang="en-US" dirty="0"/>
              <a:t>진수 ‘</a:t>
            </a:r>
            <a:r>
              <a:rPr lang="en-US" altLang="ko-KR" dirty="0"/>
              <a:t>1F’, 8</a:t>
            </a:r>
            <a:r>
              <a:rPr lang="ko-KR" altLang="en-US" dirty="0"/>
              <a:t>진수 ‘</a:t>
            </a:r>
            <a:r>
              <a:rPr lang="en-US" altLang="ko-KR" dirty="0"/>
              <a:t>37’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LPAD(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채울</a:t>
            </a:r>
            <a:r>
              <a:rPr lang="en-US" altLang="ko-KR" dirty="0"/>
              <a:t>_</a:t>
            </a:r>
            <a:r>
              <a:rPr lang="ko-KR" altLang="en-US" dirty="0"/>
              <a:t>문자열</a:t>
            </a:r>
            <a:r>
              <a:rPr lang="en-US" altLang="ko-KR" dirty="0"/>
              <a:t>), RPAD(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채울</a:t>
            </a:r>
            <a:r>
              <a:rPr lang="en-US" altLang="ko-KR" dirty="0"/>
              <a:t>_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문자열을 길이만큼 늘리고 빈 곳을 채울 문자열로 채움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###</a:t>
            </a:r>
            <a:r>
              <a:rPr lang="ko-KR" altLang="en-US" dirty="0" err="1"/>
              <a:t>쿡북’과</a:t>
            </a:r>
            <a:r>
              <a:rPr lang="ko-KR" altLang="en-US" dirty="0"/>
              <a:t> ‘쿡 북</a:t>
            </a:r>
            <a:r>
              <a:rPr lang="en-US" altLang="ko-KR" dirty="0"/>
              <a:t>###’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LTRIM(</a:t>
            </a:r>
            <a:r>
              <a:rPr lang="ko-KR" altLang="en-US" dirty="0"/>
              <a:t>문자열</a:t>
            </a:r>
            <a:r>
              <a:rPr lang="en-US" altLang="ko-KR" dirty="0"/>
              <a:t>), RTRIM(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문자열의 왼쪽 또는 오른쪽 공백을 제거</a:t>
            </a:r>
            <a:r>
              <a:rPr lang="en-US" altLang="ko-KR" dirty="0"/>
              <a:t>(</a:t>
            </a:r>
            <a:r>
              <a:rPr lang="ko-KR" altLang="en-US" dirty="0"/>
              <a:t>중간의 공백은 제거되지 않음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다음 쿼리문을 실행 하면 둘 다 공백이 제거된 ‘</a:t>
            </a:r>
            <a:r>
              <a:rPr lang="ko-KR" altLang="en-US" dirty="0" err="1"/>
              <a:t>쿡북’이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180882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BIN(31), HEX(31), OCT(31);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448664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LPAD('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en-US" altLang="ko-KR" sz="1400" dirty="0">
                <a:solidFill>
                  <a:schemeClr val="tx1"/>
                </a:solidFill>
              </a:rPr>
              <a:t>', 5, '##'), RPAD('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en-US" altLang="ko-KR" sz="1400" dirty="0">
                <a:solidFill>
                  <a:schemeClr val="tx1"/>
                </a:solidFill>
              </a:rPr>
              <a:t>', 5, '##');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05987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LTRIM(' 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en-US" altLang="ko-KR" sz="1400" dirty="0">
                <a:solidFill>
                  <a:schemeClr val="tx1"/>
                </a:solidFill>
              </a:rPr>
              <a:t>'), RTRIM('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1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9080499" cy="5669958"/>
          </a:xfrm>
        </p:spPr>
        <p:txBody>
          <a:bodyPr/>
          <a:lstStyle/>
          <a:p>
            <a:r>
              <a:rPr lang="en-US" altLang="ko-KR" dirty="0"/>
              <a:t>TRIM(</a:t>
            </a:r>
            <a:r>
              <a:rPr lang="ko-KR" altLang="en-US" dirty="0"/>
              <a:t>문자열</a:t>
            </a:r>
            <a:r>
              <a:rPr lang="en-US" altLang="ko-KR" dirty="0"/>
              <a:t>), TRIM(</a:t>
            </a:r>
            <a:r>
              <a:rPr lang="ko-KR" altLang="en-US" dirty="0"/>
              <a:t>방향 자를</a:t>
            </a:r>
            <a:r>
              <a:rPr lang="en-US" altLang="ko-KR" dirty="0"/>
              <a:t>_</a:t>
            </a:r>
            <a:r>
              <a:rPr lang="ko-KR" altLang="en-US" dirty="0"/>
              <a:t>문자열 </a:t>
            </a:r>
            <a:r>
              <a:rPr lang="en-US" altLang="ko-KR" dirty="0"/>
              <a:t>FROM 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TRIM( ) </a:t>
            </a:r>
            <a:r>
              <a:rPr lang="ko-KR" altLang="en-US" dirty="0"/>
              <a:t>함수는 문자열의 앞뒤 공백을 모두 없앰</a:t>
            </a:r>
            <a:endParaRPr lang="en-US" altLang="ko-KR" dirty="0"/>
          </a:p>
          <a:p>
            <a:pPr lvl="1"/>
            <a:r>
              <a:rPr lang="ko-KR" altLang="en-US" dirty="0"/>
              <a:t>‘방향’ 인자에는 앞을 의미하는 </a:t>
            </a:r>
            <a:r>
              <a:rPr lang="en-US" altLang="ko-KR" dirty="0"/>
              <a:t>LEADING, </a:t>
            </a:r>
            <a:r>
              <a:rPr lang="ko-KR" altLang="en-US" dirty="0"/>
              <a:t>양쪽을 의미하는 </a:t>
            </a:r>
            <a:r>
              <a:rPr lang="en-US" altLang="ko-KR" dirty="0"/>
              <a:t>BOTH, </a:t>
            </a:r>
            <a:r>
              <a:rPr lang="ko-KR" altLang="en-US" dirty="0"/>
              <a:t>뒤를 의미하는 </a:t>
            </a:r>
            <a:r>
              <a:rPr lang="en-US" altLang="ko-KR" dirty="0"/>
              <a:t>TRAILING</a:t>
            </a:r>
            <a:r>
              <a:rPr lang="ko-KR" altLang="en-US" dirty="0"/>
              <a:t>이 올 수 있음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ko-KR" altLang="en-US" dirty="0" err="1"/>
              <a:t>쿡북’과</a:t>
            </a:r>
            <a:r>
              <a:rPr lang="ko-KR" altLang="en-US" dirty="0"/>
              <a:t> ‘재미있어요</a:t>
            </a:r>
            <a:r>
              <a:rPr lang="en-US" altLang="ko-KR" dirty="0"/>
              <a:t>.’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REPEAT(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횟수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문자열을 횟수만큼 반복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ko-KR" altLang="en-US" dirty="0" err="1"/>
              <a:t>쿡북쿡북쿡북’이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REPLACE(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바꿀 </a:t>
            </a:r>
            <a:r>
              <a:rPr lang="en-US" altLang="ko-KR" dirty="0"/>
              <a:t>_ 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문자열에서 원래 문자열을 찾아 바꿀 문자열로 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 </a:t>
            </a:r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 MySQL’</a:t>
            </a:r>
            <a:r>
              <a:rPr lang="ko-KR" altLang="en-US" dirty="0"/>
              <a:t>이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2104191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TRIM(' 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'), TRIM(BOTH '</a:t>
            </a:r>
            <a:r>
              <a:rPr lang="ko-KR" altLang="en-US" sz="1400" dirty="0" err="1">
                <a:solidFill>
                  <a:schemeClr val="tx1"/>
                </a:solidFill>
              </a:rPr>
              <a:t>ㅋ</a:t>
            </a:r>
            <a:r>
              <a:rPr lang="en-US" altLang="ko-KR" sz="1400" dirty="0">
                <a:solidFill>
                  <a:schemeClr val="tx1"/>
                </a:solidFill>
              </a:rPr>
              <a:t>' FROM '</a:t>
            </a:r>
            <a:r>
              <a:rPr lang="ko-KR" altLang="en-US" sz="1400" dirty="0" err="1">
                <a:solidFill>
                  <a:schemeClr val="tx1"/>
                </a:solidFill>
              </a:rPr>
              <a:t>ㅋㅋㅋ재미있어요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 err="1">
                <a:solidFill>
                  <a:schemeClr val="tx1"/>
                </a:solidFill>
              </a:rPr>
              <a:t>ㅋㅋㅋ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74403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REPEAT('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en-US" altLang="ko-KR" sz="1400" dirty="0">
                <a:solidFill>
                  <a:schemeClr val="tx1"/>
                </a:solidFill>
              </a:rPr>
              <a:t>', 3);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35525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REPLACE ('IT 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MySQL', '</a:t>
            </a:r>
            <a:r>
              <a:rPr lang="ko-KR" altLang="en-US" sz="1400" dirty="0" err="1">
                <a:solidFill>
                  <a:schemeClr val="tx1"/>
                </a:solidFill>
              </a:rPr>
              <a:t>쿡북</a:t>
            </a:r>
            <a:r>
              <a:rPr lang="en-US" altLang="ko-KR" sz="1400" dirty="0">
                <a:solidFill>
                  <a:schemeClr val="tx1"/>
                </a:solidFill>
              </a:rPr>
              <a:t>' , '</a:t>
            </a:r>
            <a:r>
              <a:rPr lang="en-US" altLang="ko-KR" sz="1400" dirty="0" err="1">
                <a:solidFill>
                  <a:schemeClr val="tx1"/>
                </a:solidFill>
              </a:rPr>
              <a:t>CookBook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6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9080499" cy="5669958"/>
          </a:xfrm>
        </p:spPr>
        <p:txBody>
          <a:bodyPr/>
          <a:lstStyle/>
          <a:p>
            <a:r>
              <a:rPr lang="en-US" altLang="ko-KR" dirty="0"/>
              <a:t>REVERSE(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문자열의 순서를 거꾸로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 </a:t>
            </a:r>
            <a:r>
              <a:rPr lang="en-US" altLang="ko-KR" dirty="0" err="1"/>
              <a:t>LQSyM</a:t>
            </a:r>
            <a:r>
              <a:rPr lang="en-US" altLang="ko-KR" dirty="0"/>
              <a:t>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SPACE(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길이만큼의 공백을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 </a:t>
            </a:r>
            <a:r>
              <a:rPr lang="en-US" altLang="ko-KR" dirty="0"/>
              <a:t>IT           </a:t>
            </a:r>
            <a:r>
              <a:rPr lang="en-US" altLang="ko-KR" dirty="0" err="1"/>
              <a:t>CookBook</a:t>
            </a:r>
            <a:r>
              <a:rPr lang="en-US" altLang="ko-KR" dirty="0"/>
              <a:t> MySQL’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SUBSTRING(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시작위치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SUBSTRING(</a:t>
            </a:r>
            <a:r>
              <a:rPr lang="ko-KR" altLang="en-US" dirty="0"/>
              <a:t>문자열 </a:t>
            </a:r>
            <a:r>
              <a:rPr lang="en-US" altLang="ko-KR" dirty="0"/>
              <a:t>FROM </a:t>
            </a:r>
            <a:r>
              <a:rPr lang="ko-KR" altLang="en-US" dirty="0"/>
              <a:t>시작위치 </a:t>
            </a:r>
            <a:r>
              <a:rPr lang="en-US" altLang="ko-KR" dirty="0"/>
              <a:t>FOR 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시작 위치부터 길이만큼 문자를 반환</a:t>
            </a:r>
            <a:endParaRPr lang="en-US" altLang="ko-KR" dirty="0"/>
          </a:p>
          <a:p>
            <a:pPr lvl="1"/>
            <a:r>
              <a:rPr lang="ko-KR" altLang="en-US" dirty="0"/>
              <a:t>길이를 생략하면 문자열의 끝까지 반환</a:t>
            </a:r>
            <a:endParaRPr lang="en-US" altLang="ko-KR" dirty="0"/>
          </a:p>
          <a:p>
            <a:pPr lvl="1"/>
            <a:r>
              <a:rPr lang="ko-KR" altLang="en-US" dirty="0"/>
              <a:t>다음 쿼리 문을 실행하면 ‘</a:t>
            </a:r>
            <a:r>
              <a:rPr lang="ko-KR" altLang="en-US" dirty="0" err="1"/>
              <a:t>민국’이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1798988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REVERSE ('MySQL');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438832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CONCAT('IT', SPACE(10), '</a:t>
            </a:r>
            <a:r>
              <a:rPr lang="en-US" altLang="ko-KR" sz="1400" dirty="0" err="1">
                <a:solidFill>
                  <a:schemeClr val="tx1"/>
                </a:solidFill>
              </a:rPr>
              <a:t>CookBook</a:t>
            </a:r>
            <a:r>
              <a:rPr lang="en-US" altLang="ko-KR" sz="1400" dirty="0">
                <a:solidFill>
                  <a:schemeClr val="tx1"/>
                </a:solidFill>
              </a:rPr>
              <a:t> MySQL');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40922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SUBSTRING('</a:t>
            </a:r>
            <a:r>
              <a:rPr lang="ko-KR" altLang="en-US" sz="1400" dirty="0">
                <a:solidFill>
                  <a:schemeClr val="tx1"/>
                </a:solidFill>
              </a:rPr>
              <a:t>대한민국만세</a:t>
            </a:r>
            <a:r>
              <a:rPr lang="en-US" altLang="ko-KR" sz="1400" dirty="0">
                <a:solidFill>
                  <a:schemeClr val="tx1"/>
                </a:solidFill>
              </a:rPr>
              <a:t>', 3, 2);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4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문자열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828980" cy="5669958"/>
          </a:xfrm>
        </p:spPr>
        <p:txBody>
          <a:bodyPr/>
          <a:lstStyle/>
          <a:p>
            <a:r>
              <a:rPr lang="en-US" altLang="ko-KR" dirty="0"/>
              <a:t>SUBSTRING_INDEX(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횟수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문자열에서 구분자가 왼쪽부터 ‘횟수’ 인자에 적힌 숫자 번째 나오면 그 이후의 문자열은 버리고 앞에 있는 문자열만 출력</a:t>
            </a:r>
            <a:endParaRPr lang="en-US" altLang="ko-KR" dirty="0"/>
          </a:p>
          <a:p>
            <a:pPr lvl="1"/>
            <a:r>
              <a:rPr lang="ko-KR" altLang="en-US" dirty="0"/>
              <a:t>횟수가 음수이면 오른쪽부터 세어 왼쪽의 남은 문자열을 버리고 출력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www.mysql’</a:t>
            </a:r>
            <a:r>
              <a:rPr lang="ko-KR" altLang="en-US" dirty="0"/>
              <a:t>과 ‘</a:t>
            </a:r>
            <a:r>
              <a:rPr lang="en-US" altLang="ko-KR" dirty="0"/>
              <a:t>mysql.com’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2358712"/>
            <a:ext cx="819091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SUBSTRING_INDEX('www.mysql.com', '.', 2), SUBSTRING_INDEX('www.mysql.com', '.', -2);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6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수학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ABS(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숫자의 절댓값을 계산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절댓값인 ‘</a:t>
            </a:r>
            <a:r>
              <a:rPr lang="en-US" altLang="ko-KR" dirty="0"/>
              <a:t>100’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CEILING(</a:t>
            </a:r>
            <a:r>
              <a:rPr lang="ko-KR" altLang="en-US" dirty="0"/>
              <a:t>숫자</a:t>
            </a:r>
            <a:r>
              <a:rPr lang="en-US" altLang="ko-KR" dirty="0"/>
              <a:t>), FLOOR(</a:t>
            </a:r>
            <a:r>
              <a:rPr lang="ko-KR" altLang="en-US" dirty="0"/>
              <a:t>숫자</a:t>
            </a:r>
            <a:r>
              <a:rPr lang="en-US" altLang="ko-KR" dirty="0"/>
              <a:t>), ROUND(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올림</a:t>
            </a:r>
            <a:r>
              <a:rPr lang="en-US" altLang="ko-KR" dirty="0"/>
              <a:t>, </a:t>
            </a:r>
            <a:r>
              <a:rPr lang="ko-KR" altLang="en-US" dirty="0"/>
              <a:t>내림</a:t>
            </a:r>
            <a:r>
              <a:rPr lang="en-US" altLang="ko-KR" dirty="0"/>
              <a:t>, </a:t>
            </a:r>
            <a:r>
              <a:rPr lang="ko-KR" altLang="en-US" dirty="0"/>
              <a:t>반올림을 계산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5, 4, 5’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CONV(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_ </a:t>
            </a:r>
            <a:r>
              <a:rPr lang="ko-KR" altLang="en-US" dirty="0"/>
              <a:t>진수</a:t>
            </a:r>
            <a:r>
              <a:rPr lang="en-US" altLang="ko-KR" dirty="0"/>
              <a:t>, </a:t>
            </a:r>
            <a:r>
              <a:rPr lang="ko-KR" altLang="en-US" dirty="0"/>
              <a:t>변환할 </a:t>
            </a:r>
            <a:r>
              <a:rPr lang="en-US" altLang="ko-KR" dirty="0"/>
              <a:t>_ 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숫자를 원래 진수에서 변환할 진수로 변환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AA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진수로 변환한 ‘</a:t>
            </a:r>
            <a:r>
              <a:rPr lang="en-US" altLang="ko-KR" dirty="0"/>
              <a:t>10101010’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en-US" altLang="ko-KR" dirty="0"/>
              <a:t>8</a:t>
            </a:r>
            <a:r>
              <a:rPr lang="ko-KR" altLang="en-US" dirty="0"/>
              <a:t>진수로 변환한 ‘</a:t>
            </a:r>
            <a:r>
              <a:rPr lang="en-US" altLang="ko-KR" dirty="0"/>
              <a:t>144’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1798988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ABS(-100);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438832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CEILING(4.7), FLOOR(4.7), ROUND(4.7);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409220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CONV('AA', 16, 2), CONV(100, 10, 8);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수학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DEGREES(</a:t>
            </a:r>
            <a:r>
              <a:rPr lang="ko-KR" altLang="en-US" dirty="0"/>
              <a:t>숫자</a:t>
            </a:r>
            <a:r>
              <a:rPr lang="en-US" altLang="ko-KR" dirty="0"/>
              <a:t>), RADIANS(</a:t>
            </a:r>
            <a:r>
              <a:rPr lang="ko-KR" altLang="en-US" dirty="0"/>
              <a:t>숫자</a:t>
            </a:r>
            <a:r>
              <a:rPr lang="en-US" altLang="ko-KR" dirty="0"/>
              <a:t>), PI( )</a:t>
            </a:r>
          </a:p>
          <a:p>
            <a:pPr lvl="1"/>
            <a:r>
              <a:rPr lang="en-US" altLang="ko-KR" dirty="0"/>
              <a:t>DEGREES( ) </a:t>
            </a:r>
            <a:r>
              <a:rPr lang="ko-KR" altLang="en-US" dirty="0"/>
              <a:t>함수는 라디안 값을 각도 값으로 변환</a:t>
            </a:r>
            <a:endParaRPr lang="en-US" altLang="ko-KR" dirty="0"/>
          </a:p>
          <a:p>
            <a:pPr lvl="1"/>
            <a:r>
              <a:rPr lang="en-US" altLang="ko-KR" dirty="0"/>
              <a:t>RADIANS( ) </a:t>
            </a:r>
            <a:r>
              <a:rPr lang="ko-KR" altLang="en-US" dirty="0"/>
              <a:t>함수는 각도 값을 라디안 값으로 변환</a:t>
            </a:r>
            <a:endParaRPr lang="en-US" altLang="ko-KR" dirty="0"/>
          </a:p>
          <a:p>
            <a:pPr lvl="1"/>
            <a:r>
              <a:rPr lang="en-US" altLang="ko-KR" dirty="0"/>
              <a:t>PI( ) </a:t>
            </a:r>
            <a:r>
              <a:rPr lang="ko-KR" altLang="en-US" dirty="0"/>
              <a:t>함수는 파이 값인 </a:t>
            </a:r>
            <a:r>
              <a:rPr lang="en-US" altLang="ko-KR" dirty="0"/>
              <a:t>3.141592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파이의 각도 값인 ‘</a:t>
            </a:r>
            <a:r>
              <a:rPr lang="en-US" altLang="ko-KR" dirty="0"/>
              <a:t>180’</a:t>
            </a:r>
            <a:r>
              <a:rPr lang="ko-KR" altLang="en-US" dirty="0"/>
              <a:t>과 </a:t>
            </a:r>
            <a:r>
              <a:rPr lang="en-US" altLang="ko-KR" dirty="0"/>
              <a:t>180</a:t>
            </a:r>
            <a:r>
              <a:rPr lang="ko-KR" altLang="en-US" dirty="0"/>
              <a:t>의 라디안 값인 </a:t>
            </a:r>
            <a:r>
              <a:rPr lang="en-US" altLang="ko-KR" dirty="0"/>
              <a:t>3.141592…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MOD(</a:t>
            </a:r>
            <a:r>
              <a:rPr lang="ko-KR" altLang="en-US" dirty="0"/>
              <a:t>숫자</a:t>
            </a:r>
            <a:r>
              <a:rPr lang="en-US" altLang="ko-KR" dirty="0"/>
              <a:t>1, </a:t>
            </a:r>
            <a:r>
              <a:rPr lang="ko-KR" altLang="en-US" dirty="0"/>
              <a:t>숫자</a:t>
            </a:r>
            <a:r>
              <a:rPr lang="en-US" altLang="ko-KR" dirty="0"/>
              <a:t>2) </a:t>
            </a:r>
            <a:r>
              <a:rPr lang="ko-KR" altLang="en-US" dirty="0"/>
              <a:t>또는 숫자</a:t>
            </a:r>
            <a:r>
              <a:rPr lang="en-US" altLang="ko-KR" dirty="0"/>
              <a:t>1 % </a:t>
            </a:r>
            <a:r>
              <a:rPr lang="ko-KR" altLang="en-US" dirty="0"/>
              <a:t>숫자</a:t>
            </a:r>
            <a:r>
              <a:rPr lang="en-US" altLang="ko-KR" dirty="0"/>
              <a:t>2 </a:t>
            </a:r>
            <a:r>
              <a:rPr lang="ko-KR" altLang="en-US" dirty="0"/>
              <a:t>또는 숫자</a:t>
            </a:r>
            <a:r>
              <a:rPr lang="en-US" altLang="ko-KR" dirty="0"/>
              <a:t>1 MOD </a:t>
            </a:r>
            <a:r>
              <a:rPr lang="ko-KR" altLang="en-US" dirty="0"/>
              <a:t>숫자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1</a:t>
            </a:r>
            <a:r>
              <a:rPr lang="ko-KR" altLang="en-US" dirty="0"/>
              <a:t>을 숫자</a:t>
            </a:r>
            <a:r>
              <a:rPr lang="en-US" altLang="ko-KR" dirty="0"/>
              <a:t>2</a:t>
            </a:r>
            <a:r>
              <a:rPr lang="ko-KR" altLang="en-US" dirty="0"/>
              <a:t>로 나눈 나머지 값을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모두 </a:t>
            </a:r>
            <a:r>
              <a:rPr lang="en-US" altLang="ko-KR" dirty="0"/>
              <a:t>157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으로 나눈 나머지 값 ‘ </a:t>
            </a:r>
            <a:r>
              <a:rPr lang="en-US" altLang="ko-KR" dirty="0"/>
              <a:t>7’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POW(</a:t>
            </a:r>
            <a:r>
              <a:rPr lang="ko-KR" altLang="en-US" dirty="0"/>
              <a:t>숫자</a:t>
            </a:r>
            <a:r>
              <a:rPr lang="en-US" altLang="ko-KR" dirty="0"/>
              <a:t>1, </a:t>
            </a:r>
            <a:r>
              <a:rPr lang="ko-KR" altLang="en-US" dirty="0"/>
              <a:t>숫자</a:t>
            </a:r>
            <a:r>
              <a:rPr lang="en-US" altLang="ko-KR" dirty="0"/>
              <a:t>2), SQRT(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POW( ) </a:t>
            </a:r>
            <a:r>
              <a:rPr lang="ko-KR" altLang="en-US" dirty="0"/>
              <a:t>함수는 숫자</a:t>
            </a:r>
            <a:r>
              <a:rPr lang="en-US" altLang="ko-KR" dirty="0"/>
              <a:t>1</a:t>
            </a:r>
            <a:r>
              <a:rPr lang="ko-KR" altLang="en-US" dirty="0"/>
              <a:t>을 숫자</a:t>
            </a:r>
            <a:r>
              <a:rPr lang="en-US" altLang="ko-KR" dirty="0"/>
              <a:t>2</a:t>
            </a:r>
            <a:r>
              <a:rPr lang="ko-KR" altLang="en-US" dirty="0"/>
              <a:t>만큼 거듭제곱한 값을 반환</a:t>
            </a:r>
            <a:endParaRPr lang="en-US" altLang="ko-KR" dirty="0"/>
          </a:p>
          <a:p>
            <a:pPr lvl="1"/>
            <a:r>
              <a:rPr lang="en-US" altLang="ko-KR" dirty="0"/>
              <a:t>SQRT( ) </a:t>
            </a:r>
            <a:r>
              <a:rPr lang="ko-KR" altLang="en-US" dirty="0"/>
              <a:t>함수는 숫자의 제곱근을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제곱인 </a:t>
            </a:r>
            <a:r>
              <a:rPr lang="en-US" altLang="ko-KR" dirty="0"/>
              <a:t>8</a:t>
            </a:r>
            <a:r>
              <a:rPr lang="ko-KR" altLang="en-US" dirty="0"/>
              <a:t>과 루트 </a:t>
            </a:r>
            <a:r>
              <a:rPr lang="en-US" altLang="ko-KR" dirty="0"/>
              <a:t>9</a:t>
            </a:r>
            <a:r>
              <a:rPr lang="ko-KR" altLang="en-US" dirty="0"/>
              <a:t>의 값인 </a:t>
            </a:r>
            <a:r>
              <a:rPr lang="en-US" altLang="ko-KR" dirty="0"/>
              <a:t>3</a:t>
            </a:r>
            <a:r>
              <a:rPr lang="ko-KR" altLang="en-US" dirty="0"/>
              <a:t>이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239388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DEGREES(PI()), RADIANS(180);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403372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a-DK" altLang="ko-KR" sz="1400" dirty="0">
                <a:solidFill>
                  <a:schemeClr val="tx1"/>
                </a:solidFill>
              </a:rPr>
              <a:t>SELECT MOD(157, 10), 157 % 10, 157 MOD 10;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974621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POW(2,3), SQRT(9);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3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수학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RAND( )</a:t>
            </a:r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실수를 구함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0~1 </a:t>
            </a:r>
            <a:r>
              <a:rPr lang="ko-KR" altLang="en-US" dirty="0"/>
              <a:t>미만의 실수와 주사위 숫자가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SIGN(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숫자가 양수</a:t>
            </a:r>
            <a:r>
              <a:rPr lang="en-US" altLang="ko-KR" dirty="0"/>
              <a:t>, 0, </a:t>
            </a:r>
            <a:r>
              <a:rPr lang="ko-KR" altLang="en-US" dirty="0"/>
              <a:t>음수인지 구하여 </a:t>
            </a:r>
            <a:r>
              <a:rPr lang="en-US" altLang="ko-KR" dirty="0"/>
              <a:t>1, 0, -1 </a:t>
            </a:r>
            <a:r>
              <a:rPr lang="ko-KR" altLang="en-US" dirty="0"/>
              <a:t>중 하나를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1, 0, -1’ 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TRUNCATE(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숫자를 소수점을 기준으로 정수 위치까지 구하고 나머지는 버림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12345.12’</a:t>
            </a:r>
            <a:r>
              <a:rPr lang="ko-KR" altLang="en-US" dirty="0"/>
              <a:t>와 ‘</a:t>
            </a:r>
            <a:r>
              <a:rPr lang="en-US" altLang="ko-KR" dirty="0"/>
              <a:t>12300’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1798988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RAND(), FLOOR(1 + (RAND() * (6-1)));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3438832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SIGN(100), SIGN(0), SIGN(-100.123);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2DDB91-01D0-4691-9EB7-8B6308BDE7CF}"/>
              </a:ext>
            </a:extLst>
          </p:cNvPr>
          <p:cNvSpPr/>
          <p:nvPr/>
        </p:nvSpPr>
        <p:spPr>
          <a:xfrm>
            <a:off x="521550" y="506468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TRUNCATE(12345.12345, 2), TRUNCATE(12345.12345, -2);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수학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ACOS(</a:t>
            </a:r>
            <a:r>
              <a:rPr lang="ko-KR" altLang="en-US" dirty="0"/>
              <a:t>숫자</a:t>
            </a:r>
            <a:r>
              <a:rPr lang="en-US" altLang="ko-KR" dirty="0"/>
              <a:t>), ASIN(</a:t>
            </a:r>
            <a:r>
              <a:rPr lang="ko-KR" altLang="en-US" dirty="0"/>
              <a:t>숫자</a:t>
            </a:r>
            <a:r>
              <a:rPr lang="en-US" altLang="ko-KR" dirty="0"/>
              <a:t>), ATAN(</a:t>
            </a:r>
            <a:r>
              <a:rPr lang="ko-KR" altLang="en-US" dirty="0"/>
              <a:t>숫자</a:t>
            </a:r>
            <a:r>
              <a:rPr lang="en-US" altLang="ko-KR" dirty="0"/>
              <a:t>), ATAN2(</a:t>
            </a:r>
            <a:r>
              <a:rPr lang="ko-KR" altLang="en-US" dirty="0"/>
              <a:t>숫자</a:t>
            </a:r>
            <a:r>
              <a:rPr lang="en-US" altLang="ko-KR" dirty="0"/>
              <a:t>1, </a:t>
            </a:r>
            <a:r>
              <a:rPr lang="ko-KR" altLang="en-US" dirty="0"/>
              <a:t>숫자</a:t>
            </a:r>
            <a:r>
              <a:rPr lang="en-US" altLang="ko-KR" dirty="0"/>
              <a:t>2), SIN(</a:t>
            </a:r>
            <a:r>
              <a:rPr lang="ko-KR" altLang="en-US" dirty="0"/>
              <a:t>숫자</a:t>
            </a:r>
            <a:r>
              <a:rPr lang="en-US" altLang="ko-KR" dirty="0"/>
              <a:t>), COS(</a:t>
            </a:r>
            <a:r>
              <a:rPr lang="ko-KR" altLang="en-US" dirty="0"/>
              <a:t>숫자</a:t>
            </a:r>
            <a:r>
              <a:rPr lang="en-US" altLang="ko-KR" dirty="0"/>
              <a:t>), TAN(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삼각 함수와 관련된 함수를 제공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en-US" altLang="ko-KR" dirty="0"/>
              <a:t>EXP(X), LN(</a:t>
            </a:r>
            <a:r>
              <a:rPr lang="ko-KR" altLang="en-US" dirty="0"/>
              <a:t>숫자</a:t>
            </a:r>
            <a:r>
              <a:rPr lang="en-US" altLang="ko-KR" dirty="0"/>
              <a:t>), LOG(</a:t>
            </a:r>
            <a:r>
              <a:rPr lang="ko-KR" altLang="en-US" dirty="0"/>
              <a:t>숫자</a:t>
            </a:r>
            <a:r>
              <a:rPr lang="en-US" altLang="ko-KR" dirty="0"/>
              <a:t>), LOG(</a:t>
            </a:r>
            <a:r>
              <a:rPr lang="ko-KR" altLang="en-US" dirty="0" err="1"/>
              <a:t>밑수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), LOG2(</a:t>
            </a:r>
            <a:r>
              <a:rPr lang="ko-KR" altLang="en-US" dirty="0"/>
              <a:t>숫자</a:t>
            </a:r>
            <a:r>
              <a:rPr lang="en-US" altLang="ko-KR" dirty="0"/>
              <a:t>), LOG10(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지수</a:t>
            </a:r>
            <a:r>
              <a:rPr lang="en-US" altLang="ko-KR" dirty="0"/>
              <a:t>, </a:t>
            </a:r>
            <a:r>
              <a:rPr lang="ko-KR" altLang="en-US" dirty="0"/>
              <a:t>로그와 관련된 함수를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4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MySQL</a:t>
            </a:r>
            <a:r>
              <a:rPr lang="ko-KR" altLang="en-US" dirty="0"/>
              <a:t>에서 지원하는 다양한 데이터 형식을 파악한다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dirty="0">
                <a:latin typeface="+mn-ea"/>
                <a:ea typeface="+mn-ea"/>
              </a:rPr>
              <a:t>MySQL</a:t>
            </a:r>
            <a:r>
              <a:rPr kumimoji="0" lang="ko-KR" altLang="en-US" dirty="0">
                <a:latin typeface="+mn-ea"/>
                <a:ea typeface="+mn-ea"/>
              </a:rPr>
              <a:t>에서의 변수 사용법을 알고 변수의 </a:t>
            </a:r>
            <a:r>
              <a:rPr kumimoji="0" lang="ko-KR" altLang="en-US" dirty="0" err="1">
                <a:latin typeface="+mn-ea"/>
                <a:ea typeface="+mn-ea"/>
              </a:rPr>
              <a:t>데이터형을</a:t>
            </a:r>
            <a:r>
              <a:rPr kumimoji="0" lang="ko-KR" altLang="en-US" dirty="0">
                <a:latin typeface="+mn-ea"/>
                <a:ea typeface="+mn-ea"/>
              </a:rPr>
              <a:t> 변환하는 방법을 익힌다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다양한 내장 함수를 학습한다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dirty="0">
                <a:latin typeface="+mn-ea"/>
                <a:ea typeface="+mn-ea"/>
              </a:rPr>
              <a:t>JSON </a:t>
            </a:r>
            <a:r>
              <a:rPr kumimoji="0" lang="ko-KR" altLang="en-US" dirty="0">
                <a:latin typeface="+mn-ea"/>
                <a:ea typeface="+mn-ea"/>
              </a:rPr>
              <a:t>데이터의 개념을 이해하고 처리 방식을 학습한다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대용량 데이터를 저장하는 방법을 실습한다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ADDDATE(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차이</a:t>
            </a:r>
            <a:r>
              <a:rPr lang="en-US" altLang="ko-KR" dirty="0"/>
              <a:t>), SUBDATE(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날짜를 기준으로 차이를 더하거나 뺀 날짜를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31</a:t>
            </a:r>
            <a:r>
              <a:rPr lang="ko-KR" altLang="en-US" dirty="0"/>
              <a:t>일 후 또는 한 </a:t>
            </a:r>
            <a:r>
              <a:rPr lang="ko-KR" altLang="en-US" dirty="0" err="1"/>
              <a:t>달후인</a:t>
            </a:r>
            <a:r>
              <a:rPr lang="ko-KR" altLang="en-US" dirty="0"/>
              <a:t> ‘</a:t>
            </a:r>
            <a:r>
              <a:rPr lang="en-US" altLang="ko-KR" dirty="0"/>
              <a:t>2020-02-01’</a:t>
            </a:r>
            <a:r>
              <a:rPr lang="ko-KR" altLang="en-US" dirty="0"/>
              <a:t>과 </a:t>
            </a:r>
            <a:r>
              <a:rPr lang="en-US" altLang="ko-KR" dirty="0"/>
              <a:t>31</a:t>
            </a:r>
            <a:r>
              <a:rPr lang="ko-KR" altLang="en-US" dirty="0"/>
              <a:t>일 전 또는 한 달 전인 ‘</a:t>
            </a:r>
            <a:r>
              <a:rPr lang="en-US" altLang="ko-KR" dirty="0"/>
              <a:t>2019-12-01’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2400" dirty="0"/>
          </a:p>
          <a:p>
            <a:r>
              <a:rPr lang="en-US" altLang="ko-KR" dirty="0"/>
              <a:t>ADDTIME(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), SUBTIME(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시간을 기준으로 시간을 더하거나 뺀 결과를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쿼리문의 첫 번째는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1</a:t>
            </a:r>
            <a:r>
              <a:rPr lang="ko-KR" altLang="en-US" dirty="0"/>
              <a:t>초 후인 ‘</a:t>
            </a:r>
            <a:r>
              <a:rPr lang="en-US" altLang="ko-KR" dirty="0"/>
              <a:t>2020-01-02 01:01:00’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시간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r>
              <a:rPr lang="en-US" altLang="ko-KR" dirty="0"/>
              <a:t>10</a:t>
            </a:r>
            <a:r>
              <a:rPr lang="ko-KR" altLang="en-US" dirty="0"/>
              <a:t>초 후인 ‘</a:t>
            </a:r>
            <a:r>
              <a:rPr lang="en-US" altLang="ko-KR" dirty="0"/>
              <a:t>17:10:10’</a:t>
            </a:r>
            <a:r>
              <a:rPr lang="ko-KR" altLang="en-US" dirty="0"/>
              <a:t>이 출력되고</a:t>
            </a:r>
            <a:r>
              <a:rPr lang="en-US" altLang="ko-KR" dirty="0"/>
              <a:t>, </a:t>
            </a:r>
            <a:r>
              <a:rPr lang="ko-KR" altLang="en-US" dirty="0"/>
              <a:t>두 번째는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1</a:t>
            </a:r>
            <a:r>
              <a:rPr lang="ko-KR" altLang="en-US" dirty="0"/>
              <a:t>초 전인 ‘</a:t>
            </a:r>
            <a:r>
              <a:rPr lang="en-US" altLang="ko-KR" dirty="0"/>
              <a:t>2020-01-01 22:58:58’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시간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r>
              <a:rPr lang="en-US" altLang="ko-KR" dirty="0"/>
              <a:t>10</a:t>
            </a:r>
            <a:r>
              <a:rPr lang="ko-KR" altLang="en-US" dirty="0"/>
              <a:t>초 전인 ‘</a:t>
            </a:r>
            <a:r>
              <a:rPr lang="en-US" altLang="ko-KR" dirty="0"/>
              <a:t>12:49:50’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2044543"/>
            <a:ext cx="8200742" cy="5293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ADDDATE('2020-01-01', INTERVAL 31 DAY), ADDDATE('2020-01-01', INTERVAL 1 MONTH);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SUBDATE('2020-01-01', INTERVAL 31 DAY), SUBDATE('2020-01-01', INTERVAL 1 MONTH);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4354441"/>
            <a:ext cx="8200742" cy="5293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ADDTIME('2020-01-01 23:59:59', '1:1:1'), ADDTIME('15:00:00', '2:10:10');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SUBTIME('2020-01-01 23:59:59', '1:1:1'), SUBTIME('15:00:00', '2:10:10');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9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YEAR(</a:t>
            </a:r>
            <a:r>
              <a:rPr lang="ko-KR" altLang="en-US" dirty="0"/>
              <a:t>날짜</a:t>
            </a:r>
            <a:r>
              <a:rPr lang="en-US" altLang="ko-KR" dirty="0"/>
              <a:t>), MONTH(</a:t>
            </a:r>
            <a:r>
              <a:rPr lang="ko-KR" altLang="en-US" dirty="0"/>
              <a:t>날짜</a:t>
            </a:r>
            <a:r>
              <a:rPr lang="en-US" altLang="ko-KR" dirty="0"/>
              <a:t>), DAY(</a:t>
            </a:r>
            <a:r>
              <a:rPr lang="ko-KR" altLang="en-US" dirty="0"/>
              <a:t>날짜</a:t>
            </a:r>
            <a:r>
              <a:rPr lang="en-US" altLang="ko-KR" dirty="0"/>
              <a:t>), HOUR(</a:t>
            </a:r>
            <a:r>
              <a:rPr lang="ko-KR" altLang="en-US" dirty="0"/>
              <a:t>시간</a:t>
            </a:r>
            <a:r>
              <a:rPr lang="en-US" altLang="ko-KR" dirty="0"/>
              <a:t>), MINUTE(</a:t>
            </a:r>
            <a:r>
              <a:rPr lang="ko-KR" altLang="en-US" dirty="0"/>
              <a:t>시간</a:t>
            </a:r>
            <a:r>
              <a:rPr lang="en-US" altLang="ko-KR" dirty="0"/>
              <a:t>), SECOND(</a:t>
            </a:r>
            <a:r>
              <a:rPr lang="ko-KR" altLang="en-US" dirty="0"/>
              <a:t>시간</a:t>
            </a:r>
            <a:r>
              <a:rPr lang="en-US" altLang="ko-KR" dirty="0"/>
              <a:t>), MICROSECOND(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날짜 또는 시간에서 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밀리초를</a:t>
            </a:r>
            <a:r>
              <a:rPr lang="ko-KR" altLang="en-US" dirty="0"/>
              <a:t> 구함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현재 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밀리초가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3200" dirty="0"/>
          </a:p>
          <a:p>
            <a:r>
              <a:rPr lang="en-US" altLang="ko-KR" dirty="0"/>
              <a:t>DATE( ), TIME( )</a:t>
            </a:r>
          </a:p>
          <a:p>
            <a:pPr lvl="1"/>
            <a:r>
              <a:rPr lang="en-US" altLang="ko-KR" dirty="0"/>
              <a:t>DATETIME </a:t>
            </a:r>
            <a:r>
              <a:rPr lang="ko-KR" altLang="en-US" dirty="0"/>
              <a:t>형식에서 연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일과 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초만 추출</a:t>
            </a:r>
            <a:endParaRPr lang="en-US" altLang="ko-KR" sz="1600" dirty="0"/>
          </a:p>
          <a:p>
            <a:pPr lvl="1"/>
            <a:r>
              <a:rPr lang="ko-KR" altLang="en-US" dirty="0"/>
              <a:t>다음 쿼리문을 실행하면 현재 연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일과 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DATEDIFF(</a:t>
            </a:r>
            <a:r>
              <a:rPr lang="ko-KR" altLang="en-US" dirty="0"/>
              <a:t>날짜</a:t>
            </a:r>
            <a:r>
              <a:rPr lang="en-US" altLang="ko-KR" dirty="0"/>
              <a:t>1, </a:t>
            </a:r>
            <a:r>
              <a:rPr lang="ko-KR" altLang="en-US" dirty="0"/>
              <a:t>날짜</a:t>
            </a:r>
            <a:r>
              <a:rPr lang="en-US" altLang="ko-KR" dirty="0"/>
              <a:t>2), TIMEDIFF(</a:t>
            </a:r>
            <a:r>
              <a:rPr lang="ko-KR" altLang="en-US" dirty="0"/>
              <a:t>날짜</a:t>
            </a:r>
            <a:r>
              <a:rPr lang="en-US" altLang="ko-KR" dirty="0"/>
              <a:t>1</a:t>
            </a:r>
            <a:r>
              <a:rPr lang="ko-KR" altLang="en-US" dirty="0"/>
              <a:t>또는 시간</a:t>
            </a:r>
            <a:r>
              <a:rPr lang="en-US" altLang="ko-KR" dirty="0"/>
              <a:t>1, </a:t>
            </a:r>
            <a:r>
              <a:rPr lang="ko-KR" altLang="en-US" dirty="0"/>
              <a:t>날짜</a:t>
            </a:r>
            <a:r>
              <a:rPr lang="en-US" altLang="ko-KR" dirty="0"/>
              <a:t>1</a:t>
            </a:r>
            <a:r>
              <a:rPr lang="ko-KR" altLang="en-US" dirty="0"/>
              <a:t>또는 시간</a:t>
            </a:r>
            <a:r>
              <a:rPr lang="en-US" altLang="ko-KR" dirty="0"/>
              <a:t>2)</a:t>
            </a:r>
          </a:p>
          <a:p>
            <a:pPr lvl="1"/>
            <a:r>
              <a:rPr lang="en-US" altLang="ko-KR" dirty="0"/>
              <a:t>DATEDIFF( ) </a:t>
            </a:r>
            <a:r>
              <a:rPr lang="ko-KR" altLang="en-US" dirty="0"/>
              <a:t>함수는 날짜</a:t>
            </a:r>
            <a:r>
              <a:rPr lang="en-US" altLang="ko-KR" dirty="0"/>
              <a:t>1-</a:t>
            </a:r>
            <a:r>
              <a:rPr lang="ko-KR" altLang="en-US" dirty="0"/>
              <a:t>날짜</a:t>
            </a:r>
            <a:r>
              <a:rPr lang="en-US" altLang="ko-KR" dirty="0"/>
              <a:t>2</a:t>
            </a:r>
            <a:r>
              <a:rPr lang="ko-KR" altLang="en-US" dirty="0"/>
              <a:t>의 결과를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일에서 오늘 날짜를 뺀 일자와 ‘</a:t>
            </a:r>
            <a:r>
              <a:rPr lang="en-US" altLang="ko-KR" dirty="0"/>
              <a:t>11:12:49’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B596B9-4FBC-409C-AB54-A9B879CA8F4C}"/>
              </a:ext>
            </a:extLst>
          </p:cNvPr>
          <p:cNvSpPr/>
          <p:nvPr/>
        </p:nvSpPr>
        <p:spPr>
          <a:xfrm>
            <a:off x="521550" y="2064207"/>
            <a:ext cx="8200742" cy="7493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YEAR(CURDATE()), MONTH(CURRENT_DATE()), DAYOFMONTH(CURRENT_DATE);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HOUR(CURTIME()), MINUTE(CURRENT_TIME()), SECOND(CURRENT_TIME), MICROSECOND(CURRENT_TIME);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4049238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DATE(NOW()), TIME(NOW());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E899B19-D324-4036-93EC-31FD7646E294}"/>
              </a:ext>
            </a:extLst>
          </p:cNvPr>
          <p:cNvSpPr/>
          <p:nvPr/>
        </p:nvSpPr>
        <p:spPr>
          <a:xfrm>
            <a:off x="521550" y="568994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DATEDIFF('2023-01-01', NOW()), TIMEDIFF('23:23:59', '12:11:10');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7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DAYOFWEEK(</a:t>
            </a:r>
            <a:r>
              <a:rPr lang="ko-KR" altLang="en-US" dirty="0"/>
              <a:t>날짜</a:t>
            </a:r>
            <a:r>
              <a:rPr lang="en-US" altLang="ko-KR" dirty="0"/>
              <a:t>), MONTHNAME( ), DAYOFYEAR(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DAYOFWEEK( ) </a:t>
            </a:r>
            <a:r>
              <a:rPr lang="ko-KR" altLang="en-US" dirty="0"/>
              <a:t>함수는 요일</a:t>
            </a:r>
            <a:r>
              <a:rPr lang="en-US" altLang="ko-KR" dirty="0"/>
              <a:t>(1: </a:t>
            </a:r>
            <a:r>
              <a:rPr lang="ko-KR" altLang="en-US" dirty="0"/>
              <a:t>일</a:t>
            </a:r>
            <a:r>
              <a:rPr lang="en-US" altLang="ko-KR" dirty="0"/>
              <a:t>~7: </a:t>
            </a:r>
            <a:r>
              <a:rPr lang="ko-KR" altLang="en-US" dirty="0"/>
              <a:t>토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MONTHNAME( ) </a:t>
            </a:r>
            <a:r>
              <a:rPr lang="ko-KR" altLang="en-US" dirty="0"/>
              <a:t>함수는 월의 영문</a:t>
            </a:r>
            <a:r>
              <a:rPr lang="en-US" altLang="ko-KR" dirty="0"/>
              <a:t>(January ~December)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DAYOFYEAR( ) </a:t>
            </a:r>
            <a:r>
              <a:rPr lang="ko-KR" altLang="en-US" dirty="0"/>
              <a:t>함수는 </a:t>
            </a:r>
            <a:r>
              <a:rPr lang="en-US" altLang="ko-KR" dirty="0"/>
              <a:t>1</a:t>
            </a:r>
            <a:r>
              <a:rPr lang="ko-KR" altLang="en-US" dirty="0"/>
              <a:t>년 중 몇 번째 날</a:t>
            </a:r>
            <a:r>
              <a:rPr lang="en-US" altLang="ko-KR" dirty="0"/>
              <a:t>(1~366)</a:t>
            </a:r>
            <a:r>
              <a:rPr lang="ko-KR" altLang="en-US" dirty="0"/>
              <a:t>인지를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현재 요일이 숫자로</a:t>
            </a:r>
            <a:r>
              <a:rPr lang="en-US" altLang="ko-KR" dirty="0"/>
              <a:t>, </a:t>
            </a:r>
            <a:r>
              <a:rPr lang="ko-KR" altLang="en-US" dirty="0"/>
              <a:t>현재 월이 영문으로</a:t>
            </a:r>
            <a:r>
              <a:rPr lang="en-US" altLang="ko-KR" dirty="0"/>
              <a:t>, 1</a:t>
            </a:r>
            <a:r>
              <a:rPr lang="ko-KR" altLang="en-US" dirty="0"/>
              <a:t>년 중 며칠이 지났는지 숫자로 출력</a:t>
            </a:r>
            <a:endParaRPr lang="en-US" altLang="ko-KR" dirty="0"/>
          </a:p>
          <a:p>
            <a:pPr lvl="1"/>
            <a:endParaRPr lang="en-US" altLang="ko-KR" sz="3200" dirty="0"/>
          </a:p>
          <a:p>
            <a:r>
              <a:rPr lang="en-US" altLang="ko-KR" dirty="0"/>
              <a:t>LAST_DAY(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입력한 월의 마지막 날짜를 반환</a:t>
            </a:r>
            <a:endParaRPr lang="en-US" altLang="ko-KR" dirty="0"/>
          </a:p>
          <a:p>
            <a:pPr lvl="1"/>
            <a:r>
              <a:rPr lang="ko-KR" altLang="en-US" dirty="0"/>
              <a:t>다음 쿼리 문을 실행하면 ‘</a:t>
            </a:r>
            <a:r>
              <a:rPr lang="en-US" altLang="ko-KR" dirty="0"/>
              <a:t>2020-02-29’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r>
              <a:rPr lang="en-US" altLang="ko-KR" dirty="0"/>
              <a:t>MAKEDATE(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연도의 첫날부터 정수만큼 지난 날짜를 반환</a:t>
            </a:r>
            <a:endParaRPr lang="en-US" altLang="ko-KR" dirty="0"/>
          </a:p>
          <a:p>
            <a:pPr lvl="1"/>
            <a:r>
              <a:rPr lang="ko-KR" altLang="en-US" dirty="0"/>
              <a:t>음 쿼리문을 실행하면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</a:t>
            </a:r>
            <a:r>
              <a:rPr lang="en-US" altLang="ko-KR" dirty="0"/>
              <a:t>32 </a:t>
            </a:r>
            <a:r>
              <a:rPr lang="ko-KR" altLang="en-US" dirty="0"/>
              <a:t>일이 지난 날짜인 ‘</a:t>
            </a:r>
            <a:r>
              <a:rPr lang="en-US" altLang="ko-KR" dirty="0"/>
              <a:t>2020-02-01’</a:t>
            </a:r>
            <a:r>
              <a:rPr lang="ko-KR" altLang="en-US" dirty="0"/>
              <a:t>이 출력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239388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DAYOFWEEK(CURDATE()), MONTHNAME(CURDATE()), DAYOFYEAR(CURDATE());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58AD7DC-03A2-4B0D-BE4F-4F577E8C5A7F}"/>
              </a:ext>
            </a:extLst>
          </p:cNvPr>
          <p:cNvSpPr/>
          <p:nvPr/>
        </p:nvSpPr>
        <p:spPr>
          <a:xfrm>
            <a:off x="521550" y="401406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LAST_DAY('2020-02-01');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29B98B2-AD9D-4ABF-808B-FB05F5EFB93E}"/>
              </a:ext>
            </a:extLst>
          </p:cNvPr>
          <p:cNvSpPr/>
          <p:nvPr/>
        </p:nvSpPr>
        <p:spPr>
          <a:xfrm>
            <a:off x="521550" y="5695626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MAKEDATE(2020, 32);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MAKETIME(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초를 이용하여 ‘시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 err="1"/>
              <a:t>초’의</a:t>
            </a:r>
            <a:r>
              <a:rPr lang="ko-KR" altLang="en-US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형식을 만듦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12:11:10’</a:t>
            </a:r>
            <a:r>
              <a:rPr lang="ko-KR" altLang="en-US" dirty="0"/>
              <a:t>의 </a:t>
            </a:r>
            <a:r>
              <a:rPr lang="en-US" altLang="ko-KR" dirty="0"/>
              <a:t>TIME </a:t>
            </a:r>
            <a:r>
              <a:rPr lang="ko-KR" altLang="en-US" dirty="0"/>
              <a:t>형식을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PERIOD_ADD(</a:t>
            </a:r>
            <a:r>
              <a:rPr lang="ko-KR" altLang="en-US" dirty="0"/>
              <a:t>연월</a:t>
            </a:r>
            <a:r>
              <a:rPr lang="en-US" altLang="ko-KR" dirty="0"/>
              <a:t>, </a:t>
            </a:r>
            <a:r>
              <a:rPr lang="ko-KR" altLang="en-US" dirty="0" err="1"/>
              <a:t>개월수</a:t>
            </a:r>
            <a:r>
              <a:rPr lang="en-US" altLang="ko-KR" dirty="0"/>
              <a:t>), PERIOD_DIFF(</a:t>
            </a:r>
            <a:r>
              <a:rPr lang="ko-KR" altLang="en-US" dirty="0"/>
              <a:t>연월</a:t>
            </a:r>
            <a:r>
              <a:rPr lang="en-US" altLang="ko-KR" dirty="0"/>
              <a:t>1, </a:t>
            </a:r>
            <a:r>
              <a:rPr lang="ko-KR" altLang="en-US" dirty="0"/>
              <a:t>연월</a:t>
            </a:r>
            <a:r>
              <a:rPr lang="en-US" altLang="ko-KR" dirty="0"/>
              <a:t>2)</a:t>
            </a:r>
          </a:p>
          <a:p>
            <a:pPr lvl="1"/>
            <a:r>
              <a:rPr lang="en-US" altLang="ko-KR" dirty="0"/>
              <a:t>PERIOD_ADD( ) </a:t>
            </a:r>
            <a:r>
              <a:rPr lang="ko-KR" altLang="en-US" dirty="0"/>
              <a:t>함수는 연월부터 개월 수만큼 지난 연월을 반환</a:t>
            </a:r>
            <a:endParaRPr lang="en-US" altLang="ko-KR" dirty="0"/>
          </a:p>
          <a:p>
            <a:pPr lvl="1"/>
            <a:r>
              <a:rPr lang="en-US" altLang="ko-KR" dirty="0"/>
              <a:t>PERIOD_DIFF( )</a:t>
            </a:r>
            <a:r>
              <a:rPr lang="ko-KR" altLang="en-US" dirty="0"/>
              <a:t>는 연월</a:t>
            </a:r>
            <a:r>
              <a:rPr lang="en-US" altLang="ko-KR" dirty="0"/>
              <a:t>1-</a:t>
            </a:r>
            <a:r>
              <a:rPr lang="ko-KR" altLang="en-US" dirty="0"/>
              <a:t>연월</a:t>
            </a:r>
            <a:r>
              <a:rPr lang="en-US" altLang="ko-KR" dirty="0"/>
              <a:t>2</a:t>
            </a:r>
            <a:r>
              <a:rPr lang="ko-KR" altLang="en-US" dirty="0"/>
              <a:t>의 개월 수를 반환</a:t>
            </a:r>
            <a:endParaRPr lang="en-US" altLang="ko-KR" dirty="0"/>
          </a:p>
          <a:p>
            <a:pPr lvl="1"/>
            <a:r>
              <a:rPr lang="ko-KR" altLang="en-US" dirty="0"/>
              <a:t>다음 쿼리 문을 실행하면 ‘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 err="1"/>
              <a:t>월’과</a:t>
            </a:r>
            <a:r>
              <a:rPr lang="ko-KR" altLang="en-US" dirty="0"/>
              <a:t> ‘</a:t>
            </a:r>
            <a:r>
              <a:rPr lang="en-US" altLang="ko-KR" dirty="0"/>
              <a:t>13</a:t>
            </a:r>
            <a:r>
              <a:rPr lang="ko-KR" altLang="en-US" dirty="0" err="1"/>
              <a:t>개월’이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QUARTER(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날짜가 </a:t>
            </a:r>
            <a:r>
              <a:rPr lang="en-US" altLang="ko-KR" dirty="0"/>
              <a:t>4</a:t>
            </a:r>
            <a:r>
              <a:rPr lang="ko-KR" altLang="en-US" dirty="0"/>
              <a:t>분기 중에서 몇 분기인지를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일에 해당하는 ‘</a:t>
            </a:r>
            <a:r>
              <a:rPr lang="en-US" altLang="ko-KR" dirty="0"/>
              <a:t>3</a:t>
            </a:r>
            <a:r>
              <a:rPr lang="ko-KR" altLang="en-US" dirty="0" err="1"/>
              <a:t>분기’가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1789156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MAKETIME(12, 11, 10);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58AD7DC-03A2-4B0D-BE4F-4F577E8C5A7F}"/>
              </a:ext>
            </a:extLst>
          </p:cNvPr>
          <p:cNvSpPr/>
          <p:nvPr/>
        </p:nvSpPr>
        <p:spPr>
          <a:xfrm>
            <a:off x="521550" y="3718694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PERIOD_ADD(202001, 11), PERIOD_DIFF(202001, 201812);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29B98B2-AD9D-4ABF-808B-FB05F5EFB93E}"/>
              </a:ext>
            </a:extLst>
          </p:cNvPr>
          <p:cNvSpPr/>
          <p:nvPr/>
        </p:nvSpPr>
        <p:spPr>
          <a:xfrm>
            <a:off x="521550" y="5329909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QUARTER('2020-07-07');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0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TIME_TO_SEC(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시간을 초 단위로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‘</a:t>
            </a:r>
            <a:r>
              <a:rPr lang="en-US" altLang="ko-KR" dirty="0"/>
              <a:t>43870</a:t>
            </a:r>
            <a:r>
              <a:rPr lang="ko-KR" altLang="en-US" dirty="0" err="1"/>
              <a:t>초’가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CURDATE( ), CURTIME( ), NOW( ), SYSDATE( )</a:t>
            </a:r>
          </a:p>
          <a:p>
            <a:pPr lvl="1"/>
            <a:r>
              <a:rPr lang="en-US" altLang="ko-KR" dirty="0"/>
              <a:t>CURDATE( )</a:t>
            </a:r>
            <a:r>
              <a:rPr lang="ko-KR" altLang="en-US" dirty="0"/>
              <a:t>는 현재 ‘연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일’ 반환</a:t>
            </a:r>
            <a:endParaRPr lang="en-US" altLang="ko-KR" dirty="0"/>
          </a:p>
          <a:p>
            <a:pPr lvl="1"/>
            <a:r>
              <a:rPr lang="en-US" altLang="ko-KR" dirty="0"/>
              <a:t>CURTIME( )</a:t>
            </a:r>
            <a:r>
              <a:rPr lang="ko-KR" altLang="en-US" dirty="0"/>
              <a:t>은 현재 ‘시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초’ 반환</a:t>
            </a:r>
            <a:endParaRPr lang="en-US" altLang="ko-KR" dirty="0"/>
          </a:p>
          <a:p>
            <a:pPr lvl="1"/>
            <a:r>
              <a:rPr lang="en-US" altLang="ko-KR" dirty="0"/>
              <a:t>NOW( )</a:t>
            </a:r>
            <a:r>
              <a:rPr lang="ko-KR" altLang="en-US" dirty="0"/>
              <a:t>와 </a:t>
            </a:r>
            <a:r>
              <a:rPr lang="en-US" altLang="ko-KR" dirty="0"/>
              <a:t>SYSDATE( )</a:t>
            </a:r>
            <a:r>
              <a:rPr lang="ko-KR" altLang="en-US" dirty="0"/>
              <a:t>는 현재 ‘연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초’ 반환 </a:t>
            </a:r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1789156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TIME_TO_SEC('12:11:10');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3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시스템 정보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USER( ), DATABASE( )</a:t>
            </a:r>
          </a:p>
          <a:p>
            <a:pPr lvl="1"/>
            <a:r>
              <a:rPr lang="ko-KR" altLang="en-US" dirty="0"/>
              <a:t>현재 사용자와 현재 선택된 데이터베이스를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현재 사용자와 현재 선택된 데이터베이스가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FOUND_ROWS( )</a:t>
            </a:r>
          </a:p>
          <a:p>
            <a:pPr lvl="1"/>
            <a:r>
              <a:rPr lang="ko-KR" altLang="en-US" dirty="0"/>
              <a:t>바로 앞의 </a:t>
            </a:r>
            <a:r>
              <a:rPr lang="en-US" altLang="ko-KR" dirty="0"/>
              <a:t>SELECT </a:t>
            </a:r>
            <a:r>
              <a:rPr lang="ko-KR" altLang="en-US" dirty="0"/>
              <a:t>문에서 조회된 행의 개수를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쿼리문에서는 고객 테이블의 </a:t>
            </a:r>
            <a:r>
              <a:rPr lang="en-US" altLang="ko-KR" dirty="0"/>
              <a:t>10</a:t>
            </a:r>
            <a:r>
              <a:rPr lang="ko-KR" altLang="en-US" dirty="0"/>
              <a:t>개 행을 조회했으므로 ‘</a:t>
            </a:r>
            <a:r>
              <a:rPr lang="en-US" altLang="ko-KR" dirty="0"/>
              <a:t>10’</a:t>
            </a:r>
            <a:r>
              <a:rPr lang="ko-KR" altLang="en-US" dirty="0"/>
              <a:t>이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400" dirty="0"/>
          </a:p>
          <a:p>
            <a:r>
              <a:rPr lang="en-US" altLang="ko-KR" dirty="0"/>
              <a:t>ROW_COUNT( )</a:t>
            </a:r>
          </a:p>
          <a:p>
            <a:pPr lvl="1"/>
            <a:r>
              <a:rPr lang="ko-KR" altLang="en-US" dirty="0"/>
              <a:t>바로 앞의 </a:t>
            </a:r>
            <a:r>
              <a:rPr lang="en-US" altLang="ko-KR" dirty="0"/>
              <a:t>INSERT, UPDATE, DELETE </a:t>
            </a:r>
            <a:r>
              <a:rPr lang="ko-KR" altLang="en-US" dirty="0"/>
              <a:t>문에서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삭제된 행의 개수를 반환</a:t>
            </a:r>
            <a:endParaRPr lang="en-US" altLang="ko-KR" dirty="0"/>
          </a:p>
          <a:p>
            <a:pPr lvl="1"/>
            <a:r>
              <a:rPr lang="ko-KR" altLang="en-US" dirty="0"/>
              <a:t>다음 쿼리문은 </a:t>
            </a:r>
            <a:r>
              <a:rPr lang="en-US" altLang="ko-KR" dirty="0"/>
              <a:t>UPDATE </a:t>
            </a:r>
            <a:r>
              <a:rPr lang="ko-KR" altLang="en-US" dirty="0"/>
              <a:t>문에서 구매 테이블의 </a:t>
            </a:r>
            <a:r>
              <a:rPr lang="en-US" altLang="ko-KR" dirty="0"/>
              <a:t>12</a:t>
            </a:r>
            <a:r>
              <a:rPr lang="ko-KR" altLang="en-US" dirty="0"/>
              <a:t>개 행을 변경했으므로 ‘</a:t>
            </a:r>
            <a:r>
              <a:rPr lang="en-US" altLang="ko-KR" dirty="0"/>
              <a:t>12’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1789156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CURRENT_USER(), DATABASE();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58AD7DC-03A2-4B0D-BE4F-4F577E8C5A7F}"/>
              </a:ext>
            </a:extLst>
          </p:cNvPr>
          <p:cNvSpPr/>
          <p:nvPr/>
        </p:nvSpPr>
        <p:spPr>
          <a:xfrm>
            <a:off x="521550" y="3429000"/>
            <a:ext cx="820074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FOUND_ROWS();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29B98B2-AD9D-4ABF-808B-FB05F5EFB93E}"/>
              </a:ext>
            </a:extLst>
          </p:cNvPr>
          <p:cNvSpPr/>
          <p:nvPr/>
        </p:nvSpPr>
        <p:spPr>
          <a:xfrm>
            <a:off x="521550" y="5480433"/>
            <a:ext cx="820074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SET price=price * 2;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ROW_COUNT();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31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3-6 </a:t>
            </a:r>
            <a:r>
              <a:rPr lang="ko-KR" altLang="en-US" dirty="0"/>
              <a:t>시스템 정보 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4377"/>
            <a:ext cx="8918989" cy="5669958"/>
          </a:xfrm>
        </p:spPr>
        <p:txBody>
          <a:bodyPr/>
          <a:lstStyle/>
          <a:p>
            <a:r>
              <a:rPr lang="en-US" altLang="ko-KR" dirty="0"/>
              <a:t>SLEEP(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쿼리의 실행을 잠깐 멈춤</a:t>
            </a:r>
            <a:endParaRPr lang="en-US" altLang="ko-KR" dirty="0"/>
          </a:p>
          <a:p>
            <a:pPr lvl="1"/>
            <a:r>
              <a:rPr lang="ko-KR" altLang="en-US" dirty="0"/>
              <a:t>다음 쿼리문을 실행하면 </a:t>
            </a:r>
            <a:r>
              <a:rPr lang="en-US" altLang="ko-KR" dirty="0"/>
              <a:t>5</a:t>
            </a:r>
            <a:r>
              <a:rPr lang="ko-KR" altLang="en-US" dirty="0"/>
              <a:t>초 동안 멈춘 후 결과가 출력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marL="357188" lvl="1" indent="0">
              <a:buNone/>
            </a:pPr>
            <a:endParaRPr lang="en-US" altLang="ko-KR" sz="2600" dirty="0"/>
          </a:p>
          <a:p>
            <a:r>
              <a:rPr lang="en-US" altLang="ko-KR" dirty="0"/>
              <a:t>VERSION( )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MySQL</a:t>
            </a:r>
            <a:r>
              <a:rPr lang="ko-KR" altLang="en-US" dirty="0"/>
              <a:t>의 버전을 출력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A2D414D-4E79-45E4-B5B2-6FDF52EEBC11}"/>
              </a:ext>
            </a:extLst>
          </p:cNvPr>
          <p:cNvSpPr/>
          <p:nvPr/>
        </p:nvSpPr>
        <p:spPr>
          <a:xfrm>
            <a:off x="521550" y="1789156"/>
            <a:ext cx="8200742" cy="5597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SLEEP(5);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'5</a:t>
            </a:r>
            <a:r>
              <a:rPr lang="ko-KR" altLang="en-US" sz="1400" dirty="0">
                <a:solidFill>
                  <a:schemeClr val="tx1"/>
                </a:solidFill>
              </a:rPr>
              <a:t>초 후에 이게 보여요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71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JSON </a:t>
            </a:r>
            <a:r>
              <a:rPr lang="ko-KR" altLang="en-US" dirty="0"/>
              <a:t>데이터와 대용량 데이터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73984" cy="5669958"/>
          </a:xfrm>
        </p:spPr>
        <p:txBody>
          <a:bodyPr/>
          <a:lstStyle/>
          <a:p>
            <a:r>
              <a:rPr lang="en-US" altLang="ko-KR" dirty="0"/>
              <a:t>JSON(JavaScript Object Notation)</a:t>
            </a:r>
          </a:p>
          <a:p>
            <a:pPr lvl="1"/>
            <a:r>
              <a:rPr lang="ko-KR" altLang="en-US" dirty="0"/>
              <a:t>웹 환경이나 모바일 응용 프로그램 등에서 데이터를 교환하기 위해 만든 개방형 표준 포맷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으로 작성한 데이터는 속성</a:t>
            </a:r>
            <a:r>
              <a:rPr lang="en-US" altLang="ko-KR" dirty="0"/>
              <a:t>(key)</a:t>
            </a:r>
            <a:r>
              <a:rPr lang="ko-KR" altLang="en-US" dirty="0"/>
              <a:t>과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자바스크립트 언어에서 파생되었지만 특정한 프로그래밍 언어에 종속되지 않은 독립적인 데이터 포맷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06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JSON </a:t>
            </a:r>
            <a:r>
              <a:rPr lang="ko-KR" altLang="en-US" dirty="0"/>
              <a:t>데이터와 대용량 데이터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73984" cy="5669958"/>
          </a:xfrm>
        </p:spPr>
        <p:txBody>
          <a:bodyPr/>
          <a:lstStyle/>
          <a:p>
            <a:r>
              <a:rPr lang="ko-KR" altLang="en-US" dirty="0"/>
              <a:t>한 명의 사용자를 </a:t>
            </a:r>
            <a:r>
              <a:rPr lang="en-US" altLang="ko-KR" dirty="0"/>
              <a:t>JSON </a:t>
            </a:r>
            <a:r>
              <a:rPr lang="ko-KR" altLang="en-US" dirty="0"/>
              <a:t>데이터로 표현한 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E21E64-3495-43E8-B615-D509F40D1004}"/>
              </a:ext>
            </a:extLst>
          </p:cNvPr>
          <p:cNvSpPr/>
          <p:nvPr/>
        </p:nvSpPr>
        <p:spPr>
          <a:xfrm>
            <a:off x="521550" y="1223755"/>
            <a:ext cx="8200742" cy="2295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" : "KHD",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" : "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생년</a:t>
            </a:r>
            <a:r>
              <a:rPr lang="en-US" altLang="ko-KR" sz="1400" dirty="0">
                <a:solidFill>
                  <a:schemeClr val="tx1"/>
                </a:solidFill>
              </a:rPr>
              <a:t>" : 1970,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지역</a:t>
            </a:r>
            <a:r>
              <a:rPr lang="en-US" altLang="ko-KR" sz="1400" dirty="0">
                <a:solidFill>
                  <a:schemeClr val="tx1"/>
                </a:solidFill>
              </a:rPr>
              <a:t>" : "</a:t>
            </a:r>
            <a:r>
              <a:rPr lang="ko-KR" altLang="en-US" sz="1400" dirty="0">
                <a:solidFill>
                  <a:schemeClr val="tx1"/>
                </a:solidFill>
              </a:rPr>
              <a:t>경북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국번</a:t>
            </a:r>
            <a:r>
              <a:rPr lang="en-US" altLang="ko-KR" sz="1400" dirty="0">
                <a:solidFill>
                  <a:schemeClr val="tx1"/>
                </a:solidFill>
              </a:rPr>
              <a:t>" : "011",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" : "22222222",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" : 182,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"</a:t>
            </a:r>
            <a:r>
              <a:rPr lang="ko-KR" altLang="en-US" sz="1400" dirty="0">
                <a:solidFill>
                  <a:schemeClr val="tx1"/>
                </a:solidFill>
              </a:rPr>
              <a:t>가입일</a:t>
            </a:r>
            <a:r>
              <a:rPr lang="en-US" altLang="ko-KR" sz="1400" dirty="0">
                <a:solidFill>
                  <a:schemeClr val="tx1"/>
                </a:solidFill>
              </a:rPr>
              <a:t>" : "2017.7.7"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6EC383-7A1A-40A4-A2C4-5CF73327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25" y="3759119"/>
            <a:ext cx="7576349" cy="22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JSON </a:t>
            </a:r>
            <a:r>
              <a:rPr lang="ko-KR" altLang="en-US" dirty="0"/>
              <a:t>데이터와 대용량 데이터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73984" cy="5669958"/>
          </a:xfrm>
        </p:spPr>
        <p:txBody>
          <a:bodyPr/>
          <a:lstStyle/>
          <a:p>
            <a:r>
              <a:rPr lang="ko-KR" altLang="en-US" dirty="0"/>
              <a:t>키가 </a:t>
            </a:r>
            <a:r>
              <a:rPr lang="en-US" altLang="ko-KR" dirty="0"/>
              <a:t>180cm</a:t>
            </a:r>
            <a:r>
              <a:rPr lang="ko-KR" altLang="en-US" dirty="0"/>
              <a:t> 이상인 사람의 이름과 키를 </a:t>
            </a:r>
            <a:r>
              <a:rPr lang="en-US" altLang="ko-KR" dirty="0"/>
              <a:t>JSON </a:t>
            </a:r>
            <a:r>
              <a:rPr lang="ko-KR" altLang="en-US" dirty="0"/>
              <a:t>데이터로 변환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E21E64-3495-43E8-B615-D509F40D1004}"/>
              </a:ext>
            </a:extLst>
          </p:cNvPr>
          <p:cNvSpPr/>
          <p:nvPr/>
        </p:nvSpPr>
        <p:spPr>
          <a:xfrm>
            <a:off x="521550" y="1223756"/>
            <a:ext cx="8200742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JSON_OBJECT('name',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'height', height) AS 'JSON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WHERE height &gt;= 180;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C334B0-74EE-4E3A-9684-1D812F23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371858"/>
            <a:ext cx="2835315" cy="1484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3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숫자 데이터 형식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DECIMAL </a:t>
            </a:r>
            <a:r>
              <a:rPr lang="ko-KR" altLang="en-US" dirty="0"/>
              <a:t>형식은 정확한 수치를 저장하고 </a:t>
            </a:r>
            <a:r>
              <a:rPr lang="en-US" altLang="ko-KR" dirty="0"/>
              <a:t>FLOAT, REAL </a:t>
            </a:r>
            <a:r>
              <a:rPr lang="ko-KR" altLang="en-US" dirty="0"/>
              <a:t>형식은 근사치를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소수점이 있는 실수는 되도록 </a:t>
            </a:r>
            <a:r>
              <a:rPr lang="en-US" altLang="ko-KR" dirty="0"/>
              <a:t>DECIMAL </a:t>
            </a:r>
            <a:r>
              <a:rPr lang="ko-KR" altLang="en-US" dirty="0"/>
              <a:t>형식을 사용하여 저장하는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들어 </a:t>
            </a:r>
            <a:r>
              <a:rPr lang="en-US" altLang="ko-KR" dirty="0"/>
              <a:t>-999999.99~999999.99 </a:t>
            </a:r>
            <a:r>
              <a:rPr lang="ko-KR" altLang="en-US" dirty="0"/>
              <a:t>범위의 숫자를 저장할 때는 </a:t>
            </a:r>
            <a:r>
              <a:rPr lang="en-US" altLang="ko-KR" dirty="0"/>
              <a:t>DECIMAL(9,2)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숫자를 부호 없는 정수로 </a:t>
            </a:r>
            <a:r>
              <a:rPr lang="ko-KR" altLang="en-US"/>
              <a:t>지정하면 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 smtClean="0"/>
              <a:t>TINYINT</a:t>
            </a:r>
            <a:r>
              <a:rPr lang="ko-KR" altLang="en-US" smtClean="0"/>
              <a:t>는 </a:t>
            </a:r>
            <a:r>
              <a:rPr lang="en-US" altLang="ko-KR" smtClean="0"/>
              <a:t>0~255, SMALLINT</a:t>
            </a:r>
            <a:r>
              <a:rPr lang="ko-KR" altLang="en-US" smtClean="0"/>
              <a:t>는 </a:t>
            </a:r>
            <a:r>
              <a:rPr lang="en-US" altLang="ko-KR" smtClean="0"/>
              <a:t>0~65535, 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MEDIUMINT</a:t>
            </a:r>
            <a:r>
              <a:rPr lang="ko-KR" altLang="en-US" smtClean="0"/>
              <a:t>는 </a:t>
            </a:r>
            <a:r>
              <a:rPr lang="en-US" altLang="ko-KR" smtClean="0"/>
              <a:t>0~16777215, 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INT</a:t>
            </a:r>
            <a:r>
              <a:rPr lang="ko-KR" altLang="en-US" smtClean="0"/>
              <a:t>는 </a:t>
            </a:r>
            <a:r>
              <a:rPr lang="en-US" altLang="ko-KR" smtClean="0"/>
              <a:t>0~</a:t>
            </a:r>
            <a:r>
              <a:rPr lang="ko-KR" altLang="en-US" smtClean="0"/>
              <a:t>약 </a:t>
            </a:r>
            <a:r>
              <a:rPr lang="en-US" altLang="ko-KR" smtClean="0"/>
              <a:t>42</a:t>
            </a:r>
            <a:r>
              <a:rPr lang="ko-KR" altLang="en-US" smtClean="0"/>
              <a:t>억</a:t>
            </a:r>
            <a:r>
              <a:rPr lang="en-US" altLang="ko-KR" smtClean="0"/>
              <a:t>, 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BIGINT</a:t>
            </a:r>
            <a:r>
              <a:rPr lang="ko-KR" altLang="en-US" smtClean="0"/>
              <a:t>는 </a:t>
            </a:r>
            <a:r>
              <a:rPr lang="en-US" altLang="ko-KR" smtClean="0"/>
              <a:t>0~</a:t>
            </a:r>
            <a:r>
              <a:rPr lang="ko-KR" altLang="en-US" smtClean="0"/>
              <a:t>약 </a:t>
            </a:r>
            <a:r>
              <a:rPr lang="en-US" altLang="ko-KR" smtClean="0"/>
              <a:t>1800</a:t>
            </a:r>
            <a:r>
              <a:rPr lang="ko-KR" altLang="en-US" smtClean="0"/>
              <a:t>경으로 표현할 수 있음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부호 없는 정수를 지정할 때는 뒤에 </a:t>
            </a:r>
            <a:r>
              <a:rPr lang="en-US" altLang="ko-KR" dirty="0"/>
              <a:t>UNSIGNED </a:t>
            </a:r>
            <a:r>
              <a:rPr lang="ko-KR" altLang="en-US" dirty="0" err="1"/>
              <a:t>예약어를</a:t>
            </a:r>
            <a:r>
              <a:rPr lang="ko-KR" altLang="en-US" dirty="0"/>
              <a:t> 붙임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JSON </a:t>
            </a:r>
            <a:r>
              <a:rPr lang="ko-KR" altLang="en-US" dirty="0"/>
              <a:t>데이터와 대용량 데이터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73984" cy="5669958"/>
          </a:xfrm>
        </p:spPr>
        <p:txBody>
          <a:bodyPr/>
          <a:lstStyle/>
          <a:p>
            <a:r>
              <a:rPr lang="en-US" altLang="ko-KR" dirty="0"/>
              <a:t>@json </a:t>
            </a:r>
            <a:r>
              <a:rPr lang="ko-KR" altLang="en-US" dirty="0"/>
              <a:t>변수에 </a:t>
            </a:r>
            <a:r>
              <a:rPr lang="en-US" altLang="ko-KR" dirty="0"/>
              <a:t>JSON </a:t>
            </a:r>
            <a:r>
              <a:rPr lang="ko-KR" altLang="en-US" dirty="0"/>
              <a:t>데이터를 대입하면서 테이블의 이름을 </a:t>
            </a:r>
            <a:r>
              <a:rPr lang="en-US" altLang="ko-KR" dirty="0" err="1"/>
              <a:t>userTBL</a:t>
            </a:r>
            <a:r>
              <a:rPr lang="ko-KR" altLang="en-US" dirty="0"/>
              <a:t>로 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E21E64-3495-43E8-B615-D509F40D1004}"/>
              </a:ext>
            </a:extLst>
          </p:cNvPr>
          <p:cNvSpPr/>
          <p:nvPr/>
        </p:nvSpPr>
        <p:spPr>
          <a:xfrm>
            <a:off x="521550" y="1223755"/>
            <a:ext cx="8200742" cy="319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SET @json='{ "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" :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  [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      {"name":"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", "height":182},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 {"name":"</a:t>
            </a:r>
            <a:r>
              <a:rPr lang="ko-KR" altLang="en-US" sz="1400" dirty="0" err="1">
                <a:solidFill>
                  <a:schemeClr val="tx1"/>
                </a:solidFill>
              </a:rPr>
              <a:t>이휘재</a:t>
            </a:r>
            <a:r>
              <a:rPr lang="en-US" altLang="ko-KR" sz="1400" dirty="0">
                <a:solidFill>
                  <a:schemeClr val="tx1"/>
                </a:solidFill>
              </a:rPr>
              <a:t>", "height":180},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   {"name":"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", "height":180},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   {"name":"</a:t>
            </a:r>
            <a:r>
              <a:rPr lang="ko-KR" altLang="en-US" sz="1400" dirty="0" err="1">
                <a:solidFill>
                  <a:schemeClr val="tx1"/>
                </a:solidFill>
              </a:rPr>
              <a:t>박수홍</a:t>
            </a:r>
            <a:r>
              <a:rPr lang="en-US" altLang="ko-KR" sz="1400" dirty="0">
                <a:solidFill>
                  <a:schemeClr val="tx1"/>
                </a:solidFill>
              </a:rPr>
              <a:t>", "height":183}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] 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}';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SELECT JSON_VALID(@json) AS JSON_VALID;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SELECT JSON_SEARCH(@json, 'one', '</a:t>
            </a:r>
            <a:r>
              <a:rPr lang="ko-KR" altLang="en-US" sz="1400" dirty="0">
                <a:solidFill>
                  <a:schemeClr val="tx1"/>
                </a:solidFill>
              </a:rPr>
              <a:t>남희석</a:t>
            </a:r>
            <a:r>
              <a:rPr lang="en-US" altLang="ko-KR" sz="1400" dirty="0">
                <a:solidFill>
                  <a:schemeClr val="tx1"/>
                </a:solidFill>
              </a:rPr>
              <a:t>') AS JSON_SEARCH;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SELECT JSON_EXTRACT(@json, '$.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[2].name') AS JSON_EXTRACT;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SELECT JSON_INSERT(@json, '$.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[0].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', '2019-09-09') AS JSON_INSERT;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SELECT JSON_REPLACE(@json, '$.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[0].name', '</a:t>
            </a:r>
            <a:r>
              <a:rPr lang="ko-KR" altLang="en-US" sz="1400" dirty="0">
                <a:solidFill>
                  <a:schemeClr val="tx1"/>
                </a:solidFill>
              </a:rPr>
              <a:t>토마스</a:t>
            </a:r>
            <a:r>
              <a:rPr lang="en-US" altLang="ko-KR" sz="1400" dirty="0">
                <a:solidFill>
                  <a:schemeClr val="tx1"/>
                </a:solidFill>
              </a:rPr>
              <a:t>') AS JSON_REPLACE;</a:t>
            </a:r>
          </a:p>
          <a:p>
            <a:pPr algn="ju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SELECT JSON_REMOVE(@json, '$.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[0]') AS JSON_REMOVE;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EA93CD-16E9-42B7-AB64-E4CEAB74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" y="4567227"/>
            <a:ext cx="8200741" cy="1953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4591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대용량 데이터 저장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873984" cy="5669958"/>
          </a:xfrm>
        </p:spPr>
        <p:txBody>
          <a:bodyPr/>
          <a:lstStyle/>
          <a:p>
            <a:r>
              <a:rPr lang="en-US" altLang="ko-KR" dirty="0"/>
              <a:t>LONG TEXT, LONGBLOB</a:t>
            </a:r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대용량 데이터</a:t>
            </a:r>
            <a:r>
              <a:rPr lang="en-US" altLang="ko-KR" dirty="0"/>
              <a:t>(Large </a:t>
            </a:r>
            <a:r>
              <a:rPr lang="en-US" altLang="ko-KR" dirty="0" err="1"/>
              <a:t>OBject</a:t>
            </a:r>
            <a:r>
              <a:rPr lang="en-US" altLang="ko-KR" dirty="0"/>
              <a:t>, LOB)</a:t>
            </a:r>
            <a:r>
              <a:rPr lang="ko-KR" altLang="en-US" dirty="0"/>
              <a:t>를 저장하기 위해 </a:t>
            </a:r>
            <a:r>
              <a:rPr lang="en-US" altLang="ko-KR" dirty="0"/>
              <a:t>LONGTEXT, LONGBLOB </a:t>
            </a:r>
            <a:r>
              <a:rPr lang="ko-KR" altLang="en-US" dirty="0"/>
              <a:t>데이터 형식을 지원</a:t>
            </a:r>
            <a:endParaRPr lang="en-US" altLang="ko-KR" dirty="0"/>
          </a:p>
          <a:p>
            <a:pPr lvl="1"/>
            <a:r>
              <a:rPr lang="ko-KR" altLang="en-US" dirty="0"/>
              <a:t>이 데이터 형식을 이용하면 약 </a:t>
            </a:r>
            <a:r>
              <a:rPr lang="en-US" altLang="ko-KR" dirty="0"/>
              <a:t>4GB</a:t>
            </a:r>
            <a:r>
              <a:rPr lang="ko-KR" altLang="en-US" dirty="0"/>
              <a:t>의 파일을 하나의 데이터로 저장할 수 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EB05BD-DA1F-4A47-8DBE-DD0D29E0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13865"/>
            <a:ext cx="6896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7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대용량 텍스트 파일과 동영상 파일 준비하기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영화 대본 파일 </a:t>
            </a:r>
            <a:r>
              <a:rPr lang="en-US" altLang="ko-KR" sz="1400" dirty="0"/>
              <a:t>3</a:t>
            </a:r>
            <a:r>
              <a:rPr lang="ko-KR" altLang="en-US" sz="1400" dirty="0"/>
              <a:t>개와 영화 동영상 파일 </a:t>
            </a:r>
            <a:r>
              <a:rPr lang="en-US" altLang="ko-KR" sz="1400" dirty="0"/>
              <a:t>3</a:t>
            </a:r>
            <a:r>
              <a:rPr lang="ko-KR" altLang="en-US" sz="1400" dirty="0"/>
              <a:t>개 준비</a:t>
            </a:r>
            <a:r>
              <a:rPr lang="en-US" altLang="ko-KR" sz="1400" dirty="0"/>
              <a:t>(</a:t>
            </a:r>
            <a:r>
              <a:rPr lang="ko-KR" altLang="en-US" sz="1400" dirty="0"/>
              <a:t>예제 소스의 </a:t>
            </a:r>
            <a:r>
              <a:rPr lang="en-US" altLang="ko-KR" sz="1400" dirty="0"/>
              <a:t>Movies.zip </a:t>
            </a:r>
            <a:r>
              <a:rPr lang="ko-KR" altLang="en-US" sz="1400" dirty="0"/>
              <a:t>파일 활용</a:t>
            </a:r>
            <a:r>
              <a:rPr lang="en-US" altLang="ko-KR" sz="1400" dirty="0"/>
              <a:t>)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영화 데이터베이스 만들기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영화 데이터베이스</a:t>
            </a:r>
            <a:r>
              <a:rPr lang="en-US" altLang="ko-KR" dirty="0"/>
              <a:t>(</a:t>
            </a:r>
            <a:r>
              <a:rPr lang="en-US" altLang="ko-KR" dirty="0" err="1"/>
              <a:t>movieDB</a:t>
            </a:r>
            <a:r>
              <a:rPr lang="en-US" altLang="ko-KR" dirty="0"/>
              <a:t>)</a:t>
            </a:r>
            <a:r>
              <a:rPr lang="ko-KR" altLang="en-US" dirty="0"/>
              <a:t>와 영화 테이블</a:t>
            </a:r>
            <a:r>
              <a:rPr lang="en-US" altLang="ko-KR" dirty="0"/>
              <a:t>(</a:t>
            </a:r>
            <a:r>
              <a:rPr lang="en-US" altLang="ko-KR" dirty="0" err="1"/>
              <a:t>movieTBL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ko-KR" altLang="en-US" sz="1400" dirty="0"/>
              <a:t>대용량 데이터 입력하기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ko-KR" altLang="en-US" sz="1400" dirty="0"/>
              <a:t>파일을 데이터로 인력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49" y="2393885"/>
            <a:ext cx="8265411" cy="25652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movieDB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movieDB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movie_id</a:t>
            </a:r>
            <a:r>
              <a:rPr lang="en-US" altLang="ko-KR" sz="1400" dirty="0">
                <a:solidFill>
                  <a:schemeClr val="tx1"/>
                </a:solidFill>
              </a:rPr>
              <a:t> INT,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movie_title</a:t>
            </a:r>
            <a:r>
              <a:rPr lang="en-US" altLang="ko-KR" sz="1400" dirty="0">
                <a:solidFill>
                  <a:schemeClr val="tx1"/>
                </a:solidFill>
              </a:rPr>
              <a:t> VARCHAR(30), 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movie_director</a:t>
            </a:r>
            <a:r>
              <a:rPr lang="en-US" altLang="ko-KR" sz="1400" dirty="0">
                <a:solidFill>
                  <a:schemeClr val="tx1"/>
                </a:solidFill>
              </a:rPr>
              <a:t> VARCHAR(20), 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movie_star</a:t>
            </a:r>
            <a:r>
              <a:rPr lang="en-US" altLang="ko-KR" sz="1400" dirty="0">
                <a:solidFill>
                  <a:schemeClr val="tx1"/>
                </a:solidFill>
              </a:rPr>
              <a:t> VARCHAR(20), 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movie_script</a:t>
            </a:r>
            <a:r>
              <a:rPr lang="en-US" altLang="ko-KR" sz="1400" dirty="0">
                <a:solidFill>
                  <a:schemeClr val="tx1"/>
                </a:solidFill>
              </a:rPr>
              <a:t> LONGTEXT, 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movie_film</a:t>
            </a:r>
            <a:r>
              <a:rPr lang="en-US" altLang="ko-KR" sz="1400" dirty="0">
                <a:solidFill>
                  <a:schemeClr val="tx1"/>
                </a:solidFill>
              </a:rPr>
              <a:t> LONGBLOB 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DEFAULT CHARSET=utf8mb4;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EDCAEF-4F89-44BE-9288-3FE05071F48B}"/>
              </a:ext>
            </a:extLst>
          </p:cNvPr>
          <p:cNvSpPr/>
          <p:nvPr/>
        </p:nvSpPr>
        <p:spPr>
          <a:xfrm>
            <a:off x="451204" y="5949280"/>
            <a:ext cx="8265411" cy="494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VALUES (1, '</a:t>
            </a:r>
            <a:r>
              <a:rPr lang="ko-KR" altLang="en-US" sz="1400" dirty="0" err="1">
                <a:solidFill>
                  <a:schemeClr val="tx1"/>
                </a:solidFill>
              </a:rPr>
              <a:t>쉰들러</a:t>
            </a:r>
            <a:r>
              <a:rPr lang="ko-KR" altLang="en-US" sz="1400" dirty="0">
                <a:solidFill>
                  <a:schemeClr val="tx1"/>
                </a:solidFill>
              </a:rPr>
              <a:t> 리스트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스필버그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리암</a:t>
            </a:r>
            <a:r>
              <a:rPr lang="ko-KR" altLang="en-US" sz="1400" dirty="0">
                <a:solidFill>
                  <a:schemeClr val="tx1"/>
                </a:solidFill>
              </a:rPr>
              <a:t> 니슨</a:t>
            </a:r>
            <a:r>
              <a:rPr lang="en-US" altLang="ko-KR" sz="1400" dirty="0">
                <a:solidFill>
                  <a:schemeClr val="tx1"/>
                </a:solidFill>
              </a:rPr>
              <a:t>’,   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LOAD_FILE('C:/SQL/Movies/Schindler.txt'), LOAD_FILE('C:/SQL/Movies/Schindler.mp4'));</a:t>
            </a:r>
          </a:p>
        </p:txBody>
      </p:sp>
    </p:spTree>
    <p:extLst>
      <p:ext uri="{BB962C8B-B14F-4D97-AF65-F5344CB8AC3E}">
        <p14:creationId xmlns:p14="http://schemas.microsoft.com/office/powerpoint/2010/main" val="2162238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3-2 </a:t>
            </a:r>
            <a:r>
              <a:rPr lang="ko-KR" altLang="en-US" dirty="0"/>
              <a:t>오류 없이 입력되었으면 조회</a:t>
            </a:r>
            <a:r>
              <a:rPr lang="en-US" altLang="ko-KR" sz="1400" dirty="0"/>
              <a:t>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3</a:t>
            </a:r>
            <a:r>
              <a:rPr lang="en-US" altLang="ko-KR" sz="1400" dirty="0"/>
              <a:t>-3 </a:t>
            </a:r>
            <a:r>
              <a:rPr lang="en-US" altLang="ko-KR" dirty="0" err="1"/>
              <a:t>max_allowed</a:t>
            </a:r>
            <a:r>
              <a:rPr lang="en-US" altLang="ko-KR" dirty="0"/>
              <a:t>_ packet </a:t>
            </a:r>
            <a:r>
              <a:rPr lang="ko-KR" altLang="en-US" dirty="0"/>
              <a:t>값 수정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3-4 </a:t>
            </a:r>
            <a:r>
              <a:rPr lang="ko-KR" altLang="en-US" sz="1400" dirty="0"/>
              <a:t>파일을 업로드하거나 다운로드할 폴더 경로를 별도로 허용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3EDCAEF-4F89-44BE-9288-3FE05071F48B}"/>
              </a:ext>
            </a:extLst>
          </p:cNvPr>
          <p:cNvSpPr/>
          <p:nvPr/>
        </p:nvSpPr>
        <p:spPr>
          <a:xfrm>
            <a:off x="451204" y="1178750"/>
            <a:ext cx="826541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A8F27B-FA11-4492-873A-B429D00E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9" y="1625991"/>
            <a:ext cx="6381591" cy="640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5A481D-108D-42CC-BAB6-63E10605F5A3}"/>
              </a:ext>
            </a:extLst>
          </p:cNvPr>
          <p:cNvSpPr/>
          <p:nvPr/>
        </p:nvSpPr>
        <p:spPr>
          <a:xfrm>
            <a:off x="476545" y="2969985"/>
            <a:ext cx="826541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variables LIKE '</a:t>
            </a:r>
            <a:r>
              <a:rPr lang="en-US" altLang="ko-KR" sz="1400" dirty="0" err="1">
                <a:solidFill>
                  <a:schemeClr val="tx1"/>
                </a:solidFill>
              </a:rPr>
              <a:t>max_allowed_packet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64DE026-108F-4C37-A41C-6CE2569AC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4" y="3429000"/>
            <a:ext cx="2793751" cy="5771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0491FE7-D1B4-4C05-B5F1-5876BC58C1F6}"/>
              </a:ext>
            </a:extLst>
          </p:cNvPr>
          <p:cNvSpPr/>
          <p:nvPr/>
        </p:nvSpPr>
        <p:spPr>
          <a:xfrm>
            <a:off x="476545" y="4766030"/>
            <a:ext cx="826541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variables LIKE '</a:t>
            </a:r>
            <a:r>
              <a:rPr lang="en-US" altLang="ko-KR" sz="1400" dirty="0" err="1">
                <a:solidFill>
                  <a:schemeClr val="tx1"/>
                </a:solidFill>
              </a:rPr>
              <a:t>secure_file_priv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C85D4DA-E6AB-4634-8530-3668B26E7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" y="5232009"/>
            <a:ext cx="6363942" cy="678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8249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sz="1400" dirty="0"/>
              <a:t> </a:t>
            </a:r>
            <a:r>
              <a:rPr lang="ko-KR" altLang="en-US" dirty="0"/>
              <a:t>최대 파일 크기와 허용된 파일의 경로 추가하기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4-1 </a:t>
            </a:r>
            <a:r>
              <a:rPr lang="ko-KR" altLang="en-US" dirty="0"/>
              <a:t>명령 프롬프트를 관리자 모드로 열기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4-2 my.ini</a:t>
            </a:r>
            <a:r>
              <a:rPr lang="ko-KR" altLang="en-US" sz="1400" dirty="0"/>
              <a:t> 파일 확인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49" y="2078850"/>
            <a:ext cx="3179845" cy="10351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%PROGRAMDATA%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MySQL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"MySQL Server 8.0"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DIR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C4AEF6-3696-4C84-B14F-D51E753DA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99447"/>
            <a:ext cx="4860540" cy="30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1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4-3 </a:t>
            </a:r>
            <a:r>
              <a:rPr lang="en-US" altLang="ko-KR" dirty="0" err="1"/>
              <a:t>max_allowed</a:t>
            </a:r>
            <a:r>
              <a:rPr lang="en-US" altLang="ko-KR" dirty="0"/>
              <a:t>_ packet </a:t>
            </a:r>
            <a:r>
              <a:rPr lang="ko-KR" altLang="en-US" dirty="0"/>
              <a:t>값을 </a:t>
            </a:r>
            <a:r>
              <a:rPr lang="en-US" altLang="ko-KR" dirty="0"/>
              <a:t>1024M(1GB)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4-4 </a:t>
            </a:r>
            <a:r>
              <a:rPr lang="en-US" altLang="ko-KR" dirty="0"/>
              <a:t>secure-file-</a:t>
            </a:r>
            <a:r>
              <a:rPr lang="en-US" altLang="ko-KR" dirty="0" err="1"/>
              <a:t>priv</a:t>
            </a:r>
            <a:r>
              <a:rPr lang="en-US" altLang="ko-KR" dirty="0"/>
              <a:t> </a:t>
            </a:r>
            <a:r>
              <a:rPr lang="ko-KR" altLang="en-US" dirty="0"/>
              <a:t>옵션 아래에</a:t>
            </a:r>
            <a:r>
              <a:rPr lang="en-US" altLang="ko-KR" dirty="0"/>
              <a:t> </a:t>
            </a:r>
            <a:r>
              <a:rPr lang="ko-KR" altLang="en-US" dirty="0"/>
              <a:t>한 줄을 추가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50" y="1178750"/>
            <a:ext cx="2729796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max_allowed_packet</a:t>
            </a:r>
            <a:r>
              <a:rPr lang="en-US" altLang="ko-KR" sz="1400" dirty="0">
                <a:solidFill>
                  <a:schemeClr val="tx1"/>
                </a:solidFill>
              </a:rPr>
              <a:t>=1024M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C96DEC2-3F7B-4828-B4B3-3760CEF8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26" y="1193850"/>
            <a:ext cx="5307033" cy="1617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46FDA4A-7EC6-402C-9C4E-690BEA8BBC10}"/>
              </a:ext>
            </a:extLst>
          </p:cNvPr>
          <p:cNvSpPr/>
          <p:nvPr/>
        </p:nvSpPr>
        <p:spPr>
          <a:xfrm>
            <a:off x="466712" y="3509177"/>
            <a:ext cx="8245747" cy="537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secure-file-</a:t>
            </a:r>
            <a:r>
              <a:rPr lang="en-US" altLang="ko-KR" sz="1400" dirty="0" err="1">
                <a:solidFill>
                  <a:schemeClr val="tx1"/>
                </a:solidFill>
              </a:rPr>
              <a:t>priv</a:t>
            </a:r>
            <a:r>
              <a:rPr lang="en-US" altLang="ko-KR" sz="1400" dirty="0">
                <a:solidFill>
                  <a:schemeClr val="tx1"/>
                </a:solidFill>
              </a:rPr>
              <a:t>="C:/ProgramData/MySQL/MySQL Server 8.0/Uploads" secure-file-</a:t>
            </a:r>
            <a:r>
              <a:rPr lang="en-US" altLang="ko-KR" sz="1400" dirty="0" err="1">
                <a:solidFill>
                  <a:schemeClr val="tx1"/>
                </a:solidFill>
              </a:rPr>
              <a:t>priv</a:t>
            </a:r>
            <a:r>
              <a:rPr lang="en-US" altLang="ko-KR" sz="1400" dirty="0">
                <a:solidFill>
                  <a:schemeClr val="tx1"/>
                </a:solidFill>
              </a:rPr>
              <a:t>="C:/SQL/Movies"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837D914-C53B-4856-831A-A75D05CB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2" y="4189063"/>
            <a:ext cx="5365428" cy="22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4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4-5 MySQL </a:t>
            </a:r>
            <a:r>
              <a:rPr lang="ko-KR" altLang="en-US" dirty="0"/>
              <a:t>서버 재시작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5 </a:t>
            </a:r>
            <a:r>
              <a:rPr lang="ko-KR" altLang="en-US" dirty="0"/>
              <a:t>다시 대용량 데이터 입력하기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/>
              <a:t>다시 대용량 데이터 입력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7D04ED-2389-485C-8137-BFF1AF3E1355}"/>
              </a:ext>
            </a:extLst>
          </p:cNvPr>
          <p:cNvSpPr/>
          <p:nvPr/>
        </p:nvSpPr>
        <p:spPr>
          <a:xfrm>
            <a:off x="447050" y="998729"/>
            <a:ext cx="2729796" cy="537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NL" altLang="ko-KR" sz="1400" dirty="0">
                <a:solidFill>
                  <a:schemeClr val="tx1"/>
                </a:solidFill>
              </a:rPr>
              <a:t>NET STOP MySQL </a:t>
            </a:r>
          </a:p>
          <a:p>
            <a:pPr algn="just"/>
            <a:r>
              <a:rPr lang="nl-NL" altLang="ko-KR" sz="1400" dirty="0">
                <a:solidFill>
                  <a:schemeClr val="tx1"/>
                </a:solidFill>
              </a:rPr>
              <a:t>NET START MySQL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FFD383-AB25-4045-856E-4BEEC2C8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26" y="1000336"/>
            <a:ext cx="5307033" cy="14379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CA28B5-D42E-453E-955B-516F162283FE}"/>
              </a:ext>
            </a:extLst>
          </p:cNvPr>
          <p:cNvSpPr/>
          <p:nvPr/>
        </p:nvSpPr>
        <p:spPr>
          <a:xfrm>
            <a:off x="447049" y="3316262"/>
            <a:ext cx="8265411" cy="2407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movieDB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TRUNCATE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VALUES ( 1, '</a:t>
            </a:r>
            <a:r>
              <a:rPr lang="ko-KR" altLang="en-US" sz="1400" dirty="0" err="1">
                <a:solidFill>
                  <a:schemeClr val="tx1"/>
                </a:solidFill>
              </a:rPr>
              <a:t>쉰들러</a:t>
            </a:r>
            <a:r>
              <a:rPr lang="ko-KR" altLang="en-US" sz="1400" dirty="0">
                <a:solidFill>
                  <a:schemeClr val="tx1"/>
                </a:solidFill>
              </a:rPr>
              <a:t> 리스트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스필버그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리암</a:t>
            </a:r>
            <a:r>
              <a:rPr lang="ko-KR" altLang="en-US" sz="1400" dirty="0">
                <a:solidFill>
                  <a:schemeClr val="tx1"/>
                </a:solidFill>
              </a:rPr>
              <a:t> 니슨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LOAD_FILE('C:/SQL/Movies/Schindler.txt'), LOAD_FILE('C:/SQL/Movies/Schindler.mp4') 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VALUES ( 2, '</a:t>
            </a:r>
            <a:r>
              <a:rPr lang="ko-KR" altLang="en-US" sz="1400" dirty="0" err="1">
                <a:solidFill>
                  <a:schemeClr val="tx1"/>
                </a:solidFill>
              </a:rPr>
              <a:t>쇼생크</a:t>
            </a:r>
            <a:r>
              <a:rPr lang="ko-KR" altLang="en-US" sz="1400" dirty="0">
                <a:solidFill>
                  <a:schemeClr val="tx1"/>
                </a:solidFill>
              </a:rPr>
              <a:t> 탈출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프랭크 </a:t>
            </a:r>
            <a:r>
              <a:rPr lang="ko-KR" altLang="en-US" sz="1400" dirty="0" err="1">
                <a:solidFill>
                  <a:schemeClr val="tx1"/>
                </a:solidFill>
              </a:rPr>
              <a:t>다라본트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팀 로빈스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LOAD_FILE('C:/SQL/Movies/Shawshank.txt'), LOAD_FILE('C:/SQL/Movies/Shawshank.mp4') 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VALUES ( 3, '</a:t>
            </a:r>
            <a:r>
              <a:rPr lang="ko-KR" altLang="en-US" sz="1400" dirty="0">
                <a:solidFill>
                  <a:schemeClr val="tx1"/>
                </a:solidFill>
              </a:rPr>
              <a:t>라스트 </a:t>
            </a:r>
            <a:r>
              <a:rPr lang="ko-KR" altLang="en-US" sz="1400" dirty="0" err="1">
                <a:solidFill>
                  <a:schemeClr val="tx1"/>
                </a:solidFill>
              </a:rPr>
              <a:t>모히칸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마이클 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다니엘 데이 루이스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LOAD_FILE('C:/SQL/Movies/Mohican.txt'), LOAD_FILE('C:/SQL/Movies/Mohican.mp4') );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79AC75C-0EFD-4931-B143-5CD9D4E7F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" y="5814265"/>
            <a:ext cx="8280220" cy="83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2307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5-2 </a:t>
            </a:r>
            <a:r>
              <a:rPr lang="ko-KR" altLang="en-US" dirty="0"/>
              <a:t>대본 전체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6 </a:t>
            </a:r>
            <a:r>
              <a:rPr lang="ko-KR" altLang="en-US" dirty="0"/>
              <a:t>입력된 데이터를 파일로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6-1 </a:t>
            </a:r>
            <a:r>
              <a:rPr lang="ko-KR" altLang="en-US" dirty="0"/>
              <a:t>영화 아이디가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쉰들러</a:t>
            </a:r>
            <a:r>
              <a:rPr lang="ko-KR" altLang="en-US" dirty="0"/>
              <a:t> 리스트의 영화 대본</a:t>
            </a:r>
            <a:r>
              <a:rPr lang="en-US" altLang="ko-KR" dirty="0"/>
              <a:t>(</a:t>
            </a:r>
            <a:r>
              <a:rPr lang="en-US" altLang="ko-KR" dirty="0" err="1"/>
              <a:t>movie_script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Schindler_out.txt </a:t>
            </a:r>
            <a:r>
              <a:rPr lang="ko-KR" altLang="en-US" dirty="0"/>
              <a:t>파일로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200" dirty="0"/>
          </a:p>
          <a:p>
            <a:pPr marL="93662" indent="0">
              <a:buNone/>
            </a:pPr>
            <a:r>
              <a:rPr lang="en-US" altLang="ko-KR" sz="1400" dirty="0"/>
              <a:t>   6-2 </a:t>
            </a:r>
            <a:r>
              <a:rPr lang="ko-KR" altLang="en-US" sz="1400" dirty="0" err="1"/>
              <a:t>내려받은</a:t>
            </a:r>
            <a:r>
              <a:rPr lang="ko-KR" altLang="en-US" sz="1400" dirty="0"/>
              <a:t> 파일 열기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60AF18-5BC7-4C38-A358-A11EBA44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5" y="998731"/>
            <a:ext cx="6284165" cy="16789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1617A99-58BA-4F1E-A751-FA4E54F1DFEB}"/>
              </a:ext>
            </a:extLst>
          </p:cNvPr>
          <p:cNvSpPr/>
          <p:nvPr/>
        </p:nvSpPr>
        <p:spPr>
          <a:xfrm>
            <a:off x="447049" y="3564015"/>
            <a:ext cx="8265411" cy="7552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movie_script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movie_id</a:t>
            </a:r>
            <a:r>
              <a:rPr lang="en-US" altLang="ko-KR" sz="1400" dirty="0">
                <a:solidFill>
                  <a:schemeClr val="tx1"/>
                </a:solidFill>
              </a:rPr>
              <a:t>=1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INTO OUTFILE 'C:/SQL/Movies/Schindler_out.txt’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LINES TERMINATED BY '\\n';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C3F42BB-31A4-4F7C-B134-4C864B494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" y="4929673"/>
            <a:ext cx="5738016" cy="1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6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7-2] LONGTEXT, LONGBLOB </a:t>
            </a:r>
            <a:r>
              <a:rPr lang="ko-KR" altLang="en-US" sz="2300" dirty="0"/>
              <a:t>형식에 데이터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244~249p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6-3 LONGBLOB </a:t>
            </a:r>
            <a:r>
              <a:rPr lang="ko-KR" altLang="en-US" dirty="0"/>
              <a:t>형식인 영화 동영상</a:t>
            </a:r>
            <a:r>
              <a:rPr lang="en-US" altLang="ko-KR" dirty="0"/>
              <a:t>(</a:t>
            </a:r>
            <a:r>
              <a:rPr lang="en-US" altLang="ko-KR" dirty="0" err="1"/>
              <a:t>movie_film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INTO DUMPFILE </a:t>
            </a:r>
            <a:r>
              <a:rPr lang="ko-KR" altLang="en-US" dirty="0"/>
              <a:t>문을 사용하면 바이너리 파일로 내려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받을 수 있음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1617A99-58BA-4F1E-A751-FA4E54F1DFEB}"/>
              </a:ext>
            </a:extLst>
          </p:cNvPr>
          <p:cNvSpPr/>
          <p:nvPr/>
        </p:nvSpPr>
        <p:spPr>
          <a:xfrm>
            <a:off x="447049" y="1493785"/>
            <a:ext cx="8265411" cy="534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movie_film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movieTBL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movie_id</a:t>
            </a:r>
            <a:r>
              <a:rPr lang="en-US" altLang="ko-KR" sz="1400" dirty="0">
                <a:solidFill>
                  <a:schemeClr val="tx1"/>
                </a:solidFill>
              </a:rPr>
              <a:t>=3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INTO DUMPFILE 'C:/SQL/Movies/Mohican_out.mp4';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5DE7C0B-2BC1-4659-9D34-8D9D2B24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9" y="2168860"/>
            <a:ext cx="5967155" cy="36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1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숫자 데이터 형식</a:t>
            </a:r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456A35-4EA2-4E12-B370-72B86BD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178750"/>
            <a:ext cx="6857106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ko-KR" altLang="en-US" b="0" dirty="0"/>
              <a:t> 데이터 형식</a:t>
            </a:r>
            <a:endParaRPr lang="en-US" altLang="ko-KR" b="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CHAR </a:t>
            </a:r>
            <a:r>
              <a:rPr lang="ko-KR" altLang="en-US" dirty="0"/>
              <a:t>형식은 고정 길이 문자형을 저장하고 자릿수가 고정되어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VARCHAR </a:t>
            </a:r>
            <a:r>
              <a:rPr lang="ko-KR" altLang="en-US" dirty="0"/>
              <a:t>형식은 가변 길이 문자형을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BINARY</a:t>
            </a:r>
            <a:r>
              <a:rPr lang="ko-KR" altLang="en-US" dirty="0"/>
              <a:t>와 </a:t>
            </a:r>
            <a:r>
              <a:rPr lang="en-US" altLang="ko-KR" dirty="0"/>
              <a:t>VARBINARY </a:t>
            </a:r>
            <a:r>
              <a:rPr lang="ko-KR" altLang="en-US" dirty="0"/>
              <a:t>형식은 바이트 단위의 이진 데이터 값을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TEXT </a:t>
            </a:r>
            <a:r>
              <a:rPr lang="ko-KR" altLang="en-US" dirty="0"/>
              <a:t>형식은 대용량 글자를 저장하기 위한 형식으로</a:t>
            </a:r>
            <a:r>
              <a:rPr lang="en-US" altLang="ko-KR" dirty="0"/>
              <a:t>, </a:t>
            </a:r>
            <a:r>
              <a:rPr lang="ko-KR" altLang="en-US" dirty="0"/>
              <a:t>필요한 크기에 따라서 </a:t>
            </a:r>
            <a:r>
              <a:rPr lang="en-US" altLang="ko-KR" dirty="0"/>
              <a:t>TINYTEXT, TEXT, MEDIUMTEXT, LONGTEXT </a:t>
            </a:r>
            <a:r>
              <a:rPr lang="ko-KR" altLang="en-US" dirty="0"/>
              <a:t>등의 형식을 사용할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BLOB(Binary Large </a:t>
            </a:r>
            <a:r>
              <a:rPr lang="en-US" altLang="ko-KR" dirty="0" err="1"/>
              <a:t>OBject</a:t>
            </a:r>
            <a:r>
              <a:rPr lang="en-US" altLang="ko-KR" dirty="0"/>
              <a:t>) </a:t>
            </a:r>
            <a:r>
              <a:rPr lang="ko-KR" altLang="en-US" dirty="0"/>
              <a:t>형식은 사진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문서 파일 등의 대용량 이진 데이터를 저장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ENUM </a:t>
            </a:r>
            <a:r>
              <a:rPr lang="ko-KR" altLang="en-US" dirty="0"/>
              <a:t>형식은 열거형 데이터를 저장하는 데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SET </a:t>
            </a:r>
            <a:r>
              <a:rPr lang="ko-KR" altLang="en-US" dirty="0"/>
              <a:t>형식은 최대 </a:t>
            </a:r>
            <a:r>
              <a:rPr lang="en-US" altLang="ko-KR" dirty="0"/>
              <a:t>64</a:t>
            </a:r>
            <a:r>
              <a:rPr lang="ko-KR" altLang="en-US" dirty="0"/>
              <a:t>개의 데이터를 </a:t>
            </a:r>
            <a:r>
              <a:rPr lang="en-US" altLang="ko-KR" dirty="0"/>
              <a:t>2</a:t>
            </a:r>
            <a:r>
              <a:rPr lang="ko-KR" altLang="en-US" dirty="0"/>
              <a:t>개씩 세트로 묶어서 저장할 때 사용</a:t>
            </a:r>
          </a:p>
        </p:txBody>
      </p:sp>
    </p:spTree>
    <p:extLst>
      <p:ext uri="{BB962C8B-B14F-4D97-AF65-F5344CB8AC3E}">
        <p14:creationId xmlns:p14="http://schemas.microsoft.com/office/powerpoint/2010/main" val="7900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ko-KR" altLang="en-US" b="0" dirty="0"/>
              <a:t> 데이터 형식</a:t>
            </a:r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9C8B525-32F9-455A-8314-8A648C1E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1" y="1241610"/>
            <a:ext cx="6660740" cy="54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날짜와 시간 데이터 형식 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AC8165-6C41-49D1-8F15-4544C148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282747"/>
            <a:ext cx="8239394" cy="4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2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데이터베이스 형식의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날짜 데이터 형식과 시간 데이터 형식의 차이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/>
              <a:t>기타 데이터 형식 </a:t>
            </a:r>
            <a:r>
              <a:rPr lang="ko-KR" altLang="en-US" b="0" dirty="0"/>
              <a:t>  </a:t>
            </a:r>
            <a:endParaRPr lang="en-US" altLang="ko-KR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764BFF8-FC95-4DCE-B40C-BC6F3A4EC6B5}"/>
              </a:ext>
            </a:extLst>
          </p:cNvPr>
          <p:cNvSpPr/>
          <p:nvPr/>
        </p:nvSpPr>
        <p:spPr>
          <a:xfrm>
            <a:off x="527226" y="1204090"/>
            <a:ext cx="8185233" cy="784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CAST('2020-10-19 12:35:29.123' AS DATE) AS 'DATE';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CAST('2020-10-19 12:35:29.123' AS TIME) AS 'TIME';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CAST('2020-10-19 12:35:29.123' AS DATETIME) AS 'DATETIME';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3B0B8A-6DF5-40F4-B868-A70E74F5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5" y="2153034"/>
            <a:ext cx="2998807" cy="6909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1CCC4EC-C57B-4F91-BEF6-4AB0F6F7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3689672"/>
            <a:ext cx="8280919" cy="23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8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4414</Words>
  <Application>Microsoft Office PowerPoint</Application>
  <PresentationFormat>화면 슬라이드 쇼(4:3)</PresentationFormat>
  <Paragraphs>754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1-2 데이터베이스 형식의 종류</vt:lpstr>
      <vt:lpstr>1-2 데이터베이스 형식의 종류</vt:lpstr>
      <vt:lpstr>1-2 데이터베이스 형식의 종류</vt:lpstr>
      <vt:lpstr>1-2 데이터베이스 형식의 종류</vt:lpstr>
      <vt:lpstr>1-2 데이터베이스 형식의 종류</vt:lpstr>
      <vt:lpstr>1-2 데이터베이스 형식의 종류</vt:lpstr>
      <vt:lpstr>2-1 변수의 선언과 활용</vt:lpstr>
      <vt:lpstr>[실습 7-1] 변수 사용하기 </vt:lpstr>
      <vt:lpstr>[실습 7-1] 변수 사용하기 </vt:lpstr>
      <vt:lpstr>2-2 데이터 형식 변환 함수</vt:lpstr>
      <vt:lpstr>2-2 데이터 형식 변환 함수</vt:lpstr>
      <vt:lpstr>2-2 데이터 형식 변환 함수</vt:lpstr>
      <vt:lpstr>3-1 내장 함수의 개요</vt:lpstr>
      <vt:lpstr>3-2 제어 흐름 함수 </vt:lpstr>
      <vt:lpstr>3-2 제어 흐름 함수 </vt:lpstr>
      <vt:lpstr>3-3 문자열 함수 </vt:lpstr>
      <vt:lpstr>3-3 문자열 함수 </vt:lpstr>
      <vt:lpstr>3-3 문자열 함수 </vt:lpstr>
      <vt:lpstr>3-3 문자열 함수 </vt:lpstr>
      <vt:lpstr>3-3 문자열 함수 </vt:lpstr>
      <vt:lpstr>3-3 문자열 함수 </vt:lpstr>
      <vt:lpstr>3-3 문자열 함수 </vt:lpstr>
      <vt:lpstr>3-4 수학 함수 </vt:lpstr>
      <vt:lpstr>3-4 수학 함수 </vt:lpstr>
      <vt:lpstr>3-4 수학 함수 </vt:lpstr>
      <vt:lpstr>3-4 수학 함수 </vt:lpstr>
      <vt:lpstr>3-5 날짜/시간 함수</vt:lpstr>
      <vt:lpstr>3-5 날짜/시간 함수</vt:lpstr>
      <vt:lpstr>3-5 날짜/시간 함수</vt:lpstr>
      <vt:lpstr>3-5 날짜/시간 함수</vt:lpstr>
      <vt:lpstr>3-5 날짜/시간 함수</vt:lpstr>
      <vt:lpstr>3-6 시스템 정보 함수 </vt:lpstr>
      <vt:lpstr>3-6 시스템 정보 함수 </vt:lpstr>
      <vt:lpstr>4-1 JSON 데이터와 대용량 데이터 저장</vt:lpstr>
      <vt:lpstr>4-1 JSON 데이터와 대용량 데이터 저장</vt:lpstr>
      <vt:lpstr>4-1 JSON 데이터와 대용량 데이터 저장</vt:lpstr>
      <vt:lpstr>4-1 JSON 데이터와 대용량 데이터 저장</vt:lpstr>
      <vt:lpstr>4-2 대용량 데이터 저장 </vt:lpstr>
      <vt:lpstr>[실습 7-2] LONGTEXT, LONGBLOB 형식에 데이터 저장하기</vt:lpstr>
      <vt:lpstr>[실습 7-2] LONGTEXT, LONGBLOB 형식에 데이터 저장하기</vt:lpstr>
      <vt:lpstr>[실습 7-2] LONGTEXT, LONGBLOB 형식에 데이터 저장하기</vt:lpstr>
      <vt:lpstr>[실습 7-2] LONGTEXT, LONGBLOB 형식에 데이터 저장하기</vt:lpstr>
      <vt:lpstr>[실습 7-2] LONGTEXT, LONGBLOB 형식에 데이터 저장하기</vt:lpstr>
      <vt:lpstr>[실습 7-2] LONGTEXT, LONGBLOB 형식에 데이터 저장하기</vt:lpstr>
      <vt:lpstr>[실습 7-2] LONGTEXT, LONGBLOB 형식에 데이터 저장하기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423</cp:revision>
  <dcterms:created xsi:type="dcterms:W3CDTF">2012-07-23T02:34:37Z</dcterms:created>
  <dcterms:modified xsi:type="dcterms:W3CDTF">2019-02-07T08:42:49Z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