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0"/>
  </p:notesMasterIdLst>
  <p:handoutMasterIdLst>
    <p:handoutMasterId r:id="rId51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85" r:id="rId16"/>
    <p:sldId id="396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36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08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조인과</a:t>
            </a:r>
            <a:endParaRPr lang="en-US" altLang="ko-KR" sz="4000" dirty="0"/>
          </a:p>
          <a:p>
            <a:pPr algn="l"/>
            <a:r>
              <a:rPr lang="en-US" altLang="ko-KR" sz="4000" dirty="0"/>
              <a:t>SQL </a:t>
            </a:r>
            <a:r>
              <a:rPr lang="ko-KR" altLang="en-US" sz="4000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9273"/>
            <a:ext cx="8963994" cy="5669958"/>
          </a:xfrm>
        </p:spPr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다음의 열 이름도 모두 ‘테이블이름</a:t>
            </a:r>
            <a:r>
              <a:rPr lang="en-US" altLang="ko-KR" dirty="0"/>
              <a:t>.</a:t>
            </a:r>
            <a:r>
              <a:rPr lang="ko-KR" altLang="en-US" dirty="0" err="1"/>
              <a:t>열이름</a:t>
            </a:r>
            <a:r>
              <a:rPr lang="ko-KR" altLang="en-US" dirty="0"/>
              <a:t>’ 형식으로 작성한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각 테이블에 별칭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4EB315-ADF1-4285-A178-82919BF06CCB}"/>
              </a:ext>
            </a:extLst>
          </p:cNvPr>
          <p:cNvSpPr/>
          <p:nvPr/>
        </p:nvSpPr>
        <p:spPr>
          <a:xfrm>
            <a:off x="521550" y="1213814"/>
            <a:ext cx="8200742" cy="1230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buyTBL.prodName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userTBL.addr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CONCAT(userTBL.mobile1, userTBL.mobile2)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userTBL.userID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5FA679D-1E8D-4492-BFA7-6D251FB78014}"/>
              </a:ext>
            </a:extLst>
          </p:cNvPr>
          <p:cNvSpPr/>
          <p:nvPr/>
        </p:nvSpPr>
        <p:spPr>
          <a:xfrm>
            <a:off x="521550" y="3119533"/>
            <a:ext cx="8200742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2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9273"/>
            <a:ext cx="8963994" cy="5669958"/>
          </a:xfrm>
        </p:spPr>
        <p:txBody>
          <a:bodyPr/>
          <a:lstStyle/>
          <a:p>
            <a:r>
              <a:rPr lang="en-US" altLang="ko-KR" dirty="0"/>
              <a:t>KYM</a:t>
            </a:r>
            <a:r>
              <a:rPr lang="ko-KR" altLang="en-US" dirty="0"/>
              <a:t>이라는 아이디를 가진 회원이 구매한 물건과 회원 정보 조인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물품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연락처만 출력되게 하고 코드도 간결하게 수정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을 기준으로 </a:t>
            </a:r>
            <a:r>
              <a:rPr lang="en-US" altLang="ko-KR" dirty="0"/>
              <a:t>KYM</a:t>
            </a:r>
            <a:r>
              <a:rPr lang="ko-KR" altLang="en-US" dirty="0"/>
              <a:t>이 구매한 물건의 목록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4EB315-ADF1-4285-A178-82919BF06CCB}"/>
              </a:ext>
            </a:extLst>
          </p:cNvPr>
          <p:cNvSpPr/>
          <p:nvPr/>
        </p:nvSpPr>
        <p:spPr>
          <a:xfrm>
            <a:off x="521550" y="1523281"/>
            <a:ext cx="8200742" cy="1230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'KYM';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8EF80A2-A80E-4BFD-BD17-E8CB259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" y="2878406"/>
            <a:ext cx="4891882" cy="640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FDCB1CE-A334-49FA-A335-D7654E0608D8}"/>
              </a:ext>
            </a:extLst>
          </p:cNvPr>
          <p:cNvSpPr/>
          <p:nvPr/>
        </p:nvSpPr>
        <p:spPr>
          <a:xfrm>
            <a:off x="521550" y="4239090"/>
            <a:ext cx="8200742" cy="1230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'KYM';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7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9273"/>
            <a:ext cx="8963994" cy="5669958"/>
          </a:xfrm>
        </p:spPr>
        <p:txBody>
          <a:bodyPr/>
          <a:lstStyle/>
          <a:p>
            <a:r>
              <a:rPr lang="ko-KR" altLang="en-US" dirty="0"/>
              <a:t>전체 회원이 구매한 목록 모두 출력</a:t>
            </a:r>
            <a:r>
              <a:rPr lang="en-US" altLang="ko-KR" dirty="0"/>
              <a:t>(</a:t>
            </a:r>
            <a:r>
              <a:rPr lang="ko-KR" altLang="en-US" dirty="0"/>
              <a:t>회원 아이디 순으로 정렬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4EB315-ADF1-4285-A178-82919BF06CCB}"/>
              </a:ext>
            </a:extLst>
          </p:cNvPr>
          <p:cNvSpPr/>
          <p:nvPr/>
        </p:nvSpPr>
        <p:spPr>
          <a:xfrm>
            <a:off x="521550" y="1253251"/>
            <a:ext cx="8200742" cy="1230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B54FF4-2D30-4355-BDA7-3F9E0FC9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" y="2618910"/>
            <a:ext cx="4680522" cy="36973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9273"/>
            <a:ext cx="8963994" cy="5669958"/>
          </a:xfrm>
        </p:spPr>
        <p:txBody>
          <a:bodyPr/>
          <a:lstStyle/>
          <a:p>
            <a:r>
              <a:rPr lang="ko-KR" altLang="en-US" dirty="0"/>
              <a:t>쇼핑몰에서 한 번이라도 구매한 기록이 있는 우수 회원에게 감사의 안내문을 발송하려 할 때</a:t>
            </a:r>
            <a:r>
              <a:rPr lang="en-US" altLang="ko-KR" dirty="0"/>
              <a:t>(DISTINCT </a:t>
            </a:r>
            <a:r>
              <a:rPr lang="ko-KR" altLang="en-US" dirty="0"/>
              <a:t>키워드 활용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en-US" altLang="ko-KR" dirty="0"/>
              <a:t>EXISTS </a:t>
            </a:r>
            <a:r>
              <a:rPr lang="ko-KR" altLang="en-US" dirty="0"/>
              <a:t>구문을 사용하면 앞과 동일한 결과를 만들 수 있음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4EB315-ADF1-4285-A178-82919BF06CCB}"/>
              </a:ext>
            </a:extLst>
          </p:cNvPr>
          <p:cNvSpPr/>
          <p:nvPr/>
        </p:nvSpPr>
        <p:spPr>
          <a:xfrm>
            <a:off x="521550" y="1523281"/>
            <a:ext cx="5490610" cy="1230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DISTINCT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E044932-9014-466C-8171-2B77EFF8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85" y="1523281"/>
            <a:ext cx="2655295" cy="1813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EC6437B-10BD-4DC6-96D9-58F98672A976}"/>
              </a:ext>
            </a:extLst>
          </p:cNvPr>
          <p:cNvSpPr/>
          <p:nvPr/>
        </p:nvSpPr>
        <p:spPr>
          <a:xfrm>
            <a:off x="521550" y="4088566"/>
            <a:ext cx="8370930" cy="1410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EXISTS 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SELECT *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WHERE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다대다 관계</a:t>
            </a:r>
            <a:endParaRPr lang="en-US" altLang="ko-KR" dirty="0"/>
          </a:p>
          <a:p>
            <a:pPr lvl="1"/>
            <a:r>
              <a:rPr lang="ko-KR" altLang="en-US" dirty="0"/>
              <a:t>한 학생은 여러 개의 동아리에 가입해서 활동할 수 있고</a:t>
            </a:r>
            <a:r>
              <a:rPr lang="en-US" altLang="ko-KR" dirty="0"/>
              <a:t>, </a:t>
            </a:r>
            <a:r>
              <a:rPr lang="ko-KR" altLang="en-US" dirty="0"/>
              <a:t>하나의 동아리에는 여러 학생이 가입할 수 있음</a:t>
            </a:r>
            <a:endParaRPr lang="en-US" altLang="ko-KR" dirty="0"/>
          </a:p>
          <a:p>
            <a:pPr lvl="1"/>
            <a:r>
              <a:rPr lang="ko-KR" altLang="en-US" dirty="0"/>
              <a:t>따라서 학생 테이블과 동아리 테이블은 ‘ 다대다</a:t>
            </a:r>
            <a:r>
              <a:rPr lang="en-US" altLang="ko-KR" dirty="0"/>
              <a:t>(many - to - many)’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다대다 관계는 연결 테이블과 두 테이블이 일대다 관계를 맺도록 구성 </a:t>
            </a:r>
            <a:endParaRPr lang="en-US" altLang="ko-KR" dirty="0"/>
          </a:p>
          <a:p>
            <a:endParaRPr lang="en-US" altLang="ko-KR" sz="100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F37497-3514-49EE-B76A-38D486C9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40" y="2213865"/>
            <a:ext cx="6257719" cy="40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 3</a:t>
            </a:r>
            <a:r>
              <a:rPr lang="ko-KR" altLang="en-US" dirty="0"/>
              <a:t>개 테이블 내부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264~266p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테이블 만들기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학생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동아리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학생</a:t>
            </a:r>
            <a:r>
              <a:rPr lang="en-US" altLang="ko-KR" sz="1400" dirty="0"/>
              <a:t>_</a:t>
            </a:r>
            <a:r>
              <a:rPr lang="ko-KR" altLang="en-US" sz="1400" dirty="0"/>
              <a:t>동아리 테이블 생성 </a:t>
            </a:r>
            <a:r>
              <a:rPr lang="en-US" altLang="ko-KR" sz="1400" dirty="0"/>
              <a:t>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478276"/>
            <a:ext cx="8370930" cy="4696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stdName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CHAR(4)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clubName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roomNo</a:t>
            </a:r>
            <a:r>
              <a:rPr lang="en-US" altLang="ko-KR" sz="1400" dirty="0">
                <a:solidFill>
                  <a:schemeClr val="tx1"/>
                </a:solidFill>
              </a:rPr>
              <a:t> CHAR(4)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stdName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clubName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FOREIGN KEY(</a:t>
            </a:r>
            <a:r>
              <a:rPr lang="en-US" altLang="ko-KR" sz="1400" dirty="0" err="1">
                <a:solidFill>
                  <a:schemeClr val="tx1"/>
                </a:solidFill>
              </a:rPr>
              <a:t>stdName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stdName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FOREIGN KEY(</a:t>
            </a:r>
            <a:r>
              <a:rPr lang="en-US" altLang="ko-KR" sz="1400" dirty="0" err="1">
                <a:solidFill>
                  <a:schemeClr val="tx1"/>
                </a:solidFill>
              </a:rPr>
              <a:t>clubName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clubName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 err="1">
                <a:solidFill>
                  <a:schemeClr val="tx1"/>
                </a:solidFill>
              </a:rPr>
              <a:t>이휘</a:t>
            </a:r>
            <a:r>
              <a:rPr lang="ko-KR" altLang="en-US" sz="1400" dirty="0">
                <a:solidFill>
                  <a:schemeClr val="tx1"/>
                </a:solidFill>
              </a:rPr>
              <a:t> 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수영</a:t>
            </a:r>
            <a:r>
              <a:rPr lang="en-US" altLang="ko-KR" sz="1400" dirty="0">
                <a:solidFill>
                  <a:schemeClr val="tx1"/>
                </a:solidFill>
              </a:rPr>
              <a:t>', '101</a:t>
            </a:r>
            <a:r>
              <a:rPr lang="ko-KR" altLang="en-US" sz="1400" dirty="0">
                <a:solidFill>
                  <a:schemeClr val="tx1"/>
                </a:solidFill>
              </a:rPr>
              <a:t>호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바둑</a:t>
            </a:r>
            <a:r>
              <a:rPr lang="en-US" altLang="ko-KR" sz="1400" dirty="0">
                <a:solidFill>
                  <a:schemeClr val="tx1"/>
                </a:solidFill>
              </a:rPr>
              <a:t>', '102</a:t>
            </a:r>
            <a:r>
              <a:rPr lang="ko-KR" altLang="en-US" sz="1400" dirty="0">
                <a:solidFill>
                  <a:schemeClr val="tx1"/>
                </a:solidFill>
              </a:rPr>
              <a:t>호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축구</a:t>
            </a:r>
            <a:r>
              <a:rPr lang="en-US" altLang="ko-KR" sz="1400" dirty="0">
                <a:solidFill>
                  <a:schemeClr val="tx1"/>
                </a:solidFill>
              </a:rPr>
              <a:t>', '103</a:t>
            </a:r>
            <a:r>
              <a:rPr lang="ko-KR" altLang="en-US" sz="1400" dirty="0">
                <a:solidFill>
                  <a:schemeClr val="tx1"/>
                </a:solidFill>
              </a:rPr>
              <a:t>호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봉사</a:t>
            </a:r>
            <a:r>
              <a:rPr lang="en-US" altLang="ko-KR" sz="1400" dirty="0">
                <a:solidFill>
                  <a:schemeClr val="tx1"/>
                </a:solidFill>
              </a:rPr>
              <a:t>', '104</a:t>
            </a:r>
            <a:r>
              <a:rPr lang="ko-KR" altLang="en-US" sz="1400" dirty="0">
                <a:solidFill>
                  <a:schemeClr val="tx1"/>
                </a:solidFill>
              </a:rPr>
              <a:t>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바둑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축구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축구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축구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봉사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봉사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 3</a:t>
            </a:r>
            <a:r>
              <a:rPr lang="ko-KR" altLang="en-US" dirty="0"/>
              <a:t>개 테이블 내부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264~266p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조인하기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학생</a:t>
            </a:r>
            <a:r>
              <a:rPr lang="en-US" altLang="ko-KR" dirty="0"/>
              <a:t>_</a:t>
            </a:r>
            <a:r>
              <a:rPr lang="ko-KR" altLang="en-US" dirty="0"/>
              <a:t>동아리 테이블과 학생 테이블의 일대다 관계를 내부 조인하고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_</a:t>
            </a:r>
            <a:r>
              <a:rPr lang="ko-KR" altLang="en-US" dirty="0"/>
              <a:t>동아리 테이블과 동아리 테이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 err="1"/>
              <a:t>블의</a:t>
            </a:r>
            <a:r>
              <a:rPr lang="ko-KR" altLang="en-US" dirty="0"/>
              <a:t> 일대다 관계를 내부 조인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763815"/>
            <a:ext cx="8370930" cy="1665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06A4AEE-B4E1-495E-85F2-53F18E03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1" y="3603589"/>
            <a:ext cx="3600399" cy="2078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FBE1C62-FF5D-4B17-88C3-EC6437AF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79" y="3603589"/>
            <a:ext cx="3690411" cy="23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8-1] 3</a:t>
            </a:r>
            <a:r>
              <a:rPr lang="ko-KR" altLang="en-US" dirty="0"/>
              <a:t>개 테이블 내부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264~266p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dirty="0"/>
              <a:t>동아리를 기준으로 가입한 학생의 목록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178750"/>
            <a:ext cx="5175575" cy="1665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BF748C-BA3B-4550-A44D-EF2DAEE18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6" y="1178750"/>
            <a:ext cx="2825074" cy="16651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008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외부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외부 조인</a:t>
            </a:r>
            <a:r>
              <a:rPr lang="en-US" altLang="ko-KR" dirty="0"/>
              <a:t>(outer join)</a:t>
            </a:r>
          </a:p>
          <a:p>
            <a:pPr lvl="1"/>
            <a:r>
              <a:rPr lang="ko-KR" altLang="en-US" dirty="0"/>
              <a:t>조인 조건을 만족하지 않는 행까지 포함하여 출력하는 조인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외부 조인의 형식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9C90F3-91AA-48C1-8BA8-49594A9ECCDB}"/>
              </a:ext>
            </a:extLst>
          </p:cNvPr>
          <p:cNvSpPr/>
          <p:nvPr/>
        </p:nvSpPr>
        <p:spPr>
          <a:xfrm>
            <a:off x="521550" y="2168859"/>
            <a:ext cx="8370930" cy="12601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&lt;</a:t>
            </a:r>
            <a:r>
              <a:rPr lang="ko-KR" altLang="en-US" sz="1400" dirty="0">
                <a:solidFill>
                  <a:schemeClr val="tx1"/>
                </a:solidFill>
              </a:rPr>
              <a:t>열 목록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FROM &lt;</a:t>
            </a:r>
            <a:r>
              <a:rPr lang="ko-KR" altLang="en-US" sz="1400" dirty="0">
                <a:solidFill>
                  <a:schemeClr val="tx1"/>
                </a:solidFill>
              </a:rPr>
              <a:t>첫 번째 테이블</a:t>
            </a:r>
            <a:r>
              <a:rPr lang="en-US" altLang="ko-KR" sz="1400" dirty="0">
                <a:solidFill>
                  <a:schemeClr val="tx1"/>
                </a:solidFill>
              </a:rPr>
              <a:t>(LEFT </a:t>
            </a:r>
            <a:r>
              <a:rPr lang="ko-KR" altLang="en-US" sz="1400" dirty="0">
                <a:solidFill>
                  <a:schemeClr val="tx1"/>
                </a:solidFill>
              </a:rPr>
              <a:t>테이블</a:t>
            </a:r>
            <a:r>
              <a:rPr lang="en-US" altLang="ko-KR" sz="1400" dirty="0">
                <a:solidFill>
                  <a:schemeClr val="tx1"/>
                </a:solidFill>
              </a:rPr>
              <a:t>)&gt;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&lt;LEFT | RIGHT&gt; OUTER JOIN &lt;</a:t>
            </a:r>
            <a:r>
              <a:rPr lang="ko-KR" altLang="en-US" sz="1400" dirty="0">
                <a:solidFill>
                  <a:schemeClr val="tx1"/>
                </a:solidFill>
              </a:rPr>
              <a:t>두 번째 테이블</a:t>
            </a:r>
            <a:r>
              <a:rPr lang="en-US" altLang="ko-KR" sz="1400" dirty="0">
                <a:solidFill>
                  <a:schemeClr val="tx1"/>
                </a:solidFill>
              </a:rPr>
              <a:t>(RIGHT </a:t>
            </a:r>
            <a:r>
              <a:rPr lang="ko-KR" altLang="en-US" sz="1400" dirty="0">
                <a:solidFill>
                  <a:schemeClr val="tx1"/>
                </a:solidFill>
              </a:rPr>
              <a:t>테이블</a:t>
            </a:r>
            <a:r>
              <a:rPr lang="en-US" altLang="ko-KR" sz="1400" dirty="0">
                <a:solidFill>
                  <a:schemeClr val="tx1"/>
                </a:solidFill>
              </a:rPr>
              <a:t>)&gt;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ON &lt;</a:t>
            </a:r>
            <a:r>
              <a:rPr lang="ko-KR" altLang="en-US" sz="1400" dirty="0">
                <a:solidFill>
                  <a:schemeClr val="tx1"/>
                </a:solidFill>
              </a:rPr>
              <a:t>조인될 조건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[WHERE </a:t>
            </a:r>
            <a:r>
              <a:rPr lang="ko-KR" altLang="en-US" sz="1400" dirty="0">
                <a:solidFill>
                  <a:schemeClr val="tx1"/>
                </a:solidFill>
              </a:rPr>
              <a:t>검색조건</a:t>
            </a:r>
            <a:r>
              <a:rPr lang="en-US" altLang="ko-KR" sz="1400" dirty="0">
                <a:solidFill>
                  <a:schemeClr val="tx1"/>
                </a:solidFill>
              </a:rPr>
              <a:t>];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9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외부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전체 회원의 구매 기록을 출력하되 구매 기록이 없는 회원도 출력 </a:t>
            </a:r>
          </a:p>
          <a:p>
            <a:pPr lvl="1"/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CC44229-9E75-438D-8F4A-3BD31AA56537}"/>
              </a:ext>
            </a:extLst>
          </p:cNvPr>
          <p:cNvSpPr/>
          <p:nvPr/>
        </p:nvSpPr>
        <p:spPr>
          <a:xfrm>
            <a:off x="521550" y="1223755"/>
            <a:ext cx="8190910" cy="141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 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C61F6C-D805-435E-A5FD-CDDA8F41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7" y="2798930"/>
            <a:ext cx="4842029" cy="34052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75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en-US" altLang="ko-KR" dirty="0"/>
              <a:t>SQL </a:t>
            </a:r>
            <a:r>
              <a:rPr lang="ko-KR" altLang="en-US" dirty="0"/>
              <a:t>프로그래밍</a:t>
            </a:r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외부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동일한 결과를 출력 하되 쿼리문에 </a:t>
            </a:r>
            <a:r>
              <a:rPr lang="en-US" altLang="ko-KR" dirty="0"/>
              <a:t>RIGHT OUTER JOIN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ko-KR" altLang="en-US" dirty="0"/>
              <a:t>물건을 한 번도 구매한 적이 없는 회원의 목록 출력 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CC44229-9E75-438D-8F4A-3BD31AA56537}"/>
              </a:ext>
            </a:extLst>
          </p:cNvPr>
          <p:cNvSpPr/>
          <p:nvPr/>
        </p:nvSpPr>
        <p:spPr>
          <a:xfrm>
            <a:off x="521550" y="1223755"/>
            <a:ext cx="8190910" cy="117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RIGHT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7DB9F2A-9394-4BA8-8045-3BD14483A16D}"/>
              </a:ext>
            </a:extLst>
          </p:cNvPr>
          <p:cNvSpPr/>
          <p:nvPr/>
        </p:nvSpPr>
        <p:spPr>
          <a:xfrm>
            <a:off x="521550" y="3014122"/>
            <a:ext cx="8190910" cy="1449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 IS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11E82E-45DF-421D-87DD-0EB679A0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599130"/>
            <a:ext cx="4365485" cy="16258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282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왼쪽</a:t>
            </a:r>
            <a:r>
              <a:rPr lang="en-US" altLang="ko-KR" dirty="0"/>
              <a:t>/</a:t>
            </a:r>
            <a:r>
              <a:rPr lang="ko-KR" altLang="en-US" dirty="0"/>
              <a:t>오른쪽 외부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268~269p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왼쪽</a:t>
            </a:r>
            <a:r>
              <a:rPr lang="en-US" altLang="ko-KR" sz="1400" dirty="0"/>
              <a:t>/</a:t>
            </a:r>
            <a:r>
              <a:rPr lang="ko-KR" altLang="en-US" sz="1400" dirty="0"/>
              <a:t>오른쪽 외부 조인하기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외부 조인을 수행하여 동아리에 가입하지 않은 학생도 출력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동아리를 기준으로 가입 학생을 출력하되</a:t>
            </a:r>
            <a:r>
              <a:rPr lang="en-US" altLang="ko-KR" dirty="0"/>
              <a:t>, </a:t>
            </a:r>
            <a:r>
              <a:rPr lang="ko-KR" altLang="en-US" dirty="0"/>
              <a:t>가입 학생이 한 명도 없는 동아리도 출력 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478276"/>
            <a:ext cx="5220580" cy="1815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7F138A-363D-48CD-9662-8A1BFEEA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1478276"/>
            <a:ext cx="2823101" cy="18372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3195A9C-1DCC-40EE-8F08-CAB7A806EB36}"/>
              </a:ext>
            </a:extLst>
          </p:cNvPr>
          <p:cNvSpPr/>
          <p:nvPr/>
        </p:nvSpPr>
        <p:spPr>
          <a:xfrm>
            <a:off x="521550" y="3953551"/>
            <a:ext cx="5220580" cy="1635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RIGHT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78C02E6-B52C-4EAA-9BCC-44F85DA1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953551"/>
            <a:ext cx="2823101" cy="1820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773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8-2] </a:t>
            </a:r>
            <a:r>
              <a:rPr lang="ko-KR" altLang="en-US" dirty="0"/>
              <a:t>왼쪽</a:t>
            </a:r>
            <a:r>
              <a:rPr lang="en-US" altLang="ko-KR" dirty="0"/>
              <a:t>/</a:t>
            </a:r>
            <a:r>
              <a:rPr lang="ko-KR" altLang="en-US" dirty="0"/>
              <a:t>오른쪽 외부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268~269p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완전 외부 조인을 한 것과 같은 효과 내기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동아리에 가입하지 않은 학생도 출력하고 학생이 한 명도 없는 동아리도 출력 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49" y="1478277"/>
            <a:ext cx="5130571" cy="2940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UNION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S.addr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C.roomNo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stdclubTBL</a:t>
            </a:r>
            <a:r>
              <a:rPr lang="en-US" altLang="ko-KR" sz="1400" dirty="0">
                <a:solidFill>
                  <a:schemeClr val="tx1"/>
                </a:solidFill>
              </a:rPr>
              <a:t> SC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SC.stdName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S.stdName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RIGHT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SC.clubName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C.clubName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07D87E-66D1-4436-931F-1001A7EC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1478277"/>
            <a:ext cx="2835314" cy="21065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65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상호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상호 조인</a:t>
            </a:r>
            <a:r>
              <a:rPr lang="en-US" altLang="ko-KR" dirty="0"/>
              <a:t>(cross join)</a:t>
            </a:r>
          </a:p>
          <a:p>
            <a:pPr lvl="1"/>
            <a:r>
              <a:rPr lang="ko-KR" altLang="en-US" dirty="0"/>
              <a:t>한쪽 테이블의 모든 행과 다른 쪽 테이블의 모든 행을 조인하는 것</a:t>
            </a:r>
            <a:endParaRPr lang="en-US" altLang="ko-KR" dirty="0"/>
          </a:p>
          <a:p>
            <a:pPr lvl="1"/>
            <a:r>
              <a:rPr lang="ko-KR" altLang="en-US" dirty="0"/>
              <a:t>상호 조인 결과 테이블의 행수는 두 테이블의 행수를 곱한 값</a:t>
            </a:r>
            <a:endParaRPr lang="en-US" altLang="ko-KR" dirty="0"/>
          </a:p>
          <a:p>
            <a:pPr lvl="1"/>
            <a:r>
              <a:rPr lang="ko-KR" altLang="en-US" dirty="0"/>
              <a:t>상호 조인은 </a:t>
            </a:r>
            <a:r>
              <a:rPr lang="ko-KR" altLang="en-US" dirty="0" err="1"/>
              <a:t>카티션곱</a:t>
            </a:r>
            <a:r>
              <a:rPr lang="en-US" altLang="ko-KR" dirty="0"/>
              <a:t>(cartesian product)</a:t>
            </a:r>
            <a:r>
              <a:rPr lang="ko-KR" altLang="en-US" dirty="0"/>
              <a:t>이라고도 함 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A195C2-5381-4132-92D0-EDE080FE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4" y="2258870"/>
            <a:ext cx="7372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상호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9273"/>
            <a:ext cx="9080499" cy="5669958"/>
          </a:xfrm>
        </p:spPr>
        <p:txBody>
          <a:bodyPr/>
          <a:lstStyle/>
          <a:p>
            <a:r>
              <a:rPr lang="ko-KR" altLang="en-US" dirty="0"/>
              <a:t>회원 테이블과 구매 테이블을 상호 조인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COUNT( * ) </a:t>
            </a:r>
            <a:r>
              <a:rPr lang="ko-KR" altLang="en-US" dirty="0"/>
              <a:t>함수로 상호 조인한 결과의 개수만 알아본 예 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2F43F5-C9FB-4994-AA59-529752FE003B}"/>
              </a:ext>
            </a:extLst>
          </p:cNvPr>
          <p:cNvSpPr/>
          <p:nvPr/>
        </p:nvSpPr>
        <p:spPr>
          <a:xfrm>
            <a:off x="521550" y="1223755"/>
            <a:ext cx="8190910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CROSS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A6E476-17B7-42F3-A1D8-0CCE379827D2}"/>
              </a:ext>
            </a:extLst>
          </p:cNvPr>
          <p:cNvSpPr/>
          <p:nvPr/>
        </p:nvSpPr>
        <p:spPr>
          <a:xfrm>
            <a:off x="521550" y="2933945"/>
            <a:ext cx="8190910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COUNT( * ) AS '</a:t>
            </a:r>
            <a:r>
              <a:rPr lang="ko-KR" altLang="en-US" sz="1400" dirty="0">
                <a:solidFill>
                  <a:schemeClr val="tx1"/>
                </a:solidFill>
              </a:rPr>
              <a:t>데이터개수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employees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CROSS JOIN titles;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2C6511-5279-426E-ADE8-78697A58A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014065"/>
            <a:ext cx="2025225" cy="7802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625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자체 조인   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자체 조인</a:t>
            </a:r>
            <a:r>
              <a:rPr lang="en-US" altLang="ko-KR" dirty="0"/>
              <a:t>(self join)</a:t>
            </a:r>
          </a:p>
          <a:p>
            <a:pPr lvl="1"/>
            <a:r>
              <a:rPr lang="ko-KR" altLang="en-US" dirty="0"/>
              <a:t>자기 자신과 자기 자신을 조인하는 것</a:t>
            </a:r>
            <a:endParaRPr lang="en-US" altLang="ko-KR" dirty="0"/>
          </a:p>
          <a:p>
            <a:pPr lvl="1"/>
            <a:r>
              <a:rPr lang="ko-KR" altLang="en-US" dirty="0"/>
              <a:t>자체 조인을 활용하는 대표적인 예는 조직도와 관련된 테이블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2AE45D7-CE16-4E5C-9B95-2B50E46B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2" y="2213865"/>
            <a:ext cx="6975775" cy="35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자체 조인   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자체 조인</a:t>
            </a:r>
            <a:r>
              <a:rPr lang="en-US" altLang="ko-KR" dirty="0"/>
              <a:t>(self join)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0068CE-26E7-4070-8F94-6898BBF8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358770"/>
            <a:ext cx="5790822" cy="50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7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8-3] </a:t>
            </a:r>
            <a:r>
              <a:rPr lang="ko-KR" altLang="en-US" dirty="0"/>
              <a:t>자체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272~273p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테이블 만들기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조직도 테이블 만들기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조직도 테이블에 데이터 입력  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478277"/>
            <a:ext cx="8190910" cy="5105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(emp CHAR(3), manager CHAR(3), </a:t>
            </a:r>
            <a:r>
              <a:rPr lang="en-US" altLang="ko-KR" sz="1400" dirty="0" err="1">
                <a:solidFill>
                  <a:schemeClr val="tx1"/>
                </a:solidFill>
              </a:rPr>
              <a:t>empTel</a:t>
            </a:r>
            <a:r>
              <a:rPr lang="en-US" altLang="ko-KR" sz="1400" dirty="0">
                <a:solidFill>
                  <a:schemeClr val="tx1"/>
                </a:solidFill>
              </a:rPr>
              <a:t> VARCHAR(8));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CFF7F2E-E360-42BA-AAD9-A08238AFDE75}"/>
              </a:ext>
            </a:extLst>
          </p:cNvPr>
          <p:cNvSpPr/>
          <p:nvPr/>
        </p:nvSpPr>
        <p:spPr>
          <a:xfrm>
            <a:off x="521550" y="2663915"/>
            <a:ext cx="8190910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나사장</a:t>
            </a:r>
            <a:r>
              <a:rPr lang="en-US" altLang="ko-KR" sz="1400" dirty="0">
                <a:solidFill>
                  <a:schemeClr val="tx1"/>
                </a:solidFill>
              </a:rPr>
              <a:t>', NULL, '0000');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김재무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나사장</a:t>
            </a:r>
            <a:r>
              <a:rPr lang="en-US" altLang="ko-KR" sz="1400" dirty="0">
                <a:solidFill>
                  <a:schemeClr val="tx1"/>
                </a:solidFill>
              </a:rPr>
              <a:t>', '2222');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김부장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김재무</a:t>
            </a:r>
            <a:r>
              <a:rPr lang="en-US" altLang="ko-KR" sz="1400" dirty="0">
                <a:solidFill>
                  <a:schemeClr val="tx1"/>
                </a:solidFill>
              </a:rPr>
              <a:t>', '2222-1');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이부장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김재무</a:t>
            </a:r>
            <a:r>
              <a:rPr lang="en-US" altLang="ko-KR" sz="1400" dirty="0">
                <a:solidFill>
                  <a:schemeClr val="tx1"/>
                </a:solidFill>
              </a:rPr>
              <a:t>', '2222-2');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우대리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이부장</a:t>
            </a:r>
            <a:r>
              <a:rPr lang="en-US" altLang="ko-KR" sz="1400" dirty="0">
                <a:solidFill>
                  <a:schemeClr val="tx1"/>
                </a:solidFill>
              </a:rPr>
              <a:t>', '2222-2-1');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지사원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이부장</a:t>
            </a:r>
            <a:r>
              <a:rPr lang="en-US" altLang="ko-KR" sz="1400" dirty="0">
                <a:solidFill>
                  <a:schemeClr val="tx1"/>
                </a:solidFill>
              </a:rPr>
              <a:t>', '2222-2-2');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이영업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나사장</a:t>
            </a:r>
            <a:r>
              <a:rPr lang="en-US" altLang="ko-KR" sz="1400" dirty="0">
                <a:solidFill>
                  <a:schemeClr val="tx1"/>
                </a:solidFill>
              </a:rPr>
              <a:t>', '1111');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한과장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이영업</a:t>
            </a:r>
            <a:r>
              <a:rPr lang="en-US" altLang="ko-KR" sz="1400" dirty="0">
                <a:solidFill>
                  <a:schemeClr val="tx1"/>
                </a:solidFill>
              </a:rPr>
              <a:t>', '1111-1');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최정보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나사장</a:t>
            </a:r>
            <a:r>
              <a:rPr lang="en-US" altLang="ko-KR" sz="1400" dirty="0">
                <a:solidFill>
                  <a:schemeClr val="tx1"/>
                </a:solidFill>
              </a:rPr>
              <a:t>', '3333');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 err="1">
                <a:solidFill>
                  <a:schemeClr val="tx1"/>
                </a:solidFill>
              </a:rPr>
              <a:t>윤차장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최정보</a:t>
            </a:r>
            <a:r>
              <a:rPr lang="en-US" altLang="ko-KR" sz="1400" dirty="0">
                <a:solidFill>
                  <a:schemeClr val="tx1"/>
                </a:solidFill>
              </a:rPr>
              <a:t>', '3333-1');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이주임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윤차장</a:t>
            </a:r>
            <a:r>
              <a:rPr lang="en-US" altLang="ko-KR" sz="1400" dirty="0">
                <a:solidFill>
                  <a:schemeClr val="tx1"/>
                </a:solidFill>
              </a:rPr>
              <a:t>', '3333-1-1');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4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8-3] </a:t>
            </a:r>
            <a:r>
              <a:rPr lang="ko-KR" altLang="en-US" dirty="0"/>
              <a:t>자체 조인하기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272~273p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자체 조인하기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 err="1"/>
              <a:t>우대리</a:t>
            </a:r>
            <a:r>
              <a:rPr lang="ko-KR" altLang="en-US" sz="1400" dirty="0"/>
              <a:t> 상관의 구내 번호 확인 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A9AF8F-E7DA-4E10-AA29-986CDED110CC}"/>
              </a:ext>
            </a:extLst>
          </p:cNvPr>
          <p:cNvSpPr/>
          <p:nvPr/>
        </p:nvSpPr>
        <p:spPr>
          <a:xfrm>
            <a:off x="521550" y="1478277"/>
            <a:ext cx="8190910" cy="11856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A.emp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부하직원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B.emp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직속상관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B.empTel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직속상관연락처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empTBL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A.manager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B.emp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A.emp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 err="1">
                <a:solidFill>
                  <a:schemeClr val="tx1"/>
                </a:solidFill>
              </a:rPr>
              <a:t>우대리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0EF693-3611-444B-9A9F-B51690B0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798929"/>
            <a:ext cx="4410490" cy="644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361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1-6 UNION/UNION ALL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UNION</a:t>
            </a:r>
          </a:p>
          <a:p>
            <a:pPr lvl="1"/>
            <a:r>
              <a:rPr lang="ko-KR" altLang="en-US" dirty="0"/>
              <a:t>두 쿼리의 결과를 행으로 합치는 연산자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3636B4-EB35-48F3-BE95-550FE6BA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08820"/>
            <a:ext cx="7200800" cy="44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조인의 개념과 필요성을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내부 조인</a:t>
            </a:r>
            <a:r>
              <a:rPr kumimoji="0" lang="en-US" altLang="ko-KR" dirty="0">
                <a:latin typeface="+mn-ea"/>
                <a:ea typeface="+mn-ea"/>
              </a:rPr>
              <a:t>, </a:t>
            </a:r>
            <a:r>
              <a:rPr kumimoji="0" lang="ko-KR" altLang="en-US" dirty="0">
                <a:latin typeface="+mn-ea"/>
                <a:ea typeface="+mn-ea"/>
              </a:rPr>
              <a:t>외부 조인</a:t>
            </a:r>
            <a:r>
              <a:rPr kumimoji="0" lang="en-US" altLang="ko-KR" dirty="0">
                <a:latin typeface="+mn-ea"/>
                <a:ea typeface="+mn-ea"/>
              </a:rPr>
              <a:t>, </a:t>
            </a:r>
            <a:r>
              <a:rPr kumimoji="0" lang="ko-KR" altLang="en-US" dirty="0">
                <a:latin typeface="+mn-ea"/>
                <a:ea typeface="+mn-ea"/>
              </a:rPr>
              <a:t>상호 조인</a:t>
            </a:r>
            <a:r>
              <a:rPr kumimoji="0" lang="en-US" altLang="ko-KR" dirty="0">
                <a:latin typeface="+mn-ea"/>
                <a:ea typeface="+mn-ea"/>
              </a:rPr>
              <a:t>, </a:t>
            </a:r>
            <a:r>
              <a:rPr kumimoji="0" lang="ko-KR" altLang="en-US" dirty="0">
                <a:latin typeface="+mn-ea"/>
                <a:ea typeface="+mn-ea"/>
              </a:rPr>
              <a:t>자체 조인의 방법을 익힌다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UNION, UNION ALL, NOT IN, IN </a:t>
            </a:r>
            <a:r>
              <a:rPr lang="ko-KR" altLang="en-US" dirty="0">
                <a:latin typeface="+mn-ea"/>
              </a:rPr>
              <a:t>연산자의 용도를 학습한다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dirty="0">
                <a:latin typeface="+mn-ea"/>
                <a:ea typeface="+mn-ea"/>
              </a:rPr>
              <a:t>MySQL</a:t>
            </a:r>
            <a:r>
              <a:rPr kumimoji="0" lang="ko-KR" altLang="en-US" dirty="0">
                <a:latin typeface="+mn-ea"/>
                <a:ea typeface="+mn-ea"/>
              </a:rPr>
              <a:t>에서 </a:t>
            </a:r>
            <a:r>
              <a:rPr kumimoji="0" lang="en-US" altLang="ko-KR" dirty="0">
                <a:latin typeface="+mn-ea"/>
                <a:ea typeface="+mn-ea"/>
              </a:rPr>
              <a:t>SQL </a:t>
            </a:r>
            <a:r>
              <a:rPr kumimoji="0" lang="ko-KR" altLang="en-US" dirty="0">
                <a:latin typeface="+mn-ea"/>
                <a:ea typeface="+mn-ea"/>
              </a:rPr>
              <a:t>프로그래밍을 실습한다</a:t>
            </a:r>
            <a:r>
              <a:rPr kumimoji="0" lang="en-US" altLang="ko-KR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1-6 UNION/UNION ALL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UNION </a:t>
            </a:r>
            <a:r>
              <a:rPr lang="ko-KR" altLang="en-US" dirty="0"/>
              <a:t>연산자를 사용하는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dirty="0"/>
              <a:t>중복된 열까지 모두 출력하려면 </a:t>
            </a:r>
            <a:r>
              <a:rPr lang="en-US" altLang="ko-KR" dirty="0"/>
              <a:t>UNION ALL </a:t>
            </a:r>
            <a:r>
              <a:rPr lang="ko-KR" altLang="en-US" dirty="0"/>
              <a:t>사용 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9BEA06-6E78-456D-AEC2-DFA4223D9741}"/>
              </a:ext>
            </a:extLst>
          </p:cNvPr>
          <p:cNvSpPr/>
          <p:nvPr/>
        </p:nvSpPr>
        <p:spPr>
          <a:xfrm>
            <a:off x="521550" y="1223755"/>
            <a:ext cx="8190910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>
                <a:solidFill>
                  <a:schemeClr val="tx1"/>
                </a:solidFill>
              </a:rPr>
              <a:t>문장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UNION [ALL]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>
                <a:solidFill>
                  <a:schemeClr val="tx1"/>
                </a:solidFill>
              </a:rPr>
              <a:t>문장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982C46-B136-48AE-978E-86A9B5129AA9}"/>
              </a:ext>
            </a:extLst>
          </p:cNvPr>
          <p:cNvSpPr/>
          <p:nvPr/>
        </p:nvSpPr>
        <p:spPr>
          <a:xfrm>
            <a:off x="521550" y="2663915"/>
            <a:ext cx="8190910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stdName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stdTBL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UNION ALL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clubName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roomNo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clubTBL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C3E9588-C8B4-412A-BC58-D8E263BF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838343"/>
            <a:ext cx="1806060" cy="2696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119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1-7 NOT IN/IN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NOT IN</a:t>
            </a:r>
          </a:p>
          <a:p>
            <a:pPr lvl="1"/>
            <a:r>
              <a:rPr lang="ko-KR" altLang="en-US" dirty="0"/>
              <a:t>첫 번째 쿼리의 결과 중에서 두 번째 쿼리에 해당하는 것을 제외하고 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cookDB</a:t>
            </a:r>
            <a:r>
              <a:rPr lang="ko-KR" altLang="en-US" dirty="0"/>
              <a:t>의 사용자를 모두 출력하되 전화번호가 없는 사람을 제외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전화번호가 없는 사람만 조회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9BEA06-6E78-456D-AEC2-DFA4223D9741}"/>
              </a:ext>
            </a:extLst>
          </p:cNvPr>
          <p:cNvSpPr/>
          <p:nvPr/>
        </p:nvSpPr>
        <p:spPr>
          <a:xfrm>
            <a:off x="521550" y="1988841"/>
            <a:ext cx="8190910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CONCAT(mobile1, '-', mobile2) AS '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NOT IN (SELECT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mobile1 IS NULL);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982C46-B136-48AE-978E-86A9B5129AA9}"/>
              </a:ext>
            </a:extLst>
          </p:cNvPr>
          <p:cNvSpPr/>
          <p:nvPr/>
        </p:nvSpPr>
        <p:spPr>
          <a:xfrm>
            <a:off x="521550" y="5364215"/>
            <a:ext cx="8190910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CONCAT(mobile1, mobile2) AS '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IN (SELECT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mobile1 IS NULL);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C25397-5442-4EE2-98D6-6280A2CA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" y="2663915"/>
            <a:ext cx="2115235" cy="21039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9C9B8CA-9154-465B-8E54-8511647BE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6" y="6026388"/>
            <a:ext cx="2112598" cy="7595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4430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SQL </a:t>
            </a:r>
            <a:r>
              <a:rPr lang="ko-KR" altLang="en-US" dirty="0"/>
              <a:t>프로그래밍의 개요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에도 다른 프로그래밍 언어와 비슷한 분기</a:t>
            </a:r>
            <a:r>
              <a:rPr lang="en-US" altLang="ko-KR" dirty="0"/>
              <a:t>, </a:t>
            </a:r>
            <a:r>
              <a:rPr lang="ko-KR" altLang="en-US" dirty="0"/>
              <a:t>흐름 제어</a:t>
            </a:r>
            <a:r>
              <a:rPr lang="en-US" altLang="ko-KR" dirty="0"/>
              <a:t>, </a:t>
            </a:r>
            <a:r>
              <a:rPr lang="ko-KR" altLang="en-US" dirty="0"/>
              <a:t>반복 등의 기능이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스토어드</a:t>
            </a:r>
            <a:r>
              <a:rPr lang="ko-KR" altLang="en-US" dirty="0"/>
              <a:t> 프로시저의 작성 형식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C815F86-8AA4-46CA-8007-217D5EF8CA78}"/>
              </a:ext>
            </a:extLst>
          </p:cNvPr>
          <p:cNvSpPr/>
          <p:nvPr/>
        </p:nvSpPr>
        <p:spPr>
          <a:xfrm>
            <a:off x="521550" y="2168860"/>
            <a:ext cx="8190910" cy="21152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ko-KR" altLang="en-US" sz="1400" dirty="0" err="1">
                <a:solidFill>
                  <a:schemeClr val="tx1"/>
                </a:solidFill>
              </a:rPr>
              <a:t>스토어드프로시저이름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이곳에 </a:t>
            </a:r>
            <a:r>
              <a:rPr lang="en-US" altLang="ko-KR" sz="1400" dirty="0">
                <a:solidFill>
                  <a:schemeClr val="tx1"/>
                </a:solidFill>
              </a:rPr>
              <a:t>SQL </a:t>
            </a:r>
            <a:r>
              <a:rPr lang="ko-KR" altLang="en-US" sz="1400" dirty="0">
                <a:solidFill>
                  <a:schemeClr val="tx1"/>
                </a:solidFill>
              </a:rPr>
              <a:t>프로그래밍 코딩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ko-KR" altLang="en-US" sz="1400" dirty="0" err="1">
                <a:solidFill>
                  <a:schemeClr val="tx1"/>
                </a:solidFill>
              </a:rPr>
              <a:t>스토어드프로시저이름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15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IF … ELSE … END IF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IF … ELSE … END 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따라 분기하는 명령</a:t>
            </a:r>
            <a:endParaRPr lang="en-US" altLang="ko-KR" dirty="0"/>
          </a:p>
          <a:p>
            <a:pPr lvl="1"/>
            <a:r>
              <a:rPr lang="ko-KR" altLang="en-US" dirty="0"/>
              <a:t>명령을 실행한 결과 한 문장</a:t>
            </a:r>
            <a:r>
              <a:rPr lang="en-US" altLang="ko-KR" dirty="0"/>
              <a:t> </a:t>
            </a:r>
            <a:r>
              <a:rPr lang="ko-KR" altLang="en-US" dirty="0"/>
              <a:t>이상 처리해야 할 때는 </a:t>
            </a:r>
            <a:r>
              <a:rPr lang="en-US" altLang="ko-KR" dirty="0"/>
              <a:t>BEGIN … END </a:t>
            </a:r>
            <a:r>
              <a:rPr lang="ko-KR" altLang="en-US" dirty="0"/>
              <a:t>문으로 묶어야 하는데</a:t>
            </a:r>
            <a:r>
              <a:rPr lang="en-US" altLang="ko-KR" dirty="0"/>
              <a:t>, </a:t>
            </a:r>
            <a:r>
              <a:rPr lang="ko-KR" altLang="en-US" dirty="0"/>
              <a:t>실행할 문장이 한 </a:t>
            </a:r>
            <a:r>
              <a:rPr lang="ko-KR" altLang="en-US" dirty="0" err="1"/>
              <a:t>문장뿐이더라도</a:t>
            </a:r>
            <a:r>
              <a:rPr lang="ko-KR" altLang="en-US" dirty="0"/>
              <a:t> 습관적으로 </a:t>
            </a:r>
            <a:r>
              <a:rPr lang="en-US" altLang="ko-KR" dirty="0"/>
              <a:t>BEGIN … END </a:t>
            </a:r>
            <a:r>
              <a:rPr lang="ko-KR" altLang="en-US" dirty="0"/>
              <a:t>문으로 묶는 것이 좋음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C815F86-8AA4-46CA-8007-217D5EF8CA78}"/>
              </a:ext>
            </a:extLst>
          </p:cNvPr>
          <p:cNvSpPr/>
          <p:nvPr/>
        </p:nvSpPr>
        <p:spPr>
          <a:xfrm>
            <a:off x="521550" y="2079522"/>
            <a:ext cx="8190910" cy="1215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IF &lt;</a:t>
            </a:r>
            <a:r>
              <a:rPr lang="ko-KR" altLang="en-US" sz="1400" dirty="0">
                <a:solidFill>
                  <a:schemeClr val="tx1"/>
                </a:solidFill>
              </a:rPr>
              <a:t>불 표현식</a:t>
            </a:r>
            <a:r>
              <a:rPr lang="en-US" altLang="ko-KR" sz="1400" dirty="0">
                <a:solidFill>
                  <a:schemeClr val="tx1"/>
                </a:solidFill>
              </a:rPr>
              <a:t>&gt; THEN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SQL</a:t>
            </a:r>
            <a:r>
              <a:rPr lang="ko-KR" altLang="en-US" sz="1400" dirty="0">
                <a:solidFill>
                  <a:schemeClr val="tx1"/>
                </a:solidFill>
              </a:rPr>
              <a:t>문장들</a:t>
            </a:r>
            <a:r>
              <a:rPr lang="en-US" altLang="ko-KR" sz="1400" dirty="0">
                <a:solidFill>
                  <a:schemeClr val="tx1"/>
                </a:solidFill>
              </a:rPr>
              <a:t>1 …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SQL</a:t>
            </a:r>
            <a:r>
              <a:rPr lang="ko-KR" altLang="en-US" sz="1400" dirty="0">
                <a:solidFill>
                  <a:schemeClr val="tx1"/>
                </a:solidFill>
              </a:rPr>
              <a:t>문장들</a:t>
            </a:r>
            <a:r>
              <a:rPr lang="en-US" altLang="ko-KR" sz="1400" dirty="0">
                <a:solidFill>
                  <a:schemeClr val="tx1"/>
                </a:solidFill>
              </a:rPr>
              <a:t>2 …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IF;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4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IF … ELSE … END IF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불 표현식</a:t>
            </a:r>
            <a:r>
              <a:rPr lang="en-US" altLang="ko-KR" dirty="0"/>
              <a:t>&gt;</a:t>
            </a:r>
            <a:r>
              <a:rPr lang="ko-KR" altLang="en-US" dirty="0"/>
              <a:t>이 거짓이면서 이후에 어떤 처리도 하지 않는다면 </a:t>
            </a:r>
            <a:r>
              <a:rPr lang="en-US" altLang="ko-KR" dirty="0"/>
              <a:t>ELSE </a:t>
            </a:r>
            <a:r>
              <a:rPr lang="ko-KR" altLang="en-US" dirty="0"/>
              <a:t>이하 구문을 생략할 수 있음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513449"/>
            <a:ext cx="8190910" cy="3375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ifProc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기존에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스토어드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프로시저를 만든 적이 있다면 삭제 </a:t>
            </a:r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ifProc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DECLARE var1 INT;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var1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 선언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SET var1 = 100;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변수에 값 대입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IF var1 = 100 THEN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만약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@var1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100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이라면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SELECT '100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.’;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ELSE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SELECT '100</a:t>
            </a:r>
            <a:r>
              <a:rPr lang="ko-KR" altLang="en-US" sz="1400" dirty="0">
                <a:solidFill>
                  <a:schemeClr val="tx1"/>
                </a:solidFill>
              </a:rPr>
              <a:t>이 아닙니다</a:t>
            </a:r>
            <a:r>
              <a:rPr lang="en-US" altLang="ko-KR" sz="1400" dirty="0">
                <a:solidFill>
                  <a:schemeClr val="tx1"/>
                </a:solidFill>
              </a:rPr>
              <a:t>.’;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END IF;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ifProc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99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IF … ELSE … END IF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직원 번호가 </a:t>
            </a:r>
            <a:r>
              <a:rPr lang="en-US" altLang="ko-KR" dirty="0"/>
              <a:t>10001</a:t>
            </a:r>
            <a:r>
              <a:rPr lang="ko-KR" altLang="en-US" dirty="0"/>
              <a:t>번인 직원의 입사일이 </a:t>
            </a:r>
            <a:r>
              <a:rPr lang="en-US" altLang="ko-KR" dirty="0"/>
              <a:t>5</a:t>
            </a:r>
            <a:r>
              <a:rPr lang="ko-KR" altLang="en-US" dirty="0"/>
              <a:t>년이 넘었는지 확인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223754"/>
            <a:ext cx="8190910" cy="47255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DROP PROCEDURE IF EXISTS ifProc2;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USE employees;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CREATE PROCEDURE ifProc2()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DECLARE </a:t>
            </a:r>
            <a:r>
              <a:rPr lang="en-US" altLang="ko-KR" sz="1200" dirty="0" err="1">
                <a:solidFill>
                  <a:schemeClr val="tx1"/>
                </a:solidFill>
              </a:rPr>
              <a:t>hireDATE</a:t>
            </a:r>
            <a:r>
              <a:rPr lang="en-US" altLang="ko-KR" sz="1200" dirty="0">
                <a:solidFill>
                  <a:schemeClr val="tx1"/>
                </a:solidFill>
              </a:rPr>
              <a:t> DATE;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입사일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DECLARE </a:t>
            </a:r>
            <a:r>
              <a:rPr lang="en-US" altLang="ko-KR" sz="1200" dirty="0" err="1">
                <a:solidFill>
                  <a:schemeClr val="tx1"/>
                </a:solidFill>
              </a:rPr>
              <a:t>curDATE</a:t>
            </a:r>
            <a:r>
              <a:rPr lang="en-US" altLang="ko-KR" sz="1200" dirty="0">
                <a:solidFill>
                  <a:schemeClr val="tx1"/>
                </a:solidFill>
              </a:rPr>
              <a:t> DATE;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오늘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DECLARE days INT;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근무한 일수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SELECT </a:t>
            </a:r>
            <a:r>
              <a:rPr lang="en-US" altLang="ko-KR" sz="1200" dirty="0" err="1">
                <a:solidFill>
                  <a:schemeClr val="tx1"/>
                </a:solidFill>
              </a:rPr>
              <a:t>hire_date</a:t>
            </a:r>
            <a:r>
              <a:rPr lang="en-US" altLang="ko-KR" sz="1200" dirty="0">
                <a:solidFill>
                  <a:schemeClr val="tx1"/>
                </a:solidFill>
              </a:rPr>
              <a:t> INTO </a:t>
            </a:r>
            <a:r>
              <a:rPr lang="en-US" altLang="ko-KR" sz="1200" dirty="0" err="1">
                <a:solidFill>
                  <a:schemeClr val="tx1"/>
                </a:solidFill>
              </a:rPr>
              <a:t>hireDate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altLang="ko-KR" sz="1200" dirty="0" err="1">
                <a:solidFill>
                  <a:schemeClr val="accent3">
                    <a:lumMod val="50000"/>
                  </a:schemeClr>
                </a:solidFill>
              </a:rPr>
              <a:t>hire_date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열의 결과를 </a:t>
            </a:r>
            <a:r>
              <a:rPr lang="en-US" altLang="ko-KR" sz="1200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에 대입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FROM </a:t>
            </a:r>
            <a:r>
              <a:rPr lang="en-US" altLang="ko-KR" sz="12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WHERE </a:t>
            </a:r>
            <a:r>
              <a:rPr lang="en-US" altLang="ko-KR" sz="1200" dirty="0" err="1">
                <a:solidFill>
                  <a:schemeClr val="tx1"/>
                </a:solidFill>
              </a:rPr>
              <a:t>emp_no</a:t>
            </a:r>
            <a:r>
              <a:rPr lang="en-US" altLang="ko-KR" sz="1200" dirty="0">
                <a:solidFill>
                  <a:schemeClr val="tx1"/>
                </a:solidFill>
              </a:rPr>
              <a:t> = 10001;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SET </a:t>
            </a:r>
            <a:r>
              <a:rPr lang="en-US" altLang="ko-KR" sz="1200" dirty="0" err="1">
                <a:solidFill>
                  <a:schemeClr val="tx1"/>
                </a:solidFill>
              </a:rPr>
              <a:t>curDATE</a:t>
            </a:r>
            <a:r>
              <a:rPr lang="en-US" altLang="ko-KR" sz="1200" dirty="0">
                <a:solidFill>
                  <a:schemeClr val="tx1"/>
                </a:solidFill>
              </a:rPr>
              <a:t> = CURRENT_DATE();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현재 날짜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SET days = DATEDIFF(</a:t>
            </a:r>
            <a:r>
              <a:rPr lang="en-US" altLang="ko-KR" sz="1200" dirty="0" err="1">
                <a:solidFill>
                  <a:schemeClr val="tx1"/>
                </a:solidFill>
              </a:rPr>
              <a:t>curDATE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hireDATE</a:t>
            </a:r>
            <a:r>
              <a:rPr lang="en-US" altLang="ko-KR" sz="1200" dirty="0">
                <a:solidFill>
                  <a:schemeClr val="tx1"/>
                </a:solidFill>
              </a:rPr>
              <a:t>);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날짜의 차이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일 단위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IF (days/365) &gt;= 5 THEN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-- 5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년이 지났다면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SELECT CONCAT('</a:t>
            </a:r>
            <a:r>
              <a:rPr lang="ko-KR" altLang="en-US" sz="1200" dirty="0">
                <a:solidFill>
                  <a:schemeClr val="tx1"/>
                </a:solidFill>
              </a:rPr>
              <a:t>입사한지 </a:t>
            </a:r>
            <a:r>
              <a:rPr lang="en-US" altLang="ko-KR" sz="1200" dirty="0">
                <a:solidFill>
                  <a:schemeClr val="tx1"/>
                </a:solidFill>
              </a:rPr>
              <a:t>', days, '</a:t>
            </a:r>
            <a:r>
              <a:rPr lang="ko-KR" altLang="en-US" sz="1200" dirty="0">
                <a:solidFill>
                  <a:schemeClr val="tx1"/>
                </a:solidFill>
              </a:rPr>
              <a:t>일이나 지났습니다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축하합니다</a:t>
            </a:r>
            <a:r>
              <a:rPr lang="en-US" altLang="ko-KR" sz="1200" dirty="0">
                <a:solidFill>
                  <a:schemeClr val="tx1"/>
                </a:solidFill>
              </a:rPr>
              <a:t>!') AS '</a:t>
            </a:r>
            <a:r>
              <a:rPr lang="ko-KR" altLang="en-US" sz="1200" dirty="0">
                <a:solidFill>
                  <a:schemeClr val="tx1"/>
                </a:solidFill>
              </a:rPr>
              <a:t>메시지</a:t>
            </a:r>
            <a:r>
              <a:rPr lang="en-US" altLang="ko-KR" sz="1200" dirty="0">
                <a:solidFill>
                  <a:schemeClr val="tx1"/>
                </a:solidFill>
              </a:rPr>
              <a:t>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ELSE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SELECT '</a:t>
            </a:r>
            <a:r>
              <a:rPr lang="ko-KR" altLang="en-US" sz="1200" dirty="0">
                <a:solidFill>
                  <a:schemeClr val="tx1"/>
                </a:solidFill>
              </a:rPr>
              <a:t>입사한지 </a:t>
            </a:r>
            <a:r>
              <a:rPr lang="en-US" altLang="ko-KR" sz="1200" dirty="0">
                <a:solidFill>
                  <a:schemeClr val="tx1"/>
                </a:solidFill>
              </a:rPr>
              <a:t>' + days + '</a:t>
            </a:r>
            <a:r>
              <a:rPr lang="ko-KR" altLang="en-US" sz="1200" dirty="0">
                <a:solidFill>
                  <a:schemeClr val="tx1"/>
                </a:solidFill>
              </a:rPr>
              <a:t>일밖에 안되었네요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열심히 일하세요</a:t>
            </a:r>
            <a:r>
              <a:rPr lang="en-US" altLang="ko-KR" sz="1200" dirty="0">
                <a:solidFill>
                  <a:schemeClr val="tx1"/>
                </a:solidFill>
              </a:rPr>
              <a:t>.' AS '</a:t>
            </a:r>
            <a:r>
              <a:rPr lang="ko-KR" altLang="en-US" sz="1200" dirty="0">
                <a:solidFill>
                  <a:schemeClr val="tx1"/>
                </a:solidFill>
              </a:rPr>
              <a:t>메시지</a:t>
            </a:r>
            <a:r>
              <a:rPr lang="en-US" altLang="ko-KR" sz="1200" dirty="0">
                <a:solidFill>
                  <a:schemeClr val="tx1"/>
                </a:solidFill>
              </a:rPr>
              <a:t>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END IF;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CALL ifProc2();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99331DB-5FE6-454E-AD1D-C1D8E9B537E1}"/>
              </a:ext>
            </a:extLst>
          </p:cNvPr>
          <p:cNvSpPr/>
          <p:nvPr/>
        </p:nvSpPr>
        <p:spPr>
          <a:xfrm>
            <a:off x="521550" y="6043445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'</a:t>
            </a:r>
            <a:r>
              <a:rPr lang="ko-KR" altLang="en-US" sz="1200" dirty="0">
                <a:solidFill>
                  <a:schemeClr val="tx1"/>
                </a:solidFill>
              </a:rPr>
              <a:t>입사한지 </a:t>
            </a:r>
            <a:r>
              <a:rPr lang="en-US" altLang="ko-KR" sz="1200" dirty="0">
                <a:solidFill>
                  <a:schemeClr val="tx1"/>
                </a:solidFill>
              </a:rPr>
              <a:t>000000</a:t>
            </a:r>
            <a:r>
              <a:rPr lang="ko-KR" altLang="en-US" sz="1200" dirty="0">
                <a:solidFill>
                  <a:schemeClr val="tx1"/>
                </a:solidFill>
              </a:rPr>
              <a:t>일이나 지났습니다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축하합니다</a:t>
            </a:r>
            <a:r>
              <a:rPr lang="en-US" altLang="ko-KR" sz="1200" dirty="0">
                <a:solidFill>
                  <a:schemeClr val="tx1"/>
                </a:solidFill>
              </a:rPr>
              <a:t>!'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B08B56-E4FE-45DD-8446-61D82BB6B931}"/>
              </a:ext>
            </a:extLst>
          </p:cNvPr>
          <p:cNvSpPr txBox="1"/>
          <p:nvPr/>
        </p:nvSpPr>
        <p:spPr>
          <a:xfrm>
            <a:off x="611560" y="6039290"/>
            <a:ext cx="990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861466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CASE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분기를 </a:t>
            </a:r>
            <a:r>
              <a:rPr lang="en-US" altLang="ko-KR" dirty="0"/>
              <a:t>IF</a:t>
            </a:r>
            <a:r>
              <a:rPr lang="ko-KR" altLang="en-US" dirty="0"/>
              <a:t>문으로 작성 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223754"/>
            <a:ext cx="8190910" cy="4365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DROP PROCEDURE IF EXISTS ifProc3;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CREATE PROCEDURE ifProc3()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DECLARE point INT;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DECLARE credit CHAR(1);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SET point = 77;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IF point &gt;= 90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SET credit = 'A’;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ELSEIF point &gt;= 80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SET credit = 'B’;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ELSEIF point &gt;= 70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SET credit = 'C’;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ELSEIF point &gt;= 60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SET credit = 'D’;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ELSE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SET credit = 'F’;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END IF;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SELECT CONCAT('</a:t>
            </a:r>
            <a:r>
              <a:rPr lang="ko-KR" altLang="en-US" sz="1200" dirty="0">
                <a:solidFill>
                  <a:schemeClr val="tx1"/>
                </a:solidFill>
              </a:rPr>
              <a:t>취득점수</a:t>
            </a:r>
            <a:r>
              <a:rPr lang="en-US" altLang="ko-KR" sz="1200" dirty="0">
                <a:solidFill>
                  <a:schemeClr val="tx1"/>
                </a:solidFill>
              </a:rPr>
              <a:t>==&gt;', point), CONCAT('</a:t>
            </a:r>
            <a:r>
              <a:rPr lang="ko-KR" altLang="en-US" sz="1200" dirty="0">
                <a:solidFill>
                  <a:schemeClr val="tx1"/>
                </a:solidFill>
              </a:rPr>
              <a:t>학점</a:t>
            </a:r>
            <a:r>
              <a:rPr lang="en-US" altLang="ko-KR" sz="1200" dirty="0">
                <a:solidFill>
                  <a:schemeClr val="tx1"/>
                </a:solidFill>
              </a:rPr>
              <a:t>==&gt;', credit);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CALL ifProc3();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99331DB-5FE6-454E-AD1D-C1D8E9B537E1}"/>
              </a:ext>
            </a:extLst>
          </p:cNvPr>
          <p:cNvSpPr/>
          <p:nvPr/>
        </p:nvSpPr>
        <p:spPr>
          <a:xfrm>
            <a:off x="521550" y="5679250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취득점수</a:t>
            </a:r>
            <a:r>
              <a:rPr lang="en-US" altLang="ko-KR" sz="1200" dirty="0">
                <a:solidFill>
                  <a:schemeClr val="tx1"/>
                </a:solidFill>
              </a:rPr>
              <a:t>==&gt;77 </a:t>
            </a:r>
            <a:r>
              <a:rPr lang="ko-KR" altLang="en-US" sz="1200" dirty="0">
                <a:solidFill>
                  <a:schemeClr val="tx1"/>
                </a:solidFill>
              </a:rPr>
              <a:t>학점</a:t>
            </a:r>
            <a:r>
              <a:rPr lang="en-US" altLang="ko-KR" sz="1200" dirty="0">
                <a:solidFill>
                  <a:schemeClr val="tx1"/>
                </a:solidFill>
              </a:rPr>
              <a:t>==&gt;C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B08B56-E4FE-45DD-8446-61D82BB6B931}"/>
              </a:ext>
            </a:extLst>
          </p:cNvPr>
          <p:cNvSpPr txBox="1"/>
          <p:nvPr/>
        </p:nvSpPr>
        <p:spPr>
          <a:xfrm>
            <a:off x="611560" y="5675095"/>
            <a:ext cx="990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51329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CASE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문을 </a:t>
            </a:r>
            <a:r>
              <a:rPr lang="en-US" altLang="ko-KR" dirty="0"/>
              <a:t>CASE </a:t>
            </a:r>
            <a:r>
              <a:rPr lang="ko-KR" altLang="en-US" dirty="0"/>
              <a:t>문으로 변경  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223754"/>
            <a:ext cx="8190910" cy="4365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DROP PROCEDURE IF EXISTS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CREATE PROCEDURE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DECLARE point INT;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DECLARE credit CHAR(1);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SET point = 77;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CASE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WHEN point &gt;= 90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SET credit = 'A’;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WHEN point &gt;= 80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SET credit = 'B’;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WHEN point &gt;= 70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SET credit = 'C’;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WHEN point &gt;= 60 THEN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SET credit = 'D’;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ELSE SET credit = 'F’;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END CASE;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SELECT CONCAT('</a:t>
            </a:r>
            <a:r>
              <a:rPr lang="ko-KR" altLang="en-US" sz="1200" dirty="0">
                <a:solidFill>
                  <a:schemeClr val="tx1"/>
                </a:solidFill>
              </a:rPr>
              <a:t>취득점수</a:t>
            </a:r>
            <a:r>
              <a:rPr lang="en-US" altLang="ko-KR" sz="1200" dirty="0">
                <a:solidFill>
                  <a:schemeClr val="tx1"/>
                </a:solidFill>
              </a:rPr>
              <a:t>==&gt;', point), CONCAT('</a:t>
            </a:r>
            <a:r>
              <a:rPr lang="ko-KR" altLang="en-US" sz="1200" dirty="0">
                <a:solidFill>
                  <a:schemeClr val="tx1"/>
                </a:solidFill>
              </a:rPr>
              <a:t>학점</a:t>
            </a:r>
            <a:r>
              <a:rPr lang="en-US" altLang="ko-KR" sz="1200" dirty="0">
                <a:solidFill>
                  <a:schemeClr val="tx1"/>
                </a:solidFill>
              </a:rPr>
              <a:t>==&gt;', credit);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CALL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8-4] CASE </a:t>
            </a:r>
            <a:r>
              <a:rPr lang="ko-KR" altLang="en-US" dirty="0"/>
              <a:t>문을 활용하여 </a:t>
            </a:r>
            <a:r>
              <a:rPr lang="en-US" altLang="ko-KR" dirty="0"/>
              <a:t>SQL </a:t>
            </a:r>
            <a:r>
              <a:rPr lang="ko-KR" altLang="en-US" dirty="0"/>
              <a:t>프로그래밍하기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280~283p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0</a:t>
            </a:r>
            <a:r>
              <a:rPr lang="en-US" altLang="ko-KR" sz="1400" dirty="0"/>
              <a:t> </a:t>
            </a:r>
            <a:r>
              <a:rPr lang="ko-KR" altLang="en-US" dirty="0"/>
              <a:t>구매액에 따라 고객 등급 분류하기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0</a:t>
            </a:r>
            <a:r>
              <a:rPr lang="en-US" altLang="ko-KR" sz="1400" dirty="0"/>
              <a:t>-1 </a:t>
            </a:r>
            <a:r>
              <a:rPr lang="ko-KR" altLang="en-US" dirty="0"/>
              <a:t>최종 결과 확인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1-1 C:\SQL\cookDB.sql </a:t>
            </a:r>
            <a:r>
              <a:rPr lang="ko-KR" altLang="en-US" dirty="0"/>
              <a:t>파일을 열고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창을 모두 닫고 새 쿼리 창을 염 </a:t>
            </a:r>
            <a:r>
              <a:rPr lang="en-US" altLang="ko-KR" sz="14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EF6EBF-9601-4DFC-861E-16272283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48780"/>
            <a:ext cx="3482898" cy="2880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841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8-4] CASE </a:t>
            </a:r>
            <a:r>
              <a:rPr lang="ko-KR" altLang="en-US" dirty="0"/>
              <a:t>문을 활용하여 </a:t>
            </a:r>
            <a:r>
              <a:rPr lang="en-US" altLang="ko-KR" dirty="0"/>
              <a:t>SQL </a:t>
            </a:r>
            <a:r>
              <a:rPr lang="ko-KR" altLang="en-US" dirty="0"/>
              <a:t>프로그래밍하기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280~283p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고객 등급 분류하기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구매액이 높은 순으로 정렬 </a:t>
            </a:r>
            <a:r>
              <a:rPr lang="ko-KR" altLang="en-US" dirty="0"/>
              <a:t>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회원 이름을 넣어 출력 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778E6B-B06C-43A3-85C5-0D579FFFE0B6}"/>
              </a:ext>
            </a:extLst>
          </p:cNvPr>
          <p:cNvSpPr/>
          <p:nvPr/>
        </p:nvSpPr>
        <p:spPr>
          <a:xfrm>
            <a:off x="431540" y="1448780"/>
            <a:ext cx="6570730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USE 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200" dirty="0">
                <a:solidFill>
                  <a:schemeClr val="tx1"/>
                </a:solidFill>
              </a:rPr>
              <a:t>총구매액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GROUP BY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ORDER BY SUM(price * amount) DESC;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580EC86-9E0B-4204-9E05-311D62AB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90" y="1448780"/>
            <a:ext cx="1530170" cy="15196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A0F758-83DF-4BDE-8EF3-73BE75A53802}"/>
              </a:ext>
            </a:extLst>
          </p:cNvPr>
          <p:cNvSpPr/>
          <p:nvPr/>
        </p:nvSpPr>
        <p:spPr>
          <a:xfrm>
            <a:off x="431540" y="3564015"/>
            <a:ext cx="5760640" cy="1260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200" dirty="0">
                <a:solidFill>
                  <a:schemeClr val="tx1"/>
                </a:solidFill>
              </a:rPr>
              <a:t>총구매액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INNER JOIN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GROUP BY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ORDER BY SUM(price * amount) DESC;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277DF6C-A0AC-4ADF-8B7E-35D63A04A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564015"/>
            <a:ext cx="2340260" cy="15416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313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조인의 개요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en-US" altLang="ko-KR" b="0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테이블을 묶어서 하나의 결과 테이블을 만드는 것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cookDB</a:t>
            </a:r>
            <a:r>
              <a:rPr lang="ko-KR" altLang="en-US" dirty="0"/>
              <a:t>의 구조</a:t>
            </a:r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D5CFA6-D10A-49F2-A5CB-AFFB4517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77" y="2123855"/>
            <a:ext cx="6648645" cy="44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8-4] CASE </a:t>
            </a:r>
            <a:r>
              <a:rPr lang="ko-KR" altLang="en-US" dirty="0"/>
              <a:t>문을 활용하여 </a:t>
            </a:r>
            <a:r>
              <a:rPr lang="en-US" altLang="ko-KR" dirty="0"/>
              <a:t>SQL </a:t>
            </a:r>
            <a:r>
              <a:rPr lang="ko-KR" altLang="en-US" dirty="0"/>
              <a:t>프로그래밍하기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280~283p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sz="1400" dirty="0"/>
              <a:t>조건을 만족하지 않는 행도 모두 출력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en-US" altLang="ko-KR" dirty="0" err="1"/>
              <a:t>userID</a:t>
            </a:r>
            <a:r>
              <a:rPr lang="ko-KR" altLang="en-US" dirty="0"/>
              <a:t>의 기준을 구매 테이블 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에서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로 변경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778E6B-B06C-43A3-85C5-0D579FFFE0B6}"/>
              </a:ext>
            </a:extLst>
          </p:cNvPr>
          <p:cNvSpPr/>
          <p:nvPr/>
        </p:nvSpPr>
        <p:spPr>
          <a:xfrm>
            <a:off x="431540" y="1178750"/>
            <a:ext cx="5940660" cy="1260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200" dirty="0">
                <a:solidFill>
                  <a:schemeClr val="tx1"/>
                </a:solidFill>
              </a:rPr>
              <a:t>총구매액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RIGHT OUTER JOIN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GROUP BY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ORDER BY SUM(price * amount) DESC;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A0F758-83DF-4BDE-8EF3-73BE75A53802}"/>
              </a:ext>
            </a:extLst>
          </p:cNvPr>
          <p:cNvSpPr/>
          <p:nvPr/>
        </p:nvSpPr>
        <p:spPr>
          <a:xfrm>
            <a:off x="431539" y="4284095"/>
            <a:ext cx="5940659" cy="1260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200" dirty="0">
                <a:solidFill>
                  <a:schemeClr val="tx1"/>
                </a:solidFill>
              </a:rPr>
              <a:t>총구매액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RIGHT OUTER JOIN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GROUP BY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ORDER BY SUM(price * amount) DESC;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2EE72E-ABC1-4CE3-BC4C-E744B60F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12" y="1178749"/>
            <a:ext cx="2167648" cy="2520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A61BA1D-F103-4598-9194-FCBF4F5F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12" y="4284095"/>
            <a:ext cx="2167648" cy="2478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79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8-4] CASE </a:t>
            </a:r>
            <a:r>
              <a:rPr lang="ko-KR" altLang="en-US" dirty="0"/>
              <a:t>문을 활용하여 </a:t>
            </a:r>
            <a:r>
              <a:rPr lang="en-US" altLang="ko-KR" dirty="0"/>
              <a:t>SQL </a:t>
            </a:r>
            <a:r>
              <a:rPr lang="ko-KR" altLang="en-US" dirty="0"/>
              <a:t>프로그래밍하기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280~283p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2-5 </a:t>
            </a:r>
            <a:r>
              <a:rPr lang="ko-KR" altLang="en-US" dirty="0"/>
              <a:t>총구매액에 따라 고객 분류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2-6 CASE </a:t>
            </a:r>
            <a:r>
              <a:rPr lang="ko-KR" altLang="en-US" dirty="0"/>
              <a:t>구문을 </a:t>
            </a:r>
            <a:r>
              <a:rPr lang="en-US" altLang="ko-KR" dirty="0"/>
              <a:t>SELECT </a:t>
            </a:r>
            <a:r>
              <a:rPr lang="ko-KR" altLang="en-US" dirty="0"/>
              <a:t>절에 추가하여 최종 </a:t>
            </a:r>
            <a:r>
              <a:rPr lang="ko-KR" altLang="en-US" dirty="0" err="1"/>
              <a:t>쿼리문</a:t>
            </a:r>
            <a:r>
              <a:rPr lang="ko-KR" altLang="en-US" dirty="0"/>
              <a:t> 작성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778E6B-B06C-43A3-85C5-0D579FFFE0B6}"/>
              </a:ext>
            </a:extLst>
          </p:cNvPr>
          <p:cNvSpPr/>
          <p:nvPr/>
        </p:nvSpPr>
        <p:spPr>
          <a:xfrm>
            <a:off x="431540" y="1178750"/>
            <a:ext cx="8280920" cy="1260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CASE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WHEN (</a:t>
            </a:r>
            <a:r>
              <a:rPr lang="ko-KR" altLang="en-US" sz="1200" dirty="0">
                <a:solidFill>
                  <a:schemeClr val="tx1"/>
                </a:solidFill>
              </a:rPr>
              <a:t>총구매액 </a:t>
            </a:r>
            <a:r>
              <a:rPr lang="en-US" altLang="ko-KR" sz="1200" dirty="0">
                <a:solidFill>
                  <a:schemeClr val="tx1"/>
                </a:solidFill>
              </a:rPr>
              <a:t>&gt;= 1500) THEN '</a:t>
            </a:r>
            <a:r>
              <a:rPr lang="ko-KR" altLang="en-US" sz="1200" dirty="0">
                <a:solidFill>
                  <a:schemeClr val="tx1"/>
                </a:solidFill>
              </a:rPr>
              <a:t>최우수고객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WHEN (</a:t>
            </a:r>
            <a:r>
              <a:rPr lang="ko-KR" altLang="en-US" sz="1200" dirty="0">
                <a:solidFill>
                  <a:schemeClr val="tx1"/>
                </a:solidFill>
              </a:rPr>
              <a:t>총구매액 </a:t>
            </a:r>
            <a:r>
              <a:rPr lang="en-US" altLang="ko-KR" sz="1200" dirty="0">
                <a:solidFill>
                  <a:schemeClr val="tx1"/>
                </a:solidFill>
              </a:rPr>
              <a:t>&gt;= 1000) THEN '</a:t>
            </a:r>
            <a:r>
              <a:rPr lang="ko-KR" altLang="en-US" sz="1200" dirty="0">
                <a:solidFill>
                  <a:schemeClr val="tx1"/>
                </a:solidFill>
              </a:rPr>
              <a:t>우수고객</a:t>
            </a:r>
            <a:r>
              <a:rPr lang="en-US" altLang="ko-KR" sz="1200" dirty="0">
                <a:solidFill>
                  <a:schemeClr val="tx1"/>
                </a:solidFill>
              </a:rPr>
              <a:t>’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WHEN (</a:t>
            </a:r>
            <a:r>
              <a:rPr lang="ko-KR" altLang="en-US" sz="1200" dirty="0">
                <a:solidFill>
                  <a:schemeClr val="tx1"/>
                </a:solidFill>
              </a:rPr>
              <a:t>총구매액 </a:t>
            </a:r>
            <a:r>
              <a:rPr lang="en-US" altLang="ko-KR" sz="1200" dirty="0">
                <a:solidFill>
                  <a:schemeClr val="tx1"/>
                </a:solidFill>
              </a:rPr>
              <a:t>&gt;= 1 ) THEN '</a:t>
            </a:r>
            <a:r>
              <a:rPr lang="ko-KR" altLang="en-US" sz="1200" dirty="0">
                <a:solidFill>
                  <a:schemeClr val="tx1"/>
                </a:solidFill>
              </a:rPr>
              <a:t>일반고객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ELSE '</a:t>
            </a:r>
            <a:r>
              <a:rPr lang="ko-KR" altLang="en-US" sz="1200" dirty="0">
                <a:solidFill>
                  <a:schemeClr val="tx1"/>
                </a:solidFill>
              </a:rPr>
              <a:t>유령고객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A0F758-83DF-4BDE-8EF3-73BE75A53802}"/>
              </a:ext>
            </a:extLst>
          </p:cNvPr>
          <p:cNvSpPr/>
          <p:nvPr/>
        </p:nvSpPr>
        <p:spPr>
          <a:xfrm>
            <a:off x="431539" y="3113965"/>
            <a:ext cx="8280920" cy="24302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SUM(price * amount) AS '</a:t>
            </a:r>
            <a:r>
              <a:rPr lang="ko-KR" altLang="en-US" sz="1200" dirty="0">
                <a:solidFill>
                  <a:schemeClr val="tx1"/>
                </a:solidFill>
              </a:rPr>
              <a:t>총구매액</a:t>
            </a:r>
            <a:r>
              <a:rPr lang="en-US" altLang="ko-KR" sz="12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CASE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WHEN (SUM(price * amount) &gt;= 1500) THEN '</a:t>
            </a:r>
            <a:r>
              <a:rPr lang="ko-KR" altLang="en-US" sz="1200" dirty="0">
                <a:solidFill>
                  <a:schemeClr val="tx1"/>
                </a:solidFill>
              </a:rPr>
              <a:t>최우수고객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WHEN (SUM(price * amount) &gt;= 1000) THEN '</a:t>
            </a:r>
            <a:r>
              <a:rPr lang="ko-KR" altLang="en-US" sz="1200" dirty="0">
                <a:solidFill>
                  <a:schemeClr val="tx1"/>
                </a:solidFill>
              </a:rPr>
              <a:t>우수고객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WHEN (SUM(price * amount) &gt;= 1 ) THEN '</a:t>
            </a:r>
            <a:r>
              <a:rPr lang="ko-KR" altLang="en-US" sz="1200" dirty="0">
                <a:solidFill>
                  <a:schemeClr val="tx1"/>
                </a:solidFill>
              </a:rPr>
              <a:t>일반고객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ELSE '</a:t>
            </a:r>
            <a:r>
              <a:rPr lang="ko-KR" altLang="en-US" sz="1200" dirty="0">
                <a:solidFill>
                  <a:schemeClr val="tx1"/>
                </a:solidFill>
              </a:rPr>
              <a:t>유령고객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END AS '</a:t>
            </a:r>
            <a:r>
              <a:rPr lang="ko-KR" altLang="en-US" sz="1200" dirty="0">
                <a:solidFill>
                  <a:schemeClr val="tx1"/>
                </a:solidFill>
              </a:rPr>
              <a:t>고객등급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RIGHT OUTER JOIN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GROUP BY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ORDER BY sum(price * amount) DESC;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10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WHILE </a:t>
            </a:r>
            <a:r>
              <a:rPr lang="ko-KR" altLang="en-US" dirty="0"/>
              <a:t>문</a:t>
            </a:r>
            <a:r>
              <a:rPr lang="en-US" altLang="ko-KR" dirty="0"/>
              <a:t>, ITERATE/LEAVE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다른 프로그래밍 언어의 </a:t>
            </a:r>
            <a:r>
              <a:rPr lang="en-US" altLang="ko-KR" dirty="0"/>
              <a:t>WHILE </a:t>
            </a:r>
            <a:r>
              <a:rPr lang="ko-KR" altLang="en-US" dirty="0"/>
              <a:t>문과 동일한 개념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불식</a:t>
            </a:r>
            <a:r>
              <a:rPr lang="en-US" altLang="ko-KR" dirty="0"/>
              <a:t>&gt;</a:t>
            </a:r>
            <a:r>
              <a:rPr lang="ko-KR" altLang="en-US" dirty="0"/>
              <a:t>이 참인 동안 </a:t>
            </a:r>
            <a:r>
              <a:rPr lang="en-US" altLang="ko-KR" dirty="0"/>
              <a:t>WHILE </a:t>
            </a:r>
            <a:r>
              <a:rPr lang="ko-KR" altLang="en-US" dirty="0"/>
              <a:t>문 내의 명령을 계속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808820"/>
            <a:ext cx="8190910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WHILE &lt;</a:t>
            </a:r>
            <a:r>
              <a:rPr lang="ko-KR" altLang="en-US" sz="1400" dirty="0">
                <a:solidFill>
                  <a:schemeClr val="tx1"/>
                </a:solidFill>
              </a:rPr>
              <a:t>불식</a:t>
            </a:r>
            <a:r>
              <a:rPr lang="en-US" altLang="ko-KR" sz="1400" dirty="0">
                <a:solidFill>
                  <a:schemeClr val="tx1"/>
                </a:solidFill>
              </a:rPr>
              <a:t>&gt; DO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SQL </a:t>
            </a:r>
            <a:r>
              <a:rPr lang="ko-KR" altLang="en-US" sz="1400" dirty="0">
                <a:solidFill>
                  <a:schemeClr val="tx1"/>
                </a:solidFill>
              </a:rPr>
              <a:t>명령문들 </a:t>
            </a:r>
            <a:r>
              <a:rPr lang="en-US" altLang="ko-KR" sz="1400" dirty="0">
                <a:solidFill>
                  <a:schemeClr val="tx1"/>
                </a:solidFill>
              </a:rPr>
              <a:t>…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WHILE;</a:t>
            </a:r>
          </a:p>
        </p:txBody>
      </p:sp>
    </p:spTree>
    <p:extLst>
      <p:ext uri="{BB962C8B-B14F-4D97-AF65-F5344CB8AC3E}">
        <p14:creationId xmlns:p14="http://schemas.microsoft.com/office/powerpoint/2010/main" val="2436674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WHILE </a:t>
            </a:r>
            <a:r>
              <a:rPr lang="ko-KR" altLang="en-US" dirty="0"/>
              <a:t>문</a:t>
            </a:r>
            <a:r>
              <a:rPr lang="en-US" altLang="ko-KR" dirty="0"/>
              <a:t>, ITERATE/LEAVE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값을 모두 더하는 코드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208246"/>
            <a:ext cx="8190910" cy="400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whileProc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whileProc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INT;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부터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100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까지 증가할 변수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DECLARE hap INT;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더한 값을 누적할 변수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SET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= 1;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SET hap = 0;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&lt;= 100) DO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SET hap = hap +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hap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의 원래 값에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를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더하여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hap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에 넣으라는 의미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SET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+ 1;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의 원래 값에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을 더하여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에 넣으라는 의미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END WHILE;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SELECT hap;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whileProc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76E70C-341D-4393-A27D-9F20547D92FD}"/>
              </a:ext>
            </a:extLst>
          </p:cNvPr>
          <p:cNvSpPr/>
          <p:nvPr/>
        </p:nvSpPr>
        <p:spPr>
          <a:xfrm>
            <a:off x="521550" y="5338874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5050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017135-C9FD-4E46-AFD5-CA36C4809B11}"/>
              </a:ext>
            </a:extLst>
          </p:cNvPr>
          <p:cNvSpPr txBox="1"/>
          <p:nvPr/>
        </p:nvSpPr>
        <p:spPr>
          <a:xfrm>
            <a:off x="611560" y="5334719"/>
            <a:ext cx="9901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600759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WHILE </a:t>
            </a:r>
            <a:r>
              <a:rPr lang="ko-KR" altLang="en-US" dirty="0"/>
              <a:t>문</a:t>
            </a:r>
            <a:r>
              <a:rPr lang="en-US" altLang="ko-KR" dirty="0"/>
              <a:t>, ITERATE/LEAVE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1~100 </a:t>
            </a:r>
            <a:r>
              <a:rPr lang="ko-KR" altLang="en-US" dirty="0"/>
              <a:t>중 </a:t>
            </a:r>
            <a:r>
              <a:rPr lang="en-US" altLang="ko-KR" dirty="0"/>
              <a:t>7</a:t>
            </a:r>
            <a:r>
              <a:rPr lang="ko-KR" altLang="en-US" dirty="0"/>
              <a:t>의 배수를 합계에서 제외</a:t>
            </a:r>
            <a:endParaRPr lang="en-US" altLang="ko-KR" dirty="0"/>
          </a:p>
          <a:p>
            <a:pPr lvl="1"/>
            <a:r>
              <a:rPr lang="en-US" altLang="ko-KR" dirty="0"/>
              <a:t>ITERATE </a:t>
            </a:r>
            <a:r>
              <a:rPr lang="ko-KR" altLang="en-US" dirty="0"/>
              <a:t>문과 </a:t>
            </a:r>
            <a:r>
              <a:rPr lang="en-US" altLang="ko-KR" dirty="0"/>
              <a:t>LEAVE 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313765"/>
            <a:ext cx="8190910" cy="46421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" dirty="0">
                <a:solidFill>
                  <a:schemeClr val="tx1"/>
                </a:solidFill>
              </a:rPr>
              <a:t>DROP PROCEDURE IF EXISTS whileProc2;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CREATE PROCEDURE whileProc2()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DECLARE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INT; -- 1</a:t>
            </a:r>
            <a:r>
              <a:rPr lang="ko-KR" altLang="en-US" sz="1150" dirty="0">
                <a:solidFill>
                  <a:schemeClr val="tx1"/>
                </a:solidFill>
              </a:rPr>
              <a:t>부터 </a:t>
            </a:r>
            <a:r>
              <a:rPr lang="en-US" altLang="ko-KR" sz="1150" dirty="0">
                <a:solidFill>
                  <a:schemeClr val="tx1"/>
                </a:solidFill>
              </a:rPr>
              <a:t>100</a:t>
            </a:r>
            <a:r>
              <a:rPr lang="ko-KR" altLang="en-US" sz="1150" dirty="0">
                <a:solidFill>
                  <a:schemeClr val="tx1"/>
                </a:solidFill>
              </a:rPr>
              <a:t>까지 증가할 변수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DECLARE hap INT; -- </a:t>
            </a:r>
            <a:r>
              <a:rPr lang="ko-KR" altLang="en-US" sz="1150" dirty="0">
                <a:solidFill>
                  <a:schemeClr val="tx1"/>
                </a:solidFill>
              </a:rPr>
              <a:t>더한 값을 누적할 변수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SET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= 1;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SET hap = 0;</a:t>
            </a: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</a:t>
            </a:r>
            <a:r>
              <a:rPr lang="en-US" altLang="ko-KR" sz="1150" dirty="0" err="1">
                <a:solidFill>
                  <a:schemeClr val="tx1"/>
                </a:solidFill>
              </a:rPr>
              <a:t>myWhile</a:t>
            </a:r>
            <a:r>
              <a:rPr lang="en-US" altLang="ko-KR" sz="1150" dirty="0">
                <a:solidFill>
                  <a:schemeClr val="tx1"/>
                </a:solidFill>
              </a:rPr>
              <a:t>: WHILE (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&lt;= 100) DO -- While </a:t>
            </a:r>
            <a:r>
              <a:rPr lang="ko-KR" altLang="en-US" sz="1150" dirty="0">
                <a:solidFill>
                  <a:schemeClr val="tx1"/>
                </a:solidFill>
              </a:rPr>
              <a:t>문에 </a:t>
            </a:r>
            <a:r>
              <a:rPr lang="en-US" altLang="ko-KR" sz="1150" dirty="0">
                <a:solidFill>
                  <a:schemeClr val="tx1"/>
                </a:solidFill>
              </a:rPr>
              <a:t>label</a:t>
            </a:r>
            <a:r>
              <a:rPr lang="ko-KR" altLang="en-US" sz="1150" dirty="0">
                <a:solidFill>
                  <a:schemeClr val="tx1"/>
                </a:solidFill>
              </a:rPr>
              <a:t>을 지정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  IF (i%7 = 0) THEN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    SET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=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+ 1;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    ITERATE </a:t>
            </a:r>
            <a:r>
              <a:rPr lang="en-US" altLang="ko-KR" sz="1150" dirty="0" err="1">
                <a:solidFill>
                  <a:schemeClr val="tx1"/>
                </a:solidFill>
              </a:rPr>
              <a:t>myWhile</a:t>
            </a:r>
            <a:r>
              <a:rPr lang="en-US" altLang="ko-KR" sz="1150" dirty="0">
                <a:solidFill>
                  <a:schemeClr val="tx1"/>
                </a:solidFill>
              </a:rPr>
              <a:t>; -- </a:t>
            </a:r>
            <a:r>
              <a:rPr lang="ko-KR" altLang="en-US" sz="1150" dirty="0">
                <a:solidFill>
                  <a:schemeClr val="tx1"/>
                </a:solidFill>
              </a:rPr>
              <a:t>지정한 </a:t>
            </a:r>
            <a:r>
              <a:rPr lang="en-US" altLang="ko-KR" sz="1150" dirty="0">
                <a:solidFill>
                  <a:schemeClr val="tx1"/>
                </a:solidFill>
              </a:rPr>
              <a:t>label </a:t>
            </a:r>
            <a:r>
              <a:rPr lang="ko-KR" altLang="en-US" sz="1150" dirty="0">
                <a:solidFill>
                  <a:schemeClr val="tx1"/>
                </a:solidFill>
              </a:rPr>
              <a:t>문으로 가서 계속 진행 </a:t>
            </a:r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  END IF;</a:t>
            </a: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  SET hap = hap +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IF (hap &gt; 1000) THEN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   LEAVE </a:t>
            </a:r>
            <a:r>
              <a:rPr lang="en-US" altLang="ko-KR" sz="1150" dirty="0" err="1">
                <a:solidFill>
                  <a:schemeClr val="tx1"/>
                </a:solidFill>
              </a:rPr>
              <a:t>myWhile</a:t>
            </a:r>
            <a:r>
              <a:rPr lang="en-US" altLang="ko-KR" sz="1150" dirty="0">
                <a:solidFill>
                  <a:schemeClr val="tx1"/>
                </a:solidFill>
              </a:rPr>
              <a:t>; -- </a:t>
            </a:r>
            <a:r>
              <a:rPr lang="ko-KR" altLang="en-US" sz="1150" dirty="0">
                <a:solidFill>
                  <a:schemeClr val="tx1"/>
                </a:solidFill>
              </a:rPr>
              <a:t>지정한 </a:t>
            </a:r>
            <a:r>
              <a:rPr lang="en-US" altLang="ko-KR" sz="1150" dirty="0">
                <a:solidFill>
                  <a:schemeClr val="tx1"/>
                </a:solidFill>
              </a:rPr>
              <a:t>label </a:t>
            </a:r>
            <a:r>
              <a:rPr lang="ko-KR" altLang="en-US" sz="1150" dirty="0">
                <a:solidFill>
                  <a:schemeClr val="tx1"/>
                </a:solidFill>
              </a:rPr>
              <a:t>문을 떠남</a:t>
            </a:r>
            <a:r>
              <a:rPr lang="en-US" altLang="ko-KR" sz="1150" dirty="0">
                <a:solidFill>
                  <a:schemeClr val="tx1"/>
                </a:solidFill>
              </a:rPr>
              <a:t>(While </a:t>
            </a:r>
            <a:r>
              <a:rPr lang="ko-KR" altLang="en-US" sz="1150" dirty="0">
                <a:solidFill>
                  <a:schemeClr val="tx1"/>
                </a:solidFill>
              </a:rPr>
              <a:t>종료</a:t>
            </a:r>
            <a:r>
              <a:rPr lang="en-US" altLang="ko-KR" sz="115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END IF;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  SET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= </a:t>
            </a:r>
            <a:r>
              <a:rPr lang="en-US" altLang="ko-KR" sz="1150" dirty="0" err="1">
                <a:solidFill>
                  <a:schemeClr val="tx1"/>
                </a:solidFill>
              </a:rPr>
              <a:t>i</a:t>
            </a:r>
            <a:r>
              <a:rPr lang="en-US" altLang="ko-KR" sz="1150" dirty="0">
                <a:solidFill>
                  <a:schemeClr val="tx1"/>
                </a:solidFill>
              </a:rPr>
              <a:t> + 1;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    END WHILE;</a:t>
            </a:r>
          </a:p>
          <a:p>
            <a:endParaRPr lang="en-US" altLang="ko-KR" sz="1150" dirty="0">
              <a:solidFill>
                <a:schemeClr val="tx1"/>
              </a:solidFill>
            </a:endParaRPr>
          </a:p>
          <a:p>
            <a:r>
              <a:rPr lang="en-US" altLang="ko-KR" sz="1150" dirty="0">
                <a:solidFill>
                  <a:schemeClr val="tx1"/>
                </a:solidFill>
              </a:rPr>
              <a:t>    SELECT hap;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END $$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150" dirty="0">
                <a:solidFill>
                  <a:schemeClr val="tx1"/>
                </a:solidFill>
              </a:rPr>
              <a:t>CALL whileProc2();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76E70C-341D-4393-A27D-9F20547D92FD}"/>
              </a:ext>
            </a:extLst>
          </p:cNvPr>
          <p:cNvSpPr/>
          <p:nvPr/>
        </p:nvSpPr>
        <p:spPr>
          <a:xfrm>
            <a:off x="521550" y="6068786"/>
            <a:ext cx="8200742" cy="5621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50" dirty="0">
                <a:solidFill>
                  <a:schemeClr val="tx1"/>
                </a:solidFill>
              </a:rPr>
              <a:t>1029</a:t>
            </a:r>
            <a:endParaRPr lang="ko-KR" altLang="en-US" sz="11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017135-C9FD-4E46-AFD5-CA36C4809B11}"/>
              </a:ext>
            </a:extLst>
          </p:cNvPr>
          <p:cNvSpPr txBox="1"/>
          <p:nvPr/>
        </p:nvSpPr>
        <p:spPr>
          <a:xfrm>
            <a:off x="611560" y="6064631"/>
            <a:ext cx="990110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099322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오류 처리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오류 처리 형식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액션</a:t>
            </a:r>
            <a:r>
              <a:rPr lang="en-US" altLang="ko-KR" dirty="0"/>
              <a:t>: </a:t>
            </a:r>
            <a:r>
              <a:rPr lang="ko-KR" altLang="en-US" dirty="0"/>
              <a:t>오류가 발생했을 때의 행동 정의</a:t>
            </a:r>
            <a:endParaRPr lang="en-US" altLang="ko-KR" dirty="0"/>
          </a:p>
          <a:p>
            <a:pPr lvl="1"/>
            <a:r>
              <a:rPr lang="ko-KR" altLang="en-US" dirty="0"/>
              <a:t>오류조건</a:t>
            </a:r>
            <a:r>
              <a:rPr lang="en-US" altLang="ko-KR" dirty="0"/>
              <a:t>: </a:t>
            </a:r>
            <a:r>
              <a:rPr lang="ko-KR" altLang="en-US" dirty="0"/>
              <a:t>어떤 오류를 처리할 것인지 지정 </a:t>
            </a:r>
            <a:endParaRPr lang="en-US" altLang="ko-KR" dirty="0"/>
          </a:p>
          <a:p>
            <a:pPr lvl="1"/>
            <a:r>
              <a:rPr lang="ko-KR" altLang="en-US" dirty="0"/>
              <a:t>처리할 문장</a:t>
            </a:r>
            <a:r>
              <a:rPr lang="en-US" altLang="ko-KR" dirty="0"/>
              <a:t>: </a:t>
            </a:r>
            <a:r>
              <a:rPr lang="ko-KR" altLang="en-US" dirty="0"/>
              <a:t>처리할 문장이 하나라면 한 문장이 오고</a:t>
            </a:r>
            <a:r>
              <a:rPr lang="en-US" altLang="ko-KR" dirty="0"/>
              <a:t>, </a:t>
            </a:r>
            <a:r>
              <a:rPr lang="ko-KR" altLang="en-US" dirty="0"/>
              <a:t>처리할 문장이 여러 개라면 </a:t>
            </a:r>
            <a:r>
              <a:rPr lang="en-US" altLang="ko-KR" dirty="0"/>
              <a:t>BEGIN … END </a:t>
            </a:r>
            <a:r>
              <a:rPr lang="ko-KR" altLang="en-US" dirty="0"/>
              <a:t>문으로 묶음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조회하는 테이블이 없을 때 오류를 처리하는 코드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90FB3A-D28E-499E-8447-4BA54F5B7BB5}"/>
              </a:ext>
            </a:extLst>
          </p:cNvPr>
          <p:cNvSpPr/>
          <p:nvPr/>
        </p:nvSpPr>
        <p:spPr>
          <a:xfrm>
            <a:off x="521550" y="1223755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DECLARE </a:t>
            </a:r>
            <a:r>
              <a:rPr lang="ko-KR" altLang="en-US" sz="1400" dirty="0">
                <a:solidFill>
                  <a:schemeClr val="tx1"/>
                </a:solidFill>
              </a:rPr>
              <a:t>액션 </a:t>
            </a:r>
            <a:r>
              <a:rPr lang="en-US" altLang="ko-KR" sz="1400" dirty="0">
                <a:solidFill>
                  <a:schemeClr val="tx1"/>
                </a:solidFill>
              </a:rPr>
              <a:t>HANDLER FOR </a:t>
            </a:r>
            <a:r>
              <a:rPr lang="ko-KR" altLang="en-US" sz="1400" dirty="0">
                <a:solidFill>
                  <a:schemeClr val="tx1"/>
                </a:solidFill>
              </a:rPr>
              <a:t>오류조건 처리할</a:t>
            </a:r>
            <a:r>
              <a:rPr lang="en-US" altLang="ko-KR" sz="1400" dirty="0">
                <a:solidFill>
                  <a:schemeClr val="tx1"/>
                </a:solidFill>
              </a:rPr>
              <a:t>_</a:t>
            </a:r>
            <a:r>
              <a:rPr lang="ko-KR" altLang="en-US" sz="1400" dirty="0">
                <a:solidFill>
                  <a:schemeClr val="tx1"/>
                </a:solidFill>
              </a:rPr>
              <a:t>문장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21CAFA1-6509-4FD3-AAE4-535992CA5521}"/>
              </a:ext>
            </a:extLst>
          </p:cNvPr>
          <p:cNvSpPr/>
          <p:nvPr/>
        </p:nvSpPr>
        <p:spPr>
          <a:xfrm>
            <a:off x="521550" y="3528842"/>
            <a:ext cx="8190910" cy="21054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errorProc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errorProc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DECLARE CONTINUE HANDLER FOR 1146 SELECT ‘</a:t>
            </a:r>
            <a:r>
              <a:rPr lang="ko-KR" altLang="en-US" sz="1400" dirty="0">
                <a:solidFill>
                  <a:schemeClr val="tx1"/>
                </a:solidFill>
              </a:rPr>
              <a:t>테이블이 </a:t>
            </a:r>
            <a:r>
              <a:rPr lang="ko-KR" altLang="en-US" sz="1400" dirty="0" err="1">
                <a:solidFill>
                  <a:schemeClr val="tx1"/>
                </a:solidFill>
              </a:rPr>
              <a:t>없어요ㅠㅠ</a:t>
            </a:r>
            <a:r>
              <a:rPr lang="ko-KR" altLang="en-US" sz="1400" dirty="0">
                <a:solidFill>
                  <a:schemeClr val="tx1"/>
                </a:solidFill>
              </a:rPr>
              <a:t>’ </a:t>
            </a:r>
            <a:r>
              <a:rPr lang="en-US" altLang="ko-KR" sz="1400" dirty="0">
                <a:solidFill>
                  <a:schemeClr val="tx1"/>
                </a:solidFill>
              </a:rPr>
              <a:t>AS ‘</a:t>
            </a:r>
            <a:r>
              <a:rPr lang="ko-KR" altLang="en-US" sz="1400" dirty="0">
                <a:solidFill>
                  <a:schemeClr val="tx1"/>
                </a:solidFill>
              </a:rPr>
              <a:t>메시지’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noTable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noTable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은 없음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errorProc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D0F4757-13AA-4104-B0B4-349BA18C66FB}"/>
              </a:ext>
            </a:extLst>
          </p:cNvPr>
          <p:cNvSpPr/>
          <p:nvPr/>
        </p:nvSpPr>
        <p:spPr>
          <a:xfrm>
            <a:off x="521550" y="5753751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테이블이 </a:t>
            </a:r>
            <a:r>
              <a:rPr lang="ko-KR" altLang="en-US" sz="1400" dirty="0" err="1">
                <a:solidFill>
                  <a:schemeClr val="tx1"/>
                </a:solidFill>
              </a:rPr>
              <a:t>없어요ㅠㅠ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A0D82C-3CAF-4CCF-9044-50633A18F24C}"/>
              </a:ext>
            </a:extLst>
          </p:cNvPr>
          <p:cNvSpPr txBox="1"/>
          <p:nvPr/>
        </p:nvSpPr>
        <p:spPr>
          <a:xfrm>
            <a:off x="611560" y="5749596"/>
            <a:ext cx="9901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24441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오류 처리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 err="1"/>
              <a:t>cookDB</a:t>
            </a:r>
            <a:r>
              <a:rPr lang="ko-KR" altLang="en-US" dirty="0"/>
              <a:t>의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이미 존재하는 아이디인 </a:t>
            </a:r>
            <a:r>
              <a:rPr lang="en-US" altLang="ko-KR" dirty="0"/>
              <a:t>YJS</a:t>
            </a:r>
            <a:r>
              <a:rPr lang="ko-KR" altLang="en-US" dirty="0"/>
              <a:t>를 생성</a:t>
            </a:r>
            <a:r>
              <a:rPr lang="en-US" altLang="ko-KR" dirty="0"/>
              <a:t>(</a:t>
            </a:r>
            <a:r>
              <a:rPr lang="ko-KR" altLang="en-US" dirty="0"/>
              <a:t>오류 발생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21CAFA1-6509-4FD3-AAE4-535992CA5521}"/>
              </a:ext>
            </a:extLst>
          </p:cNvPr>
          <p:cNvSpPr/>
          <p:nvPr/>
        </p:nvSpPr>
        <p:spPr>
          <a:xfrm>
            <a:off x="521550" y="1223755"/>
            <a:ext cx="8190910" cy="3375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PROCEDURE IF EXISTS errorProc2;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errorProc2()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DECLARE CONTINUE HANDLER FOR SQLEXCEPTION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SHOW ERRORS;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오류 메시지를 보여줌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‘</a:t>
            </a:r>
            <a:r>
              <a:rPr lang="ko-KR" altLang="en-US" sz="1400" dirty="0">
                <a:solidFill>
                  <a:schemeClr val="tx1"/>
                </a:solidFill>
              </a:rPr>
              <a:t>오류가 발생했네요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작업은 취소시켰습니다</a:t>
            </a:r>
            <a:r>
              <a:rPr lang="en-US" altLang="ko-KR" sz="1400" dirty="0">
                <a:solidFill>
                  <a:schemeClr val="tx1"/>
                </a:solidFill>
              </a:rPr>
              <a:t>.’ AS ‘</a:t>
            </a:r>
            <a:r>
              <a:rPr lang="ko-KR" altLang="en-US" sz="1400" dirty="0">
                <a:solidFill>
                  <a:schemeClr val="tx1"/>
                </a:solidFill>
              </a:rPr>
              <a:t>메시지’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ROLLBACK;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오류 발생 시 작업을 롤백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END;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VALUES(‘YJS’, ‘</a:t>
            </a:r>
            <a:r>
              <a:rPr lang="ko-KR" altLang="en-US" sz="1400" dirty="0">
                <a:solidFill>
                  <a:schemeClr val="tx1"/>
                </a:solidFill>
              </a:rPr>
              <a:t>윤정수’</a:t>
            </a:r>
            <a:r>
              <a:rPr lang="en-US" altLang="ko-KR" sz="1400" dirty="0">
                <a:solidFill>
                  <a:schemeClr val="tx1"/>
                </a:solidFill>
              </a:rPr>
              <a:t>, 1988, ‘</a:t>
            </a:r>
            <a:r>
              <a:rPr lang="ko-KR" altLang="en-US" sz="1400" dirty="0">
                <a:solidFill>
                  <a:schemeClr val="tx1"/>
                </a:solidFill>
              </a:rPr>
              <a:t>서울’</a:t>
            </a:r>
            <a:r>
              <a:rPr lang="en-US" altLang="ko-KR" sz="1400" dirty="0">
                <a:solidFill>
                  <a:schemeClr val="tx1"/>
                </a:solidFill>
              </a:rPr>
              <a:t>, NULL, NULL, 170, CURRENT_DATE());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중복되는 아이디이므로 오류 발생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CALL errorProc2();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39E32B-B0DA-4DD7-9894-595FB009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4734145"/>
            <a:ext cx="6930770" cy="4430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630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</a:t>
            </a:r>
            <a:r>
              <a:rPr lang="ko-KR" altLang="en-US" dirty="0"/>
              <a:t>동적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B655102C-4E60-4112-8124-0316E4A22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828979" cy="5669958"/>
          </a:xfrm>
        </p:spPr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/>
              <a:t>SQL</a:t>
            </a:r>
          </a:p>
          <a:p>
            <a:pPr lvl="1"/>
            <a:r>
              <a:rPr lang="en-US" altLang="ko-KR" dirty="0"/>
              <a:t>PREPARE </a:t>
            </a:r>
            <a:r>
              <a:rPr lang="ko-KR" altLang="en-US" dirty="0"/>
              <a:t>문은 </a:t>
            </a:r>
            <a:r>
              <a:rPr lang="en-US" altLang="ko-KR" dirty="0"/>
              <a:t>SQL </a:t>
            </a:r>
            <a:r>
              <a:rPr lang="ko-KR" altLang="en-US" dirty="0"/>
              <a:t>문을 실행하지는 않고 따로 준비만 </a:t>
            </a:r>
            <a:r>
              <a:rPr lang="ko-KR" altLang="en-US" dirty="0" err="1"/>
              <a:t>해놓으며</a:t>
            </a:r>
            <a:r>
              <a:rPr lang="en-US" altLang="ko-KR" dirty="0"/>
              <a:t>, EXECUTE </a:t>
            </a:r>
            <a:r>
              <a:rPr lang="ko-KR" altLang="en-US" dirty="0"/>
              <a:t>문은 </a:t>
            </a:r>
            <a:r>
              <a:rPr lang="en-US" altLang="ko-KR" dirty="0"/>
              <a:t>PREPARE</a:t>
            </a:r>
            <a:r>
              <a:rPr lang="ko-KR" altLang="en-US" dirty="0"/>
              <a:t>문으로 준비한 쿼리문을 실행</a:t>
            </a:r>
            <a:endParaRPr lang="en-US" altLang="ko-KR" dirty="0"/>
          </a:p>
          <a:p>
            <a:pPr lvl="1"/>
            <a:r>
              <a:rPr lang="ko-KR" altLang="en-US" dirty="0"/>
              <a:t>미리 쿼리문을 준비한 후 나중에 실행하는 것을 ‘동적 </a:t>
            </a:r>
            <a:r>
              <a:rPr lang="en-US" altLang="ko-KR" dirty="0"/>
              <a:t>SQL’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</a:t>
            </a:r>
            <a:r>
              <a:rPr lang="ko-KR" altLang="en-US" dirty="0"/>
              <a:t>로 쿼리문을 실행한 후에는 </a:t>
            </a:r>
            <a:r>
              <a:rPr lang="en-US" altLang="ko-KR" dirty="0"/>
              <a:t>DEALLOCATE PREPARE </a:t>
            </a:r>
            <a:r>
              <a:rPr lang="ko-KR" altLang="en-US" dirty="0"/>
              <a:t>문으로 준비 했던 문장을 해제하는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ko-KR" altLang="en-US" dirty="0"/>
              <a:t>쿼리문을 실행하는 순간의 날짜와 시간이 입력되는 코드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21CAFA1-6509-4FD3-AAE4-535992CA5521}"/>
              </a:ext>
            </a:extLst>
          </p:cNvPr>
          <p:cNvSpPr/>
          <p:nvPr/>
        </p:nvSpPr>
        <p:spPr>
          <a:xfrm>
            <a:off x="521550" y="2618910"/>
            <a:ext cx="8190910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FROM 'SELECT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"NHS"';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EXECUTE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DEALLOCATE 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A6689C-3ADF-471A-A3F2-3FBED158C842}"/>
              </a:ext>
            </a:extLst>
          </p:cNvPr>
          <p:cNvSpPr/>
          <p:nvPr/>
        </p:nvSpPr>
        <p:spPr>
          <a:xfrm>
            <a:off x="521550" y="4239090"/>
            <a:ext cx="8190910" cy="24531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myTable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myTable</a:t>
            </a:r>
            <a:r>
              <a:rPr lang="en-US" altLang="ko-KR" sz="1400" dirty="0">
                <a:solidFill>
                  <a:schemeClr val="tx1"/>
                </a:solidFill>
              </a:rPr>
              <a:t> (id INT AUTO_INCREMENT PRIMARY KEY,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DATETIME);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SET @</a:t>
            </a:r>
            <a:r>
              <a:rPr lang="en-US" altLang="ko-KR" sz="1400" dirty="0" err="1">
                <a:solidFill>
                  <a:schemeClr val="tx1"/>
                </a:solidFill>
              </a:rPr>
              <a:t>curDATE</a:t>
            </a:r>
            <a:r>
              <a:rPr lang="en-US" altLang="ko-KR" sz="1400" dirty="0">
                <a:solidFill>
                  <a:schemeClr val="tx1"/>
                </a:solidFill>
              </a:rPr>
              <a:t> = CURRENT_TIMESTAMP();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현재 날짜와 시간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FROM 'INSERT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myTable</a:t>
            </a:r>
            <a:r>
              <a:rPr lang="en-US" altLang="ko-KR" sz="1400" dirty="0">
                <a:solidFill>
                  <a:schemeClr val="tx1"/>
                </a:solidFill>
              </a:rPr>
              <a:t> VALUES(NULL, ?)';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EXECUTE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USING @</a:t>
            </a:r>
            <a:r>
              <a:rPr lang="en-US" altLang="ko-KR" sz="1400" dirty="0" err="1">
                <a:solidFill>
                  <a:schemeClr val="tx1"/>
                </a:solidFill>
              </a:rPr>
              <a:t>curDATE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DEALLOCATE 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myTable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815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조인의 개요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일대다 관계 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cookDB</a:t>
            </a:r>
            <a:r>
              <a:rPr lang="ko-KR" altLang="en-US" dirty="0"/>
              <a:t>의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과 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이 맺고 있는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한쪽 테이블에는 하나의 값만 존재하고 그 값과 대응되는 다른 쪽 테이블의 값은 여러 개인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0" smtClean="0"/>
          </a:p>
          <a:p>
            <a:pPr>
              <a:lnSpc>
                <a:spcPct val="150000"/>
              </a:lnSpc>
            </a:pPr>
            <a:r>
              <a:rPr lang="ko-KR" altLang="en-US" b="0" smtClean="0"/>
              <a:t>일대다 </a:t>
            </a:r>
            <a:r>
              <a:rPr lang="ko-KR" altLang="en-US" b="0"/>
              <a:t>관계 </a:t>
            </a:r>
            <a:r>
              <a:rPr lang="ko-KR" altLang="en-US" b="0" smtClean="0"/>
              <a:t>예</a:t>
            </a:r>
            <a:endParaRPr lang="en-US" altLang="ko-KR" b="0" smtClean="0"/>
          </a:p>
          <a:p>
            <a:pPr lvl="1">
              <a:lnSpc>
                <a:spcPct val="150000"/>
              </a:lnSpc>
            </a:pPr>
            <a:r>
              <a:rPr lang="ko-KR" altLang="en-US" b="0" smtClean="0"/>
              <a:t>기업의 </a:t>
            </a:r>
            <a:r>
              <a:rPr lang="ko-KR" altLang="en-US" b="0" dirty="0"/>
              <a:t>직원 테이블과 급여 테이블</a:t>
            </a:r>
            <a:r>
              <a:rPr lang="en-US" altLang="ko-KR" b="0" dirty="0"/>
              <a:t>, </a:t>
            </a:r>
            <a:r>
              <a:rPr lang="ko-KR" altLang="en-US" b="0" dirty="0"/>
              <a:t>학교의 학생 테이블과 학점 테이블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58644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조인의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KYM</a:t>
            </a:r>
            <a:r>
              <a:rPr lang="ko-KR" altLang="en-US" dirty="0"/>
              <a:t>이라는 아이디를 가진 회원이 구매한 물건을 발송하려면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b="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604A1C7-C6C9-40C7-B602-40BFA6A3E1D4}"/>
              </a:ext>
            </a:extLst>
          </p:cNvPr>
          <p:cNvSpPr/>
          <p:nvPr/>
        </p:nvSpPr>
        <p:spPr>
          <a:xfrm>
            <a:off x="521550" y="1208246"/>
            <a:ext cx="8200742" cy="1224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&lt;</a:t>
            </a:r>
            <a:r>
              <a:rPr lang="ko-KR" altLang="en-US" sz="1400" dirty="0">
                <a:solidFill>
                  <a:schemeClr val="tx1"/>
                </a:solidFill>
              </a:rPr>
              <a:t>열 목록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&lt;</a:t>
            </a:r>
            <a:r>
              <a:rPr lang="ko-KR" altLang="en-US" sz="1400" dirty="0">
                <a:solidFill>
                  <a:schemeClr val="tx1"/>
                </a:solidFill>
              </a:rPr>
              <a:t>첫 번째 테이블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INNER JOIN &lt;</a:t>
            </a:r>
            <a:r>
              <a:rPr lang="ko-KR" altLang="en-US" sz="1400" dirty="0">
                <a:solidFill>
                  <a:schemeClr val="tx1"/>
                </a:solidFill>
              </a:rPr>
              <a:t>두 번째 테이블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ON &lt;</a:t>
            </a:r>
            <a:r>
              <a:rPr lang="ko-KR" altLang="en-US" sz="1400" dirty="0">
                <a:solidFill>
                  <a:schemeClr val="tx1"/>
                </a:solidFill>
              </a:rPr>
              <a:t>조인될 조건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[WHERE </a:t>
            </a:r>
            <a:r>
              <a:rPr lang="ko-KR" altLang="en-US" sz="1400" dirty="0">
                <a:solidFill>
                  <a:schemeClr val="tx1"/>
                </a:solidFill>
              </a:rPr>
              <a:t>검색조건</a:t>
            </a:r>
            <a:r>
              <a:rPr lang="en-US" altLang="ko-KR" sz="1400" dirty="0">
                <a:solidFill>
                  <a:schemeClr val="tx1"/>
                </a:solidFill>
              </a:rPr>
              <a:t>];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79A34E-F95B-412D-B38C-27E30370F4DC}"/>
              </a:ext>
            </a:extLst>
          </p:cNvPr>
          <p:cNvSpPr/>
          <p:nvPr/>
        </p:nvSpPr>
        <p:spPr>
          <a:xfrm>
            <a:off x="521550" y="3149136"/>
            <a:ext cx="8200742" cy="1404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userTBL.userID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 = 'KYM';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375A41-082E-4EFD-ACE3-AB5E3180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689141"/>
            <a:ext cx="8200742" cy="4674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99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내부 조인의 작동</a:t>
            </a:r>
            <a:endParaRPr lang="en-US" altLang="ko-KR" dirty="0"/>
          </a:p>
          <a:p>
            <a:pPr lvl="1"/>
            <a:r>
              <a:rPr lang="ko-KR" altLang="en-US" dirty="0"/>
              <a:t>구매 테이블의 회원 아이디</a:t>
            </a:r>
            <a:r>
              <a:rPr lang="en-US" altLang="ko-KR" dirty="0"/>
              <a:t>(</a:t>
            </a:r>
            <a:r>
              <a:rPr lang="en-US" altLang="ko-KR" dirty="0" err="1"/>
              <a:t>buyTBL.userID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KYM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lvl="1"/>
            <a:r>
              <a:rPr lang="en-US" altLang="ko-KR" dirty="0"/>
              <a:t>KYM</a:t>
            </a:r>
            <a:r>
              <a:rPr lang="ko-KR" altLang="en-US" dirty="0"/>
              <a:t>과 동일한 값을 회원 테이블의 아이디 </a:t>
            </a:r>
            <a:r>
              <a:rPr lang="en-US" altLang="ko-KR" dirty="0"/>
              <a:t>(</a:t>
            </a:r>
            <a:r>
              <a:rPr lang="en-US" altLang="ko-KR" dirty="0" err="1"/>
              <a:t>userTBL.userID</a:t>
            </a:r>
            <a:r>
              <a:rPr lang="en-US" altLang="ko-KR" dirty="0"/>
              <a:t>) </a:t>
            </a:r>
            <a:r>
              <a:rPr lang="ko-KR" altLang="en-US" dirty="0"/>
              <a:t>열에서 검색</a:t>
            </a:r>
            <a:endParaRPr lang="en-US" altLang="ko-KR" dirty="0"/>
          </a:p>
          <a:p>
            <a:pPr lvl="1"/>
            <a:r>
              <a:rPr lang="ko-KR" altLang="en-US" dirty="0"/>
              <a:t>아이디 </a:t>
            </a:r>
            <a:r>
              <a:rPr lang="en-US" altLang="ko-KR" dirty="0"/>
              <a:t>KYM</a:t>
            </a:r>
            <a:r>
              <a:rPr lang="ko-KR" altLang="en-US" dirty="0"/>
              <a:t>을 찾으면 구매 테이블과 회원 테이블의 두 행을 결합</a:t>
            </a:r>
            <a:r>
              <a:rPr lang="en-US" altLang="ko-KR" dirty="0"/>
              <a:t>(</a:t>
            </a:r>
            <a:r>
              <a:rPr lang="ko-KR" altLang="en-US" dirty="0"/>
              <a:t>조인</a:t>
            </a:r>
            <a:r>
              <a:rPr lang="en-US" altLang="ko-KR" dirty="0"/>
              <a:t>)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9F344E-C75F-4FCD-9B7F-9C91E157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23855"/>
            <a:ext cx="7429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WHERE </a:t>
            </a:r>
            <a:r>
              <a:rPr lang="en-US" altLang="ko-KR" dirty="0" err="1"/>
              <a:t>buyTBL.userID</a:t>
            </a:r>
            <a:r>
              <a:rPr lang="en-US" altLang="ko-KR" dirty="0"/>
              <a:t> = ‘KYM’</a:t>
            </a:r>
            <a:r>
              <a:rPr lang="ko-KR" altLang="en-US" dirty="0"/>
              <a:t>을 생략하면</a:t>
            </a:r>
            <a:r>
              <a:rPr lang="en-US" altLang="ko-KR" dirty="0"/>
              <a:t>?</a:t>
            </a:r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00E22A-F7A6-4548-9585-0FE0104E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199936"/>
            <a:ext cx="8241926" cy="31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내부 조인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b="0" dirty="0"/>
              <a:t>아이디</a:t>
            </a:r>
            <a:r>
              <a:rPr lang="en-US" altLang="ko-KR" b="0" dirty="0"/>
              <a:t>, </a:t>
            </a:r>
            <a:r>
              <a:rPr lang="ko-KR" altLang="en-US" b="0" dirty="0"/>
              <a:t>이름</a:t>
            </a:r>
            <a:r>
              <a:rPr lang="en-US" altLang="ko-KR" b="0" dirty="0"/>
              <a:t>, </a:t>
            </a:r>
            <a:r>
              <a:rPr lang="ko-KR" altLang="en-US" b="0" dirty="0"/>
              <a:t>구매 물품</a:t>
            </a:r>
            <a:r>
              <a:rPr lang="en-US" altLang="ko-KR" b="0" dirty="0"/>
              <a:t>, </a:t>
            </a:r>
            <a:r>
              <a:rPr lang="ko-KR" altLang="en-US" b="0" dirty="0"/>
              <a:t>주소</a:t>
            </a:r>
            <a:r>
              <a:rPr lang="en-US" altLang="ko-KR" b="0" dirty="0"/>
              <a:t>, </a:t>
            </a:r>
            <a:r>
              <a:rPr lang="ko-KR" altLang="en-US" b="0" dirty="0"/>
              <a:t>연락처만 추출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/>
              <a:t>어느 테이블의 </a:t>
            </a:r>
            <a:r>
              <a:rPr lang="en-US" altLang="ko-KR" dirty="0" err="1"/>
              <a:t>userID</a:t>
            </a:r>
            <a:r>
              <a:rPr lang="ko-KR" altLang="en-US" dirty="0"/>
              <a:t>를 추출할지 선택</a:t>
            </a:r>
            <a:r>
              <a:rPr lang="en-US" altLang="ko-KR" dirty="0"/>
              <a:t>(</a:t>
            </a:r>
            <a:r>
              <a:rPr lang="ko-KR" altLang="en-US" dirty="0"/>
              <a:t>구매 테이블의 </a:t>
            </a:r>
            <a:r>
              <a:rPr lang="en-US" altLang="ko-KR" dirty="0" err="1"/>
              <a:t>userID</a:t>
            </a:r>
            <a:r>
              <a:rPr lang="ko-KR" altLang="en-US" dirty="0"/>
              <a:t>라고 명시</a:t>
            </a:r>
            <a:r>
              <a:rPr lang="en-US" altLang="ko-KR" dirty="0"/>
              <a:t>)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1C4EA6D-3502-4798-97B1-5C734AC4DB45}"/>
              </a:ext>
            </a:extLst>
          </p:cNvPr>
          <p:cNvSpPr/>
          <p:nvPr/>
        </p:nvSpPr>
        <p:spPr>
          <a:xfrm>
            <a:off x="521550" y="1028226"/>
            <a:ext cx="8200742" cy="960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CONCAT(mobile1, 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userTBL.userID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5528F45-D97A-4CB5-AAEB-03ABA95439BA}"/>
              </a:ext>
            </a:extLst>
          </p:cNvPr>
          <p:cNvSpPr/>
          <p:nvPr/>
        </p:nvSpPr>
        <p:spPr>
          <a:xfrm>
            <a:off x="521550" y="2118178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1052. Column '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' in field list is ambiguous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5A1FD9-55B2-4078-A5EC-B1C3C72C0D47}"/>
              </a:ext>
            </a:extLst>
          </p:cNvPr>
          <p:cNvSpPr txBox="1"/>
          <p:nvPr/>
        </p:nvSpPr>
        <p:spPr>
          <a:xfrm>
            <a:off x="611560" y="2114023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89DE930-157E-4BB2-8048-C1BDCCCEECE7}"/>
              </a:ext>
            </a:extLst>
          </p:cNvPr>
          <p:cNvSpPr/>
          <p:nvPr/>
        </p:nvSpPr>
        <p:spPr>
          <a:xfrm>
            <a:off x="521549" y="3423322"/>
            <a:ext cx="3825425" cy="14458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CONCAT(mobile1, 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buyTBL.userID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userTBL.userID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6501FC-6F10-4E59-ADA9-33C7CC6B7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177"/>
            <a:ext cx="4150292" cy="3317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7775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3772</Words>
  <Application>Microsoft Office PowerPoint</Application>
  <PresentationFormat>화면 슬라이드 쇼(4:3)</PresentationFormat>
  <Paragraphs>727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조인의 개요  </vt:lpstr>
      <vt:lpstr>1-1 조인의 개요  </vt:lpstr>
      <vt:lpstr>1-2 내부 조인   </vt:lpstr>
      <vt:lpstr>1-2 내부 조인   </vt:lpstr>
      <vt:lpstr>1-2 내부 조인   </vt:lpstr>
      <vt:lpstr>1-2 내부 조인   </vt:lpstr>
      <vt:lpstr>1-2 내부 조인   </vt:lpstr>
      <vt:lpstr>1-2 내부 조인   </vt:lpstr>
      <vt:lpstr>1-2 내부 조인   </vt:lpstr>
      <vt:lpstr>1-2 내부 조인   </vt:lpstr>
      <vt:lpstr>1-2 내부 조인   </vt:lpstr>
      <vt:lpstr>[실습 8-1] 3개 테이블 내부 조인하기 </vt:lpstr>
      <vt:lpstr>[실습 8-1] 3개 테이블 내부 조인하기 </vt:lpstr>
      <vt:lpstr>[실습 8-1] 3개 테이블 내부 조인하기 </vt:lpstr>
      <vt:lpstr>1-3 외부 조인   </vt:lpstr>
      <vt:lpstr>1-3 외부 조인   </vt:lpstr>
      <vt:lpstr>1-3 외부 조인   </vt:lpstr>
      <vt:lpstr>[실습 8-2] 왼쪽/오른쪽 외부 조인하기 </vt:lpstr>
      <vt:lpstr>[실습 8-2] 왼쪽/오른쪽 외부 조인하기 </vt:lpstr>
      <vt:lpstr>1-4 상호 조인   </vt:lpstr>
      <vt:lpstr>1-4 상호 조인   </vt:lpstr>
      <vt:lpstr>1-5 자체 조인    </vt:lpstr>
      <vt:lpstr>1-5 자체 조인    </vt:lpstr>
      <vt:lpstr>[실습 8-3] 자체 조인하기 </vt:lpstr>
      <vt:lpstr>[실습 8-3] 자체 조인하기 </vt:lpstr>
      <vt:lpstr>1-6 UNION/UNION ALL</vt:lpstr>
      <vt:lpstr>1-6 UNION/UNION ALL</vt:lpstr>
      <vt:lpstr>1-7 NOT IN/IN</vt:lpstr>
      <vt:lpstr>2-1 SQL 프로그래밍의 개요 </vt:lpstr>
      <vt:lpstr>2-2 IF … ELSE … END IF 문</vt:lpstr>
      <vt:lpstr>2-2 IF … ELSE … END IF 문</vt:lpstr>
      <vt:lpstr>2-2 IF … ELSE … END IF 문</vt:lpstr>
      <vt:lpstr>2-3 CASE 문</vt:lpstr>
      <vt:lpstr>2-3 CASE 문</vt:lpstr>
      <vt:lpstr>[실습 8-4] CASE 문을 활용하여 SQL 프로그래밍하기</vt:lpstr>
      <vt:lpstr>[실습 8-4] CASE 문을 활용하여 SQL 프로그래밍하기</vt:lpstr>
      <vt:lpstr>[실습 8-4] CASE 문을 활용하여 SQL 프로그래밍하기</vt:lpstr>
      <vt:lpstr>[실습 8-4] CASE 문을 활용하여 SQL 프로그래밍하기</vt:lpstr>
      <vt:lpstr>2-4 WHILE 문, ITERATE/LEAVE 문</vt:lpstr>
      <vt:lpstr>2-4 WHILE 문, ITERATE/LEAVE 문</vt:lpstr>
      <vt:lpstr>2-4 WHILE 문, ITERATE/LEAVE 문</vt:lpstr>
      <vt:lpstr>2-5 오류 처리 </vt:lpstr>
      <vt:lpstr>2-5 오류 처리 </vt:lpstr>
      <vt:lpstr>2-6 동적 SQL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424</cp:revision>
  <dcterms:created xsi:type="dcterms:W3CDTF">2012-07-23T02:34:37Z</dcterms:created>
  <dcterms:modified xsi:type="dcterms:W3CDTF">2019-02-07T08:44:24Z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