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62"/>
  </p:notesMasterIdLst>
  <p:handoutMasterIdLst>
    <p:handoutMasterId r:id="rId63"/>
  </p:handoutMasterIdLst>
  <p:sldIdLst>
    <p:sldId id="372" r:id="rId2"/>
    <p:sldId id="373" r:id="rId3"/>
    <p:sldId id="375" r:id="rId4"/>
    <p:sldId id="386" r:id="rId5"/>
    <p:sldId id="374" r:id="rId6"/>
    <p:sldId id="387" r:id="rId7"/>
    <p:sldId id="385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1" r:id="rId21"/>
    <p:sldId id="400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16" r:id="rId36"/>
    <p:sldId id="417" r:id="rId37"/>
    <p:sldId id="418" r:id="rId38"/>
    <p:sldId id="419" r:id="rId39"/>
    <p:sldId id="420" r:id="rId40"/>
    <p:sldId id="421" r:id="rId41"/>
    <p:sldId id="422" r:id="rId42"/>
    <p:sldId id="423" r:id="rId43"/>
    <p:sldId id="424" r:id="rId44"/>
    <p:sldId id="425" r:id="rId45"/>
    <p:sldId id="426" r:id="rId46"/>
    <p:sldId id="427" r:id="rId47"/>
    <p:sldId id="428" r:id="rId48"/>
    <p:sldId id="429" r:id="rId49"/>
    <p:sldId id="430" r:id="rId50"/>
    <p:sldId id="431" r:id="rId51"/>
    <p:sldId id="432" r:id="rId52"/>
    <p:sldId id="433" r:id="rId53"/>
    <p:sldId id="434" r:id="rId54"/>
    <p:sldId id="435" r:id="rId55"/>
    <p:sldId id="436" r:id="rId56"/>
    <p:sldId id="437" r:id="rId57"/>
    <p:sldId id="438" r:id="rId58"/>
    <p:sldId id="439" r:id="rId59"/>
    <p:sldId id="440" r:id="rId60"/>
    <p:sldId id="362" r:id="rId6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3300"/>
    <a:srgbClr val="800000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6429" autoAdjust="0"/>
  </p:normalViewPr>
  <p:slideViewPr>
    <p:cSldViewPr>
      <p:cViewPr varScale="1">
        <p:scale>
          <a:sx n="108" d="100"/>
          <a:sy n="108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 userDrawn="1"/>
        </p:nvGrpSpPr>
        <p:grpSpPr>
          <a:xfrm>
            <a:off x="-3012" y="-2089"/>
            <a:ext cx="9147012" cy="6856833"/>
            <a:chOff x="-3012" y="-2089"/>
            <a:chExt cx="9147012" cy="6856833"/>
          </a:xfrm>
        </p:grpSpPr>
        <p:grpSp>
          <p:nvGrpSpPr>
            <p:cNvPr id="42" name="그룹 41"/>
            <p:cNvGrpSpPr/>
            <p:nvPr userDrawn="1"/>
          </p:nvGrpSpPr>
          <p:grpSpPr>
            <a:xfrm>
              <a:off x="-3012" y="-2089"/>
              <a:ext cx="9147012" cy="6856833"/>
              <a:chOff x="-3012" y="-2089"/>
              <a:chExt cx="9147012" cy="6856833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5832140" y="3275"/>
                <a:ext cx="3311860" cy="6851469"/>
                <a:chOff x="0" y="5660"/>
                <a:chExt cx="3311860" cy="6851469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4737" y="1501534"/>
                  <a:ext cx="3300890" cy="535559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/>
              <p:cNvGrpSpPr/>
              <p:nvPr userDrawn="1"/>
            </p:nvGrpSpPr>
            <p:grpSpPr>
              <a:xfrm>
                <a:off x="-3012" y="-2089"/>
                <a:ext cx="5906652" cy="6851469"/>
                <a:chOff x="-3012" y="5660"/>
                <a:chExt cx="5906652" cy="6851469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-3012" y="1501534"/>
                  <a:ext cx="3300890" cy="5355595"/>
                </a:xfrm>
                <a:prstGeom prst="rect">
                  <a:avLst/>
                </a:prstGeom>
              </p:spPr>
            </p:pic>
            <p:pic>
              <p:nvPicPr>
                <p:cNvPr id="12" name="그림 11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259178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13" name="그림 12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2588768" y="1501534"/>
                  <a:ext cx="3300890" cy="5355595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타원 28"/>
            <p:cNvSpPr/>
            <p:nvPr userDrawn="1"/>
          </p:nvSpPr>
          <p:spPr>
            <a:xfrm>
              <a:off x="6590804" y="3873902"/>
              <a:ext cx="2385265" cy="2835315"/>
            </a:xfrm>
            <a:prstGeom prst="ellipse">
              <a:avLst/>
            </a:prstGeom>
            <a:solidFill>
              <a:srgbClr val="FEF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50" y="4104075"/>
            <a:ext cx="2008300" cy="21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/60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/60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2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/60</a:t>
            </a: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2019-02-07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09</a:t>
            </a:r>
            <a:endParaRPr lang="ko-KR" altLang="en-US" sz="40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5905893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4000" dirty="0"/>
              <a:t>테이블과 </a:t>
            </a:r>
            <a:r>
              <a:rPr lang="ko-KR" altLang="en-US" sz="4000" dirty="0" err="1"/>
              <a:t>뷰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9-1] SQL </a:t>
            </a:r>
            <a:r>
              <a:rPr lang="ko-KR" altLang="en-US" dirty="0"/>
              <a:t>문으로 테이블 생성하기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296~300p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2-3 </a:t>
            </a:r>
            <a:r>
              <a:rPr lang="ko-KR" altLang="en-US" dirty="0"/>
              <a:t>각 테이블에 </a:t>
            </a:r>
            <a:r>
              <a:rPr lang="ko-KR" altLang="en-US" dirty="0" err="1"/>
              <a:t>기본키</a:t>
            </a:r>
            <a:r>
              <a:rPr lang="ko-KR" altLang="en-US" dirty="0"/>
              <a:t> 설정 </a:t>
            </a: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17A9EEF-FE88-4179-99FF-B7B73F6D9D30}"/>
              </a:ext>
            </a:extLst>
          </p:cNvPr>
          <p:cNvSpPr/>
          <p:nvPr/>
        </p:nvSpPr>
        <p:spPr>
          <a:xfrm>
            <a:off x="521550" y="1178750"/>
            <a:ext cx="8190910" cy="42304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DROP TABLE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CHAR(8) NOT NULL PRIMARY KEY,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VARCHAR(10)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 INT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CHAR(2)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mobile1 CHAR(3)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mobile2 CHAR(8)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height SMALLINT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mDate</a:t>
            </a:r>
            <a:r>
              <a:rPr lang="en-US" altLang="ko-KR" sz="1400" dirty="0">
                <a:solidFill>
                  <a:schemeClr val="tx1"/>
                </a:solidFill>
              </a:rPr>
              <a:t> DATE NULL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num INT NOT NULL PRIMARY KEY,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CHAR(8)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prodName</a:t>
            </a:r>
            <a:r>
              <a:rPr lang="en-US" altLang="ko-KR" sz="1400" dirty="0">
                <a:solidFill>
                  <a:schemeClr val="tx1"/>
                </a:solidFill>
              </a:rPr>
              <a:t> CHAR(6)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groupName</a:t>
            </a:r>
            <a:r>
              <a:rPr lang="en-US" altLang="ko-KR" sz="1400" dirty="0">
                <a:solidFill>
                  <a:schemeClr val="tx1"/>
                </a:solidFill>
              </a:rPr>
              <a:t> CHAR(4)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price INT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amount SMALLINT NOT NULL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6186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9-1] SQL </a:t>
            </a:r>
            <a:r>
              <a:rPr lang="ko-KR" altLang="en-US" dirty="0"/>
              <a:t>문으로 테이블 생성하기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296~300p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2-4 </a:t>
            </a:r>
            <a:r>
              <a:rPr lang="ko-KR" altLang="en-US" dirty="0"/>
              <a:t>구매 테이블</a:t>
            </a:r>
            <a:r>
              <a:rPr lang="en-US" altLang="ko-KR" dirty="0"/>
              <a:t>(</a:t>
            </a:r>
            <a:r>
              <a:rPr lang="en-US" altLang="ko-KR" dirty="0" err="1"/>
              <a:t>buyTBL</a:t>
            </a:r>
            <a:r>
              <a:rPr lang="en-US" altLang="ko-KR" dirty="0"/>
              <a:t>)</a:t>
            </a:r>
            <a:r>
              <a:rPr lang="ko-KR" altLang="en-US" dirty="0"/>
              <a:t>의 순번</a:t>
            </a:r>
            <a:r>
              <a:rPr lang="en-US" altLang="ko-KR" dirty="0"/>
              <a:t>(num) </a:t>
            </a:r>
            <a:r>
              <a:rPr lang="ko-KR" altLang="en-US" dirty="0"/>
              <a:t>열에 </a:t>
            </a:r>
            <a:r>
              <a:rPr lang="en-US" altLang="ko-KR" dirty="0"/>
              <a:t>AUTO_INCREMENT</a:t>
            </a:r>
            <a:r>
              <a:rPr lang="ko-KR" altLang="en-US" dirty="0"/>
              <a:t> 설정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2-5 </a:t>
            </a:r>
            <a:r>
              <a:rPr lang="ko-KR" altLang="en-US" dirty="0"/>
              <a:t>구매 테이블</a:t>
            </a:r>
            <a:r>
              <a:rPr lang="en-US" altLang="ko-KR" dirty="0"/>
              <a:t>(</a:t>
            </a:r>
            <a:r>
              <a:rPr lang="en-US" altLang="ko-KR" dirty="0" err="1"/>
              <a:t>buyTBL</a:t>
            </a:r>
            <a:r>
              <a:rPr lang="en-US" altLang="ko-KR" dirty="0"/>
              <a:t>) </a:t>
            </a:r>
            <a:r>
              <a:rPr lang="ko-KR" altLang="en-US" dirty="0"/>
              <a:t>아이디</a:t>
            </a:r>
            <a:r>
              <a:rPr lang="en-US" altLang="ko-KR" dirty="0"/>
              <a:t>(</a:t>
            </a:r>
            <a:r>
              <a:rPr lang="en-US" altLang="ko-KR" dirty="0" err="1"/>
              <a:t>userID</a:t>
            </a:r>
            <a:r>
              <a:rPr lang="en-US" altLang="ko-KR" dirty="0"/>
              <a:t>) </a:t>
            </a:r>
            <a:r>
              <a:rPr lang="ko-KR" altLang="en-US" dirty="0"/>
              <a:t>열을 회원 테이블</a:t>
            </a:r>
            <a:r>
              <a:rPr lang="en-US" altLang="ko-KR" dirty="0"/>
              <a:t>(</a:t>
            </a:r>
            <a:r>
              <a:rPr lang="en-US" altLang="ko-KR" dirty="0" err="1"/>
              <a:t>userTBL</a:t>
            </a:r>
            <a:r>
              <a:rPr lang="en-US" altLang="ko-KR" dirty="0"/>
              <a:t>) </a:t>
            </a:r>
            <a:r>
              <a:rPr lang="ko-KR" altLang="en-US" dirty="0"/>
              <a:t>아이디</a:t>
            </a:r>
            <a:r>
              <a:rPr lang="en-US" altLang="ko-KR" dirty="0"/>
              <a:t>(</a:t>
            </a:r>
            <a:r>
              <a:rPr lang="en-US" altLang="ko-KR" dirty="0" err="1"/>
              <a:t>userID</a:t>
            </a:r>
            <a:r>
              <a:rPr lang="en-US" altLang="ko-KR" dirty="0"/>
              <a:t>) </a:t>
            </a:r>
            <a:r>
              <a:rPr lang="ko-KR" altLang="en-US" dirty="0"/>
              <a:t>열의 외래키로 설정</a:t>
            </a: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17A9EEF-FE88-4179-99FF-B7B73F6D9D30}"/>
              </a:ext>
            </a:extLst>
          </p:cNvPr>
          <p:cNvSpPr/>
          <p:nvPr/>
        </p:nvSpPr>
        <p:spPr>
          <a:xfrm>
            <a:off x="521550" y="1178750"/>
            <a:ext cx="8190910" cy="20702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DROP TABLE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num INT AUTO_INCREMENT NOT NULL PRIMARY KEY,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CHAR(8)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prodName</a:t>
            </a:r>
            <a:r>
              <a:rPr lang="en-US" altLang="ko-KR" sz="1400" dirty="0">
                <a:solidFill>
                  <a:schemeClr val="tx1"/>
                </a:solidFill>
              </a:rPr>
              <a:t> CHAR(6)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groupName</a:t>
            </a:r>
            <a:r>
              <a:rPr lang="en-US" altLang="ko-KR" sz="1400" dirty="0">
                <a:solidFill>
                  <a:schemeClr val="tx1"/>
                </a:solidFill>
              </a:rPr>
              <a:t> CHAR(4)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price INT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amount SMALLINT NOT NULL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F34FFC1-8E5D-41C6-B0A6-2EBF09F7261E}"/>
              </a:ext>
            </a:extLst>
          </p:cNvPr>
          <p:cNvSpPr/>
          <p:nvPr/>
        </p:nvSpPr>
        <p:spPr>
          <a:xfrm>
            <a:off x="521550" y="3853709"/>
            <a:ext cx="8190910" cy="23205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DROP TABLE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num INT AUTO_INCREMENT NOT NULL PRIMARY KEY,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CHAR(8)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prodName</a:t>
            </a:r>
            <a:r>
              <a:rPr lang="en-US" altLang="ko-KR" sz="1400" dirty="0">
                <a:solidFill>
                  <a:schemeClr val="tx1"/>
                </a:solidFill>
              </a:rPr>
              <a:t> CHAR(6)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groupName</a:t>
            </a:r>
            <a:r>
              <a:rPr lang="en-US" altLang="ko-KR" sz="1400" dirty="0">
                <a:solidFill>
                  <a:schemeClr val="tx1"/>
                </a:solidFill>
              </a:rPr>
              <a:t> CHAR(4)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price INT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amount SMALLINT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FOREIGN KEY(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) REFERENCES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54669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9-1] SQL </a:t>
            </a:r>
            <a:r>
              <a:rPr lang="ko-KR" altLang="en-US" dirty="0"/>
              <a:t>문으로 테이블 생성하기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296~300p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3 </a:t>
            </a:r>
            <a:r>
              <a:rPr lang="ko-KR" altLang="en-US" sz="1400" dirty="0"/>
              <a:t>테이블에 데이터 입력하기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3</a:t>
            </a:r>
            <a:r>
              <a:rPr lang="en-US" altLang="ko-KR" sz="1400" dirty="0"/>
              <a:t>-1 </a:t>
            </a:r>
            <a:r>
              <a:rPr lang="ko-KR" altLang="en-US" dirty="0"/>
              <a:t>회원 테이블에 데이터 </a:t>
            </a:r>
            <a:r>
              <a:rPr lang="en-US" altLang="ko-KR" dirty="0"/>
              <a:t>3</a:t>
            </a:r>
            <a:r>
              <a:rPr lang="ko-KR" altLang="en-US" dirty="0"/>
              <a:t>건 입력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2400" dirty="0"/>
          </a:p>
          <a:p>
            <a:pPr marL="93662" indent="0">
              <a:buNone/>
            </a:pPr>
            <a:r>
              <a:rPr lang="en-US" altLang="ko-KR" dirty="0"/>
              <a:t>   3-2 </a:t>
            </a:r>
            <a:r>
              <a:rPr lang="ko-KR" altLang="en-US" dirty="0"/>
              <a:t>구매 테이블에 데이터 </a:t>
            </a:r>
            <a:r>
              <a:rPr lang="en-US" altLang="ko-KR" dirty="0"/>
              <a:t>3</a:t>
            </a:r>
            <a:r>
              <a:rPr lang="ko-KR" altLang="en-US" dirty="0"/>
              <a:t>건 입력  </a:t>
            </a: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17A9EEF-FE88-4179-99FF-B7B73F6D9D30}"/>
              </a:ext>
            </a:extLst>
          </p:cNvPr>
          <p:cNvSpPr/>
          <p:nvPr/>
        </p:nvSpPr>
        <p:spPr>
          <a:xfrm>
            <a:off x="521550" y="1478277"/>
            <a:ext cx="8190910" cy="7355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('YJS', '</a:t>
            </a:r>
            <a:r>
              <a:rPr lang="ko-KR" altLang="en-US" sz="1400" dirty="0">
                <a:solidFill>
                  <a:schemeClr val="tx1"/>
                </a:solidFill>
              </a:rPr>
              <a:t>유재석</a:t>
            </a:r>
            <a:r>
              <a:rPr lang="en-US" altLang="ko-KR" sz="1400" dirty="0">
                <a:solidFill>
                  <a:schemeClr val="tx1"/>
                </a:solidFill>
              </a:rPr>
              <a:t>', 1972, '</a:t>
            </a:r>
            <a:r>
              <a:rPr lang="ko-KR" altLang="en-US" sz="1400" dirty="0">
                <a:solidFill>
                  <a:schemeClr val="tx1"/>
                </a:solidFill>
              </a:rPr>
              <a:t>서울</a:t>
            </a:r>
            <a:r>
              <a:rPr lang="en-US" altLang="ko-KR" sz="1400" dirty="0">
                <a:solidFill>
                  <a:schemeClr val="tx1"/>
                </a:solidFill>
              </a:rPr>
              <a:t>', '010', '11111111', 178, '2008-8-8');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('KHD', '</a:t>
            </a:r>
            <a:r>
              <a:rPr lang="ko-KR" altLang="en-US" sz="1400" dirty="0">
                <a:solidFill>
                  <a:schemeClr val="tx1"/>
                </a:solidFill>
              </a:rPr>
              <a:t>강호동</a:t>
            </a:r>
            <a:r>
              <a:rPr lang="en-US" altLang="ko-KR" sz="1400" dirty="0">
                <a:solidFill>
                  <a:schemeClr val="tx1"/>
                </a:solidFill>
              </a:rPr>
              <a:t>', 1970, '</a:t>
            </a:r>
            <a:r>
              <a:rPr lang="ko-KR" altLang="en-US" sz="1400" dirty="0">
                <a:solidFill>
                  <a:schemeClr val="tx1"/>
                </a:solidFill>
              </a:rPr>
              <a:t>경북</a:t>
            </a:r>
            <a:r>
              <a:rPr lang="en-US" altLang="ko-KR" sz="1400" dirty="0">
                <a:solidFill>
                  <a:schemeClr val="tx1"/>
                </a:solidFill>
              </a:rPr>
              <a:t>', '011', '22222222', 182, '2007-7-7');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('KKJ', '</a:t>
            </a:r>
            <a:r>
              <a:rPr lang="ko-KR" altLang="en-US" sz="1400" dirty="0" err="1">
                <a:solidFill>
                  <a:schemeClr val="tx1"/>
                </a:solidFill>
              </a:rPr>
              <a:t>김국진</a:t>
            </a:r>
            <a:r>
              <a:rPr lang="en-US" altLang="ko-KR" sz="1400" dirty="0">
                <a:solidFill>
                  <a:schemeClr val="tx1"/>
                </a:solidFill>
              </a:rPr>
              <a:t>', 1965, '</a:t>
            </a:r>
            <a:r>
              <a:rPr lang="ko-KR" altLang="en-US" sz="1400" dirty="0">
                <a:solidFill>
                  <a:schemeClr val="tx1"/>
                </a:solidFill>
              </a:rPr>
              <a:t>서울</a:t>
            </a:r>
            <a:r>
              <a:rPr lang="en-US" altLang="ko-KR" sz="1400" dirty="0">
                <a:solidFill>
                  <a:schemeClr val="tx1"/>
                </a:solidFill>
              </a:rPr>
              <a:t>', '019', '33333333', 171, '2009-9-9');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F6F73F7-2316-478C-A41D-EF859EE9A3F4}"/>
              </a:ext>
            </a:extLst>
          </p:cNvPr>
          <p:cNvSpPr/>
          <p:nvPr/>
        </p:nvSpPr>
        <p:spPr>
          <a:xfrm>
            <a:off x="521550" y="2873432"/>
            <a:ext cx="8190910" cy="7355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'KHD', '</a:t>
            </a:r>
            <a:r>
              <a:rPr lang="ko-KR" altLang="en-US" sz="1400" dirty="0">
                <a:solidFill>
                  <a:schemeClr val="tx1"/>
                </a:solidFill>
              </a:rPr>
              <a:t>운동화</a:t>
            </a:r>
            <a:r>
              <a:rPr lang="en-US" altLang="ko-KR" sz="1400" dirty="0">
                <a:solidFill>
                  <a:schemeClr val="tx1"/>
                </a:solidFill>
              </a:rPr>
              <a:t>', NULL, 30, 2);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'KHD', '</a:t>
            </a:r>
            <a:r>
              <a:rPr lang="ko-KR" altLang="en-US" sz="1400" dirty="0">
                <a:solidFill>
                  <a:schemeClr val="tx1"/>
                </a:solidFill>
              </a:rPr>
              <a:t>노트북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전자</a:t>
            </a:r>
            <a:r>
              <a:rPr lang="en-US" altLang="ko-KR" sz="1400" dirty="0">
                <a:solidFill>
                  <a:schemeClr val="tx1"/>
                </a:solidFill>
              </a:rPr>
              <a:t>', 1000, 1);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'KYM', '</a:t>
            </a:r>
            <a:r>
              <a:rPr lang="ko-KR" altLang="en-US" sz="1400" dirty="0">
                <a:solidFill>
                  <a:schemeClr val="tx1"/>
                </a:solidFill>
              </a:rPr>
              <a:t>모니터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전자</a:t>
            </a:r>
            <a:r>
              <a:rPr lang="en-US" altLang="ko-KR" sz="1400" dirty="0">
                <a:solidFill>
                  <a:schemeClr val="tx1"/>
                </a:solidFill>
              </a:rPr>
              <a:t>', 200, 1);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1BF8AE8-5383-4D36-B977-A6541030306A}"/>
              </a:ext>
            </a:extLst>
          </p:cNvPr>
          <p:cNvSpPr/>
          <p:nvPr/>
        </p:nvSpPr>
        <p:spPr>
          <a:xfrm>
            <a:off x="521550" y="3708862"/>
            <a:ext cx="8200742" cy="6905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Error Code: 1452. Cannot add or update a child row: a foreign key constraint fails …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F3B9D70-B7BE-490F-AFF0-90FC2FD6B2E5}"/>
              </a:ext>
            </a:extLst>
          </p:cNvPr>
          <p:cNvSpPr txBox="1"/>
          <p:nvPr/>
        </p:nvSpPr>
        <p:spPr>
          <a:xfrm>
            <a:off x="611560" y="3704707"/>
            <a:ext cx="990110" cy="3150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3">
                    <a:lumMod val="50000"/>
                  </a:schemeClr>
                </a:solidFill>
              </a:rPr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3351512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9-1] SQL </a:t>
            </a:r>
            <a:r>
              <a:rPr lang="ko-KR" altLang="en-US" dirty="0"/>
              <a:t>문으로 테이블 생성하기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296~300p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3-3 </a:t>
            </a:r>
            <a:r>
              <a:rPr lang="ko-KR" altLang="en-US" dirty="0"/>
              <a:t>회원 테이블</a:t>
            </a:r>
            <a:r>
              <a:rPr lang="en-US" altLang="ko-KR" dirty="0"/>
              <a:t>(</a:t>
            </a:r>
            <a:r>
              <a:rPr lang="en-US" altLang="ko-KR" dirty="0" err="1"/>
              <a:t>userTBL</a:t>
            </a:r>
            <a:r>
              <a:rPr lang="en-US" altLang="ko-KR" dirty="0"/>
              <a:t>)</a:t>
            </a:r>
            <a:r>
              <a:rPr lang="ko-KR" altLang="en-US" dirty="0"/>
              <a:t>에 나머지 데이터를 입력한 후 구매 테이블</a:t>
            </a:r>
            <a:r>
              <a:rPr lang="en-US" altLang="ko-KR" dirty="0"/>
              <a:t>(</a:t>
            </a:r>
            <a:r>
              <a:rPr lang="en-US" altLang="ko-KR" dirty="0" err="1"/>
              <a:t>buyTBL</a:t>
            </a:r>
            <a:r>
              <a:rPr lang="en-US" altLang="ko-KR" dirty="0"/>
              <a:t>)</a:t>
            </a:r>
            <a:r>
              <a:rPr lang="ko-KR" altLang="en-US" dirty="0"/>
              <a:t>의 세 번째 데이터 부터 다시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입력</a:t>
            </a:r>
            <a:endParaRPr lang="en-US" altLang="ko-KR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F6F73F7-2316-478C-A41D-EF859EE9A3F4}"/>
              </a:ext>
            </a:extLst>
          </p:cNvPr>
          <p:cNvSpPr/>
          <p:nvPr/>
        </p:nvSpPr>
        <p:spPr>
          <a:xfrm>
            <a:off x="521550" y="1493785"/>
            <a:ext cx="8190910" cy="40054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('KYM', '</a:t>
            </a:r>
            <a:r>
              <a:rPr lang="ko-KR" altLang="en-US" sz="1400" dirty="0">
                <a:solidFill>
                  <a:schemeClr val="tx1"/>
                </a:solidFill>
              </a:rPr>
              <a:t>김용만</a:t>
            </a:r>
            <a:r>
              <a:rPr lang="en-US" altLang="ko-KR" sz="1400" dirty="0">
                <a:solidFill>
                  <a:schemeClr val="tx1"/>
                </a:solidFill>
              </a:rPr>
              <a:t>', 1967, '</a:t>
            </a:r>
            <a:r>
              <a:rPr lang="ko-KR" altLang="en-US" sz="1400" dirty="0">
                <a:solidFill>
                  <a:schemeClr val="tx1"/>
                </a:solidFill>
              </a:rPr>
              <a:t>서울</a:t>
            </a:r>
            <a:r>
              <a:rPr lang="en-US" altLang="ko-KR" sz="1400" dirty="0">
                <a:solidFill>
                  <a:schemeClr val="tx1"/>
                </a:solidFill>
              </a:rPr>
              <a:t>', '010', '44444444', 177, '2015-5-5');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('KJD', '</a:t>
            </a:r>
            <a:r>
              <a:rPr lang="ko-KR" altLang="en-US" sz="1400" dirty="0" err="1">
                <a:solidFill>
                  <a:schemeClr val="tx1"/>
                </a:solidFill>
              </a:rPr>
              <a:t>김제동</a:t>
            </a:r>
            <a:r>
              <a:rPr lang="en-US" altLang="ko-KR" sz="1400" dirty="0">
                <a:solidFill>
                  <a:schemeClr val="tx1"/>
                </a:solidFill>
              </a:rPr>
              <a:t>', 1974, '</a:t>
            </a:r>
            <a:r>
              <a:rPr lang="ko-KR" altLang="en-US" sz="1400" dirty="0">
                <a:solidFill>
                  <a:schemeClr val="tx1"/>
                </a:solidFill>
              </a:rPr>
              <a:t>경남</a:t>
            </a:r>
            <a:r>
              <a:rPr lang="en-US" altLang="ko-KR" sz="1400" dirty="0">
                <a:solidFill>
                  <a:schemeClr val="tx1"/>
                </a:solidFill>
              </a:rPr>
              <a:t>', NULL , NULL, 173, '2013-3-3');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('NHS', '</a:t>
            </a:r>
            <a:r>
              <a:rPr lang="ko-KR" altLang="en-US" sz="1400" dirty="0">
                <a:solidFill>
                  <a:schemeClr val="tx1"/>
                </a:solidFill>
              </a:rPr>
              <a:t>남희석</a:t>
            </a:r>
            <a:r>
              <a:rPr lang="en-US" altLang="ko-KR" sz="1400" dirty="0">
                <a:solidFill>
                  <a:schemeClr val="tx1"/>
                </a:solidFill>
              </a:rPr>
              <a:t>', 1971, '</a:t>
            </a:r>
            <a:r>
              <a:rPr lang="ko-KR" altLang="en-US" sz="1400" dirty="0">
                <a:solidFill>
                  <a:schemeClr val="tx1"/>
                </a:solidFill>
              </a:rPr>
              <a:t>충남</a:t>
            </a:r>
            <a:r>
              <a:rPr lang="en-US" altLang="ko-KR" sz="1400" dirty="0">
                <a:solidFill>
                  <a:schemeClr val="tx1"/>
                </a:solidFill>
              </a:rPr>
              <a:t>', '016', '66666666', 180, '2017-4-4');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('SDY', '</a:t>
            </a:r>
            <a:r>
              <a:rPr lang="ko-KR" altLang="en-US" sz="1400" dirty="0">
                <a:solidFill>
                  <a:schemeClr val="tx1"/>
                </a:solidFill>
              </a:rPr>
              <a:t>신동엽</a:t>
            </a:r>
            <a:r>
              <a:rPr lang="en-US" altLang="ko-KR" sz="1400" dirty="0">
                <a:solidFill>
                  <a:schemeClr val="tx1"/>
                </a:solidFill>
              </a:rPr>
              <a:t>', 1971, '</a:t>
            </a:r>
            <a:r>
              <a:rPr lang="ko-KR" altLang="en-US" sz="1400" dirty="0">
                <a:solidFill>
                  <a:schemeClr val="tx1"/>
                </a:solidFill>
              </a:rPr>
              <a:t>경기</a:t>
            </a:r>
            <a:r>
              <a:rPr lang="en-US" altLang="ko-KR" sz="1400" dirty="0">
                <a:solidFill>
                  <a:schemeClr val="tx1"/>
                </a:solidFill>
              </a:rPr>
              <a:t>', NULL, NULL, 176, '2008-10-10');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('LHJ', '</a:t>
            </a:r>
            <a:r>
              <a:rPr lang="ko-KR" altLang="en-US" sz="1400" dirty="0" err="1">
                <a:solidFill>
                  <a:schemeClr val="tx1"/>
                </a:solidFill>
              </a:rPr>
              <a:t>이휘재</a:t>
            </a:r>
            <a:r>
              <a:rPr lang="en-US" altLang="ko-KR" sz="1400" dirty="0">
                <a:solidFill>
                  <a:schemeClr val="tx1"/>
                </a:solidFill>
              </a:rPr>
              <a:t>', 1972, '</a:t>
            </a:r>
            <a:r>
              <a:rPr lang="ko-KR" altLang="en-US" sz="1400" dirty="0">
                <a:solidFill>
                  <a:schemeClr val="tx1"/>
                </a:solidFill>
              </a:rPr>
              <a:t>경기</a:t>
            </a:r>
            <a:r>
              <a:rPr lang="en-US" altLang="ko-KR" sz="1400" dirty="0">
                <a:solidFill>
                  <a:schemeClr val="tx1"/>
                </a:solidFill>
              </a:rPr>
              <a:t>', '011', '88888888', 180, '2006-4-4');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('LKK', '</a:t>
            </a:r>
            <a:r>
              <a:rPr lang="ko-KR" altLang="en-US" sz="1400" dirty="0">
                <a:solidFill>
                  <a:schemeClr val="tx1"/>
                </a:solidFill>
              </a:rPr>
              <a:t>이경규</a:t>
            </a:r>
            <a:r>
              <a:rPr lang="en-US" altLang="ko-KR" sz="1400" dirty="0">
                <a:solidFill>
                  <a:schemeClr val="tx1"/>
                </a:solidFill>
              </a:rPr>
              <a:t>', 1960, '</a:t>
            </a:r>
            <a:r>
              <a:rPr lang="ko-KR" altLang="en-US" sz="1400" dirty="0">
                <a:solidFill>
                  <a:schemeClr val="tx1"/>
                </a:solidFill>
              </a:rPr>
              <a:t>경남</a:t>
            </a:r>
            <a:r>
              <a:rPr lang="en-US" altLang="ko-KR" sz="1400" dirty="0">
                <a:solidFill>
                  <a:schemeClr val="tx1"/>
                </a:solidFill>
              </a:rPr>
              <a:t>', '018', '99999999', 170, '2004-12-12');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('PSH', '</a:t>
            </a:r>
            <a:r>
              <a:rPr lang="ko-KR" altLang="en-US" sz="1400" dirty="0" err="1">
                <a:solidFill>
                  <a:schemeClr val="tx1"/>
                </a:solidFill>
              </a:rPr>
              <a:t>박수홍</a:t>
            </a:r>
            <a:r>
              <a:rPr lang="en-US" altLang="ko-KR" sz="1400" dirty="0">
                <a:solidFill>
                  <a:schemeClr val="tx1"/>
                </a:solidFill>
              </a:rPr>
              <a:t>', 1970, '</a:t>
            </a:r>
            <a:r>
              <a:rPr lang="ko-KR" altLang="en-US" sz="1400" dirty="0">
                <a:solidFill>
                  <a:schemeClr val="tx1"/>
                </a:solidFill>
              </a:rPr>
              <a:t>서울</a:t>
            </a:r>
            <a:r>
              <a:rPr lang="en-US" altLang="ko-KR" sz="1400" dirty="0">
                <a:solidFill>
                  <a:schemeClr val="tx1"/>
                </a:solidFill>
              </a:rPr>
              <a:t>', '010', '00000000', 183, '2012-5-5’);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'KYM', '</a:t>
            </a:r>
            <a:r>
              <a:rPr lang="ko-KR" altLang="en-US" sz="1400" dirty="0">
                <a:solidFill>
                  <a:schemeClr val="tx1"/>
                </a:solidFill>
              </a:rPr>
              <a:t>모니터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전자</a:t>
            </a:r>
            <a:r>
              <a:rPr lang="en-US" altLang="ko-KR" sz="1400" dirty="0">
                <a:solidFill>
                  <a:schemeClr val="tx1"/>
                </a:solidFill>
              </a:rPr>
              <a:t>', 200, 1);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'PSH', '</a:t>
            </a:r>
            <a:r>
              <a:rPr lang="ko-KR" altLang="en-US" sz="1400" dirty="0">
                <a:solidFill>
                  <a:schemeClr val="tx1"/>
                </a:solidFill>
              </a:rPr>
              <a:t>모니터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전자</a:t>
            </a:r>
            <a:r>
              <a:rPr lang="en-US" altLang="ko-KR" sz="1400" dirty="0">
                <a:solidFill>
                  <a:schemeClr val="tx1"/>
                </a:solidFill>
              </a:rPr>
              <a:t>', 200, 5);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'KHD', '</a:t>
            </a:r>
            <a:r>
              <a:rPr lang="ko-KR" altLang="en-US" sz="1400" dirty="0">
                <a:solidFill>
                  <a:schemeClr val="tx1"/>
                </a:solidFill>
              </a:rPr>
              <a:t>청바지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의류</a:t>
            </a:r>
            <a:r>
              <a:rPr lang="en-US" altLang="ko-KR" sz="1400" dirty="0">
                <a:solidFill>
                  <a:schemeClr val="tx1"/>
                </a:solidFill>
              </a:rPr>
              <a:t>', 50, 3);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'PSH', '</a:t>
            </a:r>
            <a:r>
              <a:rPr lang="ko-KR" altLang="en-US" sz="1400" dirty="0">
                <a:solidFill>
                  <a:schemeClr val="tx1"/>
                </a:solidFill>
              </a:rPr>
              <a:t>메모리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전자</a:t>
            </a:r>
            <a:r>
              <a:rPr lang="en-US" altLang="ko-KR" sz="1400" dirty="0">
                <a:solidFill>
                  <a:schemeClr val="tx1"/>
                </a:solidFill>
              </a:rPr>
              <a:t>', 80, 10);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'KJD', '</a:t>
            </a:r>
            <a:r>
              <a:rPr lang="ko-KR" altLang="en-US" sz="1400" dirty="0">
                <a:solidFill>
                  <a:schemeClr val="tx1"/>
                </a:solidFill>
              </a:rPr>
              <a:t>책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서적</a:t>
            </a:r>
            <a:r>
              <a:rPr lang="en-US" altLang="ko-KR" sz="1400" dirty="0">
                <a:solidFill>
                  <a:schemeClr val="tx1"/>
                </a:solidFill>
              </a:rPr>
              <a:t>', 15, 5);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'LHJ', '</a:t>
            </a:r>
            <a:r>
              <a:rPr lang="ko-KR" altLang="en-US" sz="1400" dirty="0">
                <a:solidFill>
                  <a:schemeClr val="tx1"/>
                </a:solidFill>
              </a:rPr>
              <a:t>책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서적</a:t>
            </a:r>
            <a:r>
              <a:rPr lang="en-US" altLang="ko-KR" sz="1400" dirty="0">
                <a:solidFill>
                  <a:schemeClr val="tx1"/>
                </a:solidFill>
              </a:rPr>
              <a:t>', 15, 2);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'LHJ', '</a:t>
            </a:r>
            <a:r>
              <a:rPr lang="ko-KR" altLang="en-US" sz="1400" dirty="0">
                <a:solidFill>
                  <a:schemeClr val="tx1"/>
                </a:solidFill>
              </a:rPr>
              <a:t>청바지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의류</a:t>
            </a:r>
            <a:r>
              <a:rPr lang="en-US" altLang="ko-KR" sz="1400" dirty="0">
                <a:solidFill>
                  <a:schemeClr val="tx1"/>
                </a:solidFill>
              </a:rPr>
              <a:t>', 50, 1);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'PSH', '</a:t>
            </a:r>
            <a:r>
              <a:rPr lang="ko-KR" altLang="en-US" sz="1400" dirty="0">
                <a:solidFill>
                  <a:schemeClr val="tx1"/>
                </a:solidFill>
              </a:rPr>
              <a:t>운동화</a:t>
            </a:r>
            <a:r>
              <a:rPr lang="en-US" altLang="ko-KR" sz="1400" dirty="0">
                <a:solidFill>
                  <a:schemeClr val="tx1"/>
                </a:solidFill>
              </a:rPr>
              <a:t>', NULL, 30, 2);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'LHJ', '</a:t>
            </a:r>
            <a:r>
              <a:rPr lang="ko-KR" altLang="en-US" sz="1400" dirty="0">
                <a:solidFill>
                  <a:schemeClr val="tx1"/>
                </a:solidFill>
              </a:rPr>
              <a:t>책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서적</a:t>
            </a:r>
            <a:r>
              <a:rPr lang="en-US" altLang="ko-KR" sz="1400" dirty="0">
                <a:solidFill>
                  <a:schemeClr val="tx1"/>
                </a:solidFill>
              </a:rPr>
              <a:t>', 15, 1);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'PSH', '</a:t>
            </a:r>
            <a:r>
              <a:rPr lang="ko-KR" altLang="en-US" sz="1400" dirty="0">
                <a:solidFill>
                  <a:schemeClr val="tx1"/>
                </a:solidFill>
              </a:rPr>
              <a:t>운동화</a:t>
            </a:r>
            <a:r>
              <a:rPr lang="en-US" altLang="ko-KR" sz="1400" dirty="0">
                <a:solidFill>
                  <a:schemeClr val="tx1"/>
                </a:solidFill>
              </a:rPr>
              <a:t>', NULL, 30, 2);</a:t>
            </a:r>
          </a:p>
        </p:txBody>
      </p:sp>
    </p:spTree>
    <p:extLst>
      <p:ext uri="{BB962C8B-B14F-4D97-AF65-F5344CB8AC3E}">
        <p14:creationId xmlns:p14="http://schemas.microsoft.com/office/powerpoint/2010/main" val="2333991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제약 조건의 개요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제약 조건</a:t>
            </a:r>
            <a:r>
              <a:rPr lang="en-US" altLang="ko-KR" dirty="0"/>
              <a:t>(constraint)</a:t>
            </a:r>
          </a:p>
          <a:p>
            <a:pPr lvl="1"/>
            <a:r>
              <a:rPr lang="ko-KR" altLang="en-US" dirty="0"/>
              <a:t>데이터의 무결성을 지키기 위해 제한하는 조건</a:t>
            </a:r>
            <a:endParaRPr lang="en-US" altLang="ko-KR" dirty="0"/>
          </a:p>
          <a:p>
            <a:pPr lvl="1"/>
            <a:r>
              <a:rPr lang="ko-KR" altLang="en-US" dirty="0"/>
              <a:t>특정 데이터를 입력할 때 무조건 입력되는 것이 아니라 제약 조건을 만족했을 때만 입력되도록 설정하는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대부분의 </a:t>
            </a:r>
            <a:r>
              <a:rPr lang="en-US" altLang="ko-KR" dirty="0"/>
              <a:t>DBMS</a:t>
            </a:r>
            <a:r>
              <a:rPr lang="ko-KR" altLang="en-US" dirty="0"/>
              <a:t>에서는 데이터의 무결성을 보장하기 위해 다음과 같은 제약 조건을 제공</a:t>
            </a:r>
            <a:endParaRPr lang="en-US" altLang="ko-KR" dirty="0"/>
          </a:p>
          <a:p>
            <a:pPr lvl="1"/>
            <a:r>
              <a:rPr lang="ko-KR" altLang="en-US" dirty="0" err="1"/>
              <a:t>기본키</a:t>
            </a:r>
            <a:r>
              <a:rPr lang="ko-KR" altLang="en-US" dirty="0"/>
              <a:t> 제약 조건 </a:t>
            </a:r>
            <a:endParaRPr lang="en-US" altLang="ko-KR" dirty="0"/>
          </a:p>
          <a:p>
            <a:pPr lvl="1"/>
            <a:r>
              <a:rPr lang="ko-KR" altLang="en-US" dirty="0" err="1"/>
              <a:t>외래키</a:t>
            </a:r>
            <a:r>
              <a:rPr lang="ko-KR" altLang="en-US" dirty="0"/>
              <a:t> 제약 조건 </a:t>
            </a:r>
            <a:endParaRPr lang="en-US" altLang="ko-KR" dirty="0"/>
          </a:p>
          <a:p>
            <a:pPr lvl="1"/>
            <a:r>
              <a:rPr lang="en-US" altLang="ko-KR" dirty="0"/>
              <a:t>UNIQUE </a:t>
            </a:r>
            <a:r>
              <a:rPr lang="ko-KR" altLang="en-US" dirty="0"/>
              <a:t>제약 조건 </a:t>
            </a:r>
            <a:endParaRPr lang="en-US" altLang="ko-KR" dirty="0"/>
          </a:p>
          <a:p>
            <a:pPr lvl="1"/>
            <a:r>
              <a:rPr lang="en-US" altLang="ko-KR" dirty="0"/>
              <a:t>DEFAULT </a:t>
            </a:r>
            <a:r>
              <a:rPr lang="ko-KR" altLang="en-US" dirty="0"/>
              <a:t>제약 조건 </a:t>
            </a:r>
            <a:endParaRPr lang="en-US" altLang="ko-KR" dirty="0"/>
          </a:p>
          <a:p>
            <a:pPr lvl="1"/>
            <a:r>
              <a:rPr lang="en-US" altLang="ko-KR" dirty="0"/>
              <a:t>NULL </a:t>
            </a:r>
            <a:r>
              <a:rPr lang="ko-KR" altLang="en-US" dirty="0"/>
              <a:t>값 허용</a:t>
            </a:r>
          </a:p>
        </p:txBody>
      </p:sp>
    </p:spTree>
    <p:extLst>
      <p:ext uri="{BB962C8B-B14F-4D97-AF65-F5344CB8AC3E}">
        <p14:creationId xmlns:p14="http://schemas.microsoft.com/office/powerpoint/2010/main" val="2641307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 err="1"/>
              <a:t>기본키</a:t>
            </a:r>
            <a:r>
              <a:rPr lang="ko-KR" altLang="en-US" dirty="0"/>
              <a:t> 제약 조건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기본키</a:t>
            </a:r>
            <a:r>
              <a:rPr lang="ko-KR" altLang="en-US" dirty="0"/>
              <a:t> 제약조건</a:t>
            </a:r>
            <a:endParaRPr lang="en-US" altLang="ko-KR" dirty="0"/>
          </a:p>
          <a:p>
            <a:pPr lvl="1"/>
            <a:r>
              <a:rPr lang="ko-KR" altLang="en-US" dirty="0"/>
              <a:t>기본키에 입력되는 값은 중복될 수 없으며 </a:t>
            </a:r>
            <a:r>
              <a:rPr lang="en-US" altLang="ko-KR" dirty="0"/>
              <a:t>NULL </a:t>
            </a:r>
            <a:r>
              <a:rPr lang="ko-KR" altLang="en-US" dirty="0"/>
              <a:t>값이 올 수도 있음 </a:t>
            </a:r>
            <a:endParaRPr lang="en-US" altLang="ko-KR" dirty="0"/>
          </a:p>
          <a:p>
            <a:pPr lvl="1"/>
            <a:r>
              <a:rPr lang="ko-KR" altLang="en-US" dirty="0"/>
              <a:t>회원 테이블에 입력되는 회원 아이디는 당연히 중복될 수 없고 비어 있을 수도 없음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기본키에 설정된 제약 조건의 이름을 </a:t>
            </a:r>
            <a:r>
              <a:rPr lang="en-US" altLang="ko-KR" dirty="0"/>
              <a:t>DESCRIBE </a:t>
            </a:r>
            <a:r>
              <a:rPr lang="ko-KR" altLang="en-US" dirty="0"/>
              <a:t>문으로 확인 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52AD5E4-E441-4491-A3BE-272C7FF9AF35}"/>
              </a:ext>
            </a:extLst>
          </p:cNvPr>
          <p:cNvSpPr/>
          <p:nvPr/>
        </p:nvSpPr>
        <p:spPr>
          <a:xfrm>
            <a:off x="521550" y="1808819"/>
            <a:ext cx="8190910" cy="13951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DROP TABLE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CHAR(8) NOT NULL PRIMARY KEY,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VARCHAR(10)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 INT NOT NULL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50B78E4-5398-4F46-A31A-DCA7206D1BFC}"/>
              </a:ext>
            </a:extLst>
          </p:cNvPr>
          <p:cNvSpPr/>
          <p:nvPr/>
        </p:nvSpPr>
        <p:spPr>
          <a:xfrm>
            <a:off x="521550" y="3953551"/>
            <a:ext cx="8190910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DESCRIBE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A9653AF-6733-4437-804E-0BA53842C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48" y="4374105"/>
            <a:ext cx="4500501" cy="11251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1325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 err="1"/>
              <a:t>기본키</a:t>
            </a:r>
            <a:r>
              <a:rPr lang="ko-KR" altLang="en-US" dirty="0"/>
              <a:t> 제약 조건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638690"/>
            <a:ext cx="8963994" cy="6167524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사용자가 기본키를 설정하면서 제약 조건의 이름을 직접 지정할 수도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dirty="0"/>
              <a:t>이미 만들어진 테이블을 수정하는 </a:t>
            </a:r>
            <a:r>
              <a:rPr lang="en-US" altLang="ko-KR" dirty="0"/>
              <a:t>ALTER TABLE </a:t>
            </a:r>
            <a:r>
              <a:rPr lang="ko-KR" altLang="en-US" dirty="0"/>
              <a:t>문을 사용하여 제약 조건 설정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pPr lvl="1"/>
            <a:r>
              <a:rPr lang="en-US" altLang="ko-KR" dirty="0"/>
              <a:t>ALTER TABLE </a:t>
            </a:r>
            <a:r>
              <a:rPr lang="en-US" altLang="ko-KR" dirty="0" err="1"/>
              <a:t>userTBL</a:t>
            </a:r>
            <a:r>
              <a:rPr lang="en-US" altLang="ko-KR" dirty="0"/>
              <a:t>: </a:t>
            </a:r>
            <a:r>
              <a:rPr lang="ko-KR" altLang="en-US" dirty="0"/>
              <a:t>회원 테이블</a:t>
            </a:r>
            <a:r>
              <a:rPr lang="en-US" altLang="ko-KR" dirty="0"/>
              <a:t>(</a:t>
            </a:r>
            <a:r>
              <a:rPr lang="en-US" altLang="ko-KR" dirty="0" err="1"/>
              <a:t>userTBL</a:t>
            </a:r>
            <a:r>
              <a:rPr lang="en-US" altLang="ko-KR" dirty="0"/>
              <a:t>)</a:t>
            </a:r>
            <a:r>
              <a:rPr lang="ko-KR" altLang="en-US" dirty="0"/>
              <a:t>을 변경</a:t>
            </a:r>
            <a:endParaRPr lang="en-US" altLang="ko-KR" dirty="0"/>
          </a:p>
          <a:p>
            <a:pPr lvl="1"/>
            <a:r>
              <a:rPr lang="en-US" altLang="ko-KR" dirty="0"/>
              <a:t>ADD CONSTRAINT </a:t>
            </a:r>
            <a:r>
              <a:rPr lang="en-US" altLang="ko-KR" dirty="0" err="1"/>
              <a:t>PK_userTBL_userID</a:t>
            </a:r>
            <a:r>
              <a:rPr lang="en-US" altLang="ko-KR" dirty="0"/>
              <a:t>: </a:t>
            </a:r>
            <a:r>
              <a:rPr lang="ko-KR" altLang="en-US" dirty="0"/>
              <a:t>제약 조건을 추가하고 제약 조건 이름을 ‘ </a:t>
            </a:r>
            <a:r>
              <a:rPr lang="en-US" altLang="ko-KR" dirty="0"/>
              <a:t>PK_ </a:t>
            </a:r>
            <a:r>
              <a:rPr lang="en-US" altLang="ko-KR" dirty="0" err="1"/>
              <a:t>userTBL_userID</a:t>
            </a:r>
            <a:r>
              <a:rPr lang="en-US" altLang="ko-KR" dirty="0"/>
              <a:t>’</a:t>
            </a:r>
            <a:r>
              <a:rPr lang="ko-KR" altLang="en-US" dirty="0"/>
              <a:t>로 명명</a:t>
            </a:r>
            <a:endParaRPr lang="en-US" altLang="ko-KR" dirty="0"/>
          </a:p>
          <a:p>
            <a:pPr lvl="1"/>
            <a:r>
              <a:rPr lang="en-US" altLang="ko-KR" dirty="0"/>
              <a:t>PRIMARY KEY (</a:t>
            </a:r>
            <a:r>
              <a:rPr lang="en-US" altLang="ko-KR" dirty="0" err="1"/>
              <a:t>userID</a:t>
            </a:r>
            <a:r>
              <a:rPr lang="en-US" altLang="ko-KR" dirty="0"/>
              <a:t>): </a:t>
            </a:r>
            <a:r>
              <a:rPr lang="ko-KR" altLang="en-US" dirty="0"/>
              <a:t>추가할 제약 조건은 </a:t>
            </a:r>
            <a:r>
              <a:rPr lang="ko-KR" altLang="en-US" dirty="0" err="1"/>
              <a:t>기본키</a:t>
            </a:r>
            <a:r>
              <a:rPr lang="ko-KR" altLang="en-US" dirty="0"/>
              <a:t> 제약 조건이고 제약 조건을 설정할 열은 </a:t>
            </a:r>
            <a:r>
              <a:rPr lang="en-US" altLang="ko-KR" dirty="0" err="1"/>
              <a:t>userID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52AD5E4-E441-4491-A3BE-272C7FF9AF35}"/>
              </a:ext>
            </a:extLst>
          </p:cNvPr>
          <p:cNvSpPr/>
          <p:nvPr/>
        </p:nvSpPr>
        <p:spPr>
          <a:xfrm>
            <a:off x="521550" y="1059244"/>
            <a:ext cx="8190910" cy="16201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DROP TABLE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CHAR(8)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VARCHAR(10)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 INT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CONSTRAINT PRIMARY KEY </a:t>
            </a:r>
            <a:r>
              <a:rPr lang="en-US" altLang="ko-KR" sz="1400" dirty="0" err="1">
                <a:solidFill>
                  <a:schemeClr val="tx1"/>
                </a:solidFill>
              </a:rPr>
              <a:t>PK_userTBL_userID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B7F0E7A-FF82-47DC-801E-7D019D6E2A06}"/>
              </a:ext>
            </a:extLst>
          </p:cNvPr>
          <p:cNvSpPr/>
          <p:nvPr/>
        </p:nvSpPr>
        <p:spPr>
          <a:xfrm>
            <a:off x="521550" y="3362809"/>
            <a:ext cx="8190910" cy="20350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DROP TABLE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CHAR(8) NOT NULL, 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VARCHAR(10) NOT NULL, 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 INT NOT NULL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ADD CONSTRAINT </a:t>
            </a:r>
            <a:r>
              <a:rPr lang="en-US" altLang="ko-KR" sz="1400" dirty="0" err="1">
                <a:solidFill>
                  <a:schemeClr val="tx1"/>
                </a:solidFill>
              </a:rPr>
              <a:t>PK_userTBL_userID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PRIMARY KEY (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77077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 err="1"/>
              <a:t>기본키</a:t>
            </a:r>
            <a:r>
              <a:rPr lang="ko-KR" altLang="en-US" dirty="0"/>
              <a:t> 제약 조건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 또는 그 이상의 열을 합쳐서 하나의 기본키로 설정하는 경우</a:t>
            </a:r>
            <a:r>
              <a:rPr lang="en-US" altLang="ko-KR" dirty="0"/>
              <a:t>(</a:t>
            </a:r>
            <a:r>
              <a:rPr lang="ko-KR" altLang="en-US" dirty="0"/>
              <a:t>‘제품 테이블’ 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제품 코드</a:t>
            </a:r>
            <a:r>
              <a:rPr lang="en-US" altLang="ko-KR" dirty="0"/>
              <a:t>, </a:t>
            </a:r>
            <a:r>
              <a:rPr lang="ko-KR" altLang="en-US" dirty="0"/>
              <a:t>제품 일련번호</a:t>
            </a:r>
            <a:r>
              <a:rPr lang="en-US" altLang="ko-KR" dirty="0"/>
              <a:t>)</a:t>
            </a:r>
            <a:r>
              <a:rPr lang="ko-KR" altLang="en-US" dirty="0"/>
              <a:t>의 쌍을 기본키로 사용 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52AD5E4-E441-4491-A3BE-272C7FF9AF35}"/>
              </a:ext>
            </a:extLst>
          </p:cNvPr>
          <p:cNvSpPr/>
          <p:nvPr/>
        </p:nvSpPr>
        <p:spPr>
          <a:xfrm>
            <a:off x="521550" y="4014065"/>
            <a:ext cx="8190910" cy="22657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DROP TABLE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prodTBL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prodTBL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</a:rPr>
              <a:t>prodCode</a:t>
            </a:r>
            <a:r>
              <a:rPr lang="en-US" altLang="ko-KR" sz="1400" dirty="0">
                <a:solidFill>
                  <a:schemeClr val="tx1"/>
                </a:solidFill>
              </a:rPr>
              <a:t> CHAR(3)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prodID</a:t>
            </a:r>
            <a:r>
              <a:rPr lang="en-US" altLang="ko-KR" sz="1400" dirty="0">
                <a:solidFill>
                  <a:schemeClr val="tx1"/>
                </a:solidFill>
              </a:rPr>
              <a:t> CHAR(4)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prodDate</a:t>
            </a:r>
            <a:r>
              <a:rPr lang="en-US" altLang="ko-KR" sz="1400" dirty="0">
                <a:solidFill>
                  <a:schemeClr val="tx1"/>
                </a:solidFill>
              </a:rPr>
              <a:t> DATETIME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prodState</a:t>
            </a:r>
            <a:r>
              <a:rPr lang="en-US" altLang="ko-KR" sz="1400" dirty="0">
                <a:solidFill>
                  <a:schemeClr val="tx1"/>
                </a:solidFill>
              </a:rPr>
              <a:t> CHAR(10) NULL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en-US" altLang="ko-KR" sz="1400" dirty="0" err="1">
                <a:solidFill>
                  <a:schemeClr val="tx1"/>
                </a:solidFill>
              </a:rPr>
              <a:t>prodTBL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ADD CONSTRAINT </a:t>
            </a:r>
            <a:r>
              <a:rPr lang="en-US" altLang="ko-KR" sz="1400" dirty="0" err="1">
                <a:solidFill>
                  <a:schemeClr val="tx1"/>
                </a:solidFill>
              </a:rPr>
              <a:t>PK_prodTbl_proCode_prodID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PRIMARY KEY (</a:t>
            </a:r>
            <a:r>
              <a:rPr lang="en-US" altLang="ko-KR" sz="1400" dirty="0" err="1">
                <a:solidFill>
                  <a:schemeClr val="tx1"/>
                </a:solidFill>
              </a:rPr>
              <a:t>prodCode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prodID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A94EEFF-85DE-4A09-9E5F-EFF1E43CC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1568286"/>
            <a:ext cx="47434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20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 err="1"/>
              <a:t>기본키</a:t>
            </a:r>
            <a:r>
              <a:rPr lang="ko-KR" altLang="en-US" dirty="0"/>
              <a:t> 제약 조건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기본키를 </a:t>
            </a:r>
            <a:r>
              <a:rPr lang="en-US" altLang="ko-KR" dirty="0"/>
              <a:t>CREATE TABLE </a:t>
            </a:r>
            <a:r>
              <a:rPr lang="ko-KR" altLang="en-US" dirty="0"/>
              <a:t>문 안에서 설정하는 방법 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52AD5E4-E441-4491-A3BE-272C7FF9AF35}"/>
              </a:ext>
            </a:extLst>
          </p:cNvPr>
          <p:cNvSpPr/>
          <p:nvPr/>
        </p:nvSpPr>
        <p:spPr>
          <a:xfrm>
            <a:off x="521550" y="1223755"/>
            <a:ext cx="8190910" cy="20702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DROP TABLE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prodTBL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prodTBL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</a:rPr>
              <a:t>prodCode</a:t>
            </a:r>
            <a:r>
              <a:rPr lang="en-US" altLang="ko-KR" sz="1400" dirty="0">
                <a:solidFill>
                  <a:schemeClr val="tx1"/>
                </a:solidFill>
              </a:rPr>
              <a:t> CHAR(3)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prodID</a:t>
            </a:r>
            <a:r>
              <a:rPr lang="en-US" altLang="ko-KR" sz="1400" dirty="0">
                <a:solidFill>
                  <a:schemeClr val="tx1"/>
                </a:solidFill>
              </a:rPr>
              <a:t> CHAR(4)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prodDate</a:t>
            </a:r>
            <a:r>
              <a:rPr lang="en-US" altLang="ko-KR" sz="1400" dirty="0">
                <a:solidFill>
                  <a:schemeClr val="tx1"/>
                </a:solidFill>
              </a:rPr>
              <a:t> DATETIME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prodState</a:t>
            </a:r>
            <a:r>
              <a:rPr lang="en-US" altLang="ko-KR" sz="1400" dirty="0">
                <a:solidFill>
                  <a:schemeClr val="tx1"/>
                </a:solidFill>
              </a:rPr>
              <a:t> CHAR(10)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CONSTRAINT </a:t>
            </a:r>
            <a:r>
              <a:rPr lang="en-US" altLang="ko-KR" sz="1400" dirty="0" err="1">
                <a:solidFill>
                  <a:schemeClr val="tx1"/>
                </a:solidFill>
              </a:rPr>
              <a:t>PK_prodTbl_proCode_prodID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PRIMARY KEY (</a:t>
            </a:r>
            <a:r>
              <a:rPr lang="en-US" altLang="ko-KR" sz="1400" dirty="0" err="1">
                <a:solidFill>
                  <a:schemeClr val="tx1"/>
                </a:solidFill>
              </a:rPr>
              <a:t>prodCode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prodID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B410A10-5544-45C3-A263-AAC32BBB4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3405939"/>
            <a:ext cx="8190910" cy="6141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77665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2-3 </a:t>
            </a:r>
            <a:r>
              <a:rPr lang="ko-KR" altLang="en-US" dirty="0" err="1"/>
              <a:t>외래키</a:t>
            </a:r>
            <a:r>
              <a:rPr lang="ko-KR" altLang="en-US" dirty="0"/>
              <a:t> 제약 조건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 err="1"/>
              <a:t>외래키</a:t>
            </a:r>
            <a:r>
              <a:rPr lang="ko-KR" altLang="en-US" dirty="0"/>
              <a:t> 제약 조건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두 테이블 사이의 관계를 선언함으로써 데이터의 무결성을 보장하는 역할을 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테이블 사이에 </a:t>
            </a:r>
            <a:r>
              <a:rPr lang="ko-KR" altLang="en-US" dirty="0" err="1"/>
              <a:t>외래키</a:t>
            </a:r>
            <a:r>
              <a:rPr lang="ko-KR" altLang="en-US" dirty="0"/>
              <a:t> 관계를 설정하면 하나의 테이블이 다른 테이블에 의존하게 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외래키를 정의하는 테이블을 ‘</a:t>
            </a:r>
            <a:r>
              <a:rPr lang="ko-KR" altLang="en-US" dirty="0" err="1"/>
              <a:t>외래키</a:t>
            </a:r>
            <a:r>
              <a:rPr lang="ko-KR" altLang="en-US" dirty="0"/>
              <a:t> </a:t>
            </a:r>
            <a:r>
              <a:rPr lang="ko-KR" altLang="en-US" dirty="0" err="1"/>
              <a:t>테이블’이라</a:t>
            </a:r>
            <a:r>
              <a:rPr lang="ko-KR" altLang="en-US" dirty="0"/>
              <a:t> 하고</a:t>
            </a:r>
            <a:r>
              <a:rPr lang="en-US" altLang="ko-KR" dirty="0"/>
              <a:t>, </a:t>
            </a:r>
            <a:r>
              <a:rPr lang="ko-KR" altLang="en-US" dirty="0"/>
              <a:t>외래키에 의해서 참조가 되는 테이블을 ‘기준 </a:t>
            </a:r>
            <a:r>
              <a:rPr lang="ko-KR" altLang="en-US" dirty="0" err="1"/>
              <a:t>테이블’이라</a:t>
            </a:r>
            <a:r>
              <a:rPr lang="ko-KR" altLang="en-US" dirty="0"/>
              <a:t> 함 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외래키</a:t>
            </a:r>
            <a:r>
              <a:rPr lang="ko-KR" altLang="en-US" dirty="0"/>
              <a:t> 테이블에 데이터를 입력할 때는 기준 테이블을 참조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외래키</a:t>
            </a:r>
            <a:r>
              <a:rPr lang="ko-KR" altLang="en-US" dirty="0"/>
              <a:t> 테이블이 참조하는 기준 테이블의 열은 반드시 </a:t>
            </a:r>
            <a:r>
              <a:rPr lang="ko-KR" altLang="en-US" dirty="0" err="1"/>
              <a:t>기본키</a:t>
            </a:r>
            <a:r>
              <a:rPr lang="en-US" altLang="ko-KR" dirty="0"/>
              <a:t>(PK)</a:t>
            </a:r>
            <a:r>
              <a:rPr lang="ko-KR" altLang="en-US" dirty="0"/>
              <a:t>이거나 </a:t>
            </a:r>
            <a:r>
              <a:rPr lang="en-US" altLang="ko-KR" dirty="0"/>
              <a:t>UNIQUE </a:t>
            </a:r>
            <a:r>
              <a:rPr lang="ko-KR" altLang="en-US" dirty="0"/>
              <a:t>제약 조건으로 설정되어 있어야 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268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lang="ko-KR" altLang="en-US" dirty="0"/>
              <a:t>테이블 생성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02 </a:t>
            </a:r>
            <a:r>
              <a:rPr lang="ko-KR" altLang="en-US" dirty="0"/>
              <a:t>제약 조건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03 </a:t>
            </a:r>
            <a:r>
              <a:rPr lang="ko-KR" altLang="en-US" dirty="0"/>
              <a:t>테이블 압축과 임시 테이블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04 </a:t>
            </a:r>
            <a:r>
              <a:rPr lang="ko-KR" altLang="en-US" dirty="0"/>
              <a:t>테이블 삭제와 수정</a:t>
            </a:r>
          </a:p>
          <a:p>
            <a:pPr lvl="0"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05 </a:t>
            </a:r>
            <a:r>
              <a:rPr lang="ko-KR" altLang="en-US" dirty="0" err="1"/>
              <a:t>뷰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endParaRPr lang="ko-KR" altLang="en-US" dirty="0"/>
          </a:p>
          <a:p>
            <a:pPr lvl="0">
              <a:lnSpc>
                <a:spcPct val="150000"/>
              </a:lnSpc>
            </a:pPr>
            <a:endParaRPr lang="en-US" altLang="ko-KR" dirty="0"/>
          </a:p>
          <a:p>
            <a:pPr lvl="0">
              <a:lnSpc>
                <a:spcPct val="150000"/>
              </a:lnSpc>
            </a:pP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4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2-3 </a:t>
            </a:r>
            <a:r>
              <a:rPr lang="ko-KR" altLang="en-US" dirty="0" err="1"/>
              <a:t>외래키</a:t>
            </a:r>
            <a:r>
              <a:rPr lang="ko-KR" altLang="en-US" dirty="0"/>
              <a:t> 제약 조건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638690"/>
            <a:ext cx="8963994" cy="5669958"/>
          </a:xfrm>
        </p:spPr>
        <p:txBody>
          <a:bodyPr/>
          <a:lstStyle/>
          <a:p>
            <a:r>
              <a:rPr lang="ko-KR" altLang="en-US" dirty="0" err="1"/>
              <a:t>외래키</a:t>
            </a:r>
            <a:r>
              <a:rPr lang="ko-KR" altLang="en-US" dirty="0"/>
              <a:t> 설정 방법</a:t>
            </a:r>
            <a:endParaRPr lang="en-US" altLang="ko-KR" dirty="0"/>
          </a:p>
          <a:p>
            <a:pPr lvl="1"/>
            <a:r>
              <a:rPr lang="ko-KR" altLang="en-US" dirty="0"/>
              <a:t>외래키는 </a:t>
            </a:r>
            <a:r>
              <a:rPr lang="en-US" altLang="ko-KR" dirty="0"/>
              <a:t>CREATE TABLE </a:t>
            </a:r>
            <a:r>
              <a:rPr lang="ko-KR" altLang="en-US" dirty="0"/>
              <a:t>문 내부에 </a:t>
            </a:r>
            <a:r>
              <a:rPr lang="en-US" altLang="ko-KR" dirty="0"/>
              <a:t>FOREIGN KEY </a:t>
            </a:r>
            <a:r>
              <a:rPr lang="ko-KR" altLang="en-US" dirty="0"/>
              <a:t>키워드를 이용하여 설정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외래키</a:t>
            </a:r>
            <a:r>
              <a:rPr lang="ko-KR" altLang="en-US" dirty="0"/>
              <a:t> 제약 조건의 이름 지정 </a:t>
            </a:r>
            <a:endParaRPr lang="en-US" altLang="ko-KR" dirty="0"/>
          </a:p>
          <a:p>
            <a:pPr lvl="1"/>
            <a:r>
              <a:rPr lang="ko-KR" altLang="en-US" dirty="0"/>
              <a:t>마지막 행에서 쉼표로 분리한 후 아래에 작성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52AD5E4-E441-4491-A3BE-272C7FF9AF35}"/>
              </a:ext>
            </a:extLst>
          </p:cNvPr>
          <p:cNvSpPr/>
          <p:nvPr/>
        </p:nvSpPr>
        <p:spPr>
          <a:xfrm>
            <a:off x="521550" y="1343261"/>
            <a:ext cx="8190910" cy="2700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DROP TABLE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CHAR(8) NOT NULL PRIMARY KEY,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VARCHAR(10)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 INT NOT NULL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num INT AUTO_INCREMENT NOT NULL PRIMARY KEY,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CHAR(8)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prodName</a:t>
            </a:r>
            <a:r>
              <a:rPr lang="en-US" altLang="ko-KR" sz="1400" dirty="0">
                <a:solidFill>
                  <a:schemeClr val="tx1"/>
                </a:solidFill>
              </a:rPr>
              <a:t> CHAR(6)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FOREIGN KEY (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) REFERENCES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A6E6FCC-8B5D-4814-A377-7D3180C95573}"/>
              </a:ext>
            </a:extLst>
          </p:cNvPr>
          <p:cNvSpPr/>
          <p:nvPr/>
        </p:nvSpPr>
        <p:spPr>
          <a:xfrm>
            <a:off x="521550" y="4984511"/>
            <a:ext cx="8190910" cy="16651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DROP TABLE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num INT AUTO_INCREMENT NOT NULL PRIMARY KEY,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CHAR(8)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prodName</a:t>
            </a:r>
            <a:r>
              <a:rPr lang="en-US" altLang="ko-KR" sz="1400" dirty="0">
                <a:solidFill>
                  <a:schemeClr val="tx1"/>
                </a:solidFill>
              </a:rPr>
              <a:t> CHAR(6)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CONSTRAINT </a:t>
            </a:r>
            <a:r>
              <a:rPr lang="en-US" altLang="ko-KR" sz="1400" dirty="0" err="1">
                <a:solidFill>
                  <a:schemeClr val="tx1"/>
                </a:solidFill>
              </a:rPr>
              <a:t>FK_userTBL_buyTBL</a:t>
            </a:r>
            <a:r>
              <a:rPr lang="en-US" altLang="ko-KR" sz="1400" dirty="0">
                <a:solidFill>
                  <a:schemeClr val="tx1"/>
                </a:solidFill>
              </a:rPr>
              <a:t> FOREIGN KEY (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) REFERENCES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40050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2-3 </a:t>
            </a:r>
            <a:r>
              <a:rPr lang="ko-KR" altLang="en-US" dirty="0" err="1"/>
              <a:t>외래키</a:t>
            </a:r>
            <a:r>
              <a:rPr lang="ko-KR" altLang="en-US" dirty="0"/>
              <a:t> 제약 조건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/>
          <a:lstStyle/>
          <a:p>
            <a:r>
              <a:rPr lang="en-US" altLang="ko-KR" dirty="0"/>
              <a:t>ALTER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문을 이용하여 </a:t>
            </a:r>
            <a:r>
              <a:rPr lang="ko-KR" altLang="en-US" dirty="0" err="1"/>
              <a:t>외래키</a:t>
            </a:r>
            <a:r>
              <a:rPr lang="ko-KR" altLang="en-US" dirty="0"/>
              <a:t> 제약 조건 지정</a:t>
            </a:r>
            <a:endParaRPr lang="en-US" altLang="ko-KR" dirty="0"/>
          </a:p>
          <a:p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ALTER TABLE </a:t>
            </a:r>
            <a:r>
              <a:rPr lang="en-US" altLang="ko-KR" dirty="0" err="1"/>
              <a:t>buyTBL</a:t>
            </a:r>
            <a:r>
              <a:rPr lang="en-US" altLang="ko-KR" dirty="0"/>
              <a:t>: </a:t>
            </a:r>
            <a:r>
              <a:rPr lang="ko-KR" altLang="en-US" dirty="0"/>
              <a:t>구매 테이블</a:t>
            </a:r>
            <a:r>
              <a:rPr lang="en-US" altLang="ko-KR" dirty="0"/>
              <a:t>(</a:t>
            </a:r>
            <a:r>
              <a:rPr lang="en-US" altLang="ko-KR" dirty="0" err="1"/>
              <a:t>buyTBL</a:t>
            </a:r>
            <a:r>
              <a:rPr lang="en-US" altLang="ko-KR" dirty="0"/>
              <a:t>)</a:t>
            </a:r>
            <a:r>
              <a:rPr lang="ko-KR" altLang="en-US" dirty="0"/>
              <a:t>을 수정 </a:t>
            </a:r>
            <a:endParaRPr lang="en-US" altLang="ko-KR" dirty="0"/>
          </a:p>
          <a:p>
            <a:pPr lvl="1"/>
            <a:r>
              <a:rPr lang="en-US" altLang="ko-KR" dirty="0"/>
              <a:t>ADD CONSTRAINT </a:t>
            </a:r>
            <a:r>
              <a:rPr lang="en-US" altLang="ko-KR" dirty="0" err="1"/>
              <a:t>FK_userTBL_buyTBL</a:t>
            </a:r>
            <a:r>
              <a:rPr lang="en-US" altLang="ko-KR" dirty="0"/>
              <a:t>: </a:t>
            </a:r>
            <a:r>
              <a:rPr lang="ko-KR" altLang="en-US" dirty="0"/>
              <a:t>제약 조건을 추가하고 제약 조건 이름을 ‘ </a:t>
            </a:r>
            <a:r>
              <a:rPr lang="en-US" altLang="ko-KR" dirty="0"/>
              <a:t>FK_ </a:t>
            </a:r>
            <a:r>
              <a:rPr lang="en-US" altLang="ko-KR" dirty="0" err="1"/>
              <a:t>userTBL_buyTBL</a:t>
            </a:r>
            <a:r>
              <a:rPr lang="en-US" altLang="ko-KR" dirty="0"/>
              <a:t>’</a:t>
            </a:r>
            <a:r>
              <a:rPr lang="ko-KR" altLang="en-US" dirty="0"/>
              <a:t>로 명명</a:t>
            </a:r>
            <a:endParaRPr lang="en-US" altLang="ko-KR" dirty="0"/>
          </a:p>
          <a:p>
            <a:pPr lvl="1"/>
            <a:r>
              <a:rPr lang="en-US" altLang="ko-KR" dirty="0"/>
              <a:t>FOREIGN KEY (</a:t>
            </a:r>
            <a:r>
              <a:rPr lang="en-US" altLang="ko-KR" dirty="0" err="1"/>
              <a:t>userID</a:t>
            </a:r>
            <a:r>
              <a:rPr lang="en-US" altLang="ko-KR" dirty="0"/>
              <a:t>): </a:t>
            </a:r>
            <a:r>
              <a:rPr lang="ko-KR" altLang="en-US" dirty="0" err="1"/>
              <a:t>외래키</a:t>
            </a:r>
            <a:r>
              <a:rPr lang="ko-KR" altLang="en-US" dirty="0"/>
              <a:t> 제약 조건을 구매 테이블</a:t>
            </a:r>
            <a:r>
              <a:rPr lang="en-US" altLang="ko-KR" dirty="0"/>
              <a:t>(</a:t>
            </a:r>
            <a:r>
              <a:rPr lang="en-US" altLang="ko-KR" dirty="0" err="1"/>
              <a:t>buyTBL</a:t>
            </a:r>
            <a:r>
              <a:rPr lang="en-US" altLang="ko-KR" dirty="0"/>
              <a:t>)</a:t>
            </a:r>
            <a:r>
              <a:rPr lang="ko-KR" altLang="en-US" dirty="0"/>
              <a:t>의 아이디</a:t>
            </a:r>
            <a:r>
              <a:rPr lang="en-US" altLang="ko-KR" dirty="0"/>
              <a:t>(</a:t>
            </a:r>
            <a:r>
              <a:rPr lang="en-US" altLang="ko-KR" dirty="0" err="1"/>
              <a:t>userID</a:t>
            </a:r>
            <a:r>
              <a:rPr lang="en-US" altLang="ko-KR" dirty="0"/>
              <a:t>) </a:t>
            </a:r>
            <a:r>
              <a:rPr lang="ko-KR" altLang="en-US" dirty="0"/>
              <a:t>열에 설정</a:t>
            </a:r>
            <a:endParaRPr lang="en-US" altLang="ko-KR" dirty="0"/>
          </a:p>
          <a:p>
            <a:pPr lvl="1"/>
            <a:r>
              <a:rPr lang="en-US" altLang="ko-KR" dirty="0"/>
              <a:t>REFERENCES </a:t>
            </a:r>
            <a:r>
              <a:rPr lang="en-US" altLang="ko-KR" dirty="0" err="1"/>
              <a:t>userTBL</a:t>
            </a:r>
            <a:r>
              <a:rPr lang="en-US" altLang="ko-KR" dirty="0"/>
              <a:t> (</a:t>
            </a:r>
            <a:r>
              <a:rPr lang="en-US" altLang="ko-KR" dirty="0" err="1"/>
              <a:t>userID</a:t>
            </a:r>
            <a:r>
              <a:rPr lang="en-US" altLang="ko-KR" dirty="0"/>
              <a:t>): </a:t>
            </a:r>
            <a:r>
              <a:rPr lang="ko-KR" altLang="en-US" dirty="0"/>
              <a:t>참조할 기준 테이블은 회원 테이블</a:t>
            </a:r>
            <a:r>
              <a:rPr lang="en-US" altLang="ko-KR" dirty="0"/>
              <a:t>(</a:t>
            </a:r>
            <a:r>
              <a:rPr lang="en-US" altLang="ko-KR" dirty="0" err="1"/>
              <a:t>userTBL</a:t>
            </a:r>
            <a:r>
              <a:rPr lang="en-US" altLang="ko-KR" dirty="0"/>
              <a:t>)</a:t>
            </a:r>
            <a:r>
              <a:rPr lang="ko-KR" altLang="en-US" dirty="0"/>
              <a:t>의 아이디 </a:t>
            </a:r>
            <a:r>
              <a:rPr lang="en-US" altLang="ko-KR" dirty="0"/>
              <a:t>(</a:t>
            </a:r>
            <a:r>
              <a:rPr lang="en-US" altLang="ko-KR" dirty="0" err="1"/>
              <a:t>userID</a:t>
            </a:r>
            <a:r>
              <a:rPr lang="en-US" altLang="ko-KR" dirty="0"/>
              <a:t>) </a:t>
            </a:r>
            <a:r>
              <a:rPr lang="ko-KR" altLang="en-US" dirty="0"/>
              <a:t>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52AD5E4-E441-4491-A3BE-272C7FF9AF35}"/>
              </a:ext>
            </a:extLst>
          </p:cNvPr>
          <p:cNvSpPr/>
          <p:nvPr/>
        </p:nvSpPr>
        <p:spPr>
          <a:xfrm>
            <a:off x="521550" y="1199086"/>
            <a:ext cx="8190910" cy="22945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DROP TABLE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num INT AUTO_INCREMENT NOT NULL PRIMARY KEY,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CHAR(8)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prodName</a:t>
            </a:r>
            <a:r>
              <a:rPr lang="en-US" altLang="ko-KR" sz="1400" dirty="0">
                <a:solidFill>
                  <a:schemeClr val="tx1"/>
                </a:solidFill>
              </a:rPr>
              <a:t> CHAR(6) NOT NULL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ADD CONSTRAINT </a:t>
            </a:r>
            <a:r>
              <a:rPr lang="en-US" altLang="ko-KR" sz="1400" dirty="0" err="1">
                <a:solidFill>
                  <a:schemeClr val="tx1"/>
                </a:solidFill>
              </a:rPr>
              <a:t>FK_userTBL_buyTBL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FOREIGN KEY (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REFERENCES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7971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2-3 </a:t>
            </a:r>
            <a:r>
              <a:rPr lang="ko-KR" altLang="en-US" dirty="0" err="1"/>
              <a:t>외래키</a:t>
            </a:r>
            <a:r>
              <a:rPr lang="ko-KR" altLang="en-US" dirty="0"/>
              <a:t> 제약 조건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en-US" altLang="ko-KR" dirty="0"/>
              <a:t>SHOW INDEX FROM </a:t>
            </a:r>
            <a:r>
              <a:rPr lang="en-US" altLang="ko-KR" dirty="0" err="1"/>
              <a:t>buyTBL</a:t>
            </a:r>
            <a:r>
              <a:rPr lang="en-US" altLang="ko-KR" dirty="0"/>
              <a:t>; </a:t>
            </a:r>
            <a:r>
              <a:rPr lang="ko-KR" altLang="en-US" dirty="0"/>
              <a:t>문으로 확인 결과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외래키</a:t>
            </a:r>
            <a:r>
              <a:rPr lang="ko-KR" altLang="en-US" dirty="0"/>
              <a:t> </a:t>
            </a:r>
            <a:r>
              <a:rPr lang="ko-KR" altLang="en-US" dirty="0" err="1"/>
              <a:t>설정시</a:t>
            </a:r>
            <a:r>
              <a:rPr lang="ko-KR" altLang="en-US" dirty="0"/>
              <a:t> </a:t>
            </a:r>
            <a:r>
              <a:rPr lang="en-US" altLang="ko-KR" dirty="0"/>
              <a:t>ON DELETE CASCADE </a:t>
            </a:r>
            <a:r>
              <a:rPr lang="ko-KR" altLang="en-US" dirty="0"/>
              <a:t>또는 </a:t>
            </a:r>
            <a:r>
              <a:rPr lang="en-US" altLang="ko-KR" dirty="0"/>
              <a:t>ON UPDATE CASCADE </a:t>
            </a:r>
            <a:r>
              <a:rPr lang="ko-KR" altLang="en-US" dirty="0"/>
              <a:t>옵션 사용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71CB5F1-9C59-4873-983E-EF518C4CF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8" y="1223755"/>
            <a:ext cx="8200742" cy="5600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6DB2D4C-C700-41C7-8D91-C6ED80B870E4}"/>
              </a:ext>
            </a:extLst>
          </p:cNvPr>
          <p:cNvSpPr/>
          <p:nvPr/>
        </p:nvSpPr>
        <p:spPr>
          <a:xfrm>
            <a:off x="511718" y="2573905"/>
            <a:ext cx="8190910" cy="16651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DROP FOREIGN KEY </a:t>
            </a:r>
            <a:r>
              <a:rPr lang="en-US" altLang="ko-KR" sz="1400" dirty="0" err="1">
                <a:solidFill>
                  <a:schemeClr val="tx1"/>
                </a:solidFill>
              </a:rPr>
              <a:t>FK_userTBL_buyTBL</a:t>
            </a:r>
            <a:r>
              <a:rPr lang="en-US" altLang="ko-KR" sz="1400" dirty="0">
                <a:solidFill>
                  <a:schemeClr val="tx1"/>
                </a:solidFill>
              </a:rPr>
              <a:t>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</a:rPr>
              <a:t>외래키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 제거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ADD CONSTRAINT </a:t>
            </a:r>
            <a:r>
              <a:rPr lang="en-US" altLang="ko-KR" sz="1400" dirty="0" err="1">
                <a:solidFill>
                  <a:schemeClr val="tx1"/>
                </a:solidFill>
              </a:rPr>
              <a:t>FK_userTBL_buyTBL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FOREIGN KEY (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REFERENCES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ON UPDATE CASCADE;</a:t>
            </a:r>
          </a:p>
        </p:txBody>
      </p:sp>
    </p:spTree>
    <p:extLst>
      <p:ext uri="{BB962C8B-B14F-4D97-AF65-F5344CB8AC3E}">
        <p14:creationId xmlns:p14="http://schemas.microsoft.com/office/powerpoint/2010/main" val="3871953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2-4 UNIQUE </a:t>
            </a:r>
            <a:r>
              <a:rPr lang="ko-KR" altLang="en-US" dirty="0"/>
              <a:t>제약 조건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UNIQUE </a:t>
            </a:r>
            <a:r>
              <a:rPr lang="ko-KR" altLang="en-US" dirty="0"/>
              <a:t>제약 조건</a:t>
            </a:r>
            <a:endParaRPr lang="en-US" altLang="ko-KR" dirty="0"/>
          </a:p>
          <a:p>
            <a:pPr lvl="1"/>
            <a:r>
              <a:rPr lang="ko-KR" altLang="en-US" dirty="0"/>
              <a:t>중복되지 않는 유일한 값을 입력해야 하는 조건</a:t>
            </a:r>
            <a:endParaRPr lang="en-US" altLang="ko-KR" dirty="0"/>
          </a:p>
          <a:p>
            <a:pPr lvl="1"/>
            <a:r>
              <a:rPr lang="ko-KR" altLang="en-US" dirty="0" err="1"/>
              <a:t>기본키</a:t>
            </a:r>
            <a:r>
              <a:rPr lang="ko-KR" altLang="en-US" dirty="0"/>
              <a:t> 제약 조건과 거의 비슷하지만 </a:t>
            </a:r>
            <a:r>
              <a:rPr lang="en-US" altLang="ko-KR" dirty="0"/>
              <a:t>NULL </a:t>
            </a:r>
            <a:r>
              <a:rPr lang="ko-KR" altLang="en-US" dirty="0"/>
              <a:t>값은 허용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기존 회원 테이블에 </a:t>
            </a:r>
            <a:r>
              <a:rPr lang="en-US" altLang="ko-KR" dirty="0"/>
              <a:t>email </a:t>
            </a:r>
            <a:r>
              <a:rPr lang="ko-KR" altLang="en-US" dirty="0"/>
              <a:t>열을 추가한 경우</a:t>
            </a:r>
            <a:r>
              <a:rPr lang="en-US" altLang="ko-KR" dirty="0"/>
              <a:t>(</a:t>
            </a:r>
            <a:r>
              <a:rPr lang="ko-KR" altLang="en-US" dirty="0"/>
              <a:t>두 </a:t>
            </a:r>
            <a:r>
              <a:rPr lang="en-US" altLang="ko-KR" dirty="0"/>
              <a:t>CREATE TABLE </a:t>
            </a:r>
            <a:r>
              <a:rPr lang="ko-KR" altLang="en-US" dirty="0"/>
              <a:t>문은 동일한 결과를 출력</a:t>
            </a:r>
            <a:r>
              <a:rPr lang="en-US" altLang="ko-KR" dirty="0"/>
              <a:t>)</a:t>
            </a:r>
          </a:p>
          <a:p>
            <a:pPr marL="357188" lvl="1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52AD5E4-E441-4491-A3BE-272C7FF9AF35}"/>
              </a:ext>
            </a:extLst>
          </p:cNvPr>
          <p:cNvSpPr/>
          <p:nvPr/>
        </p:nvSpPr>
        <p:spPr>
          <a:xfrm>
            <a:off x="521550" y="2438891"/>
            <a:ext cx="8190910" cy="41854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tableDB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DROP TABLE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CHAR(8) NOT NULL PRIMARY KEY,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VARCHAR(10)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 INT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email CHAR(30) NULL UNIQUE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DROP TABLE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CHAR(8) NOT NULL PRIMARY KEY,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VARCHAR(10)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 INT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email CHAR(30)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CONSTRAINT </a:t>
            </a:r>
            <a:r>
              <a:rPr lang="en-US" altLang="ko-KR" sz="1400" dirty="0" err="1">
                <a:solidFill>
                  <a:schemeClr val="tx1"/>
                </a:solidFill>
              </a:rPr>
              <a:t>AK_email</a:t>
            </a:r>
            <a:r>
              <a:rPr lang="en-US" altLang="ko-KR" sz="1400" dirty="0">
                <a:solidFill>
                  <a:schemeClr val="tx1"/>
                </a:solidFill>
              </a:rPr>
              <a:t> UNIQUE (email)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57781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2-5 DEFAULT </a:t>
            </a:r>
            <a:r>
              <a:rPr lang="ko-KR" altLang="en-US" dirty="0"/>
              <a:t>제약 조건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DEFAULT </a:t>
            </a:r>
            <a:r>
              <a:rPr lang="ko-KR" altLang="en-US" dirty="0"/>
              <a:t>제약 조건</a:t>
            </a:r>
            <a:endParaRPr lang="en-US" altLang="ko-KR" dirty="0"/>
          </a:p>
          <a:p>
            <a:pPr lvl="1"/>
            <a:r>
              <a:rPr lang="ko-KR" altLang="en-US" dirty="0"/>
              <a:t>값을</a:t>
            </a:r>
            <a:r>
              <a:rPr lang="en-US" altLang="ko-KR" dirty="0"/>
              <a:t> </a:t>
            </a:r>
            <a:r>
              <a:rPr lang="ko-KR" altLang="en-US" dirty="0"/>
              <a:t>입력하지 않았을 때 자동으로 입력되는 기본 값을 정의하는 조건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 </a:t>
            </a:r>
            <a:endParaRPr lang="en-US" altLang="ko-KR" dirty="0"/>
          </a:p>
          <a:p>
            <a:pPr lvl="1"/>
            <a:r>
              <a:rPr lang="ko-KR" altLang="en-US" dirty="0"/>
              <a:t>출생 연도를 입력하지 않았다면 ‘</a:t>
            </a:r>
            <a:r>
              <a:rPr lang="en-US" altLang="ko-KR" dirty="0"/>
              <a:t>-1’, </a:t>
            </a:r>
            <a:r>
              <a:rPr lang="ko-KR" altLang="en-US" dirty="0"/>
              <a:t>주소를 입력하지 않았다면 ‘서울’</a:t>
            </a:r>
            <a:r>
              <a:rPr lang="en-US" altLang="ko-KR" dirty="0"/>
              <a:t>, </a:t>
            </a:r>
            <a:r>
              <a:rPr lang="ko-KR" altLang="en-US" dirty="0"/>
              <a:t>키를 입력하지 않았다면 ‘</a:t>
            </a:r>
            <a:r>
              <a:rPr lang="en-US" altLang="ko-KR" dirty="0"/>
              <a:t>170’</a:t>
            </a:r>
            <a:r>
              <a:rPr lang="ko-KR" altLang="en-US" dirty="0"/>
              <a:t>을 자동으로 입력하는 구문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52AD5E4-E441-4491-A3BE-272C7FF9AF35}"/>
              </a:ext>
            </a:extLst>
          </p:cNvPr>
          <p:cNvSpPr/>
          <p:nvPr/>
        </p:nvSpPr>
        <p:spPr>
          <a:xfrm>
            <a:off x="521550" y="2669591"/>
            <a:ext cx="8370930" cy="25202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DROP TABLE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CHAR(8) NOT NULL PRIMARY KEY,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VARCHAR(10)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 int NOT NULL DEFAULT -1,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CHAR(2) NOT NULL DEFAULT '</a:t>
            </a:r>
            <a:r>
              <a:rPr lang="ko-KR" altLang="en-US" sz="1400" dirty="0">
                <a:solidFill>
                  <a:schemeClr val="tx1"/>
                </a:solidFill>
              </a:rPr>
              <a:t>서울</a:t>
            </a:r>
            <a:r>
              <a:rPr lang="en-US" altLang="ko-KR" sz="1400" dirty="0">
                <a:solidFill>
                  <a:schemeClr val="tx1"/>
                </a:solidFill>
              </a:rPr>
              <a:t>’,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mobile1 CHAR(3)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mobile2 CHAR(8)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height </a:t>
            </a:r>
            <a:r>
              <a:rPr lang="en-US" altLang="ko-KR" sz="1400" dirty="0" err="1">
                <a:solidFill>
                  <a:schemeClr val="tx1"/>
                </a:solidFill>
              </a:rPr>
              <a:t>smallint</a:t>
            </a:r>
            <a:r>
              <a:rPr lang="en-US" altLang="ko-KR" sz="1400" dirty="0">
                <a:solidFill>
                  <a:schemeClr val="tx1"/>
                </a:solidFill>
              </a:rPr>
              <a:t> NULL DEFAULT 170,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mDate</a:t>
            </a:r>
            <a:r>
              <a:rPr lang="en-US" altLang="ko-KR" sz="1400" dirty="0">
                <a:solidFill>
                  <a:schemeClr val="tx1"/>
                </a:solidFill>
              </a:rPr>
              <a:t> date NULL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75033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2-5 DEFAULT </a:t>
            </a:r>
            <a:r>
              <a:rPr lang="ko-KR" altLang="en-US" dirty="0"/>
              <a:t>제약 조건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ALTER TABLE </a:t>
            </a:r>
            <a:r>
              <a:rPr lang="ko-KR" altLang="en-US" dirty="0"/>
              <a:t>문에서 </a:t>
            </a:r>
            <a:r>
              <a:rPr lang="en-US" altLang="ko-KR" dirty="0"/>
              <a:t>DEFAULT </a:t>
            </a:r>
            <a:r>
              <a:rPr lang="ko-KR" altLang="en-US" dirty="0"/>
              <a:t>제약 조건 </a:t>
            </a:r>
            <a:r>
              <a:rPr lang="ko-KR" altLang="en-US" dirty="0" err="1"/>
              <a:t>지정시</a:t>
            </a:r>
            <a:r>
              <a:rPr lang="ko-KR" altLang="en-US" dirty="0"/>
              <a:t> </a:t>
            </a:r>
            <a:r>
              <a:rPr lang="en-US" altLang="ko-KR" dirty="0"/>
              <a:t>ALTER COLUMN </a:t>
            </a:r>
            <a:r>
              <a:rPr lang="ko-KR" altLang="en-US" dirty="0"/>
              <a:t>구문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52AD5E4-E441-4491-A3BE-272C7FF9AF35}"/>
              </a:ext>
            </a:extLst>
          </p:cNvPr>
          <p:cNvSpPr/>
          <p:nvPr/>
        </p:nvSpPr>
        <p:spPr>
          <a:xfrm>
            <a:off x="521550" y="1223755"/>
            <a:ext cx="8370930" cy="37354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DROP TABLE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CHAR(8) NOT NULL PRIMARY KEY, 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VARCHAR(10) NOT NULL, 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 int NOT NULL, 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CHAR(2)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mobile1 CHAR(3)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mobile2 CHAR(8)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height </a:t>
            </a:r>
            <a:r>
              <a:rPr lang="en-US" altLang="ko-KR" sz="1400" dirty="0" err="1">
                <a:solidFill>
                  <a:schemeClr val="tx1"/>
                </a:solidFill>
              </a:rPr>
              <a:t>smallint</a:t>
            </a:r>
            <a:r>
              <a:rPr lang="en-US" altLang="ko-KR" sz="1400" dirty="0">
                <a:solidFill>
                  <a:schemeClr val="tx1"/>
                </a:solidFill>
              </a:rPr>
              <a:t> NULL, 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mDate</a:t>
            </a:r>
            <a:r>
              <a:rPr lang="en-US" altLang="ko-KR" sz="1400" dirty="0">
                <a:solidFill>
                  <a:schemeClr val="tx1"/>
                </a:solidFill>
              </a:rPr>
              <a:t> date NULL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ALTER COLUMN 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 SET DEFAULT -1;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ALTER COLUMN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SET DEFAULT '</a:t>
            </a:r>
            <a:r>
              <a:rPr lang="ko-KR" altLang="en-US" sz="1400" dirty="0">
                <a:solidFill>
                  <a:schemeClr val="tx1"/>
                </a:solidFill>
              </a:rPr>
              <a:t>서울</a:t>
            </a:r>
            <a:r>
              <a:rPr lang="en-US" altLang="ko-KR" sz="1400" dirty="0">
                <a:solidFill>
                  <a:schemeClr val="tx1"/>
                </a:solidFill>
              </a:rPr>
              <a:t>';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ALTER COLUMN height SET DEFAULT 170;</a:t>
            </a:r>
          </a:p>
        </p:txBody>
      </p:sp>
    </p:spTree>
    <p:extLst>
      <p:ext uri="{BB962C8B-B14F-4D97-AF65-F5344CB8AC3E}">
        <p14:creationId xmlns:p14="http://schemas.microsoft.com/office/powerpoint/2010/main" val="726845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2-5 DEFAULT </a:t>
            </a:r>
            <a:r>
              <a:rPr lang="ko-KR" altLang="en-US" dirty="0"/>
              <a:t>제약 조건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DEFAULT </a:t>
            </a:r>
            <a:r>
              <a:rPr lang="ko-KR" altLang="en-US" dirty="0"/>
              <a:t>제약 조건이 설정된 열에는 다음과 같은 방법으로 데이터 입력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52AD5E4-E441-4491-A3BE-272C7FF9AF35}"/>
              </a:ext>
            </a:extLst>
          </p:cNvPr>
          <p:cNvSpPr/>
          <p:nvPr/>
        </p:nvSpPr>
        <p:spPr>
          <a:xfrm>
            <a:off x="521550" y="1223756"/>
            <a:ext cx="8370930" cy="18452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입력 데이터가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default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이면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DEFAULT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문으로 설정된 값을 자동 입력한다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('YBJ', '</a:t>
            </a:r>
            <a:r>
              <a:rPr lang="ko-KR" altLang="en-US" sz="1400" dirty="0" err="1">
                <a:solidFill>
                  <a:schemeClr val="tx1"/>
                </a:solidFill>
              </a:rPr>
              <a:t>유병재</a:t>
            </a:r>
            <a:r>
              <a:rPr lang="en-US" altLang="ko-KR" sz="1400" dirty="0">
                <a:solidFill>
                  <a:schemeClr val="tx1"/>
                </a:solidFill>
              </a:rPr>
              <a:t>', default, default, '010', '12345678', default, '2019.12.12');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열 이름이 명시되지 않으면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DEFAULT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문으로 설정된 값을 자동 입력한다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) VALUES ('PNR', '</a:t>
            </a:r>
            <a:r>
              <a:rPr lang="ko-KR" altLang="en-US" sz="1400" dirty="0" err="1">
                <a:solidFill>
                  <a:schemeClr val="tx1"/>
                </a:solidFill>
              </a:rPr>
              <a:t>박나래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값이 직접 명시되어 있으면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DEFAULT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문으로 설정된 값을 무시한다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('WB', '</a:t>
            </a:r>
            <a:r>
              <a:rPr lang="ko-KR" altLang="en-US" sz="1400" dirty="0">
                <a:solidFill>
                  <a:schemeClr val="tx1"/>
                </a:solidFill>
              </a:rPr>
              <a:t>원빈</a:t>
            </a:r>
            <a:r>
              <a:rPr lang="en-US" altLang="ko-KR" sz="1400" dirty="0">
                <a:solidFill>
                  <a:schemeClr val="tx1"/>
                </a:solidFill>
              </a:rPr>
              <a:t>', 1982, '</a:t>
            </a:r>
            <a:r>
              <a:rPr lang="ko-KR" altLang="en-US" sz="1400" dirty="0">
                <a:solidFill>
                  <a:schemeClr val="tx1"/>
                </a:solidFill>
              </a:rPr>
              <a:t>대전</a:t>
            </a:r>
            <a:r>
              <a:rPr lang="en-US" altLang="ko-KR" sz="1400" dirty="0">
                <a:solidFill>
                  <a:schemeClr val="tx1"/>
                </a:solidFill>
              </a:rPr>
              <a:t>', '010', '98765432', 176, '2020.5.5’);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B939C49-A67A-4162-9700-99653355F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3218159"/>
            <a:ext cx="6210690" cy="10632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9333EFE-3EFC-442A-84EB-DB1CF0B1EE14}"/>
              </a:ext>
            </a:extLst>
          </p:cNvPr>
          <p:cNvSpPr/>
          <p:nvPr/>
        </p:nvSpPr>
        <p:spPr>
          <a:xfrm>
            <a:off x="836585" y="3218159"/>
            <a:ext cx="5895655" cy="885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840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2-6 NULL </a:t>
            </a:r>
            <a:r>
              <a:rPr lang="ko-KR" altLang="en-US" dirty="0"/>
              <a:t>값 허용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NULL </a:t>
            </a:r>
            <a:r>
              <a:rPr lang="ko-KR" altLang="en-US" dirty="0"/>
              <a:t>값 허용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테이블을 정의할 때 특정 열에 </a:t>
            </a:r>
            <a:r>
              <a:rPr lang="en-US" altLang="ko-KR" dirty="0"/>
              <a:t>NULL </a:t>
            </a:r>
            <a:r>
              <a:rPr lang="ko-KR" altLang="en-US" dirty="0"/>
              <a:t>값이 입력되는 것을 허용하려면 </a:t>
            </a:r>
            <a:r>
              <a:rPr lang="en-US" altLang="ko-KR" dirty="0"/>
              <a:t>NULL</a:t>
            </a:r>
            <a:r>
              <a:rPr lang="ko-KR" altLang="en-US" dirty="0"/>
              <a:t>로 설정하고</a:t>
            </a:r>
            <a:r>
              <a:rPr lang="en-US" altLang="ko-KR" dirty="0"/>
              <a:t>, </a:t>
            </a:r>
            <a:r>
              <a:rPr lang="ko-KR" altLang="en-US" dirty="0"/>
              <a:t>허용하지 않으려면 </a:t>
            </a:r>
            <a:r>
              <a:rPr lang="en-US" altLang="ko-KR" dirty="0"/>
              <a:t>NOT NULL</a:t>
            </a:r>
            <a:r>
              <a:rPr lang="ko-KR" altLang="en-US" dirty="0"/>
              <a:t>로 설정하는 조건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기본키로 설정된 열에는 </a:t>
            </a:r>
            <a:r>
              <a:rPr lang="en-US" altLang="ko-KR" dirty="0"/>
              <a:t>NULL </a:t>
            </a:r>
            <a:r>
              <a:rPr lang="ko-KR" altLang="en-US" dirty="0"/>
              <a:t>값이 올 수 없으므로 특별히 설정하지 않아도 자동으로 </a:t>
            </a:r>
            <a:r>
              <a:rPr lang="en-US" altLang="ko-KR" dirty="0"/>
              <a:t>NOT NULL</a:t>
            </a:r>
            <a:r>
              <a:rPr lang="ko-KR" altLang="en-US" dirty="0"/>
              <a:t>로 인식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NULL </a:t>
            </a:r>
            <a:r>
              <a:rPr lang="ko-KR" altLang="en-US" dirty="0"/>
              <a:t>값은 ‘아무것도 </a:t>
            </a:r>
            <a:r>
              <a:rPr lang="ko-KR" altLang="en-US" dirty="0" err="1"/>
              <a:t>없다’는</a:t>
            </a:r>
            <a:r>
              <a:rPr lang="ko-KR" altLang="en-US" dirty="0"/>
              <a:t> 의미로 </a:t>
            </a:r>
            <a:r>
              <a:rPr lang="en-US" altLang="ko-KR" dirty="0"/>
              <a:t>0, </a:t>
            </a:r>
            <a:r>
              <a:rPr lang="ko-KR" altLang="en-US" dirty="0"/>
              <a:t>빈 문자</a:t>
            </a:r>
            <a:r>
              <a:rPr lang="en-US" altLang="ko-KR" dirty="0"/>
              <a:t>, </a:t>
            </a:r>
            <a:r>
              <a:rPr lang="ko-KR" altLang="en-US" dirty="0"/>
              <a:t>공백과 다르니 주의해야 함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1867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9-2] </a:t>
            </a:r>
            <a:r>
              <a:rPr lang="ko-KR" altLang="en-US" dirty="0"/>
              <a:t>테이블 압축하기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311</a:t>
            </a:r>
            <a:r>
              <a:rPr lang="en-US" altLang="ko-KR" sz="1200" dirty="0">
                <a:latin typeface="+mn-ea"/>
                <a:ea typeface="+mn-ea"/>
              </a:rPr>
              <a:t>~312p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ko-KR" altLang="en-US" sz="1400" dirty="0"/>
              <a:t>압축 효과를 비교할 두 테이블 만들기</a:t>
            </a:r>
            <a:r>
              <a:rPr lang="ko-KR" altLang="en-US" dirty="0"/>
              <a:t>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ko-KR" altLang="en-US" sz="1400" dirty="0"/>
              <a:t>테스트용 데이터베이스를 생성한 후 열이 동일한 </a:t>
            </a:r>
            <a:r>
              <a:rPr lang="en-US" altLang="ko-KR" sz="1400" dirty="0"/>
              <a:t>2</a:t>
            </a:r>
            <a:r>
              <a:rPr lang="ko-KR" altLang="en-US" sz="1400" dirty="0"/>
              <a:t>개의 테이블을 만들기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1-2 </a:t>
            </a:r>
            <a:r>
              <a:rPr lang="ko-KR" altLang="en-US" sz="1400" dirty="0"/>
              <a:t>두 테이블에 데이터를 </a:t>
            </a:r>
            <a:r>
              <a:rPr lang="en-US" altLang="ko-KR" sz="1400" dirty="0"/>
              <a:t>30</a:t>
            </a:r>
            <a:r>
              <a:rPr lang="ko-KR" altLang="en-US" sz="1400" dirty="0"/>
              <a:t>만 건 정도 입력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17A9EEF-FE88-4179-99FF-B7B73F6D9D30}"/>
              </a:ext>
            </a:extLst>
          </p:cNvPr>
          <p:cNvSpPr/>
          <p:nvPr/>
        </p:nvSpPr>
        <p:spPr>
          <a:xfrm>
            <a:off x="521550" y="1478276"/>
            <a:ext cx="8190910" cy="12151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CREATE DATABASE IF NOT EXISTS </a:t>
            </a:r>
            <a:r>
              <a:rPr lang="en-US" altLang="ko-KR" sz="1400" dirty="0" err="1">
                <a:solidFill>
                  <a:schemeClr val="tx1"/>
                </a:solidFill>
              </a:rPr>
              <a:t>compressDB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compressDB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normalTBL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en-US" altLang="ko-KR" sz="1400" dirty="0" err="1">
                <a:solidFill>
                  <a:schemeClr val="tx1"/>
                </a:solidFill>
              </a:rPr>
              <a:t>emp_no</a:t>
            </a:r>
            <a:r>
              <a:rPr lang="en-US" altLang="ko-KR" sz="1400" dirty="0">
                <a:solidFill>
                  <a:schemeClr val="tx1"/>
                </a:solidFill>
              </a:rPr>
              <a:t> INT, </a:t>
            </a:r>
            <a:r>
              <a:rPr lang="en-US" altLang="ko-KR" sz="1400" dirty="0" err="1">
                <a:solidFill>
                  <a:schemeClr val="tx1"/>
                </a:solidFill>
              </a:rPr>
              <a:t>first_name</a:t>
            </a:r>
            <a:r>
              <a:rPr lang="en-US" altLang="ko-KR" sz="1400" dirty="0">
                <a:solidFill>
                  <a:schemeClr val="tx1"/>
                </a:solidFill>
              </a:rPr>
              <a:t> VARCHAR(14));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compressTBL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en-US" altLang="ko-KR" sz="1400" dirty="0" err="1">
                <a:solidFill>
                  <a:schemeClr val="tx1"/>
                </a:solidFill>
              </a:rPr>
              <a:t>emp_no</a:t>
            </a:r>
            <a:r>
              <a:rPr lang="en-US" altLang="ko-KR" sz="1400" dirty="0">
                <a:solidFill>
                  <a:schemeClr val="tx1"/>
                </a:solidFill>
              </a:rPr>
              <a:t> INT, </a:t>
            </a:r>
            <a:r>
              <a:rPr lang="en-US" altLang="ko-KR" sz="1400" dirty="0" err="1">
                <a:solidFill>
                  <a:schemeClr val="tx1"/>
                </a:solidFill>
              </a:rPr>
              <a:t>first_name</a:t>
            </a:r>
            <a:r>
              <a:rPr lang="en-US" altLang="ko-KR" sz="1400" dirty="0">
                <a:solidFill>
                  <a:schemeClr val="tx1"/>
                </a:solidFill>
              </a:rPr>
              <a:t> VARCHAR(14))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ROW_FORMAT=COMPRESSED;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85016C8-87D2-4A30-95DA-C0AFD4B6B892}"/>
              </a:ext>
            </a:extLst>
          </p:cNvPr>
          <p:cNvSpPr/>
          <p:nvPr/>
        </p:nvSpPr>
        <p:spPr>
          <a:xfrm>
            <a:off x="521550" y="3248979"/>
            <a:ext cx="8190910" cy="10351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normalTbl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SELECT </a:t>
            </a:r>
            <a:r>
              <a:rPr lang="en-US" altLang="ko-KR" sz="1400" dirty="0" err="1">
                <a:solidFill>
                  <a:schemeClr val="tx1"/>
                </a:solidFill>
              </a:rPr>
              <a:t>emp_no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first_name</a:t>
            </a:r>
            <a:r>
              <a:rPr lang="en-US" altLang="ko-KR" sz="1400" dirty="0">
                <a:solidFill>
                  <a:schemeClr val="tx1"/>
                </a:solidFill>
              </a:rPr>
              <a:t> FROM </a:t>
            </a:r>
            <a:r>
              <a:rPr lang="en-US" altLang="ko-KR" sz="1400" dirty="0" err="1">
                <a:solidFill>
                  <a:schemeClr val="tx1"/>
                </a:solidFill>
              </a:rPr>
              <a:t>employees.employees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compressTBL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SELECT </a:t>
            </a:r>
            <a:r>
              <a:rPr lang="en-US" altLang="ko-KR" sz="1400" dirty="0" err="1">
                <a:solidFill>
                  <a:schemeClr val="tx1"/>
                </a:solidFill>
              </a:rPr>
              <a:t>emp_no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first_name</a:t>
            </a:r>
            <a:r>
              <a:rPr lang="en-US" altLang="ko-KR" sz="1400" dirty="0">
                <a:solidFill>
                  <a:schemeClr val="tx1"/>
                </a:solidFill>
              </a:rPr>
              <a:t> FROM </a:t>
            </a:r>
            <a:r>
              <a:rPr lang="en-US" altLang="ko-KR" sz="1400" dirty="0" err="1">
                <a:solidFill>
                  <a:schemeClr val="tx1"/>
                </a:solidFill>
              </a:rPr>
              <a:t>employees.employees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A02CBDA-1C2A-4083-A6E2-BEA56DF47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4374105"/>
            <a:ext cx="8190910" cy="9604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1778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9-2] </a:t>
            </a:r>
            <a:r>
              <a:rPr lang="ko-KR" altLang="en-US" dirty="0"/>
              <a:t>테이블 압축하기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311</a:t>
            </a:r>
            <a:r>
              <a:rPr lang="en-US" altLang="ko-KR" sz="1200" dirty="0">
                <a:latin typeface="+mn-ea"/>
                <a:ea typeface="+mn-ea"/>
              </a:rPr>
              <a:t>~312p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2</a:t>
            </a:r>
            <a:r>
              <a:rPr lang="en-US" altLang="ko-KR" sz="1400" dirty="0"/>
              <a:t> </a:t>
            </a:r>
            <a:r>
              <a:rPr lang="ko-KR" altLang="en-US" sz="1400" dirty="0"/>
              <a:t>압축 효과 보기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2-1 </a:t>
            </a:r>
            <a:r>
              <a:rPr lang="ko-KR" altLang="en-US" dirty="0"/>
              <a:t>입력된 두 테이블의 상태 확인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r>
              <a:rPr lang="en-US" altLang="ko-KR" sz="1400" dirty="0"/>
              <a:t>   2-2 </a:t>
            </a:r>
            <a:r>
              <a:rPr lang="ko-KR" altLang="en-US" dirty="0"/>
              <a:t>실습한 데이터베이스 삭제 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17A9EEF-FE88-4179-99FF-B7B73F6D9D30}"/>
              </a:ext>
            </a:extLst>
          </p:cNvPr>
          <p:cNvSpPr/>
          <p:nvPr/>
        </p:nvSpPr>
        <p:spPr>
          <a:xfrm>
            <a:off x="521550" y="1478276"/>
            <a:ext cx="8190910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SHOW TABLE STATUS FROM </a:t>
            </a:r>
            <a:r>
              <a:rPr lang="en-US" altLang="ko-KR" sz="1400" dirty="0" err="1">
                <a:solidFill>
                  <a:schemeClr val="tx1"/>
                </a:solidFill>
              </a:rPr>
              <a:t>compressDB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85016C8-87D2-4A30-95DA-C0AFD4B6B892}"/>
              </a:ext>
            </a:extLst>
          </p:cNvPr>
          <p:cNvSpPr/>
          <p:nvPr/>
        </p:nvSpPr>
        <p:spPr>
          <a:xfrm>
            <a:off x="521550" y="3088624"/>
            <a:ext cx="8190910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DROP DATABASE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compressDB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9E0E262-8E76-4CD9-894A-21C227C94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64" y="1873966"/>
            <a:ext cx="8190910" cy="5802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178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테이블을 생성하고</a:t>
            </a:r>
            <a:r>
              <a:rPr lang="en-US" altLang="ko-KR" dirty="0"/>
              <a:t>, </a:t>
            </a:r>
            <a:r>
              <a:rPr lang="ko-KR" altLang="en-US" dirty="0"/>
              <a:t>제거하고</a:t>
            </a:r>
            <a:r>
              <a:rPr lang="en-US" altLang="ko-KR" dirty="0"/>
              <a:t>, </a:t>
            </a:r>
            <a:r>
              <a:rPr lang="ko-KR" altLang="en-US" dirty="0"/>
              <a:t>수정하는 방법을 익힌다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dirty="0">
                <a:latin typeface="+mn-ea"/>
                <a:ea typeface="+mn-ea"/>
              </a:rPr>
              <a:t>제약 조건의 개념을 이해하고 종류를 파악한다</a:t>
            </a:r>
            <a:r>
              <a:rPr kumimoji="0" lang="en-US" altLang="ko-KR" dirty="0"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테이블을 압축하는 방법과 임시 테이블을 만들어 사용하는 방법을 익힌다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dirty="0" err="1">
                <a:latin typeface="+mn-ea"/>
                <a:ea typeface="+mn-ea"/>
              </a:rPr>
              <a:t>뷰의</a:t>
            </a:r>
            <a:r>
              <a:rPr kumimoji="0" lang="ko-KR" altLang="en-US" dirty="0">
                <a:latin typeface="+mn-ea"/>
                <a:ea typeface="+mn-ea"/>
              </a:rPr>
              <a:t> 개념과 용도를 이해한다</a:t>
            </a:r>
            <a:r>
              <a:rPr kumimoji="0" lang="en-US" altLang="ko-KR">
                <a:latin typeface="+mn-ea"/>
                <a:ea typeface="+mn-ea"/>
              </a:rPr>
              <a:t>. 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948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임시 테이블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32509"/>
          </a:xfrm>
        </p:spPr>
        <p:txBody>
          <a:bodyPr/>
          <a:lstStyle/>
          <a:p>
            <a:r>
              <a:rPr lang="ko-KR" altLang="en-US" b="0" dirty="0"/>
              <a:t>임시 테이블</a:t>
            </a:r>
            <a:endParaRPr lang="en-US" altLang="ko-KR" b="0" dirty="0"/>
          </a:p>
          <a:p>
            <a:pPr lvl="1"/>
            <a:r>
              <a:rPr lang="ko-KR" altLang="en-US" dirty="0"/>
              <a:t>임시로 잠깐 사용하는 테이블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임시 테이블</a:t>
            </a:r>
            <a:r>
              <a:rPr lang="en-US" altLang="ko-KR" dirty="0"/>
              <a:t> </a:t>
            </a:r>
            <a:r>
              <a:rPr lang="ko-KR" altLang="en-US" dirty="0"/>
              <a:t>생성 형식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r>
              <a:rPr lang="ko-KR" altLang="en-US" dirty="0"/>
              <a:t>임시 테이블 사용법 </a:t>
            </a:r>
            <a:endParaRPr lang="en-US" altLang="ko-KR" dirty="0"/>
          </a:p>
          <a:p>
            <a:pPr lvl="1"/>
            <a:r>
              <a:rPr lang="ko-KR" altLang="en-US" dirty="0"/>
              <a:t>사용법은 일반 테이블과 동일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세션</a:t>
            </a:r>
            <a:r>
              <a:rPr lang="en-US" altLang="ko-KR" dirty="0"/>
              <a:t>(session) </a:t>
            </a:r>
            <a:r>
              <a:rPr lang="ko-KR" altLang="en-US" dirty="0"/>
              <a:t>내에서만 존재하며 세션이</a:t>
            </a:r>
            <a:r>
              <a:rPr lang="en-US" altLang="ko-KR" dirty="0"/>
              <a:t> </a:t>
            </a:r>
            <a:r>
              <a:rPr lang="ko-KR" altLang="en-US" dirty="0"/>
              <a:t>닫히면 자동으로 삭제</a:t>
            </a:r>
            <a:endParaRPr lang="en-US" altLang="ko-KR" dirty="0"/>
          </a:p>
          <a:p>
            <a:pPr lvl="1"/>
            <a:r>
              <a:rPr lang="ko-KR" altLang="en-US" dirty="0"/>
              <a:t>테이블을 생성한 클라이언트만 접근할 수 있고 다른 클라이언트는 접근할 수 없음 </a:t>
            </a:r>
            <a:endParaRPr lang="en-US" altLang="ko-KR" dirty="0"/>
          </a:p>
          <a:p>
            <a:pPr lvl="1"/>
            <a:r>
              <a:rPr lang="ko-KR" altLang="en-US" dirty="0"/>
              <a:t>임시 테이블의 이름은 데이터베이스 내 다른 테이블의 이름과 동일하게 지을 수 있음</a:t>
            </a:r>
            <a:r>
              <a:rPr lang="en-US" altLang="ko-KR" dirty="0"/>
              <a:t>(</a:t>
            </a:r>
            <a:r>
              <a:rPr lang="ko-KR" altLang="en-US" dirty="0"/>
              <a:t>이름을 동일하게 하는 경우 임시 테이블이 있는 동안 기존 테이블에 접근할 수 없으며 무조건 임시 테이블에만 접근할 수 있음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임시 테이블이 제거되는 시점</a:t>
            </a:r>
            <a:endParaRPr lang="en-US" altLang="ko-KR" dirty="0"/>
          </a:p>
          <a:p>
            <a:pPr lvl="1"/>
            <a:r>
              <a:rPr lang="ko-KR" altLang="en-US" dirty="0"/>
              <a:t>사용자가 </a:t>
            </a:r>
            <a:r>
              <a:rPr lang="en-US" altLang="ko-KR" dirty="0"/>
              <a:t>DROP TABLE</a:t>
            </a:r>
            <a:r>
              <a:rPr lang="ko-KR" altLang="en-US" dirty="0"/>
              <a:t>로 직접 삭제하는 경우</a:t>
            </a:r>
            <a:endParaRPr lang="en-US" altLang="ko-KR" dirty="0"/>
          </a:p>
          <a:p>
            <a:pPr lvl="1"/>
            <a:r>
              <a:rPr lang="en-US" altLang="ko-KR" dirty="0"/>
              <a:t>Workbench</a:t>
            </a:r>
            <a:r>
              <a:rPr lang="ko-KR" altLang="en-US" dirty="0"/>
              <a:t>를 종료하거나 </a:t>
            </a:r>
            <a:r>
              <a:rPr lang="en-US" altLang="ko-KR" dirty="0"/>
              <a:t>MySQL </a:t>
            </a:r>
            <a:r>
              <a:rPr lang="ko-KR" altLang="en-US" dirty="0"/>
              <a:t>클라이언트를 종료하는 경우</a:t>
            </a:r>
            <a:endParaRPr lang="en-US" altLang="ko-KR" dirty="0"/>
          </a:p>
          <a:p>
            <a:pPr lvl="1"/>
            <a:r>
              <a:rPr lang="en-US" altLang="ko-KR" dirty="0"/>
              <a:t>MySQL </a:t>
            </a:r>
            <a:r>
              <a:rPr lang="ko-KR" altLang="en-US" dirty="0"/>
              <a:t>서비스를 </a:t>
            </a:r>
            <a:r>
              <a:rPr lang="ko-KR" altLang="en-US" dirty="0" err="1"/>
              <a:t>재시작하는</a:t>
            </a:r>
            <a:r>
              <a:rPr lang="ko-KR" altLang="en-US" dirty="0"/>
              <a:t> 경우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EE7127D-C077-4255-A9A4-69414FC6814C}"/>
              </a:ext>
            </a:extLst>
          </p:cNvPr>
          <p:cNvSpPr/>
          <p:nvPr/>
        </p:nvSpPr>
        <p:spPr>
          <a:xfrm>
            <a:off x="521550" y="2143519"/>
            <a:ext cx="8190910" cy="5654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CREATE TEMPORARY TABLE [IF NOT EXISTS] </a:t>
            </a:r>
            <a:r>
              <a:rPr lang="ko-KR" altLang="en-US" sz="1400" dirty="0">
                <a:solidFill>
                  <a:schemeClr val="tx1"/>
                </a:solidFill>
              </a:rPr>
              <a:t>테이블이름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열정의 </a:t>
            </a:r>
            <a:r>
              <a:rPr lang="en-US" altLang="ko-KR" sz="1400" dirty="0">
                <a:solidFill>
                  <a:schemeClr val="tx1"/>
                </a:solidFill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45808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9-3] </a:t>
            </a:r>
            <a:r>
              <a:rPr lang="ko-KR" altLang="en-US" dirty="0"/>
              <a:t>테이블 압축하기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313</a:t>
            </a:r>
            <a:r>
              <a:rPr lang="en-US" altLang="ko-KR" sz="1200" dirty="0">
                <a:latin typeface="+mn-ea"/>
                <a:ea typeface="+mn-ea"/>
              </a:rPr>
              <a:t>~315p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en-US" altLang="ko-KR" dirty="0"/>
              <a:t>2</a:t>
            </a:r>
            <a:r>
              <a:rPr lang="ko-KR" altLang="en-US" dirty="0"/>
              <a:t>개의 세션 만들기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1</a:t>
            </a:r>
            <a:r>
              <a:rPr lang="en-US" altLang="ko-KR" sz="1400" dirty="0"/>
              <a:t>-1 </a:t>
            </a:r>
            <a:r>
              <a:rPr lang="ko-KR" altLang="en-US" sz="1400" dirty="0"/>
              <a:t>모든 쿼리 창을 닫고 </a:t>
            </a:r>
            <a:r>
              <a:rPr lang="en-US" altLang="ko-KR" dirty="0"/>
              <a:t>Workbench</a:t>
            </a:r>
            <a:r>
              <a:rPr lang="ko-KR" altLang="en-US" dirty="0"/>
              <a:t>를 종료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1-2 </a:t>
            </a:r>
            <a:r>
              <a:rPr lang="en-US" altLang="ko-KR" dirty="0"/>
              <a:t>Workbench</a:t>
            </a:r>
            <a:r>
              <a:rPr lang="ko-KR" altLang="en-US" dirty="0"/>
              <a:t>를 실행한 후 ‘ </a:t>
            </a:r>
            <a:r>
              <a:rPr lang="en-US" altLang="ko-KR" dirty="0"/>
              <a:t>Local instance MySQL’</a:t>
            </a:r>
            <a:r>
              <a:rPr lang="ko-KR" altLang="en-US" dirty="0"/>
              <a:t>에 접속</a:t>
            </a:r>
            <a:r>
              <a:rPr lang="en-US" altLang="ko-KR" dirty="0"/>
              <a:t>(‘ Workbench 1’)</a:t>
            </a:r>
          </a:p>
          <a:p>
            <a:pPr marL="93662" indent="0">
              <a:buNone/>
            </a:pPr>
            <a:r>
              <a:rPr lang="en-US" altLang="ko-KR" sz="1400" dirty="0"/>
              <a:t>   1-3 </a:t>
            </a:r>
            <a:r>
              <a:rPr lang="en-US" altLang="ko-KR" dirty="0"/>
              <a:t>[Home] </a:t>
            </a:r>
            <a:r>
              <a:rPr lang="ko-KR" altLang="en-US" dirty="0"/>
              <a:t>탭을 클릭하고 다시 ‘ </a:t>
            </a:r>
            <a:r>
              <a:rPr lang="en-US" altLang="ko-KR" dirty="0"/>
              <a:t>Local instance MySQL’</a:t>
            </a:r>
            <a:r>
              <a:rPr lang="ko-KR" altLang="en-US" dirty="0"/>
              <a:t>에 접속</a:t>
            </a:r>
            <a:r>
              <a:rPr lang="en-US" altLang="ko-KR" dirty="0"/>
              <a:t>(‘ Workbench 2’)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r>
              <a:rPr lang="en-US" altLang="ko-KR" dirty="0"/>
              <a:t>2 (Workbench 1) </a:t>
            </a:r>
            <a:r>
              <a:rPr lang="ko-KR" altLang="en-US" dirty="0"/>
              <a:t>임시 테이블 생성하기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2-1 </a:t>
            </a:r>
            <a:r>
              <a:rPr lang="ko-KR" altLang="en-US" dirty="0"/>
              <a:t>임시 테이블 </a:t>
            </a:r>
            <a:r>
              <a:rPr lang="en-US" altLang="ko-KR" dirty="0"/>
              <a:t>2</a:t>
            </a:r>
            <a:r>
              <a:rPr lang="ko-KR" altLang="en-US" dirty="0"/>
              <a:t>개 생성 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0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0041A87-CEA2-4D1B-B0A6-751AAF739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1908029"/>
            <a:ext cx="5535616" cy="155704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6CE652B-0E6A-497B-A419-19B2B9824AF4}"/>
              </a:ext>
            </a:extLst>
          </p:cNvPr>
          <p:cNvSpPr/>
          <p:nvPr/>
        </p:nvSpPr>
        <p:spPr>
          <a:xfrm>
            <a:off x="521550" y="4374105"/>
            <a:ext cx="8190910" cy="11954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USE employees;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TEMPORARY TABLE IF NOT EXISTS </a:t>
            </a:r>
            <a:r>
              <a:rPr lang="en-US" altLang="ko-KR" sz="1400" dirty="0" err="1">
                <a:solidFill>
                  <a:schemeClr val="tx1"/>
                </a:solidFill>
              </a:rPr>
              <a:t>tempTBL</a:t>
            </a:r>
            <a:r>
              <a:rPr lang="en-US" altLang="ko-KR" sz="1400" dirty="0">
                <a:solidFill>
                  <a:schemeClr val="tx1"/>
                </a:solidFill>
              </a:rPr>
              <a:t> (id INT,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CHAR(5));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TEMPORARY TABLE IF NOT EXISTS employees (id INT,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CHAR(5));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DESCRIBE </a:t>
            </a:r>
            <a:r>
              <a:rPr lang="en-US" altLang="ko-KR" sz="1400" dirty="0" err="1">
                <a:solidFill>
                  <a:schemeClr val="tx1"/>
                </a:solidFill>
              </a:rPr>
              <a:t>tempTBL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DESCRIBE employees;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18859CBB-7D72-4523-AF5F-6D7A3BE0F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49" y="5654097"/>
            <a:ext cx="4050451" cy="8350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11068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9-3] </a:t>
            </a:r>
            <a:r>
              <a:rPr lang="ko-KR" altLang="en-US" dirty="0"/>
              <a:t>테이블 압축하기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313</a:t>
            </a:r>
            <a:r>
              <a:rPr lang="en-US" altLang="ko-KR" sz="1200" dirty="0">
                <a:latin typeface="+mn-ea"/>
                <a:ea typeface="+mn-ea"/>
              </a:rPr>
              <a:t>~315p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2-2 </a:t>
            </a:r>
            <a:r>
              <a:rPr lang="ko-KR" altLang="en-US" sz="1400" dirty="0"/>
              <a:t>임시 테이블에 데이터 입력 후 확인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3 (Workbench 2) Workbench 1</a:t>
            </a:r>
            <a:r>
              <a:rPr lang="ko-KR" altLang="en-US" dirty="0"/>
              <a:t>에서 생성한 테이블에 접근하기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3-1 Workbench 2</a:t>
            </a:r>
            <a:r>
              <a:rPr lang="ko-KR" altLang="en-US" dirty="0"/>
              <a:t>로 이동하여 </a:t>
            </a:r>
            <a:r>
              <a:rPr lang="en-US" altLang="ko-KR" dirty="0"/>
              <a:t>Workbench 1</a:t>
            </a:r>
            <a:r>
              <a:rPr lang="ko-KR" altLang="en-US" dirty="0"/>
              <a:t>에서 생성한 테이블에 접근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2400" dirty="0"/>
          </a:p>
          <a:p>
            <a:pPr marL="93662" indent="0">
              <a:buNone/>
            </a:pPr>
            <a:r>
              <a:rPr lang="en-US" altLang="ko-KR" dirty="0"/>
              <a:t>4 (Workbench 1) </a:t>
            </a:r>
            <a:r>
              <a:rPr lang="ko-KR" altLang="en-US" dirty="0"/>
              <a:t>임시 테이블 삭제하기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4-1 Workbench 1</a:t>
            </a:r>
            <a:r>
              <a:rPr lang="ko-KR" altLang="en-US" dirty="0"/>
              <a:t>로 돌아와 </a:t>
            </a:r>
            <a:r>
              <a:rPr lang="en-US" altLang="ko-KR" dirty="0"/>
              <a:t>DROP TABLE </a:t>
            </a:r>
            <a:r>
              <a:rPr lang="en-US" altLang="ko-KR" dirty="0" err="1"/>
              <a:t>tempTBL</a:t>
            </a:r>
            <a:r>
              <a:rPr lang="en-US" altLang="ko-KR" dirty="0"/>
              <a:t>; </a:t>
            </a:r>
            <a:r>
              <a:rPr lang="ko-KR" altLang="en-US" dirty="0"/>
              <a:t>문으로 임시 테이블 삭제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4-2 </a:t>
            </a:r>
            <a:r>
              <a:rPr lang="en-US" altLang="ko-KR" dirty="0"/>
              <a:t>Workbench 1</a:t>
            </a:r>
            <a:r>
              <a:rPr lang="ko-KR" altLang="en-US" dirty="0"/>
              <a:t>을 종료한 후 다시 접속하여 다음 쿼리 실행</a:t>
            </a:r>
            <a:r>
              <a:rPr lang="en-US" altLang="ko-KR" dirty="0"/>
              <a:t>(</a:t>
            </a:r>
            <a:r>
              <a:rPr lang="ko-KR" altLang="en-US" dirty="0"/>
              <a:t>기존의 </a:t>
            </a:r>
            <a:r>
              <a:rPr lang="en-US" altLang="ko-KR" dirty="0"/>
              <a:t>employees </a:t>
            </a:r>
            <a:r>
              <a:rPr lang="ko-KR" altLang="en-US" dirty="0"/>
              <a:t>테이블이 조회</a:t>
            </a:r>
            <a:r>
              <a:rPr lang="en-US" altLang="ko-KR" dirty="0"/>
              <a:t>)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0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6CE652B-0E6A-497B-A419-19B2B9824AF4}"/>
              </a:ext>
            </a:extLst>
          </p:cNvPr>
          <p:cNvSpPr/>
          <p:nvPr/>
        </p:nvSpPr>
        <p:spPr>
          <a:xfrm>
            <a:off x="521550" y="1159086"/>
            <a:ext cx="8190910" cy="99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tempTBL</a:t>
            </a:r>
            <a:r>
              <a:rPr lang="en-US" altLang="ko-KR" sz="1400" dirty="0">
                <a:solidFill>
                  <a:schemeClr val="tx1"/>
                </a:solidFill>
              </a:rPr>
              <a:t> VALUES (1, 'Cook');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employees VALUES (2, 'MySQL');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tempTBL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SELECT * FROM employees;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97B9481-F6EB-4DFB-9EEE-C1E1E204D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77" y="2254970"/>
            <a:ext cx="3351243" cy="51378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ED6F18F-51F9-4BD4-AF0E-7D826471E432}"/>
              </a:ext>
            </a:extLst>
          </p:cNvPr>
          <p:cNvSpPr/>
          <p:nvPr/>
        </p:nvSpPr>
        <p:spPr>
          <a:xfrm>
            <a:off x="521550" y="3834045"/>
            <a:ext cx="819091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altLang="ko-KR" sz="1400" dirty="0">
                <a:solidFill>
                  <a:schemeClr val="tx1"/>
                </a:solidFill>
              </a:rPr>
              <a:t> USE employees;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en-US" altLang="ko-KR" sz="1400" dirty="0">
                <a:solidFill>
                  <a:schemeClr val="tx1"/>
                </a:solidFill>
              </a:rPr>
              <a:t> 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tempTBL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en-US" altLang="ko-KR" sz="1400" dirty="0">
                <a:solidFill>
                  <a:schemeClr val="tx1"/>
                </a:solidFill>
              </a:rPr>
              <a:t> SELECT * FROM employees;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B41D6C7-A8C8-47EA-AAAB-62EF5E997FC5}"/>
              </a:ext>
            </a:extLst>
          </p:cNvPr>
          <p:cNvSpPr/>
          <p:nvPr/>
        </p:nvSpPr>
        <p:spPr>
          <a:xfrm>
            <a:off x="521550" y="5859270"/>
            <a:ext cx="8190910" cy="4950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USE employees;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SELECT * 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755851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4-1 </a:t>
            </a:r>
            <a:r>
              <a:rPr lang="ko-KR" altLang="en-US" dirty="0"/>
              <a:t>테이블 삭제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DROP TABLE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테이블 삭제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테이블 </a:t>
            </a:r>
            <a:r>
              <a:rPr lang="ko-KR" altLang="en-US" dirty="0" err="1"/>
              <a:t>삭제시</a:t>
            </a:r>
            <a:r>
              <a:rPr lang="ko-KR" altLang="en-US" dirty="0"/>
              <a:t> 주의점</a:t>
            </a:r>
            <a:endParaRPr lang="en-US" altLang="ko-KR" dirty="0"/>
          </a:p>
          <a:p>
            <a:pPr lvl="1"/>
            <a:r>
              <a:rPr lang="ko-KR" altLang="en-US" dirty="0" err="1"/>
              <a:t>외래키</a:t>
            </a:r>
            <a:r>
              <a:rPr lang="ko-KR" altLang="en-US" dirty="0"/>
              <a:t> 제약 조건에 걸려 있는 기준 테이블은 삭제할 수 없음</a:t>
            </a:r>
            <a:r>
              <a:rPr lang="en-US" altLang="ko-KR" dirty="0"/>
              <a:t>(</a:t>
            </a:r>
            <a:r>
              <a:rPr lang="ko-KR" altLang="en-US" dirty="0"/>
              <a:t>외래키가 생성된 </a:t>
            </a:r>
            <a:r>
              <a:rPr lang="ko-KR" altLang="en-US" dirty="0" err="1"/>
              <a:t>외래키</a:t>
            </a:r>
            <a:r>
              <a:rPr lang="ko-KR" altLang="en-US" dirty="0"/>
              <a:t> 테이블을 삭제한 후 기준 테이블을 삭제해야 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여러 개의 테이블을 동시에 삭제할 때는 </a:t>
            </a:r>
            <a:r>
              <a:rPr lang="en-US" altLang="ko-KR" dirty="0"/>
              <a:t>DROP TABLE </a:t>
            </a:r>
            <a:r>
              <a:rPr lang="ko-KR" altLang="en-US" dirty="0"/>
              <a:t>테이블</a:t>
            </a:r>
            <a:r>
              <a:rPr lang="en-US" altLang="ko-KR" dirty="0"/>
              <a:t>1, </a:t>
            </a:r>
            <a:r>
              <a:rPr lang="ko-KR" altLang="en-US" dirty="0"/>
              <a:t>테이블</a:t>
            </a:r>
            <a:r>
              <a:rPr lang="en-US" altLang="ko-KR" dirty="0"/>
              <a:t>2, </a:t>
            </a:r>
            <a:r>
              <a:rPr lang="ko-KR" altLang="en-US" dirty="0"/>
              <a:t>테이블</a:t>
            </a:r>
            <a:r>
              <a:rPr lang="en-US" altLang="ko-KR" dirty="0"/>
              <a:t>3;</a:t>
            </a:r>
            <a:r>
              <a:rPr lang="ko-KR" altLang="en-US" dirty="0"/>
              <a:t>과 같이 계속 나열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1420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4-2 </a:t>
            </a:r>
            <a:r>
              <a:rPr lang="ko-KR" altLang="en-US" dirty="0"/>
              <a:t>테이블 수정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/>
          <a:lstStyle/>
          <a:p>
            <a:r>
              <a:rPr lang="en-US" altLang="ko-KR" dirty="0"/>
              <a:t>ALTER TABLE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이미 생성된 테이블의 구조에 무엇인가를 추가하거나 삭제하거나 변경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99046A7-01C2-4CED-A463-8BD0DB30CD72}"/>
              </a:ext>
            </a:extLst>
          </p:cNvPr>
          <p:cNvSpPr/>
          <p:nvPr/>
        </p:nvSpPr>
        <p:spPr>
          <a:xfrm>
            <a:off x="521550" y="1313765"/>
            <a:ext cx="8190910" cy="5492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ALTER [IGNORE] TABLE </a:t>
            </a:r>
            <a:r>
              <a:rPr lang="en-US" altLang="ko-KR" sz="1000" dirty="0" err="1">
                <a:solidFill>
                  <a:schemeClr val="tx1"/>
                </a:solidFill>
              </a:rPr>
              <a:t>tbl_name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[</a:t>
            </a:r>
            <a:r>
              <a:rPr lang="en-US" altLang="ko-KR" sz="1000" dirty="0" err="1">
                <a:solidFill>
                  <a:schemeClr val="tx1"/>
                </a:solidFill>
              </a:rPr>
              <a:t>alter_specification</a:t>
            </a:r>
            <a:r>
              <a:rPr lang="en-US" altLang="ko-KR" sz="1000" dirty="0">
                <a:solidFill>
                  <a:schemeClr val="tx1"/>
                </a:solidFill>
              </a:rPr>
              <a:t> [, </a:t>
            </a:r>
            <a:r>
              <a:rPr lang="en-US" altLang="ko-KR" sz="1000" dirty="0" err="1">
                <a:solidFill>
                  <a:schemeClr val="tx1"/>
                </a:solidFill>
              </a:rPr>
              <a:t>alter_specification</a:t>
            </a:r>
            <a:r>
              <a:rPr lang="en-US" altLang="ko-KR" sz="1000" dirty="0">
                <a:solidFill>
                  <a:schemeClr val="tx1"/>
                </a:solidFill>
              </a:rPr>
              <a:t>] …]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[</a:t>
            </a:r>
            <a:r>
              <a:rPr lang="en-US" altLang="ko-KR" sz="1000" dirty="0" err="1">
                <a:solidFill>
                  <a:schemeClr val="tx1"/>
                </a:solidFill>
              </a:rPr>
              <a:t>partition_options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err="1">
                <a:solidFill>
                  <a:schemeClr val="tx1"/>
                </a:solidFill>
              </a:rPr>
              <a:t>alter_specification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table_options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| ADD [COLUMN] </a:t>
            </a:r>
            <a:r>
              <a:rPr lang="en-US" altLang="ko-KR" sz="1000" dirty="0" err="1">
                <a:solidFill>
                  <a:schemeClr val="tx1"/>
                </a:solidFill>
              </a:rPr>
              <a:t>col_name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column_definition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[FIRST | AFTER </a:t>
            </a:r>
            <a:r>
              <a:rPr lang="en-US" altLang="ko-KR" sz="1000" dirty="0" err="1">
                <a:solidFill>
                  <a:schemeClr val="tx1"/>
                </a:solidFill>
              </a:rPr>
              <a:t>col_name</a:t>
            </a:r>
            <a:r>
              <a:rPr lang="en-US" altLang="ko-KR" sz="1000" dirty="0">
                <a:solidFill>
                  <a:schemeClr val="tx1"/>
                </a:solidFill>
              </a:rPr>
              <a:t>]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| ADD [COLUMN] (</a:t>
            </a:r>
            <a:r>
              <a:rPr lang="en-US" altLang="ko-KR" sz="1000" dirty="0" err="1">
                <a:solidFill>
                  <a:schemeClr val="tx1"/>
                </a:solidFill>
              </a:rPr>
              <a:t>col_name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column_definition</a:t>
            </a:r>
            <a:r>
              <a:rPr lang="en-US" altLang="ko-KR" sz="1000" dirty="0">
                <a:solidFill>
                  <a:schemeClr val="tx1"/>
                </a:solidFill>
              </a:rPr>
              <a:t>, …)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| ADD {INDEX | KEY} [</a:t>
            </a:r>
            <a:r>
              <a:rPr lang="en-US" altLang="ko-KR" sz="1000" dirty="0" err="1">
                <a:solidFill>
                  <a:schemeClr val="tx1"/>
                </a:solidFill>
              </a:rPr>
              <a:t>index_name</a:t>
            </a:r>
            <a:r>
              <a:rPr lang="en-US" altLang="ko-KR" sz="1000" dirty="0">
                <a:solidFill>
                  <a:schemeClr val="tx1"/>
                </a:solidFill>
              </a:rPr>
              <a:t>]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[</a:t>
            </a:r>
            <a:r>
              <a:rPr lang="en-US" altLang="ko-KR" sz="1000" dirty="0" err="1">
                <a:solidFill>
                  <a:schemeClr val="tx1"/>
                </a:solidFill>
              </a:rPr>
              <a:t>index_type</a:t>
            </a:r>
            <a:r>
              <a:rPr lang="en-US" altLang="ko-KR" sz="1000" dirty="0">
                <a:solidFill>
                  <a:schemeClr val="tx1"/>
                </a:solidFill>
              </a:rPr>
              <a:t>] (</a:t>
            </a:r>
            <a:r>
              <a:rPr lang="en-US" altLang="ko-KR" sz="1000" dirty="0" err="1">
                <a:solidFill>
                  <a:schemeClr val="tx1"/>
                </a:solidFill>
              </a:rPr>
              <a:t>index_col_userName</a:t>
            </a:r>
            <a:r>
              <a:rPr lang="en-US" altLang="ko-KR" sz="1000" dirty="0">
                <a:solidFill>
                  <a:schemeClr val="tx1"/>
                </a:solidFill>
              </a:rPr>
              <a:t>, …) [</a:t>
            </a:r>
            <a:r>
              <a:rPr lang="en-US" altLang="ko-KR" sz="1000" dirty="0" err="1">
                <a:solidFill>
                  <a:schemeClr val="tx1"/>
                </a:solidFill>
              </a:rPr>
              <a:t>index_option</a:t>
            </a:r>
            <a:r>
              <a:rPr lang="en-US" altLang="ko-KR" sz="1000" dirty="0">
                <a:solidFill>
                  <a:schemeClr val="tx1"/>
                </a:solidFill>
              </a:rPr>
              <a:t>] …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| ADD [CONSTRAINT [symbol]] PRIMARY KEY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[</a:t>
            </a:r>
            <a:r>
              <a:rPr lang="en-US" altLang="ko-KR" sz="1000" dirty="0" err="1">
                <a:solidFill>
                  <a:schemeClr val="tx1"/>
                </a:solidFill>
              </a:rPr>
              <a:t>index_type</a:t>
            </a:r>
            <a:r>
              <a:rPr lang="en-US" altLang="ko-KR" sz="1000" dirty="0">
                <a:solidFill>
                  <a:schemeClr val="tx1"/>
                </a:solidFill>
              </a:rPr>
              <a:t>] (</a:t>
            </a:r>
            <a:r>
              <a:rPr lang="en-US" altLang="ko-KR" sz="1000" dirty="0" err="1">
                <a:solidFill>
                  <a:schemeClr val="tx1"/>
                </a:solidFill>
              </a:rPr>
              <a:t>index_col_userName</a:t>
            </a:r>
            <a:r>
              <a:rPr lang="en-US" altLang="ko-KR" sz="1000" dirty="0">
                <a:solidFill>
                  <a:schemeClr val="tx1"/>
                </a:solidFill>
              </a:rPr>
              <a:t>, …) [</a:t>
            </a:r>
            <a:r>
              <a:rPr lang="en-US" altLang="ko-KR" sz="1000" dirty="0" err="1">
                <a:solidFill>
                  <a:schemeClr val="tx1"/>
                </a:solidFill>
              </a:rPr>
              <a:t>index_option</a:t>
            </a:r>
            <a:r>
              <a:rPr lang="en-US" altLang="ko-KR" sz="1000" dirty="0">
                <a:solidFill>
                  <a:schemeClr val="tx1"/>
                </a:solidFill>
              </a:rPr>
              <a:t>] …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| ADD [CONSTRAINT [symbol]]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UNIQUE [INDEX | KEY] [</a:t>
            </a:r>
            <a:r>
              <a:rPr lang="en-US" altLang="ko-KR" sz="1000" dirty="0" err="1">
                <a:solidFill>
                  <a:schemeClr val="tx1"/>
                </a:solidFill>
              </a:rPr>
              <a:t>index_name</a:t>
            </a:r>
            <a:r>
              <a:rPr lang="en-US" altLang="ko-KR" sz="1000" dirty="0">
                <a:solidFill>
                  <a:schemeClr val="tx1"/>
                </a:solidFill>
              </a:rPr>
              <a:t>]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[</a:t>
            </a:r>
            <a:r>
              <a:rPr lang="en-US" altLang="ko-KR" sz="1000" dirty="0" err="1">
                <a:solidFill>
                  <a:schemeClr val="tx1"/>
                </a:solidFill>
              </a:rPr>
              <a:t>index_type</a:t>
            </a:r>
            <a:r>
              <a:rPr lang="en-US" altLang="ko-KR" sz="1000" dirty="0">
                <a:solidFill>
                  <a:schemeClr val="tx1"/>
                </a:solidFill>
              </a:rPr>
              <a:t>] (</a:t>
            </a:r>
            <a:r>
              <a:rPr lang="en-US" altLang="ko-KR" sz="1000" dirty="0" err="1">
                <a:solidFill>
                  <a:schemeClr val="tx1"/>
                </a:solidFill>
              </a:rPr>
              <a:t>index_col_userName</a:t>
            </a:r>
            <a:r>
              <a:rPr lang="en-US" altLang="ko-KR" sz="1000" dirty="0">
                <a:solidFill>
                  <a:schemeClr val="tx1"/>
                </a:solidFill>
              </a:rPr>
              <a:t>, …) [</a:t>
            </a:r>
            <a:r>
              <a:rPr lang="en-US" altLang="ko-KR" sz="1000" dirty="0" err="1">
                <a:solidFill>
                  <a:schemeClr val="tx1"/>
                </a:solidFill>
              </a:rPr>
              <a:t>index_option</a:t>
            </a:r>
            <a:r>
              <a:rPr lang="en-US" altLang="ko-KR" sz="1000" dirty="0">
                <a:solidFill>
                  <a:schemeClr val="tx1"/>
                </a:solidFill>
              </a:rPr>
              <a:t>] …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| ADD FULLTEXT [INDEX | KEY] [</a:t>
            </a:r>
            <a:r>
              <a:rPr lang="en-US" altLang="ko-KR" sz="1000" dirty="0" err="1">
                <a:solidFill>
                  <a:schemeClr val="tx1"/>
                </a:solidFill>
              </a:rPr>
              <a:t>index_name</a:t>
            </a:r>
            <a:r>
              <a:rPr lang="en-US" altLang="ko-KR" sz="1000" dirty="0">
                <a:solidFill>
                  <a:schemeClr val="tx1"/>
                </a:solidFill>
              </a:rPr>
              <a:t>]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(</a:t>
            </a:r>
            <a:r>
              <a:rPr lang="en-US" altLang="ko-KR" sz="1000" dirty="0" err="1">
                <a:solidFill>
                  <a:schemeClr val="tx1"/>
                </a:solidFill>
              </a:rPr>
              <a:t>index_col_userName</a:t>
            </a:r>
            <a:r>
              <a:rPr lang="en-US" altLang="ko-KR" sz="1000" dirty="0">
                <a:solidFill>
                  <a:schemeClr val="tx1"/>
                </a:solidFill>
              </a:rPr>
              <a:t>, …) [</a:t>
            </a:r>
            <a:r>
              <a:rPr lang="en-US" altLang="ko-KR" sz="1000" dirty="0" err="1">
                <a:solidFill>
                  <a:schemeClr val="tx1"/>
                </a:solidFill>
              </a:rPr>
              <a:t>index_option</a:t>
            </a:r>
            <a:r>
              <a:rPr lang="en-US" altLang="ko-KR" sz="1000" dirty="0">
                <a:solidFill>
                  <a:schemeClr val="tx1"/>
                </a:solidFill>
              </a:rPr>
              <a:t>]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| ADD [CONSTRAINT [symbol]]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FOREIGN KEY [</a:t>
            </a:r>
            <a:r>
              <a:rPr lang="en-US" altLang="ko-KR" sz="1000" dirty="0" err="1">
                <a:solidFill>
                  <a:schemeClr val="tx1"/>
                </a:solidFill>
              </a:rPr>
              <a:t>index_name</a:t>
            </a:r>
            <a:r>
              <a:rPr lang="en-US" altLang="ko-KR" sz="1000" dirty="0">
                <a:solidFill>
                  <a:schemeClr val="tx1"/>
                </a:solidFill>
              </a:rPr>
              <a:t>] (</a:t>
            </a:r>
            <a:r>
              <a:rPr lang="en-US" altLang="ko-KR" sz="1000" dirty="0" err="1">
                <a:solidFill>
                  <a:schemeClr val="tx1"/>
                </a:solidFill>
              </a:rPr>
              <a:t>index_col_userName</a:t>
            </a:r>
            <a:r>
              <a:rPr lang="en-US" altLang="ko-KR" sz="1000" dirty="0">
                <a:solidFill>
                  <a:schemeClr val="tx1"/>
                </a:solidFill>
              </a:rPr>
              <a:t>, …)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</a:rPr>
              <a:t>reference_definition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| ALTER [COLUMN] </a:t>
            </a:r>
            <a:r>
              <a:rPr lang="en-US" altLang="ko-KR" sz="1000" dirty="0" err="1">
                <a:solidFill>
                  <a:schemeClr val="tx1"/>
                </a:solidFill>
              </a:rPr>
              <a:t>col_name</a:t>
            </a:r>
            <a:r>
              <a:rPr lang="en-US" altLang="ko-KR" sz="1000" dirty="0">
                <a:solidFill>
                  <a:schemeClr val="tx1"/>
                </a:solidFill>
              </a:rPr>
              <a:t> {SET DEFAULT literal | DROP DEFAULT}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| CHANGE [COLUMN] </a:t>
            </a:r>
            <a:r>
              <a:rPr lang="en-US" altLang="ko-KR" sz="1000" dirty="0" err="1">
                <a:solidFill>
                  <a:schemeClr val="tx1"/>
                </a:solidFill>
              </a:rPr>
              <a:t>old_col_name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new_col_name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column_definition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[FIRST | AFTER </a:t>
            </a:r>
            <a:r>
              <a:rPr lang="en-US" altLang="ko-KR" sz="1000" dirty="0" err="1">
                <a:solidFill>
                  <a:schemeClr val="tx1"/>
                </a:solidFill>
              </a:rPr>
              <a:t>col_name</a:t>
            </a:r>
            <a:r>
              <a:rPr lang="en-US" altLang="ko-KR" sz="1000" dirty="0">
                <a:solidFill>
                  <a:schemeClr val="tx1"/>
                </a:solidFill>
              </a:rPr>
              <a:t>]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| MODIFY [COLUMN] </a:t>
            </a:r>
            <a:r>
              <a:rPr lang="en-US" altLang="ko-KR" sz="1000" dirty="0" err="1">
                <a:solidFill>
                  <a:schemeClr val="tx1"/>
                </a:solidFill>
              </a:rPr>
              <a:t>col_name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column_definition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[FIRST | AFTER </a:t>
            </a:r>
            <a:r>
              <a:rPr lang="en-US" altLang="ko-KR" sz="1000" dirty="0" err="1">
                <a:solidFill>
                  <a:schemeClr val="tx1"/>
                </a:solidFill>
              </a:rPr>
              <a:t>col_name</a:t>
            </a:r>
            <a:r>
              <a:rPr lang="en-US" altLang="ko-KR" sz="1000" dirty="0">
                <a:solidFill>
                  <a:schemeClr val="tx1"/>
                </a:solidFill>
              </a:rPr>
              <a:t>]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| DROP [COLUMN] </a:t>
            </a:r>
            <a:r>
              <a:rPr lang="en-US" altLang="ko-KR" sz="1000" dirty="0" err="1">
                <a:solidFill>
                  <a:schemeClr val="tx1"/>
                </a:solidFill>
              </a:rPr>
              <a:t>col_name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| DROP PRIMARY KEY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| DROP {INDEX | KEY} </a:t>
            </a:r>
            <a:r>
              <a:rPr lang="en-US" altLang="ko-KR" sz="1000" dirty="0" err="1">
                <a:solidFill>
                  <a:schemeClr val="tx1"/>
                </a:solidFill>
              </a:rPr>
              <a:t>index_name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| DROP FOREIGN KEY </a:t>
            </a:r>
            <a:r>
              <a:rPr lang="en-US" altLang="ko-KR" sz="1000" dirty="0" err="1">
                <a:solidFill>
                  <a:schemeClr val="tx1"/>
                </a:solidFill>
              </a:rPr>
              <a:t>fk_symbol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| DISABLE KEYS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| ENABLE KEYS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| RENAME [TO | AS] </a:t>
            </a:r>
            <a:r>
              <a:rPr lang="en-US" altLang="ko-KR" sz="1000" dirty="0" err="1">
                <a:solidFill>
                  <a:schemeClr val="tx1"/>
                </a:solidFill>
              </a:rPr>
              <a:t>new_tbl_name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| RENAME {INDEX | KEY} </a:t>
            </a:r>
            <a:r>
              <a:rPr lang="en-US" altLang="ko-KR" sz="1000" dirty="0" err="1">
                <a:solidFill>
                  <a:schemeClr val="tx1"/>
                </a:solidFill>
              </a:rPr>
              <a:t>old_index_name</a:t>
            </a:r>
            <a:r>
              <a:rPr lang="en-US" altLang="ko-KR" sz="1000" dirty="0">
                <a:solidFill>
                  <a:schemeClr val="tx1"/>
                </a:solidFill>
              </a:rPr>
              <a:t> TO </a:t>
            </a:r>
            <a:r>
              <a:rPr lang="en-US" altLang="ko-KR" sz="1000" dirty="0" err="1">
                <a:solidFill>
                  <a:schemeClr val="tx1"/>
                </a:solidFill>
              </a:rPr>
              <a:t>new_index_name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| ORDER BY </a:t>
            </a:r>
            <a:r>
              <a:rPr lang="en-US" altLang="ko-KR" sz="1000" dirty="0" err="1">
                <a:solidFill>
                  <a:schemeClr val="tx1"/>
                </a:solidFill>
              </a:rPr>
              <a:t>col_name</a:t>
            </a:r>
            <a:r>
              <a:rPr lang="en-US" altLang="ko-KR" sz="1000" dirty="0">
                <a:solidFill>
                  <a:schemeClr val="tx1"/>
                </a:solidFill>
              </a:rPr>
              <a:t> [, </a:t>
            </a:r>
            <a:r>
              <a:rPr lang="en-US" altLang="ko-KR" sz="1000" dirty="0" err="1">
                <a:solidFill>
                  <a:schemeClr val="tx1"/>
                </a:solidFill>
              </a:rPr>
              <a:t>col_name</a:t>
            </a:r>
            <a:r>
              <a:rPr lang="en-US" altLang="ko-KR" sz="1000" dirty="0">
                <a:solidFill>
                  <a:schemeClr val="tx1"/>
                </a:solidFill>
              </a:rPr>
              <a:t>] …</a:t>
            </a:r>
          </a:p>
        </p:txBody>
      </p:sp>
    </p:spTree>
    <p:extLst>
      <p:ext uri="{BB962C8B-B14F-4D97-AF65-F5344CB8AC3E}">
        <p14:creationId xmlns:p14="http://schemas.microsoft.com/office/powerpoint/2010/main" val="116761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4-2 </a:t>
            </a:r>
            <a:r>
              <a:rPr lang="ko-KR" altLang="en-US" dirty="0"/>
              <a:t>테이블 수정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/>
          <a:lstStyle/>
          <a:p>
            <a:r>
              <a:rPr lang="ko-KR" altLang="en-US" dirty="0"/>
              <a:t>회원 테이블</a:t>
            </a:r>
            <a:r>
              <a:rPr lang="en-US" altLang="ko-KR" dirty="0"/>
              <a:t>(</a:t>
            </a:r>
            <a:r>
              <a:rPr lang="en-US" altLang="ko-KR" dirty="0" err="1"/>
              <a:t>userTBL</a:t>
            </a:r>
            <a:r>
              <a:rPr lang="en-US" altLang="ko-KR" dirty="0"/>
              <a:t>)</a:t>
            </a:r>
            <a:r>
              <a:rPr lang="ko-KR" altLang="en-US" dirty="0"/>
              <a:t>에 회원의 홈페이지 주소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000" dirty="0"/>
          </a:p>
          <a:p>
            <a:r>
              <a:rPr lang="ko-KR" altLang="en-US" dirty="0"/>
              <a:t>회원 테이블</a:t>
            </a:r>
            <a:r>
              <a:rPr lang="en-US" altLang="ko-KR" dirty="0"/>
              <a:t>(</a:t>
            </a:r>
            <a:r>
              <a:rPr lang="en-US" altLang="ko-KR" dirty="0" err="1"/>
              <a:t>userTBL</a:t>
            </a:r>
            <a:r>
              <a:rPr lang="en-US" altLang="ko-KR" dirty="0"/>
              <a:t>)</a:t>
            </a:r>
            <a:r>
              <a:rPr lang="ko-KR" altLang="en-US" dirty="0"/>
              <a:t>에서 전화번호 열 삭제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000" dirty="0"/>
          </a:p>
          <a:p>
            <a:r>
              <a:rPr lang="ko-KR" altLang="en-US" dirty="0"/>
              <a:t>회원 테이블</a:t>
            </a:r>
            <a:r>
              <a:rPr lang="en-US" altLang="ko-KR" dirty="0"/>
              <a:t>(</a:t>
            </a:r>
            <a:r>
              <a:rPr lang="en-US" altLang="ko-KR" dirty="0" err="1"/>
              <a:t>userTBL</a:t>
            </a:r>
            <a:r>
              <a:rPr lang="en-US" altLang="ko-KR" dirty="0"/>
              <a:t>)</a:t>
            </a:r>
            <a:r>
              <a:rPr lang="ko-KR" altLang="en-US" dirty="0"/>
              <a:t>에서 회원 이름</a:t>
            </a:r>
            <a:r>
              <a:rPr lang="en-US" altLang="ko-KR" dirty="0"/>
              <a:t>(name) </a:t>
            </a:r>
            <a:r>
              <a:rPr lang="ko-KR" altLang="en-US" dirty="0"/>
              <a:t>열의 이름을 </a:t>
            </a:r>
            <a:r>
              <a:rPr lang="en-US" altLang="ko-KR" dirty="0" err="1"/>
              <a:t>uName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ko-KR" altLang="en-US" dirty="0"/>
              <a:t>데이터 형식을 </a:t>
            </a:r>
            <a:r>
              <a:rPr lang="en-US" altLang="ko-KR" dirty="0"/>
              <a:t>VARCHAR(20)</a:t>
            </a:r>
            <a:r>
              <a:rPr lang="ko-KR" altLang="en-US" dirty="0"/>
              <a:t>으로 변경하고 </a:t>
            </a:r>
            <a:r>
              <a:rPr lang="en-US" altLang="ko-KR" dirty="0"/>
              <a:t>NULL </a:t>
            </a:r>
            <a:r>
              <a:rPr lang="ko-KR" altLang="en-US" dirty="0"/>
              <a:t>값도 허용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sz="2400" dirty="0"/>
          </a:p>
          <a:p>
            <a:r>
              <a:rPr lang="ko-KR" altLang="en-US" dirty="0"/>
              <a:t>회원 테이블</a:t>
            </a:r>
            <a:r>
              <a:rPr lang="en-US" altLang="ko-KR" dirty="0"/>
              <a:t>(</a:t>
            </a:r>
            <a:r>
              <a:rPr lang="en-US" altLang="ko-KR" dirty="0" err="1"/>
              <a:t>userTBL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err="1"/>
              <a:t>기본키</a:t>
            </a:r>
            <a:r>
              <a:rPr lang="ko-KR" altLang="en-US" dirty="0"/>
              <a:t> 삭제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3CAE28C-655F-4F5B-8F34-031BB206AF63}"/>
              </a:ext>
            </a:extLst>
          </p:cNvPr>
          <p:cNvSpPr/>
          <p:nvPr/>
        </p:nvSpPr>
        <p:spPr>
          <a:xfrm>
            <a:off x="521550" y="979066"/>
            <a:ext cx="8190910" cy="11897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tableDB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ADD homepage VARCHAR(30)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열 추가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DEFAULT 'http://www.hanbit.co.kr'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디폴트 값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NULL;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NULL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허용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16E0253-FACD-48F7-BD68-736BDDC354BB}"/>
              </a:ext>
            </a:extLst>
          </p:cNvPr>
          <p:cNvSpPr/>
          <p:nvPr/>
        </p:nvSpPr>
        <p:spPr>
          <a:xfrm>
            <a:off x="521550" y="2804607"/>
            <a:ext cx="8190910" cy="5793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DROP COLUMN mobile1;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DF5A76D-9C1A-473F-B685-9D59BD89B89D}"/>
              </a:ext>
            </a:extLst>
          </p:cNvPr>
          <p:cNvSpPr/>
          <p:nvPr/>
        </p:nvSpPr>
        <p:spPr>
          <a:xfrm>
            <a:off x="521550" y="4334777"/>
            <a:ext cx="8190910" cy="5793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CHANGE COLUMN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uName</a:t>
            </a:r>
            <a:r>
              <a:rPr lang="en-US" altLang="ko-KR" sz="1400" dirty="0">
                <a:solidFill>
                  <a:schemeClr val="tx1"/>
                </a:solidFill>
              </a:rPr>
              <a:t> VARCHAR(20) NULL;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F78241-234A-4D7C-A1A3-4605DD26A44D}"/>
              </a:ext>
            </a:extLst>
          </p:cNvPr>
          <p:cNvSpPr/>
          <p:nvPr/>
        </p:nvSpPr>
        <p:spPr>
          <a:xfrm>
            <a:off x="521550" y="5518894"/>
            <a:ext cx="8190910" cy="5793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DROP PRIMARY KEY;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48F4952-9448-4A70-96B4-107B939E3212}"/>
              </a:ext>
            </a:extLst>
          </p:cNvPr>
          <p:cNvSpPr/>
          <p:nvPr/>
        </p:nvSpPr>
        <p:spPr>
          <a:xfrm>
            <a:off x="521550" y="6170150"/>
            <a:ext cx="8190910" cy="5793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DROP FOREIGN KEY </a:t>
            </a:r>
            <a:r>
              <a:rPr lang="ko-KR" altLang="en-US" sz="1400" dirty="0" err="1">
                <a:solidFill>
                  <a:schemeClr val="tx1"/>
                </a:solidFill>
              </a:rPr>
              <a:t>외래키이름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521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9-4] </a:t>
            </a:r>
            <a:r>
              <a:rPr lang="ko-KR" altLang="en-US" dirty="0"/>
              <a:t>테이블 종합 실습하기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318</a:t>
            </a:r>
            <a:r>
              <a:rPr lang="en-US" altLang="ko-KR" sz="1200" dirty="0">
                <a:latin typeface="+mn-ea"/>
                <a:ea typeface="+mn-ea"/>
              </a:rPr>
              <a:t>~326p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ko-KR" altLang="en-US" sz="1400" dirty="0"/>
              <a:t>테이블 새로 만들기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1-1 [</a:t>
            </a:r>
            <a:r>
              <a:rPr lang="ko-KR" altLang="en-US" dirty="0"/>
              <a:t>그림 </a:t>
            </a:r>
            <a:r>
              <a:rPr lang="en-US" altLang="ko-KR" dirty="0"/>
              <a:t>9-1]</a:t>
            </a:r>
            <a:r>
              <a:rPr lang="ko-KR" altLang="en-US" dirty="0"/>
              <a:t>의 테이블 만들기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0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6CE652B-0E6A-497B-A419-19B2B9824AF4}"/>
              </a:ext>
            </a:extLst>
          </p:cNvPr>
          <p:cNvSpPr/>
          <p:nvPr/>
        </p:nvSpPr>
        <p:spPr>
          <a:xfrm>
            <a:off x="521550" y="1433271"/>
            <a:ext cx="8190910" cy="49210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tableDB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DROP TABLE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CHAR(8),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VARCHAR(10),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 INT,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CHAR(2),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mobile1 CHAR(3),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mobile2 CHAR(8),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height SMALLINT,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mDate</a:t>
            </a:r>
            <a:r>
              <a:rPr lang="en-US" altLang="ko-KR" sz="1400" dirty="0">
                <a:solidFill>
                  <a:schemeClr val="tx1"/>
                </a:solidFill>
              </a:rPr>
              <a:t> DATE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num INT AUTO_INCREMENT PRIMARY KEY,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CHAR(8),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prodName</a:t>
            </a:r>
            <a:r>
              <a:rPr lang="en-US" altLang="ko-KR" sz="1400" dirty="0">
                <a:solidFill>
                  <a:schemeClr val="tx1"/>
                </a:solidFill>
              </a:rPr>
              <a:t> CHAR(6),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groupName</a:t>
            </a:r>
            <a:r>
              <a:rPr lang="en-US" altLang="ko-KR" sz="1400" dirty="0">
                <a:solidFill>
                  <a:schemeClr val="tx1"/>
                </a:solidFill>
              </a:rPr>
              <a:t> CHAR(4),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price INT,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amount SMALLINT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606244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9-4] </a:t>
            </a:r>
            <a:r>
              <a:rPr lang="ko-KR" altLang="en-US" dirty="0"/>
              <a:t>테이블 종합 실습하기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318</a:t>
            </a:r>
            <a:r>
              <a:rPr lang="en-US" altLang="ko-KR" sz="1200" dirty="0">
                <a:latin typeface="+mn-ea"/>
                <a:ea typeface="+mn-ea"/>
              </a:rPr>
              <a:t>~326p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ko-KR" altLang="en-US" sz="1400" dirty="0"/>
              <a:t>테이블 새로 만들기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1-2 </a:t>
            </a:r>
            <a:r>
              <a:rPr lang="ko-KR" altLang="en-US" dirty="0"/>
              <a:t>각 테이블에 데이터 </a:t>
            </a:r>
            <a:r>
              <a:rPr lang="en-US" altLang="ko-KR" dirty="0"/>
              <a:t>4</a:t>
            </a:r>
            <a:r>
              <a:rPr lang="ko-KR" altLang="en-US" dirty="0" err="1"/>
              <a:t>건씩</a:t>
            </a:r>
            <a:r>
              <a:rPr lang="ko-KR" altLang="en-US" dirty="0"/>
              <a:t> 입력</a:t>
            </a:r>
            <a:r>
              <a:rPr lang="en-US" altLang="ko-KR" dirty="0"/>
              <a:t>(</a:t>
            </a:r>
            <a:r>
              <a:rPr lang="ko-KR" altLang="en-US" dirty="0"/>
              <a:t>강호동의 출생 연도는 모른다고 가정하여 </a:t>
            </a:r>
            <a:r>
              <a:rPr lang="en-US" altLang="ko-KR" dirty="0"/>
              <a:t>NULL </a:t>
            </a:r>
            <a:r>
              <a:rPr lang="ko-KR" altLang="en-US" dirty="0"/>
              <a:t>값을 넣고</a:t>
            </a:r>
            <a:r>
              <a:rPr lang="en-US" altLang="ko-KR" dirty="0"/>
              <a:t>, </a:t>
            </a:r>
            <a:r>
              <a:rPr lang="ko-KR" altLang="en-US" dirty="0" err="1"/>
              <a:t>김국진의</a:t>
            </a:r>
            <a:r>
              <a:rPr lang="ko-KR" altLang="en-US" dirty="0"/>
              <a:t>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출생 연도는 </a:t>
            </a:r>
            <a:r>
              <a:rPr lang="en-US" altLang="ko-KR" dirty="0"/>
              <a:t>1865</a:t>
            </a:r>
            <a:r>
              <a:rPr lang="ko-KR" altLang="en-US" dirty="0"/>
              <a:t>년으로 잘못 입력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2 </a:t>
            </a:r>
            <a:r>
              <a:rPr lang="ko-KR" altLang="en-US" dirty="0" err="1"/>
              <a:t>기본키</a:t>
            </a:r>
            <a:r>
              <a:rPr lang="ko-KR" altLang="en-US" dirty="0"/>
              <a:t> 제약 조건 설정하기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2-1 </a:t>
            </a:r>
            <a:r>
              <a:rPr lang="ko-KR" altLang="en-US" dirty="0"/>
              <a:t>회원 테이블</a:t>
            </a:r>
            <a:r>
              <a:rPr lang="en-US" altLang="ko-KR" dirty="0"/>
              <a:t>(</a:t>
            </a:r>
            <a:r>
              <a:rPr lang="en-US" altLang="ko-KR" dirty="0" err="1"/>
              <a:t>userTBL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ko-KR" altLang="en-US" dirty="0" err="1"/>
              <a:t>기본키</a:t>
            </a:r>
            <a:r>
              <a:rPr lang="ko-KR" altLang="en-US" dirty="0"/>
              <a:t> 제약 조건 설정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0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6CE652B-0E6A-497B-A419-19B2B9824AF4}"/>
              </a:ext>
            </a:extLst>
          </p:cNvPr>
          <p:cNvSpPr/>
          <p:nvPr/>
        </p:nvSpPr>
        <p:spPr>
          <a:xfrm>
            <a:off x="521550" y="1753983"/>
            <a:ext cx="8190910" cy="20702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('YJS', '</a:t>
            </a:r>
            <a:r>
              <a:rPr lang="ko-KR" altLang="en-US" sz="1400" dirty="0">
                <a:solidFill>
                  <a:schemeClr val="tx1"/>
                </a:solidFill>
              </a:rPr>
              <a:t>유재석</a:t>
            </a:r>
            <a:r>
              <a:rPr lang="en-US" altLang="ko-KR" sz="1400" dirty="0">
                <a:solidFill>
                  <a:schemeClr val="tx1"/>
                </a:solidFill>
              </a:rPr>
              <a:t>', 1972, '</a:t>
            </a:r>
            <a:r>
              <a:rPr lang="ko-KR" altLang="en-US" sz="1400" dirty="0">
                <a:solidFill>
                  <a:schemeClr val="tx1"/>
                </a:solidFill>
              </a:rPr>
              <a:t>서울</a:t>
            </a:r>
            <a:r>
              <a:rPr lang="en-US" altLang="ko-KR" sz="1400" dirty="0">
                <a:solidFill>
                  <a:schemeClr val="tx1"/>
                </a:solidFill>
              </a:rPr>
              <a:t>', '010', '11111111', 178, '2008-8-8');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('KHD', '</a:t>
            </a:r>
            <a:r>
              <a:rPr lang="ko-KR" altLang="en-US" sz="1400" dirty="0">
                <a:solidFill>
                  <a:schemeClr val="tx1"/>
                </a:solidFill>
              </a:rPr>
              <a:t>강호동</a:t>
            </a:r>
            <a:r>
              <a:rPr lang="en-US" altLang="ko-KR" sz="1400" dirty="0">
                <a:solidFill>
                  <a:schemeClr val="tx1"/>
                </a:solidFill>
              </a:rPr>
              <a:t>', NULL, '</a:t>
            </a:r>
            <a:r>
              <a:rPr lang="ko-KR" altLang="en-US" sz="1400" dirty="0">
                <a:solidFill>
                  <a:schemeClr val="tx1"/>
                </a:solidFill>
              </a:rPr>
              <a:t>경북</a:t>
            </a:r>
            <a:r>
              <a:rPr lang="en-US" altLang="ko-KR" sz="1400" dirty="0">
                <a:solidFill>
                  <a:schemeClr val="tx1"/>
                </a:solidFill>
              </a:rPr>
              <a:t>', '011', '22222222', 182, '2007-7-7');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('KKJ', '</a:t>
            </a:r>
            <a:r>
              <a:rPr lang="ko-KR" altLang="en-US" sz="1400" dirty="0" err="1">
                <a:solidFill>
                  <a:schemeClr val="tx1"/>
                </a:solidFill>
              </a:rPr>
              <a:t>김국진</a:t>
            </a:r>
            <a:r>
              <a:rPr lang="en-US" altLang="ko-KR" sz="1400" dirty="0">
                <a:solidFill>
                  <a:schemeClr val="tx1"/>
                </a:solidFill>
              </a:rPr>
              <a:t>', 1865, '</a:t>
            </a:r>
            <a:r>
              <a:rPr lang="ko-KR" altLang="en-US" sz="1400" dirty="0">
                <a:solidFill>
                  <a:schemeClr val="tx1"/>
                </a:solidFill>
              </a:rPr>
              <a:t>서울</a:t>
            </a:r>
            <a:r>
              <a:rPr lang="en-US" altLang="ko-KR" sz="1400" dirty="0">
                <a:solidFill>
                  <a:schemeClr val="tx1"/>
                </a:solidFill>
              </a:rPr>
              <a:t>', '019', '33333333', 171, '2009-9-9');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('KYM', '</a:t>
            </a:r>
            <a:r>
              <a:rPr lang="ko-KR" altLang="en-US" sz="1400" dirty="0">
                <a:solidFill>
                  <a:schemeClr val="tx1"/>
                </a:solidFill>
              </a:rPr>
              <a:t>김용만</a:t>
            </a:r>
            <a:r>
              <a:rPr lang="en-US" altLang="ko-KR" sz="1400" dirty="0">
                <a:solidFill>
                  <a:schemeClr val="tx1"/>
                </a:solidFill>
              </a:rPr>
              <a:t>', 1967, '</a:t>
            </a:r>
            <a:r>
              <a:rPr lang="ko-KR" altLang="en-US" sz="1400" dirty="0">
                <a:solidFill>
                  <a:schemeClr val="tx1"/>
                </a:solidFill>
              </a:rPr>
              <a:t>서울</a:t>
            </a:r>
            <a:r>
              <a:rPr lang="en-US" altLang="ko-KR" sz="1400" dirty="0">
                <a:solidFill>
                  <a:schemeClr val="tx1"/>
                </a:solidFill>
              </a:rPr>
              <a:t>', '010', '44444444', 177, '2015-5-5’);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'KHD', '</a:t>
            </a:r>
            <a:r>
              <a:rPr lang="ko-KR" altLang="en-US" sz="1400" dirty="0">
                <a:solidFill>
                  <a:schemeClr val="tx1"/>
                </a:solidFill>
              </a:rPr>
              <a:t>운동화</a:t>
            </a:r>
            <a:r>
              <a:rPr lang="en-US" altLang="ko-KR" sz="1400" dirty="0">
                <a:solidFill>
                  <a:schemeClr val="tx1"/>
                </a:solidFill>
              </a:rPr>
              <a:t>', NULL, 30, 2);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'KHD', '</a:t>
            </a:r>
            <a:r>
              <a:rPr lang="ko-KR" altLang="en-US" sz="1400" dirty="0">
                <a:solidFill>
                  <a:schemeClr val="tx1"/>
                </a:solidFill>
              </a:rPr>
              <a:t>노트북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전자</a:t>
            </a:r>
            <a:r>
              <a:rPr lang="en-US" altLang="ko-KR" sz="1400" dirty="0">
                <a:solidFill>
                  <a:schemeClr val="tx1"/>
                </a:solidFill>
              </a:rPr>
              <a:t>', 1000, 1);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'KYM', '</a:t>
            </a:r>
            <a:r>
              <a:rPr lang="ko-KR" altLang="en-US" sz="1400" dirty="0">
                <a:solidFill>
                  <a:schemeClr val="tx1"/>
                </a:solidFill>
              </a:rPr>
              <a:t>모니터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전자</a:t>
            </a:r>
            <a:r>
              <a:rPr lang="en-US" altLang="ko-KR" sz="1400" dirty="0">
                <a:solidFill>
                  <a:schemeClr val="tx1"/>
                </a:solidFill>
              </a:rPr>
              <a:t>', 200, 1);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'PSH', '</a:t>
            </a:r>
            <a:r>
              <a:rPr lang="ko-KR" altLang="en-US" sz="1400" dirty="0">
                <a:solidFill>
                  <a:schemeClr val="tx1"/>
                </a:solidFill>
              </a:rPr>
              <a:t>모니터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전자</a:t>
            </a:r>
            <a:r>
              <a:rPr lang="en-US" altLang="ko-KR" sz="1400" dirty="0">
                <a:solidFill>
                  <a:schemeClr val="tx1"/>
                </a:solidFill>
              </a:rPr>
              <a:t>', 200, 5);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26F065D-4329-4E71-A307-3A85463E5266}"/>
              </a:ext>
            </a:extLst>
          </p:cNvPr>
          <p:cNvSpPr/>
          <p:nvPr/>
        </p:nvSpPr>
        <p:spPr>
          <a:xfrm>
            <a:off x="521550" y="4769318"/>
            <a:ext cx="8190910" cy="7749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ADD CONSTRAINT </a:t>
            </a:r>
            <a:r>
              <a:rPr lang="en-US" altLang="ko-KR" sz="1400" dirty="0" err="1">
                <a:solidFill>
                  <a:schemeClr val="tx1"/>
                </a:solidFill>
              </a:rPr>
              <a:t>PK_userTBL_userID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PRIMARY KEY (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8114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9-4] </a:t>
            </a:r>
            <a:r>
              <a:rPr lang="ko-KR" altLang="en-US" dirty="0"/>
              <a:t>테이블 종합 실습하기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318</a:t>
            </a:r>
            <a:r>
              <a:rPr lang="en-US" altLang="ko-KR" sz="1200" dirty="0">
                <a:latin typeface="+mn-ea"/>
                <a:ea typeface="+mn-ea"/>
              </a:rPr>
              <a:t>~326p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2-2 DESC </a:t>
            </a:r>
            <a:r>
              <a:rPr lang="en-US" altLang="ko-KR" dirty="0" err="1"/>
              <a:t>userTBL</a:t>
            </a:r>
            <a:r>
              <a:rPr lang="en-US" altLang="ko-KR" dirty="0"/>
              <a:t>; </a:t>
            </a:r>
            <a:r>
              <a:rPr lang="ko-KR" altLang="en-US" dirty="0"/>
              <a:t>문으로 테이블 정보 확인</a:t>
            </a:r>
            <a:r>
              <a:rPr lang="en-US" altLang="ko-KR" dirty="0"/>
              <a:t>(</a:t>
            </a:r>
            <a:r>
              <a:rPr lang="ko-KR" altLang="en-US" dirty="0"/>
              <a:t>기본키로 설정한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userID</a:t>
            </a:r>
            <a:r>
              <a:rPr lang="ko-KR" altLang="en-US" dirty="0"/>
              <a:t>열이 </a:t>
            </a:r>
            <a:r>
              <a:rPr lang="en-US" altLang="ko-KR" dirty="0"/>
              <a:t>NOT NULL</a:t>
            </a:r>
            <a:r>
              <a:rPr lang="ko-KR" altLang="en-US" dirty="0"/>
              <a:t>로 바뀜</a:t>
            </a:r>
            <a:r>
              <a:rPr lang="en-US" altLang="ko-KR" dirty="0"/>
              <a:t>)</a:t>
            </a:r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3 </a:t>
            </a:r>
            <a:r>
              <a:rPr lang="ko-KR" altLang="en-US" dirty="0" err="1"/>
              <a:t>외래키</a:t>
            </a:r>
            <a:r>
              <a:rPr lang="ko-KR" altLang="en-US" dirty="0"/>
              <a:t> 제약 조건 설정하기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3-1 </a:t>
            </a:r>
            <a:r>
              <a:rPr lang="ko-KR" altLang="en-US" dirty="0"/>
              <a:t>구매 테이블</a:t>
            </a:r>
            <a:r>
              <a:rPr lang="en-US" altLang="ko-KR" dirty="0"/>
              <a:t>(</a:t>
            </a:r>
            <a:r>
              <a:rPr lang="en-US" altLang="ko-KR" dirty="0" err="1"/>
              <a:t>buyTBL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 err="1"/>
              <a:t>userID</a:t>
            </a:r>
            <a:r>
              <a:rPr lang="en-US" altLang="ko-KR" dirty="0"/>
              <a:t> </a:t>
            </a:r>
            <a:r>
              <a:rPr lang="ko-KR" altLang="en-US" dirty="0"/>
              <a:t>열에 </a:t>
            </a:r>
            <a:r>
              <a:rPr lang="ko-KR" altLang="en-US" dirty="0" err="1"/>
              <a:t>외래키</a:t>
            </a:r>
            <a:r>
              <a:rPr lang="ko-KR" altLang="en-US" dirty="0"/>
              <a:t> 설정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sz="20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0A11CEC-5DCC-48C3-B62B-F5463365A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00" y="863715"/>
            <a:ext cx="3352381" cy="18095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8C20BAF-AF56-45A0-B343-767BD7A30C08}"/>
              </a:ext>
            </a:extLst>
          </p:cNvPr>
          <p:cNvSpPr/>
          <p:nvPr/>
        </p:nvSpPr>
        <p:spPr>
          <a:xfrm>
            <a:off x="431540" y="3564016"/>
            <a:ext cx="8280920" cy="9451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ADD CONSTRAINT </a:t>
            </a:r>
            <a:r>
              <a:rPr lang="en-US" altLang="ko-KR" sz="1400" dirty="0" err="1">
                <a:solidFill>
                  <a:schemeClr val="tx1"/>
                </a:solidFill>
              </a:rPr>
              <a:t>FK_userTBL_buyTBL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FOREIGN KEY (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REFERENCES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9D8B0E3-588C-4FCF-9EC5-CA2365626589}"/>
              </a:ext>
            </a:extLst>
          </p:cNvPr>
          <p:cNvSpPr/>
          <p:nvPr/>
        </p:nvSpPr>
        <p:spPr>
          <a:xfrm>
            <a:off x="431540" y="4628626"/>
            <a:ext cx="8290752" cy="8342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Error Code: 1452. Cannot add or update a child row: a foreign key constraint fails (`tabledb`.`#sql-4f4_15`, CONSTRAINT `</a:t>
            </a:r>
            <a:r>
              <a:rPr lang="en-US" altLang="ko-KR" sz="1400" dirty="0" err="1">
                <a:solidFill>
                  <a:schemeClr val="tx1"/>
                </a:solidFill>
              </a:rPr>
              <a:t>FK_userTBL_buyTBL</a:t>
            </a:r>
            <a:r>
              <a:rPr lang="en-US" altLang="ko-KR" sz="1400" dirty="0">
                <a:solidFill>
                  <a:schemeClr val="tx1"/>
                </a:solidFill>
              </a:rPr>
              <a:t>` FOREIGN KEY (`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`) REFERENCES `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` (`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`))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48E8BCC-6F0A-430E-8AD6-A750C88ADDAA}"/>
              </a:ext>
            </a:extLst>
          </p:cNvPr>
          <p:cNvSpPr txBox="1"/>
          <p:nvPr/>
        </p:nvSpPr>
        <p:spPr>
          <a:xfrm>
            <a:off x="521550" y="4624471"/>
            <a:ext cx="990110" cy="3150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3">
                    <a:lumMod val="50000"/>
                  </a:schemeClr>
                </a:solidFill>
              </a:rPr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2311511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9-4] </a:t>
            </a:r>
            <a:r>
              <a:rPr lang="ko-KR" altLang="en-US" dirty="0"/>
              <a:t>테이블 종합 실습하기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318</a:t>
            </a:r>
            <a:r>
              <a:rPr lang="en-US" altLang="ko-KR" sz="1200" dirty="0">
                <a:latin typeface="+mn-ea"/>
                <a:ea typeface="+mn-ea"/>
              </a:rPr>
              <a:t>~326p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3-2 </a:t>
            </a:r>
            <a:r>
              <a:rPr lang="ko-KR" altLang="en-US" dirty="0"/>
              <a:t>구매 테이블의 </a:t>
            </a:r>
            <a:r>
              <a:rPr lang="en-US" altLang="ko-KR" dirty="0"/>
              <a:t>PSH </a:t>
            </a:r>
            <a:r>
              <a:rPr lang="ko-KR" altLang="en-US" dirty="0"/>
              <a:t>행 삭제하고 다시 </a:t>
            </a:r>
            <a:r>
              <a:rPr lang="ko-KR" altLang="en-US" dirty="0" err="1"/>
              <a:t>외래키</a:t>
            </a:r>
            <a:r>
              <a:rPr lang="ko-KR" altLang="en-US" dirty="0"/>
              <a:t> 설정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3-3 </a:t>
            </a:r>
            <a:r>
              <a:rPr lang="ko-KR" altLang="en-US" sz="1400" dirty="0"/>
              <a:t>구매 테이블의 네 번째 데이터 다시 입력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0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8C20BAF-AF56-45A0-B343-767BD7A30C08}"/>
              </a:ext>
            </a:extLst>
          </p:cNvPr>
          <p:cNvSpPr/>
          <p:nvPr/>
        </p:nvSpPr>
        <p:spPr>
          <a:xfrm>
            <a:off x="431540" y="1168918"/>
            <a:ext cx="8280920" cy="11799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DELETE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= 'PSH';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ADD CONSTRAINT </a:t>
            </a:r>
            <a:r>
              <a:rPr lang="en-US" altLang="ko-KR" sz="1400" dirty="0" err="1">
                <a:solidFill>
                  <a:schemeClr val="tx1"/>
                </a:solidFill>
              </a:rPr>
              <a:t>FK_userTBL_buyTBL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FOREIGN KEY (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REFERENCES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9D8B0E3-588C-4FCF-9EC5-CA2365626589}"/>
              </a:ext>
            </a:extLst>
          </p:cNvPr>
          <p:cNvSpPr/>
          <p:nvPr/>
        </p:nvSpPr>
        <p:spPr>
          <a:xfrm>
            <a:off x="441372" y="3343145"/>
            <a:ext cx="8280920" cy="10604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Error Code: 1452. Cannot add or update a child row: a foreign key constraint fails (`</a:t>
            </a:r>
            <a:r>
              <a:rPr lang="en-US" altLang="ko-KR" sz="1400" dirty="0" err="1">
                <a:solidFill>
                  <a:schemeClr val="tx1"/>
                </a:solidFill>
              </a:rPr>
              <a:t>tabledb</a:t>
            </a:r>
            <a:r>
              <a:rPr lang="en-US" altLang="ko-KR" sz="1400" dirty="0">
                <a:solidFill>
                  <a:schemeClr val="tx1"/>
                </a:solidFill>
              </a:rPr>
              <a:t>`.`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`, CONSTRAINT `</a:t>
            </a:r>
            <a:r>
              <a:rPr lang="en-US" altLang="ko-KR" sz="1400" dirty="0" err="1">
                <a:solidFill>
                  <a:schemeClr val="tx1"/>
                </a:solidFill>
              </a:rPr>
              <a:t>FK_userTBL_buyTBL</a:t>
            </a:r>
            <a:r>
              <a:rPr lang="en-US" altLang="ko-KR" sz="1400" dirty="0">
                <a:solidFill>
                  <a:schemeClr val="tx1"/>
                </a:solidFill>
              </a:rPr>
              <a:t>` FOREIGN KEY (`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`) REFERENCES `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` (`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`))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48E8BCC-6F0A-430E-8AD6-A750C88ADDAA}"/>
              </a:ext>
            </a:extLst>
          </p:cNvPr>
          <p:cNvSpPr txBox="1"/>
          <p:nvPr/>
        </p:nvSpPr>
        <p:spPr>
          <a:xfrm>
            <a:off x="541214" y="3338990"/>
            <a:ext cx="990110" cy="3150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3">
                    <a:lumMod val="50000"/>
                  </a:schemeClr>
                </a:solidFill>
              </a:rPr>
              <a:t>실행 결과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9CD8577-0DAA-4406-A289-4ED2EACDF6A7}"/>
              </a:ext>
            </a:extLst>
          </p:cNvPr>
          <p:cNvSpPr/>
          <p:nvPr/>
        </p:nvSpPr>
        <p:spPr>
          <a:xfrm>
            <a:off x="441372" y="2933945"/>
            <a:ext cx="8280920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'PSH', '</a:t>
            </a:r>
            <a:r>
              <a:rPr lang="ko-KR" altLang="en-US" sz="1400" dirty="0">
                <a:solidFill>
                  <a:schemeClr val="tx1"/>
                </a:solidFill>
              </a:rPr>
              <a:t>모니터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전자</a:t>
            </a:r>
            <a:r>
              <a:rPr lang="en-US" altLang="ko-KR" sz="1400" dirty="0">
                <a:solidFill>
                  <a:schemeClr val="tx1"/>
                </a:solidFill>
              </a:rPr>
              <a:t>', 200, 5);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91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테이블의 개요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/>
              <a:t>테이블</a:t>
            </a:r>
            <a:endParaRPr lang="en-US" altLang="ko-KR" b="0" dirty="0"/>
          </a:p>
          <a:p>
            <a:pPr lvl="1"/>
            <a:r>
              <a:rPr lang="ko-KR" altLang="en-US" dirty="0"/>
              <a:t>정보를 저장하는 데이터베이스의 개체</a:t>
            </a:r>
            <a:endParaRPr lang="en-US" altLang="ko-KR" dirty="0"/>
          </a:p>
          <a:p>
            <a:pPr lvl="1"/>
            <a:r>
              <a:rPr lang="ko-KR" altLang="en-US" dirty="0"/>
              <a:t>데이터베이스를 구성하는 가장 기본적이고 핵심적인 요소</a:t>
            </a:r>
            <a:endParaRPr lang="en-US" altLang="ko-KR" dirty="0"/>
          </a:p>
          <a:p>
            <a:pPr lvl="1"/>
            <a:r>
              <a:rPr lang="ko-KR" altLang="en-US" dirty="0"/>
              <a:t>테이블의 행은 로</a:t>
            </a:r>
            <a:r>
              <a:rPr lang="en-US" altLang="ko-KR" dirty="0"/>
              <a:t>(row) </a:t>
            </a:r>
            <a:r>
              <a:rPr lang="ko-KR" altLang="en-US" dirty="0"/>
              <a:t>또는 레코드</a:t>
            </a:r>
            <a:r>
              <a:rPr lang="en-US" altLang="ko-KR" dirty="0"/>
              <a:t>(record), </a:t>
            </a:r>
            <a:r>
              <a:rPr lang="ko-KR" altLang="en-US" dirty="0"/>
              <a:t>열은 칼럼</a:t>
            </a:r>
            <a:r>
              <a:rPr lang="en-US" altLang="ko-KR" dirty="0"/>
              <a:t>(column) </a:t>
            </a:r>
            <a:r>
              <a:rPr lang="ko-KR" altLang="en-US" dirty="0"/>
              <a:t>또는 필드 </a:t>
            </a:r>
            <a:r>
              <a:rPr lang="en-US" altLang="ko-KR" dirty="0"/>
              <a:t>(field)</a:t>
            </a:r>
            <a:r>
              <a:rPr lang="ko-KR" altLang="en-US" dirty="0"/>
              <a:t>라고 함 </a:t>
            </a:r>
          </a:p>
        </p:txBody>
      </p:sp>
    </p:spTree>
    <p:extLst>
      <p:ext uri="{BB962C8B-B14F-4D97-AF65-F5344CB8AC3E}">
        <p14:creationId xmlns:p14="http://schemas.microsoft.com/office/powerpoint/2010/main" val="4285539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9-4] </a:t>
            </a:r>
            <a:r>
              <a:rPr lang="ko-KR" altLang="en-US" dirty="0"/>
              <a:t>테이블 종합 실습하기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318</a:t>
            </a:r>
            <a:r>
              <a:rPr lang="en-US" altLang="ko-KR" sz="1200" dirty="0">
                <a:latin typeface="+mn-ea"/>
                <a:ea typeface="+mn-ea"/>
              </a:rPr>
              <a:t>~326p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3-4 </a:t>
            </a:r>
            <a:r>
              <a:rPr lang="ko-KR" altLang="en-US" dirty="0" err="1"/>
              <a:t>외래키</a:t>
            </a:r>
            <a:r>
              <a:rPr lang="ko-KR" altLang="en-US" dirty="0"/>
              <a:t> 제약 조건을 비활성화한 후 </a:t>
            </a:r>
            <a:r>
              <a:rPr lang="en-US" altLang="ko-KR" dirty="0"/>
              <a:t>9</a:t>
            </a:r>
            <a:r>
              <a:rPr lang="ko-KR" altLang="en-US" dirty="0"/>
              <a:t>건의 데이터를 입력하고 다시 </a:t>
            </a:r>
            <a:r>
              <a:rPr lang="ko-KR" altLang="en-US" dirty="0" err="1"/>
              <a:t>외래키</a:t>
            </a:r>
            <a:r>
              <a:rPr lang="ko-KR" altLang="en-US" dirty="0"/>
              <a:t> 제약 조건을 활성화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400" dirty="0"/>
          </a:p>
          <a:p>
            <a:pPr marL="93662" indent="0">
              <a:buNone/>
            </a:pPr>
            <a:r>
              <a:rPr lang="en-US" altLang="ko-KR" dirty="0"/>
              <a:t>4 CHECK </a:t>
            </a:r>
            <a:r>
              <a:rPr lang="ko-KR" altLang="en-US" dirty="0"/>
              <a:t>제약 조건 설정하기 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4-1 </a:t>
            </a:r>
            <a:r>
              <a:rPr lang="ko-KR" altLang="en-US" dirty="0"/>
              <a:t>회원 테이블</a:t>
            </a:r>
            <a:r>
              <a:rPr lang="en-US" altLang="ko-KR" dirty="0"/>
              <a:t>(</a:t>
            </a:r>
            <a:r>
              <a:rPr lang="en-US" altLang="ko-KR" dirty="0" err="1"/>
              <a:t>userTBL</a:t>
            </a:r>
            <a:r>
              <a:rPr lang="en-US" altLang="ko-KR" dirty="0"/>
              <a:t>)</a:t>
            </a:r>
            <a:r>
              <a:rPr lang="ko-KR" altLang="en-US" dirty="0"/>
              <a:t>의 출생 연도를 </a:t>
            </a:r>
            <a:r>
              <a:rPr lang="en-US" altLang="ko-KR" dirty="0"/>
              <a:t>1900</a:t>
            </a:r>
            <a:r>
              <a:rPr lang="ko-KR" altLang="en-US" dirty="0"/>
              <a:t>년부터 </a:t>
            </a:r>
            <a:r>
              <a:rPr lang="ko-KR" altLang="en-US" dirty="0" err="1"/>
              <a:t>현재까지만</a:t>
            </a:r>
            <a:r>
              <a:rPr lang="ko-KR" altLang="en-US" dirty="0"/>
              <a:t> 설정 가능하도록 </a:t>
            </a:r>
            <a:r>
              <a:rPr lang="en-US" altLang="ko-KR" dirty="0"/>
              <a:t>CHECK </a:t>
            </a:r>
            <a:r>
              <a:rPr lang="ko-KR" altLang="en-US" dirty="0"/>
              <a:t>제약 조건 설정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0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8C20BAF-AF56-45A0-B343-767BD7A30C08}"/>
              </a:ext>
            </a:extLst>
          </p:cNvPr>
          <p:cNvSpPr/>
          <p:nvPr/>
        </p:nvSpPr>
        <p:spPr>
          <a:xfrm>
            <a:off x="431540" y="1168917"/>
            <a:ext cx="8280920" cy="2485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SET </a:t>
            </a:r>
            <a:r>
              <a:rPr lang="en-US" altLang="ko-KR" sz="1400" dirty="0" err="1">
                <a:solidFill>
                  <a:schemeClr val="tx1"/>
                </a:solidFill>
              </a:rPr>
              <a:t>foreign_key_checks</a:t>
            </a:r>
            <a:r>
              <a:rPr lang="en-US" altLang="ko-KR" sz="1400" dirty="0">
                <a:solidFill>
                  <a:schemeClr val="tx1"/>
                </a:solidFill>
              </a:rPr>
              <a:t> = 0;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'PSH', '</a:t>
            </a:r>
            <a:r>
              <a:rPr lang="ko-KR" altLang="en-US" sz="1400" dirty="0">
                <a:solidFill>
                  <a:schemeClr val="tx1"/>
                </a:solidFill>
              </a:rPr>
              <a:t>모니터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전자</a:t>
            </a:r>
            <a:r>
              <a:rPr lang="en-US" altLang="ko-KR" sz="1400" dirty="0">
                <a:solidFill>
                  <a:schemeClr val="tx1"/>
                </a:solidFill>
              </a:rPr>
              <a:t>', 200, 5);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'KHD', '</a:t>
            </a:r>
            <a:r>
              <a:rPr lang="ko-KR" altLang="en-US" sz="1400" dirty="0">
                <a:solidFill>
                  <a:schemeClr val="tx1"/>
                </a:solidFill>
              </a:rPr>
              <a:t>청바지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의류</a:t>
            </a:r>
            <a:r>
              <a:rPr lang="en-US" altLang="ko-KR" sz="1400" dirty="0">
                <a:solidFill>
                  <a:schemeClr val="tx1"/>
                </a:solidFill>
              </a:rPr>
              <a:t>', 50, 3);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'PSH', '</a:t>
            </a:r>
            <a:r>
              <a:rPr lang="ko-KR" altLang="en-US" sz="1400" dirty="0">
                <a:solidFill>
                  <a:schemeClr val="tx1"/>
                </a:solidFill>
              </a:rPr>
              <a:t>메모리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전자</a:t>
            </a:r>
            <a:r>
              <a:rPr lang="en-US" altLang="ko-KR" sz="1400" dirty="0">
                <a:solidFill>
                  <a:schemeClr val="tx1"/>
                </a:solidFill>
              </a:rPr>
              <a:t>', 80, 10);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'KJD', '</a:t>
            </a:r>
            <a:r>
              <a:rPr lang="ko-KR" altLang="en-US" sz="1400" dirty="0">
                <a:solidFill>
                  <a:schemeClr val="tx1"/>
                </a:solidFill>
              </a:rPr>
              <a:t>책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서적</a:t>
            </a:r>
            <a:r>
              <a:rPr lang="en-US" altLang="ko-KR" sz="1400" dirty="0">
                <a:solidFill>
                  <a:schemeClr val="tx1"/>
                </a:solidFill>
              </a:rPr>
              <a:t>', 15, 5);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'LHJ', '</a:t>
            </a:r>
            <a:r>
              <a:rPr lang="ko-KR" altLang="en-US" sz="1400" dirty="0">
                <a:solidFill>
                  <a:schemeClr val="tx1"/>
                </a:solidFill>
              </a:rPr>
              <a:t>책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서적</a:t>
            </a:r>
            <a:r>
              <a:rPr lang="en-US" altLang="ko-KR" sz="1400" dirty="0">
                <a:solidFill>
                  <a:schemeClr val="tx1"/>
                </a:solidFill>
              </a:rPr>
              <a:t>', 15, 2);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'LHJ', '</a:t>
            </a:r>
            <a:r>
              <a:rPr lang="ko-KR" altLang="en-US" sz="1400" dirty="0">
                <a:solidFill>
                  <a:schemeClr val="tx1"/>
                </a:solidFill>
              </a:rPr>
              <a:t>청바지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의류</a:t>
            </a:r>
            <a:r>
              <a:rPr lang="en-US" altLang="ko-KR" sz="1400" dirty="0">
                <a:solidFill>
                  <a:schemeClr val="tx1"/>
                </a:solidFill>
              </a:rPr>
              <a:t>', 50, 1);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'PSH', '</a:t>
            </a:r>
            <a:r>
              <a:rPr lang="ko-KR" altLang="en-US" sz="1400" dirty="0">
                <a:solidFill>
                  <a:schemeClr val="tx1"/>
                </a:solidFill>
              </a:rPr>
              <a:t>운동화</a:t>
            </a:r>
            <a:r>
              <a:rPr lang="en-US" altLang="ko-KR" sz="1400" dirty="0">
                <a:solidFill>
                  <a:schemeClr val="tx1"/>
                </a:solidFill>
              </a:rPr>
              <a:t>', NULL, 30, 2);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'LHJ', '</a:t>
            </a:r>
            <a:r>
              <a:rPr lang="ko-KR" altLang="en-US" sz="1400" dirty="0">
                <a:solidFill>
                  <a:schemeClr val="tx1"/>
                </a:solidFill>
              </a:rPr>
              <a:t>책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서적</a:t>
            </a:r>
            <a:r>
              <a:rPr lang="en-US" altLang="ko-KR" sz="1400" dirty="0">
                <a:solidFill>
                  <a:schemeClr val="tx1"/>
                </a:solidFill>
              </a:rPr>
              <a:t>', 15, 1);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'PSH', '</a:t>
            </a:r>
            <a:r>
              <a:rPr lang="ko-KR" altLang="en-US" sz="1400" dirty="0">
                <a:solidFill>
                  <a:schemeClr val="tx1"/>
                </a:solidFill>
              </a:rPr>
              <a:t>운동화</a:t>
            </a:r>
            <a:r>
              <a:rPr lang="en-US" altLang="ko-KR" sz="1400" dirty="0">
                <a:solidFill>
                  <a:schemeClr val="tx1"/>
                </a:solidFill>
              </a:rPr>
              <a:t>', NULL, 30, 2);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SET </a:t>
            </a:r>
            <a:r>
              <a:rPr lang="en-US" altLang="ko-KR" sz="1400" dirty="0" err="1">
                <a:solidFill>
                  <a:schemeClr val="tx1"/>
                </a:solidFill>
              </a:rPr>
              <a:t>foreign_key_checks</a:t>
            </a:r>
            <a:r>
              <a:rPr lang="en-US" altLang="ko-KR" sz="1400" dirty="0">
                <a:solidFill>
                  <a:schemeClr val="tx1"/>
                </a:solidFill>
              </a:rPr>
              <a:t> = 1;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241E4A25-5D8E-4132-A6DC-2F7FFD9F8110}"/>
              </a:ext>
            </a:extLst>
          </p:cNvPr>
          <p:cNvSpPr/>
          <p:nvPr/>
        </p:nvSpPr>
        <p:spPr>
          <a:xfrm>
            <a:off x="441372" y="4509120"/>
            <a:ext cx="8280920" cy="7650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ADD CONSTRAINT </a:t>
            </a:r>
            <a:r>
              <a:rPr lang="en-US" altLang="ko-KR" sz="1400" dirty="0" err="1">
                <a:solidFill>
                  <a:schemeClr val="tx1"/>
                </a:solidFill>
              </a:rPr>
              <a:t>CK_birthYear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CHECK (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 &gt;= 1900 AND 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 &lt;= YEAR(CURDATE()));</a:t>
            </a:r>
          </a:p>
        </p:txBody>
      </p:sp>
    </p:spTree>
    <p:extLst>
      <p:ext uri="{BB962C8B-B14F-4D97-AF65-F5344CB8AC3E}">
        <p14:creationId xmlns:p14="http://schemas.microsoft.com/office/powerpoint/2010/main" val="21588560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9-4] </a:t>
            </a:r>
            <a:r>
              <a:rPr lang="ko-KR" altLang="en-US" dirty="0"/>
              <a:t>테이블 종합 실습하기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318</a:t>
            </a:r>
            <a:r>
              <a:rPr lang="en-US" altLang="ko-KR" sz="1200" dirty="0">
                <a:latin typeface="+mn-ea"/>
                <a:ea typeface="+mn-ea"/>
              </a:rPr>
              <a:t>~326p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4-2 </a:t>
            </a:r>
            <a:r>
              <a:rPr lang="ko-KR" altLang="en-US" dirty="0"/>
              <a:t>회원 테이블의 나머지 데이터도 입력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5 </a:t>
            </a:r>
            <a:r>
              <a:rPr lang="ko-KR" altLang="en-US" dirty="0"/>
              <a:t>데이터베이스 활용하기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5-1 </a:t>
            </a:r>
            <a:r>
              <a:rPr lang="ko-KR" altLang="en-US" dirty="0" err="1"/>
              <a:t>박수홍</a:t>
            </a:r>
            <a:r>
              <a:rPr lang="ko-KR" altLang="en-US" dirty="0"/>
              <a:t> 회원 아이디를 </a:t>
            </a:r>
            <a:r>
              <a:rPr lang="en-US" altLang="ko-KR" dirty="0"/>
              <a:t>PSH</a:t>
            </a:r>
            <a:r>
              <a:rPr lang="ko-KR" altLang="en-US" dirty="0"/>
              <a:t>에서 </a:t>
            </a:r>
            <a:r>
              <a:rPr lang="en-US" altLang="ko-KR" dirty="0"/>
              <a:t>PARK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5-2 </a:t>
            </a:r>
            <a:r>
              <a:rPr lang="ko-KR" altLang="en-US" dirty="0"/>
              <a:t>시스템 변수 </a:t>
            </a:r>
            <a:r>
              <a:rPr lang="en-US" altLang="ko-KR" dirty="0" err="1"/>
              <a:t>foreign_key_checks</a:t>
            </a:r>
            <a:r>
              <a:rPr lang="ko-KR" altLang="en-US" dirty="0"/>
              <a:t>를 활용하여 </a:t>
            </a:r>
            <a:r>
              <a:rPr lang="ko-KR" altLang="en-US" dirty="0" err="1"/>
              <a:t>외래키</a:t>
            </a:r>
            <a:r>
              <a:rPr lang="ko-KR" altLang="en-US" dirty="0"/>
              <a:t> 제약 조건을 비활성화 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0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8C20BAF-AF56-45A0-B343-767BD7A30C08}"/>
              </a:ext>
            </a:extLst>
          </p:cNvPr>
          <p:cNvSpPr/>
          <p:nvPr/>
        </p:nvSpPr>
        <p:spPr>
          <a:xfrm>
            <a:off x="431540" y="1168918"/>
            <a:ext cx="8280920" cy="14049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('KJD', '</a:t>
            </a:r>
            <a:r>
              <a:rPr lang="ko-KR" altLang="en-US" sz="1400" dirty="0" err="1">
                <a:solidFill>
                  <a:schemeClr val="tx1"/>
                </a:solidFill>
              </a:rPr>
              <a:t>김제동</a:t>
            </a:r>
            <a:r>
              <a:rPr lang="en-US" altLang="ko-KR" sz="1400" dirty="0">
                <a:solidFill>
                  <a:schemeClr val="tx1"/>
                </a:solidFill>
              </a:rPr>
              <a:t>', 1974, '</a:t>
            </a:r>
            <a:r>
              <a:rPr lang="ko-KR" altLang="en-US" sz="1400" dirty="0">
                <a:solidFill>
                  <a:schemeClr val="tx1"/>
                </a:solidFill>
              </a:rPr>
              <a:t>경남</a:t>
            </a:r>
            <a:r>
              <a:rPr lang="en-US" altLang="ko-KR" sz="1400" dirty="0">
                <a:solidFill>
                  <a:schemeClr val="tx1"/>
                </a:solidFill>
              </a:rPr>
              <a:t>', NULL, NULL, 173, '2013-3-3');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('NHS', '</a:t>
            </a:r>
            <a:r>
              <a:rPr lang="ko-KR" altLang="en-US" sz="1400" dirty="0">
                <a:solidFill>
                  <a:schemeClr val="tx1"/>
                </a:solidFill>
              </a:rPr>
              <a:t>남희석</a:t>
            </a:r>
            <a:r>
              <a:rPr lang="en-US" altLang="ko-KR" sz="1400" dirty="0">
                <a:solidFill>
                  <a:schemeClr val="tx1"/>
                </a:solidFill>
              </a:rPr>
              <a:t>', 1971, '</a:t>
            </a:r>
            <a:r>
              <a:rPr lang="ko-KR" altLang="en-US" sz="1400" dirty="0">
                <a:solidFill>
                  <a:schemeClr val="tx1"/>
                </a:solidFill>
              </a:rPr>
              <a:t>충남</a:t>
            </a:r>
            <a:r>
              <a:rPr lang="en-US" altLang="ko-KR" sz="1400" dirty="0">
                <a:solidFill>
                  <a:schemeClr val="tx1"/>
                </a:solidFill>
              </a:rPr>
              <a:t>', '016', '66666666', 180, '2017-4-4');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('SDY', '</a:t>
            </a:r>
            <a:r>
              <a:rPr lang="ko-KR" altLang="en-US" sz="1400" dirty="0">
                <a:solidFill>
                  <a:schemeClr val="tx1"/>
                </a:solidFill>
              </a:rPr>
              <a:t>신동엽</a:t>
            </a:r>
            <a:r>
              <a:rPr lang="en-US" altLang="ko-KR" sz="1400" dirty="0">
                <a:solidFill>
                  <a:schemeClr val="tx1"/>
                </a:solidFill>
              </a:rPr>
              <a:t>', 1971, '</a:t>
            </a:r>
            <a:r>
              <a:rPr lang="ko-KR" altLang="en-US" sz="1400" dirty="0">
                <a:solidFill>
                  <a:schemeClr val="tx1"/>
                </a:solidFill>
              </a:rPr>
              <a:t>경기</a:t>
            </a:r>
            <a:r>
              <a:rPr lang="en-US" altLang="ko-KR" sz="1400" dirty="0">
                <a:solidFill>
                  <a:schemeClr val="tx1"/>
                </a:solidFill>
              </a:rPr>
              <a:t>', NULL, NULL, 176, '2008-10-10');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('LHJ', '</a:t>
            </a:r>
            <a:r>
              <a:rPr lang="ko-KR" altLang="en-US" sz="1400" dirty="0" err="1">
                <a:solidFill>
                  <a:schemeClr val="tx1"/>
                </a:solidFill>
              </a:rPr>
              <a:t>이휘재</a:t>
            </a:r>
            <a:r>
              <a:rPr lang="en-US" altLang="ko-KR" sz="1400" dirty="0">
                <a:solidFill>
                  <a:schemeClr val="tx1"/>
                </a:solidFill>
              </a:rPr>
              <a:t>', 1972, '</a:t>
            </a:r>
            <a:r>
              <a:rPr lang="ko-KR" altLang="en-US" sz="1400" dirty="0">
                <a:solidFill>
                  <a:schemeClr val="tx1"/>
                </a:solidFill>
              </a:rPr>
              <a:t>경기</a:t>
            </a:r>
            <a:r>
              <a:rPr lang="en-US" altLang="ko-KR" sz="1400" dirty="0">
                <a:solidFill>
                  <a:schemeClr val="tx1"/>
                </a:solidFill>
              </a:rPr>
              <a:t>', '011', '88888888', 180, '2006-4-4');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('LKK', '</a:t>
            </a:r>
            <a:r>
              <a:rPr lang="ko-KR" altLang="en-US" sz="1400" dirty="0">
                <a:solidFill>
                  <a:schemeClr val="tx1"/>
                </a:solidFill>
              </a:rPr>
              <a:t>이경규</a:t>
            </a:r>
            <a:r>
              <a:rPr lang="en-US" altLang="ko-KR" sz="1400" dirty="0">
                <a:solidFill>
                  <a:schemeClr val="tx1"/>
                </a:solidFill>
              </a:rPr>
              <a:t>', 1960, '</a:t>
            </a:r>
            <a:r>
              <a:rPr lang="ko-KR" altLang="en-US" sz="1400" dirty="0">
                <a:solidFill>
                  <a:schemeClr val="tx1"/>
                </a:solidFill>
              </a:rPr>
              <a:t>경남</a:t>
            </a:r>
            <a:r>
              <a:rPr lang="en-US" altLang="ko-KR" sz="1400" dirty="0">
                <a:solidFill>
                  <a:schemeClr val="tx1"/>
                </a:solidFill>
              </a:rPr>
              <a:t>', '018', '99999999', 170, '2004-12-12');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('PSH', '</a:t>
            </a:r>
            <a:r>
              <a:rPr lang="ko-KR" altLang="en-US" sz="1400" dirty="0" err="1">
                <a:solidFill>
                  <a:schemeClr val="tx1"/>
                </a:solidFill>
              </a:rPr>
              <a:t>박수홍</a:t>
            </a:r>
            <a:r>
              <a:rPr lang="en-US" altLang="ko-KR" sz="1400" dirty="0">
                <a:solidFill>
                  <a:schemeClr val="tx1"/>
                </a:solidFill>
              </a:rPr>
              <a:t>', 1970, '</a:t>
            </a:r>
            <a:r>
              <a:rPr lang="ko-KR" altLang="en-US" sz="1400" dirty="0">
                <a:solidFill>
                  <a:schemeClr val="tx1"/>
                </a:solidFill>
              </a:rPr>
              <a:t>서울</a:t>
            </a:r>
            <a:r>
              <a:rPr lang="en-US" altLang="ko-KR" sz="1400" dirty="0">
                <a:solidFill>
                  <a:schemeClr val="tx1"/>
                </a:solidFill>
              </a:rPr>
              <a:t>', '010', '00000000', 183, '2012-5-5');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241E4A25-5D8E-4132-A6DC-2F7FFD9F8110}"/>
              </a:ext>
            </a:extLst>
          </p:cNvPr>
          <p:cNvSpPr/>
          <p:nvPr/>
        </p:nvSpPr>
        <p:spPr>
          <a:xfrm>
            <a:off x="441372" y="3519010"/>
            <a:ext cx="8280920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UPDATE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SET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= 'PARK' WHERE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='PSH';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0A27E05-3372-46E5-9E59-1D64813ADC57}"/>
              </a:ext>
            </a:extLst>
          </p:cNvPr>
          <p:cNvSpPr/>
          <p:nvPr/>
        </p:nvSpPr>
        <p:spPr>
          <a:xfrm>
            <a:off x="441372" y="3924055"/>
            <a:ext cx="8280920" cy="10604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Error Code: 1451. Cannot delete or update a parent row: a foreign key constraint fails (`</a:t>
            </a:r>
            <a:r>
              <a:rPr lang="en-US" altLang="ko-KR" sz="1400" dirty="0" err="1">
                <a:solidFill>
                  <a:schemeClr val="tx1"/>
                </a:solidFill>
              </a:rPr>
              <a:t>tabledb</a:t>
            </a:r>
            <a:r>
              <a:rPr lang="en-US" altLang="ko-KR" sz="1400" dirty="0">
                <a:solidFill>
                  <a:schemeClr val="tx1"/>
                </a:solidFill>
              </a:rPr>
              <a:t>`.`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`, CONSTRAINT `</a:t>
            </a:r>
            <a:r>
              <a:rPr lang="en-US" altLang="ko-KR" sz="1400" dirty="0" err="1">
                <a:solidFill>
                  <a:schemeClr val="tx1"/>
                </a:solidFill>
              </a:rPr>
              <a:t>FK_userTBL_buyTBL</a:t>
            </a:r>
            <a:r>
              <a:rPr lang="en-US" altLang="ko-KR" sz="1400" dirty="0">
                <a:solidFill>
                  <a:schemeClr val="tx1"/>
                </a:solidFill>
              </a:rPr>
              <a:t>` FOREIGN KEY (`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`) REFERENCES `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` (`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`))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4BF7685-1CB7-4360-A9F7-19221D0BB6BD}"/>
              </a:ext>
            </a:extLst>
          </p:cNvPr>
          <p:cNvSpPr txBox="1"/>
          <p:nvPr/>
        </p:nvSpPr>
        <p:spPr>
          <a:xfrm>
            <a:off x="541214" y="3919900"/>
            <a:ext cx="990110" cy="3150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3">
                    <a:lumMod val="50000"/>
                  </a:schemeClr>
                </a:solidFill>
              </a:rPr>
              <a:t>실행 결과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FA0A500-9642-418B-98B4-FA3480636AB2}"/>
              </a:ext>
            </a:extLst>
          </p:cNvPr>
          <p:cNvSpPr/>
          <p:nvPr/>
        </p:nvSpPr>
        <p:spPr>
          <a:xfrm>
            <a:off x="431540" y="5634245"/>
            <a:ext cx="8280920" cy="8100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SET </a:t>
            </a:r>
            <a:r>
              <a:rPr lang="en-US" altLang="ko-KR" sz="1400" dirty="0" err="1">
                <a:solidFill>
                  <a:schemeClr val="tx1"/>
                </a:solidFill>
              </a:rPr>
              <a:t>foreign_key_checks</a:t>
            </a:r>
            <a:r>
              <a:rPr lang="en-US" altLang="ko-KR" sz="1400" dirty="0">
                <a:solidFill>
                  <a:schemeClr val="tx1"/>
                </a:solidFill>
              </a:rPr>
              <a:t> = 0;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UPDATE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SET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= 'PARK' WHERE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='PSH';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SET </a:t>
            </a:r>
            <a:r>
              <a:rPr lang="en-US" altLang="ko-KR" sz="1400" dirty="0" err="1">
                <a:solidFill>
                  <a:schemeClr val="tx1"/>
                </a:solidFill>
              </a:rPr>
              <a:t>foreign_key_checks</a:t>
            </a:r>
            <a:r>
              <a:rPr lang="en-US" altLang="ko-KR" sz="1400" dirty="0">
                <a:solidFill>
                  <a:schemeClr val="tx1"/>
                </a:solidFill>
              </a:rPr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33287743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9-4] </a:t>
            </a:r>
            <a:r>
              <a:rPr lang="ko-KR" altLang="en-US" dirty="0"/>
              <a:t>테이블 종합 실습하기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318</a:t>
            </a:r>
            <a:r>
              <a:rPr lang="en-US" altLang="ko-KR" sz="1200" dirty="0">
                <a:latin typeface="+mn-ea"/>
                <a:ea typeface="+mn-ea"/>
              </a:rPr>
              <a:t>~326p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5-3 </a:t>
            </a:r>
            <a:r>
              <a:rPr lang="ko-KR" altLang="en-US" dirty="0"/>
              <a:t>구매 테이블과 회원 테이블 조인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5-4 </a:t>
            </a:r>
            <a:r>
              <a:rPr lang="ko-KR" altLang="en-US" dirty="0"/>
              <a:t>구매 테이블에 </a:t>
            </a:r>
            <a:r>
              <a:rPr lang="en-US" altLang="ko-KR" dirty="0"/>
              <a:t>8</a:t>
            </a:r>
            <a:r>
              <a:rPr lang="ko-KR" altLang="en-US" dirty="0"/>
              <a:t>건만 입력한 것은 아닌지 확인 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0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8C20BAF-AF56-45A0-B343-767BD7A30C08}"/>
              </a:ext>
            </a:extLst>
          </p:cNvPr>
          <p:cNvSpPr/>
          <p:nvPr/>
        </p:nvSpPr>
        <p:spPr>
          <a:xfrm>
            <a:off x="431540" y="1168918"/>
            <a:ext cx="8280920" cy="9549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B.userID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U.userName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B.prodName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U.addr</a:t>
            </a:r>
            <a:r>
              <a:rPr lang="en-US" altLang="ko-KR" sz="1400" dirty="0">
                <a:solidFill>
                  <a:schemeClr val="tx1"/>
                </a:solidFill>
              </a:rPr>
              <a:t>, CONCAT(U.mobile1, U.mobile2) AS '</a:t>
            </a:r>
            <a:r>
              <a:rPr lang="ko-KR" altLang="en-US" sz="1400" dirty="0">
                <a:solidFill>
                  <a:schemeClr val="tx1"/>
                </a:solidFill>
              </a:rPr>
              <a:t>연락처</a:t>
            </a:r>
            <a:r>
              <a:rPr lang="en-US" altLang="ko-KR" sz="1400" dirty="0">
                <a:solidFill>
                  <a:schemeClr val="tx1"/>
                </a:solidFill>
              </a:rPr>
              <a:t>’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B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INNER JOIN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U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ON </a:t>
            </a:r>
            <a:r>
              <a:rPr lang="en-US" altLang="ko-KR" sz="1400" dirty="0" err="1">
                <a:solidFill>
                  <a:schemeClr val="tx1"/>
                </a:solidFill>
              </a:rPr>
              <a:t>B.userID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U.userID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E01493A-FAEF-44DF-BC39-AFA2C20EC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74" y="2213864"/>
            <a:ext cx="4138226" cy="24411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4CCB561-2814-4FAC-932B-E0B534BC6672}"/>
              </a:ext>
            </a:extLst>
          </p:cNvPr>
          <p:cNvSpPr/>
          <p:nvPr/>
        </p:nvSpPr>
        <p:spPr>
          <a:xfrm>
            <a:off x="441372" y="5355250"/>
            <a:ext cx="8280920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COUNT( * )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9236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9-4] </a:t>
            </a:r>
            <a:r>
              <a:rPr lang="ko-KR" altLang="en-US" dirty="0"/>
              <a:t>테이블 종합 실습하기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318</a:t>
            </a:r>
            <a:r>
              <a:rPr lang="en-US" altLang="ko-KR" sz="1200" dirty="0">
                <a:latin typeface="+mn-ea"/>
                <a:ea typeface="+mn-ea"/>
              </a:rPr>
              <a:t>~326p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5-5 </a:t>
            </a:r>
            <a:r>
              <a:rPr lang="ko-KR" altLang="en-US" dirty="0"/>
              <a:t>외부 조인으로 구매 테이블의 내용 모두 출력</a:t>
            </a:r>
            <a:r>
              <a:rPr lang="en-US" altLang="ko-KR" dirty="0"/>
              <a:t>(</a:t>
            </a:r>
            <a:r>
              <a:rPr lang="ko-KR" altLang="en-US" dirty="0"/>
              <a:t>아이디로 정렬</a:t>
            </a:r>
            <a:r>
              <a:rPr lang="en-US" altLang="ko-KR" dirty="0"/>
              <a:t>) 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r>
              <a:rPr lang="en-US" altLang="ko-KR" dirty="0"/>
              <a:t>   5-6 </a:t>
            </a:r>
            <a:r>
              <a:rPr lang="ko-KR" altLang="en-US" dirty="0"/>
              <a:t>박수홍의 아이디를 원래 아이디로 돌려놓음 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0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8C20BAF-AF56-45A0-B343-767BD7A30C08}"/>
              </a:ext>
            </a:extLst>
          </p:cNvPr>
          <p:cNvSpPr/>
          <p:nvPr/>
        </p:nvSpPr>
        <p:spPr>
          <a:xfrm>
            <a:off x="431540" y="1168919"/>
            <a:ext cx="8280920" cy="11911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B.userID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U.userName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B.prodName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U.addr</a:t>
            </a:r>
            <a:r>
              <a:rPr lang="en-US" altLang="ko-KR" sz="1400" dirty="0">
                <a:solidFill>
                  <a:schemeClr val="tx1"/>
                </a:solidFill>
              </a:rPr>
              <a:t>, CONCAT(U.mobile1, U.mobile2) AS '</a:t>
            </a:r>
            <a:r>
              <a:rPr lang="ko-KR" altLang="en-US" sz="1400" dirty="0">
                <a:solidFill>
                  <a:schemeClr val="tx1"/>
                </a:solidFill>
              </a:rPr>
              <a:t>연락처</a:t>
            </a:r>
            <a:r>
              <a:rPr lang="en-US" altLang="ko-KR" sz="1400" dirty="0">
                <a:solidFill>
                  <a:schemeClr val="tx1"/>
                </a:solidFill>
              </a:rPr>
              <a:t>’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B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LEFT OUTER JOIN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U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ON </a:t>
            </a:r>
            <a:r>
              <a:rPr lang="en-US" altLang="ko-KR" sz="1400" dirty="0" err="1">
                <a:solidFill>
                  <a:schemeClr val="tx1"/>
                </a:solidFill>
              </a:rPr>
              <a:t>B.userID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U.userID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ORDER BY </a:t>
            </a:r>
            <a:r>
              <a:rPr lang="en-US" altLang="ko-KR" sz="1400" dirty="0" err="1">
                <a:solidFill>
                  <a:schemeClr val="tx1"/>
                </a:solidFill>
              </a:rPr>
              <a:t>B.userID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4CCB561-2814-4FAC-932B-E0B534BC6672}"/>
              </a:ext>
            </a:extLst>
          </p:cNvPr>
          <p:cNvSpPr/>
          <p:nvPr/>
        </p:nvSpPr>
        <p:spPr>
          <a:xfrm>
            <a:off x="441372" y="5470600"/>
            <a:ext cx="8280920" cy="7487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SET </a:t>
            </a:r>
            <a:r>
              <a:rPr lang="en-US" altLang="ko-KR" sz="1400" dirty="0" err="1">
                <a:solidFill>
                  <a:schemeClr val="tx1"/>
                </a:solidFill>
              </a:rPr>
              <a:t>foreign_key_checks</a:t>
            </a:r>
            <a:r>
              <a:rPr lang="en-US" altLang="ko-KR" sz="1400" dirty="0">
                <a:solidFill>
                  <a:schemeClr val="tx1"/>
                </a:solidFill>
              </a:rPr>
              <a:t> = 0;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UPDATE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SET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= 'PSH' WHERE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='PARK';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SET </a:t>
            </a:r>
            <a:r>
              <a:rPr lang="en-US" altLang="ko-KR" sz="1400" dirty="0" err="1">
                <a:solidFill>
                  <a:schemeClr val="tx1"/>
                </a:solidFill>
              </a:rPr>
              <a:t>foreign_key_checks</a:t>
            </a:r>
            <a:r>
              <a:rPr lang="en-US" altLang="ko-KR" sz="1400" dirty="0">
                <a:solidFill>
                  <a:schemeClr val="tx1"/>
                </a:solidFill>
              </a:rPr>
              <a:t> = 1;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91FDC75-6798-487A-986B-49078A890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67" y="2462886"/>
            <a:ext cx="4138226" cy="23700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7998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9-4] </a:t>
            </a:r>
            <a:r>
              <a:rPr lang="ko-KR" altLang="en-US" dirty="0"/>
              <a:t>테이블 종합 실습하기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318</a:t>
            </a:r>
            <a:r>
              <a:rPr lang="en-US" altLang="ko-KR" sz="1200" dirty="0">
                <a:latin typeface="+mn-ea"/>
                <a:ea typeface="+mn-ea"/>
              </a:rPr>
              <a:t>~326p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5-7 </a:t>
            </a:r>
            <a:r>
              <a:rPr lang="ko-KR" altLang="en-US" dirty="0" err="1"/>
              <a:t>외래키</a:t>
            </a:r>
            <a:r>
              <a:rPr lang="ko-KR" altLang="en-US" dirty="0"/>
              <a:t> 제약 조건을 삭제한 후 다시 </a:t>
            </a:r>
            <a:r>
              <a:rPr lang="en-US" altLang="ko-KR" dirty="0"/>
              <a:t>ON UPDATE CASCADE </a:t>
            </a:r>
            <a:r>
              <a:rPr lang="ko-KR" altLang="en-US" dirty="0"/>
              <a:t>옵션과 함께 설정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r>
              <a:rPr lang="en-US" altLang="ko-KR" dirty="0"/>
              <a:t>   5-8 </a:t>
            </a:r>
            <a:r>
              <a:rPr lang="ko-KR" altLang="en-US" dirty="0"/>
              <a:t>회원 테이블에서 박수홍의 아이디를 </a:t>
            </a:r>
            <a:r>
              <a:rPr lang="en-US" altLang="ko-KR" dirty="0"/>
              <a:t>PSH</a:t>
            </a:r>
            <a:r>
              <a:rPr lang="ko-KR" altLang="en-US" dirty="0"/>
              <a:t>에서 </a:t>
            </a:r>
            <a:r>
              <a:rPr lang="en-US" altLang="ko-KR" dirty="0"/>
              <a:t>PARK</a:t>
            </a:r>
            <a:r>
              <a:rPr lang="ko-KR" altLang="en-US" dirty="0"/>
              <a:t>로 변경한 후 구매 테이블도 바뀌었는지 확인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0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8C20BAF-AF56-45A0-B343-767BD7A30C08}"/>
              </a:ext>
            </a:extLst>
          </p:cNvPr>
          <p:cNvSpPr/>
          <p:nvPr/>
        </p:nvSpPr>
        <p:spPr>
          <a:xfrm>
            <a:off x="431540" y="988226"/>
            <a:ext cx="8280920" cy="16300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DROP FOREIGN KEY </a:t>
            </a:r>
            <a:r>
              <a:rPr lang="en-US" altLang="ko-KR" sz="1400" dirty="0" err="1">
                <a:solidFill>
                  <a:schemeClr val="tx1"/>
                </a:solidFill>
              </a:rPr>
              <a:t>FK_userTBL_buyTBL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ADD CONSTRAINT </a:t>
            </a:r>
            <a:r>
              <a:rPr lang="en-US" altLang="ko-KR" sz="1400" dirty="0" err="1">
                <a:solidFill>
                  <a:schemeClr val="tx1"/>
                </a:solidFill>
              </a:rPr>
              <a:t>FK_userTBL_buyTBL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FOREIGN KEY (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REFERENCES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ON UPDATE CASCADE;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4CCB561-2814-4FAC-932B-E0B534BC6672}"/>
              </a:ext>
            </a:extLst>
          </p:cNvPr>
          <p:cNvSpPr/>
          <p:nvPr/>
        </p:nvSpPr>
        <p:spPr>
          <a:xfrm>
            <a:off x="441372" y="3203305"/>
            <a:ext cx="8280920" cy="13951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UPDATE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SET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= 'PARK' WHERE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='PSH';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B.userID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U.userName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B.prodName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U.addr</a:t>
            </a:r>
            <a:r>
              <a:rPr lang="en-US" altLang="ko-KR" sz="1400" dirty="0">
                <a:solidFill>
                  <a:schemeClr val="tx1"/>
                </a:solidFill>
              </a:rPr>
              <a:t>, CONCAT(U.mobile1, U.mobile2) AS '</a:t>
            </a:r>
            <a:r>
              <a:rPr lang="ko-KR" altLang="en-US" sz="1400" dirty="0">
                <a:solidFill>
                  <a:schemeClr val="tx1"/>
                </a:solidFill>
              </a:rPr>
              <a:t>연락처</a:t>
            </a:r>
            <a:r>
              <a:rPr lang="en-US" altLang="ko-KR" sz="1400" dirty="0">
                <a:solidFill>
                  <a:schemeClr val="tx1"/>
                </a:solidFill>
              </a:rPr>
              <a:t>’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B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INNER JOIN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U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ON </a:t>
            </a:r>
            <a:r>
              <a:rPr lang="en-US" altLang="ko-KR" sz="1400" dirty="0" err="1">
                <a:solidFill>
                  <a:schemeClr val="tx1"/>
                </a:solidFill>
              </a:rPr>
              <a:t>B.userID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U.userID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ORDER BY </a:t>
            </a:r>
            <a:r>
              <a:rPr lang="en-US" altLang="ko-KR" sz="1400" dirty="0" err="1">
                <a:solidFill>
                  <a:schemeClr val="tx1"/>
                </a:solidFill>
              </a:rPr>
              <a:t>B.userID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DBFB07D-2A6B-4DDC-91E4-C090BC00E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4705672"/>
            <a:ext cx="3690410" cy="20704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46621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9-4] </a:t>
            </a:r>
            <a:r>
              <a:rPr lang="ko-KR" altLang="en-US" dirty="0"/>
              <a:t>테이블 종합 실습하기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318</a:t>
            </a:r>
            <a:r>
              <a:rPr lang="en-US" altLang="ko-KR" sz="1200" dirty="0">
                <a:latin typeface="+mn-ea"/>
                <a:ea typeface="+mn-ea"/>
              </a:rPr>
              <a:t>~326p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5-9 </a:t>
            </a:r>
            <a:r>
              <a:rPr lang="ko-KR" altLang="en-US" dirty="0" err="1"/>
              <a:t>박수홍</a:t>
            </a:r>
            <a:r>
              <a:rPr lang="en-US" altLang="ko-KR" dirty="0"/>
              <a:t>(PARK)</a:t>
            </a:r>
            <a:r>
              <a:rPr lang="ko-KR" altLang="en-US" dirty="0"/>
              <a:t>이 회원 탈퇴를 하면</a:t>
            </a:r>
            <a:r>
              <a:rPr lang="en-US" altLang="ko-KR" dirty="0"/>
              <a:t>(</a:t>
            </a:r>
            <a:r>
              <a:rPr lang="ko-KR" altLang="en-US" dirty="0"/>
              <a:t>회원 테이블에서 삭제되면</a:t>
            </a:r>
            <a:r>
              <a:rPr lang="en-US" altLang="ko-KR" dirty="0"/>
              <a:t>) </a:t>
            </a:r>
            <a:r>
              <a:rPr lang="ko-KR" altLang="en-US" dirty="0"/>
              <a:t>구매한 기록도 삭제되는지 확인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r>
              <a:rPr lang="en-US" altLang="ko-KR" dirty="0"/>
              <a:t>   5-10 ON DELETE CASCADE </a:t>
            </a:r>
            <a:r>
              <a:rPr lang="ko-KR" altLang="en-US" dirty="0"/>
              <a:t>문을 추가하여</a:t>
            </a:r>
            <a:r>
              <a:rPr lang="en-US" altLang="ko-KR" dirty="0"/>
              <a:t>, </a:t>
            </a:r>
            <a:r>
              <a:rPr lang="ko-KR" altLang="en-US" dirty="0"/>
              <a:t>기준 테이블의 행 데이터를 삭제할 </a:t>
            </a:r>
            <a:r>
              <a:rPr lang="ko-KR" altLang="en-US" dirty="0" err="1"/>
              <a:t>때외래키</a:t>
            </a:r>
            <a:r>
              <a:rPr lang="ko-KR" altLang="en-US" dirty="0"/>
              <a:t> 테이블의 연관된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  </a:t>
            </a:r>
            <a:r>
              <a:rPr lang="ko-KR" altLang="en-US" dirty="0"/>
              <a:t>행 데이터도 함께 삭제되도록 설정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r>
              <a:rPr lang="en-US" altLang="ko-KR" dirty="0"/>
              <a:t>   5-11 </a:t>
            </a:r>
            <a:r>
              <a:rPr lang="ko-KR" altLang="en-US" dirty="0" err="1"/>
              <a:t>박수홍</a:t>
            </a:r>
            <a:r>
              <a:rPr lang="en-US" altLang="ko-KR" dirty="0"/>
              <a:t>(PARK)</a:t>
            </a:r>
            <a:r>
              <a:rPr lang="ko-KR" altLang="en-US" dirty="0"/>
              <a:t>이 회원 탈퇴를 하면</a:t>
            </a:r>
            <a:r>
              <a:rPr lang="en-US" altLang="ko-KR" dirty="0"/>
              <a:t>(</a:t>
            </a:r>
            <a:r>
              <a:rPr lang="ko-KR" altLang="en-US" dirty="0"/>
              <a:t>회원 테이블에서 삭제되면</a:t>
            </a:r>
            <a:r>
              <a:rPr lang="en-US" altLang="ko-KR" dirty="0"/>
              <a:t>) </a:t>
            </a:r>
            <a:r>
              <a:rPr lang="ko-KR" altLang="en-US" dirty="0"/>
              <a:t>구매한 기록도 삭제되는지 확인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0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8C20BAF-AF56-45A0-B343-767BD7A30C08}"/>
              </a:ext>
            </a:extLst>
          </p:cNvPr>
          <p:cNvSpPr/>
          <p:nvPr/>
        </p:nvSpPr>
        <p:spPr>
          <a:xfrm>
            <a:off x="431540" y="988227"/>
            <a:ext cx="8280920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DELETE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= 'PARK';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4CCB561-2814-4FAC-932B-E0B534BC6672}"/>
              </a:ext>
            </a:extLst>
          </p:cNvPr>
          <p:cNvSpPr/>
          <p:nvPr/>
        </p:nvSpPr>
        <p:spPr>
          <a:xfrm>
            <a:off x="441372" y="2303204"/>
            <a:ext cx="8280920" cy="18001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DROP FOREIGN KEY </a:t>
            </a:r>
            <a:r>
              <a:rPr lang="en-US" altLang="ko-KR" sz="1400" dirty="0" err="1">
                <a:solidFill>
                  <a:schemeClr val="tx1"/>
                </a:solidFill>
              </a:rPr>
              <a:t>FK_userTBL_buyTBL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ADD CONSTRAINT </a:t>
            </a:r>
            <a:r>
              <a:rPr lang="en-US" altLang="ko-KR" sz="1400" dirty="0" err="1">
                <a:solidFill>
                  <a:schemeClr val="tx1"/>
                </a:solidFill>
              </a:rPr>
              <a:t>FK_userTBL_buyTBL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FOREIGN KEY (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REFERENCES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ON UPDATE CASCADE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ON DELETE CASCADE;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2EDFB4A-76FA-4EF7-9500-012ABF4A09C0}"/>
              </a:ext>
            </a:extLst>
          </p:cNvPr>
          <p:cNvSpPr/>
          <p:nvPr/>
        </p:nvSpPr>
        <p:spPr>
          <a:xfrm>
            <a:off x="456881" y="4778479"/>
            <a:ext cx="4295139" cy="4950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DELETE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= 'PARK';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9CDD909-1C0F-4892-814E-F0E9435E0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381" y="4778239"/>
            <a:ext cx="3756912" cy="193699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629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9-4] </a:t>
            </a:r>
            <a:r>
              <a:rPr lang="ko-KR" altLang="en-US" dirty="0"/>
              <a:t>테이블 종합 실습하기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318</a:t>
            </a:r>
            <a:r>
              <a:rPr lang="en-US" altLang="ko-KR" sz="1200" dirty="0">
                <a:latin typeface="+mn-ea"/>
                <a:ea typeface="+mn-ea"/>
              </a:rPr>
              <a:t>~326p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5-12 </a:t>
            </a:r>
            <a:r>
              <a:rPr lang="ko-KR" altLang="en-US" dirty="0"/>
              <a:t>원 테이블에서 </a:t>
            </a:r>
            <a:r>
              <a:rPr lang="en-US" altLang="ko-KR" dirty="0"/>
              <a:t>CHECK </a:t>
            </a:r>
            <a:r>
              <a:rPr lang="ko-KR" altLang="en-US" dirty="0"/>
              <a:t>제약 조건이 걸려 있는 출생 연도</a:t>
            </a:r>
            <a:r>
              <a:rPr lang="en-US" altLang="ko-KR" dirty="0"/>
              <a:t>(</a:t>
            </a:r>
            <a:r>
              <a:rPr lang="en-US" altLang="ko-KR" dirty="0" err="1"/>
              <a:t>birthYear</a:t>
            </a:r>
            <a:r>
              <a:rPr lang="en-US" altLang="ko-KR" dirty="0"/>
              <a:t>) </a:t>
            </a:r>
            <a:r>
              <a:rPr lang="ko-KR" altLang="en-US" dirty="0"/>
              <a:t>열을 </a:t>
            </a:r>
            <a:r>
              <a:rPr lang="en-US" altLang="ko-KR" dirty="0"/>
              <a:t>ALTER TABLE </a:t>
            </a:r>
            <a:r>
              <a:rPr lang="ko-KR" altLang="en-US" dirty="0"/>
              <a:t>문으로 삭제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0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8C20BAF-AF56-45A0-B343-767BD7A30C08}"/>
              </a:ext>
            </a:extLst>
          </p:cNvPr>
          <p:cNvSpPr/>
          <p:nvPr/>
        </p:nvSpPr>
        <p:spPr>
          <a:xfrm>
            <a:off x="431540" y="1168919"/>
            <a:ext cx="8280920" cy="5498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DROP COLUMN 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151592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5-1 </a:t>
            </a:r>
            <a:r>
              <a:rPr lang="ko-KR" altLang="en-US" dirty="0"/>
              <a:t>뷰의 개요 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뷰</a:t>
            </a:r>
            <a:r>
              <a:rPr lang="en-US" altLang="ko-KR" dirty="0"/>
              <a:t>(view)</a:t>
            </a:r>
          </a:p>
          <a:p>
            <a:pPr lvl="1"/>
            <a:r>
              <a:rPr lang="ko-KR" altLang="en-US" dirty="0"/>
              <a:t>‘가상의 테이블’</a:t>
            </a:r>
            <a:endParaRPr lang="en-US" altLang="ko-KR" dirty="0"/>
          </a:p>
          <a:p>
            <a:pPr lvl="1"/>
            <a:r>
              <a:rPr lang="ko-KR" altLang="en-US" dirty="0"/>
              <a:t>한 번 </a:t>
            </a:r>
            <a:r>
              <a:rPr lang="ko-KR" altLang="en-US" dirty="0" err="1"/>
              <a:t>생성해놓으면</a:t>
            </a:r>
            <a:r>
              <a:rPr lang="ko-KR" altLang="en-US" dirty="0"/>
              <a:t> 테이블로 생각하고 사용해도 될 만큼 사용자가 볼 때 테이블과 거의 동일한 개체로 </a:t>
            </a:r>
            <a:r>
              <a:rPr lang="ko-KR" altLang="en-US" dirty="0" err="1"/>
              <a:t>여겨짐</a:t>
            </a:r>
            <a:endParaRPr lang="en-US" altLang="ko-KR" dirty="0"/>
          </a:p>
          <a:p>
            <a:pPr lvl="1"/>
            <a:r>
              <a:rPr lang="ko-KR" altLang="en-US" dirty="0"/>
              <a:t>쿼리 창에서 </a:t>
            </a:r>
            <a:r>
              <a:rPr lang="en-US" altLang="ko-KR" dirty="0"/>
              <a:t>SELECT </a:t>
            </a:r>
            <a:r>
              <a:rPr lang="ko-KR" altLang="en-US" dirty="0"/>
              <a:t>문을 실행하여 나온 결과 예 </a:t>
            </a:r>
            <a:endParaRPr lang="en-US" altLang="ko-KR" dirty="0"/>
          </a:p>
          <a:p>
            <a:pPr lvl="1"/>
            <a:r>
              <a:rPr lang="ko-KR" altLang="en-US" dirty="0"/>
              <a:t>뷰의 실체는 </a:t>
            </a:r>
            <a:r>
              <a:rPr lang="en-US" altLang="ko-KR" dirty="0"/>
              <a:t>SELECT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위의 예에서 </a:t>
            </a:r>
            <a:r>
              <a:rPr lang="en-US" altLang="ko-KR" dirty="0"/>
              <a:t>SELECT </a:t>
            </a:r>
            <a:r>
              <a:rPr lang="en-US" altLang="ko-KR" dirty="0" err="1"/>
              <a:t>userID</a:t>
            </a:r>
            <a:r>
              <a:rPr lang="en-US" altLang="ko-KR" dirty="0"/>
              <a:t>, </a:t>
            </a:r>
            <a:r>
              <a:rPr lang="en-US" altLang="ko-KR" dirty="0" err="1"/>
              <a:t>userName</a:t>
            </a:r>
            <a:r>
              <a:rPr lang="en-US" altLang="ko-KR" dirty="0"/>
              <a:t>, </a:t>
            </a:r>
            <a:r>
              <a:rPr lang="en-US" altLang="ko-KR" dirty="0" err="1"/>
              <a:t>addr</a:t>
            </a:r>
            <a:r>
              <a:rPr lang="en-US" altLang="ko-KR" dirty="0"/>
              <a:t> FROM </a:t>
            </a:r>
            <a:r>
              <a:rPr lang="en-US" altLang="ko-KR" dirty="0" err="1"/>
              <a:t>userTBL</a:t>
            </a:r>
            <a:r>
              <a:rPr lang="en-US" altLang="ko-KR" dirty="0"/>
              <a:t> </a:t>
            </a:r>
            <a:r>
              <a:rPr lang="ko-KR" altLang="en-US" dirty="0"/>
              <a:t>문의 결과를 </a:t>
            </a:r>
            <a:r>
              <a:rPr lang="en-US" altLang="ko-KR" dirty="0" err="1"/>
              <a:t>v_userTBL</a:t>
            </a:r>
            <a:r>
              <a:rPr lang="ko-KR" altLang="en-US" dirty="0"/>
              <a:t>이라고 부른다면 앞으로는 </a:t>
            </a:r>
            <a:r>
              <a:rPr lang="en-US" altLang="ko-KR" dirty="0" err="1"/>
              <a:t>v_userTBL</a:t>
            </a:r>
            <a:r>
              <a:rPr lang="ko-KR" altLang="en-US" dirty="0"/>
              <a:t>을 그냥 테이블로 생각하고 접근하면 됨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6160DDD-CA31-4202-AEBE-376E10B32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46" y="3248980"/>
            <a:ext cx="6493107" cy="33157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9011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5-2 </a:t>
            </a:r>
            <a:r>
              <a:rPr lang="ko-KR" altLang="en-US" dirty="0"/>
              <a:t>뷰 생성  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뷰의 생성과 활용 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118DC30-DE9A-4C87-8D5F-6C3E0D82630E}"/>
              </a:ext>
            </a:extLst>
          </p:cNvPr>
          <p:cNvSpPr/>
          <p:nvPr/>
        </p:nvSpPr>
        <p:spPr>
          <a:xfrm>
            <a:off x="476544" y="1168919"/>
            <a:ext cx="8235915" cy="9999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tableDB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VIEW </a:t>
            </a:r>
            <a:r>
              <a:rPr lang="en-US" altLang="ko-KR" sz="1400" dirty="0" err="1">
                <a:solidFill>
                  <a:schemeClr val="tx1"/>
                </a:solidFill>
              </a:rPr>
              <a:t>v_userTBL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AS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1F08891-24C0-4391-B1B9-2639C30875EC}"/>
              </a:ext>
            </a:extLst>
          </p:cNvPr>
          <p:cNvSpPr/>
          <p:nvPr/>
        </p:nvSpPr>
        <p:spPr>
          <a:xfrm>
            <a:off x="476545" y="2258870"/>
            <a:ext cx="823591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v_userTBL</a:t>
            </a:r>
            <a:r>
              <a:rPr lang="en-US" altLang="ko-KR" sz="1400" dirty="0">
                <a:solidFill>
                  <a:schemeClr val="tx1"/>
                </a:solidFill>
              </a:rPr>
              <a:t>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뷰를 테이블이라고 생각해도 무방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B7B2CA9-01EF-4A02-BE93-85CAF9A25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3" y="2672880"/>
            <a:ext cx="2430271" cy="272918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51105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5-2 </a:t>
            </a:r>
            <a:r>
              <a:rPr lang="ko-KR" altLang="en-US" dirty="0"/>
              <a:t>뷰 생성  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뷰의 작동 방식</a:t>
            </a:r>
            <a:endParaRPr lang="en-US" altLang="ko-KR" dirty="0"/>
          </a:p>
          <a:p>
            <a:pPr lvl="1"/>
            <a:r>
              <a:rPr lang="ko-KR" altLang="en-US" dirty="0"/>
              <a:t>뷰를 테이블로 여기고 접근해도 원래 테이블을 이용하여 접근한 것과 동일한 결과를 얻을 수 있음</a:t>
            </a:r>
            <a:endParaRPr lang="en-US" altLang="ko-KR" dirty="0"/>
          </a:p>
          <a:p>
            <a:pPr lvl="1"/>
            <a:r>
              <a:rPr lang="ko-KR" altLang="en-US" dirty="0"/>
              <a:t>사용자가 뷰를 통해 접근하면 </a:t>
            </a:r>
            <a:r>
              <a:rPr lang="en-US" altLang="ko-KR" dirty="0"/>
              <a:t>MySQL</a:t>
            </a:r>
            <a:r>
              <a:rPr lang="ko-KR" altLang="en-US" dirty="0"/>
              <a:t>이 나머지는 알아서 처리해줌 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13BDF9E-8CB8-4D7F-8AD0-B038155F7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98959"/>
            <a:ext cx="7920879" cy="174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3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테이블 생성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/>
              <a:t>테이블을 생성하는 기본적인 </a:t>
            </a:r>
            <a:r>
              <a:rPr lang="ko-KR" altLang="en-US" dirty="0"/>
              <a:t>형식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7E62113-3C70-45DE-A16C-221D63ED0B80}"/>
              </a:ext>
            </a:extLst>
          </p:cNvPr>
          <p:cNvSpPr/>
          <p:nvPr/>
        </p:nvSpPr>
        <p:spPr>
          <a:xfrm>
            <a:off x="521550" y="1194259"/>
            <a:ext cx="8190910" cy="54966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CREATE [TEMPORARY] TABLE [IF NOT EXISTS] </a:t>
            </a:r>
            <a:r>
              <a:rPr lang="en-US" altLang="ko-KR" sz="1400" dirty="0" err="1">
                <a:solidFill>
                  <a:schemeClr val="tx1"/>
                </a:solidFill>
              </a:rPr>
              <a:t>tbl_name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</a:t>
            </a:r>
            <a:r>
              <a:rPr lang="en-US" altLang="ko-KR" sz="1400" dirty="0" err="1">
                <a:solidFill>
                  <a:schemeClr val="tx1"/>
                </a:solidFill>
              </a:rPr>
              <a:t>col_name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column_definition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| [CONSTRAINT [symbol]] PRIMARY KEY [</a:t>
            </a:r>
            <a:r>
              <a:rPr lang="en-US" altLang="ko-KR" sz="1400" dirty="0" err="1">
                <a:solidFill>
                  <a:schemeClr val="tx1"/>
                </a:solidFill>
              </a:rPr>
              <a:t>index_type</a:t>
            </a:r>
            <a:r>
              <a:rPr lang="en-US" altLang="ko-KR" sz="1400" dirty="0">
                <a:solidFill>
                  <a:schemeClr val="tx1"/>
                </a:solidFill>
              </a:rPr>
              <a:t>] (</a:t>
            </a:r>
            <a:r>
              <a:rPr lang="en-US" altLang="ko-KR" sz="1400" dirty="0" err="1">
                <a:solidFill>
                  <a:schemeClr val="tx1"/>
                </a:solidFill>
              </a:rPr>
              <a:t>index_col_userName</a:t>
            </a:r>
            <a:r>
              <a:rPr lang="en-US" altLang="ko-KR" sz="1400" dirty="0">
                <a:solidFill>
                  <a:schemeClr val="tx1"/>
                </a:solidFill>
              </a:rPr>
              <a:t>, …)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[</a:t>
            </a:r>
            <a:r>
              <a:rPr lang="en-US" altLang="ko-KR" sz="1400" dirty="0" err="1">
                <a:solidFill>
                  <a:schemeClr val="tx1"/>
                </a:solidFill>
              </a:rPr>
              <a:t>index_option</a:t>
            </a:r>
            <a:r>
              <a:rPr lang="en-US" altLang="ko-KR" sz="1400" dirty="0">
                <a:solidFill>
                  <a:schemeClr val="tx1"/>
                </a:solidFill>
              </a:rPr>
              <a:t>]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| {INDEX | KEY} [</a:t>
            </a:r>
            <a:r>
              <a:rPr lang="en-US" altLang="ko-KR" sz="1400" dirty="0" err="1">
                <a:solidFill>
                  <a:schemeClr val="tx1"/>
                </a:solidFill>
              </a:rPr>
              <a:t>index_name</a:t>
            </a:r>
            <a:r>
              <a:rPr lang="en-US" altLang="ko-KR" sz="1400" dirty="0">
                <a:solidFill>
                  <a:schemeClr val="tx1"/>
                </a:solidFill>
              </a:rPr>
              <a:t>] [</a:t>
            </a:r>
            <a:r>
              <a:rPr lang="en-US" altLang="ko-KR" sz="1400" dirty="0" err="1">
                <a:solidFill>
                  <a:schemeClr val="tx1"/>
                </a:solidFill>
              </a:rPr>
              <a:t>index_type</a:t>
            </a:r>
            <a:r>
              <a:rPr lang="en-US" altLang="ko-KR" sz="1400" dirty="0">
                <a:solidFill>
                  <a:schemeClr val="tx1"/>
                </a:solidFill>
              </a:rPr>
              <a:t>] (</a:t>
            </a:r>
            <a:r>
              <a:rPr lang="en-US" altLang="ko-KR" sz="1400" dirty="0" err="1">
                <a:solidFill>
                  <a:schemeClr val="tx1"/>
                </a:solidFill>
              </a:rPr>
              <a:t>index_col_userName</a:t>
            </a:r>
            <a:r>
              <a:rPr lang="en-US" altLang="ko-KR" sz="1400" dirty="0">
                <a:solidFill>
                  <a:schemeClr val="tx1"/>
                </a:solidFill>
              </a:rPr>
              <a:t>, …)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[</a:t>
            </a:r>
            <a:r>
              <a:rPr lang="en-US" altLang="ko-KR" sz="1400" dirty="0" err="1">
                <a:solidFill>
                  <a:schemeClr val="tx1"/>
                </a:solidFill>
              </a:rPr>
              <a:t>index_option</a:t>
            </a:r>
            <a:r>
              <a:rPr lang="en-US" altLang="ko-KR" sz="1400" dirty="0">
                <a:solidFill>
                  <a:schemeClr val="tx1"/>
                </a:solidFill>
              </a:rPr>
              <a:t>]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| [CONSTRAINT [symbol]] UNIQUE [INDEX | KEY]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[</a:t>
            </a:r>
            <a:r>
              <a:rPr lang="en-US" altLang="ko-KR" sz="1400" dirty="0" err="1">
                <a:solidFill>
                  <a:schemeClr val="tx1"/>
                </a:solidFill>
              </a:rPr>
              <a:t>index_name</a:t>
            </a:r>
            <a:r>
              <a:rPr lang="en-US" altLang="ko-KR" sz="1400" dirty="0">
                <a:solidFill>
                  <a:schemeClr val="tx1"/>
                </a:solidFill>
              </a:rPr>
              <a:t>] [</a:t>
            </a:r>
            <a:r>
              <a:rPr lang="en-US" altLang="ko-KR" sz="1400" dirty="0" err="1">
                <a:solidFill>
                  <a:schemeClr val="tx1"/>
                </a:solidFill>
              </a:rPr>
              <a:t>index_type</a:t>
            </a:r>
            <a:r>
              <a:rPr lang="en-US" altLang="ko-KR" sz="1400" dirty="0">
                <a:solidFill>
                  <a:schemeClr val="tx1"/>
                </a:solidFill>
              </a:rPr>
              <a:t>] (</a:t>
            </a:r>
            <a:r>
              <a:rPr lang="en-US" altLang="ko-KR" sz="1400" dirty="0" err="1">
                <a:solidFill>
                  <a:schemeClr val="tx1"/>
                </a:solidFill>
              </a:rPr>
              <a:t>index_col_userName</a:t>
            </a:r>
            <a:r>
              <a:rPr lang="en-US" altLang="ko-KR" sz="1400" dirty="0">
                <a:solidFill>
                  <a:schemeClr val="tx1"/>
                </a:solidFill>
              </a:rPr>
              <a:t>, …)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[</a:t>
            </a:r>
            <a:r>
              <a:rPr lang="en-US" altLang="ko-KR" sz="1400" dirty="0" err="1">
                <a:solidFill>
                  <a:schemeClr val="tx1"/>
                </a:solidFill>
              </a:rPr>
              <a:t>index_option</a:t>
            </a:r>
            <a:r>
              <a:rPr lang="en-US" altLang="ko-KR" sz="1400" dirty="0">
                <a:solidFill>
                  <a:schemeClr val="tx1"/>
                </a:solidFill>
              </a:rPr>
              <a:t>]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| {FULLTEXT | SPATIAL} [INDEX | KEY] [</a:t>
            </a:r>
            <a:r>
              <a:rPr lang="en-US" altLang="ko-KR" sz="1400" dirty="0" err="1">
                <a:solidFill>
                  <a:schemeClr val="tx1"/>
                </a:solidFill>
              </a:rPr>
              <a:t>index_name</a:t>
            </a:r>
            <a:r>
              <a:rPr lang="en-US" altLang="ko-KR" sz="1400" dirty="0">
                <a:solidFill>
                  <a:schemeClr val="tx1"/>
                </a:solidFill>
              </a:rPr>
              <a:t>] (</a:t>
            </a:r>
            <a:r>
              <a:rPr lang="en-US" altLang="ko-KR" sz="1400" dirty="0" err="1">
                <a:solidFill>
                  <a:schemeClr val="tx1"/>
                </a:solidFill>
              </a:rPr>
              <a:t>index_col_userName</a:t>
            </a:r>
            <a:r>
              <a:rPr lang="en-US" altLang="ko-KR" sz="1400" dirty="0">
                <a:solidFill>
                  <a:schemeClr val="tx1"/>
                </a:solidFill>
              </a:rPr>
              <a:t>, …)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[</a:t>
            </a:r>
            <a:r>
              <a:rPr lang="en-US" altLang="ko-KR" sz="1400" dirty="0" err="1">
                <a:solidFill>
                  <a:schemeClr val="tx1"/>
                </a:solidFill>
              </a:rPr>
              <a:t>index_option</a:t>
            </a:r>
            <a:r>
              <a:rPr lang="en-US" altLang="ko-KR" sz="1400" dirty="0">
                <a:solidFill>
                  <a:schemeClr val="tx1"/>
                </a:solidFill>
              </a:rPr>
              <a:t>]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| [CONSTRAINT [symbol]] FOREIGN KEY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[</a:t>
            </a:r>
            <a:r>
              <a:rPr lang="en-US" altLang="ko-KR" sz="1400" dirty="0" err="1">
                <a:solidFill>
                  <a:schemeClr val="tx1"/>
                </a:solidFill>
              </a:rPr>
              <a:t>index_name</a:t>
            </a:r>
            <a:r>
              <a:rPr lang="en-US" altLang="ko-KR" sz="1400" dirty="0">
                <a:solidFill>
                  <a:schemeClr val="tx1"/>
                </a:solidFill>
              </a:rPr>
              <a:t>] (</a:t>
            </a:r>
            <a:r>
              <a:rPr lang="en-US" altLang="ko-KR" sz="1400" dirty="0" err="1">
                <a:solidFill>
                  <a:schemeClr val="tx1"/>
                </a:solidFill>
              </a:rPr>
              <a:t>index_col_userName</a:t>
            </a:r>
            <a:r>
              <a:rPr lang="en-US" altLang="ko-KR" sz="1400" dirty="0">
                <a:solidFill>
                  <a:schemeClr val="tx1"/>
                </a:solidFill>
              </a:rPr>
              <a:t>, …) </a:t>
            </a:r>
            <a:r>
              <a:rPr lang="en-US" altLang="ko-KR" sz="1400" dirty="0" err="1">
                <a:solidFill>
                  <a:schemeClr val="tx1"/>
                </a:solidFill>
              </a:rPr>
              <a:t>reference_definition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| CHECK (expr);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column_definition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</a:rPr>
              <a:t>data_type</a:t>
            </a:r>
            <a:r>
              <a:rPr lang="en-US" altLang="ko-KR" sz="1400" dirty="0">
                <a:solidFill>
                  <a:schemeClr val="tx1"/>
                </a:solidFill>
              </a:rPr>
              <a:t> [NOT NULL | NULL] [DEFAULT </a:t>
            </a:r>
            <a:r>
              <a:rPr lang="en-US" altLang="ko-KR" sz="1400" dirty="0" err="1">
                <a:solidFill>
                  <a:schemeClr val="tx1"/>
                </a:solidFill>
              </a:rPr>
              <a:t>default_value</a:t>
            </a:r>
            <a:r>
              <a:rPr lang="en-US" altLang="ko-KR" sz="1400" dirty="0">
                <a:solidFill>
                  <a:schemeClr val="tx1"/>
                </a:solidFill>
              </a:rPr>
              <a:t>]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[AUTO_INCREMENT] [UNIQUE [KEY] | [PRIMARY] KEY]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[COMMENT 'string’]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[COLUMN_FORMAT {FIXED | DYNAMIC | DEFAULT}]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[STORAGE {DISK | MEMORY | DEFAULT}]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[</a:t>
            </a:r>
            <a:r>
              <a:rPr lang="en-US" altLang="ko-KR" sz="1400" dirty="0" err="1">
                <a:solidFill>
                  <a:schemeClr val="tx1"/>
                </a:solidFill>
              </a:rPr>
              <a:t>reference_definition</a:t>
            </a:r>
            <a:r>
              <a:rPr lang="en-US" altLang="ko-KR" sz="1400" dirty="0">
                <a:solidFill>
                  <a:schemeClr val="tx1"/>
                </a:solidFill>
              </a:rPr>
              <a:t>]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| </a:t>
            </a:r>
            <a:r>
              <a:rPr lang="en-US" altLang="ko-KR" sz="1400" dirty="0" err="1">
                <a:solidFill>
                  <a:schemeClr val="tx1"/>
                </a:solidFill>
              </a:rPr>
              <a:t>data_type</a:t>
            </a:r>
            <a:r>
              <a:rPr lang="en-US" altLang="ko-KR" sz="1400" dirty="0">
                <a:solidFill>
                  <a:schemeClr val="tx1"/>
                </a:solidFill>
              </a:rPr>
              <a:t> [GENERATED ALWAYS] AS (expression)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[VIRTUAL | STORED] [UNIQUE [KEY]] [COMMENT comment]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[NOT NULL | NULL] [[PRIMARY] KEY]</a:t>
            </a:r>
          </a:p>
        </p:txBody>
      </p:sp>
    </p:spTree>
    <p:extLst>
      <p:ext uri="{BB962C8B-B14F-4D97-AF65-F5344CB8AC3E}">
        <p14:creationId xmlns:p14="http://schemas.microsoft.com/office/powerpoint/2010/main" val="5048098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5-3 </a:t>
            </a:r>
            <a:r>
              <a:rPr lang="ko-KR" altLang="en-US" dirty="0"/>
              <a:t>뷰의 장점 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뷰의 장점</a:t>
            </a:r>
            <a:endParaRPr lang="en-US" altLang="ko-KR" dirty="0"/>
          </a:p>
          <a:p>
            <a:pPr lvl="1"/>
            <a:r>
              <a:rPr lang="ko-KR" altLang="en-US" dirty="0"/>
              <a:t>뷰는 보안에 도움이 됨</a:t>
            </a:r>
            <a:endParaRPr lang="en-US" altLang="ko-KR" dirty="0"/>
          </a:p>
          <a:p>
            <a:pPr lvl="1"/>
            <a:r>
              <a:rPr lang="ko-KR" altLang="en-US" dirty="0"/>
              <a:t>뷰는 복잡한 쿼리를 단순화해줌 </a:t>
            </a:r>
            <a:endParaRPr lang="en-US" altLang="ko-KR" dirty="0"/>
          </a:p>
          <a:p>
            <a:pPr lvl="2"/>
            <a:r>
              <a:rPr lang="ko-KR" altLang="en-US" dirty="0"/>
              <a:t>물건을 구매한 회원에 대한 쿼리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sz="1400" dirty="0"/>
          </a:p>
          <a:p>
            <a:pPr lvl="2"/>
            <a:r>
              <a:rPr lang="ko-KR" altLang="en-US" dirty="0"/>
              <a:t>위 쿼리를 뷰로 생성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sz="800" dirty="0"/>
          </a:p>
          <a:p>
            <a:pPr lvl="2"/>
            <a:r>
              <a:rPr lang="ko-KR" altLang="en-US" dirty="0"/>
              <a:t>생성한 </a:t>
            </a:r>
            <a:r>
              <a:rPr lang="en-US" altLang="ko-KR" dirty="0" err="1"/>
              <a:t>v_userbuyTBL</a:t>
            </a:r>
            <a:r>
              <a:rPr lang="en-US" altLang="ko-KR" dirty="0"/>
              <a:t> </a:t>
            </a:r>
            <a:r>
              <a:rPr lang="ko-KR" altLang="en-US" dirty="0"/>
              <a:t>뷰를 이용하여 강호동의 구매 기록을 조회하는 쿼리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C209ED8-5A4A-4F50-BDEF-6B07C09D4DAB}"/>
              </a:ext>
            </a:extLst>
          </p:cNvPr>
          <p:cNvSpPr/>
          <p:nvPr/>
        </p:nvSpPr>
        <p:spPr>
          <a:xfrm>
            <a:off x="881589" y="2018338"/>
            <a:ext cx="7965885" cy="8649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SELECT </a:t>
            </a:r>
            <a:r>
              <a:rPr lang="en-US" altLang="ko-KR" sz="1200" dirty="0" err="1">
                <a:solidFill>
                  <a:schemeClr val="tx1"/>
                </a:solidFill>
              </a:rPr>
              <a:t>U.userID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U.userName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B.prodName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U.addr</a:t>
            </a:r>
            <a:r>
              <a:rPr lang="en-US" altLang="ko-KR" sz="1200" dirty="0">
                <a:solidFill>
                  <a:schemeClr val="tx1"/>
                </a:solidFill>
              </a:rPr>
              <a:t>, CONCAT(U.mobile1, U.mobile2) AS '</a:t>
            </a:r>
            <a:r>
              <a:rPr lang="ko-KR" altLang="en-US" sz="1200" dirty="0">
                <a:solidFill>
                  <a:schemeClr val="tx1"/>
                </a:solidFill>
              </a:rPr>
              <a:t>연락처</a:t>
            </a:r>
            <a:r>
              <a:rPr lang="en-US" altLang="ko-KR" sz="1200" dirty="0">
                <a:solidFill>
                  <a:schemeClr val="tx1"/>
                </a:solidFill>
              </a:rPr>
              <a:t>’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FROM </a:t>
            </a:r>
            <a:r>
              <a:rPr lang="en-US" altLang="ko-KR" sz="1200" dirty="0" err="1">
                <a:solidFill>
                  <a:schemeClr val="tx1"/>
                </a:solidFill>
              </a:rPr>
              <a:t>userTBL</a:t>
            </a:r>
            <a:r>
              <a:rPr lang="en-US" altLang="ko-KR" sz="1200" dirty="0">
                <a:solidFill>
                  <a:schemeClr val="tx1"/>
                </a:solidFill>
              </a:rPr>
              <a:t> U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INNER JOIN </a:t>
            </a:r>
            <a:r>
              <a:rPr lang="en-US" altLang="ko-KR" sz="1200" dirty="0" err="1">
                <a:solidFill>
                  <a:schemeClr val="tx1"/>
                </a:solidFill>
              </a:rPr>
              <a:t>buyTBL</a:t>
            </a:r>
            <a:r>
              <a:rPr lang="en-US" altLang="ko-KR" sz="1200" dirty="0">
                <a:solidFill>
                  <a:schemeClr val="tx1"/>
                </a:solidFill>
              </a:rPr>
              <a:t> B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ON </a:t>
            </a:r>
            <a:r>
              <a:rPr lang="en-US" altLang="ko-KR" sz="1200" dirty="0" err="1">
                <a:solidFill>
                  <a:schemeClr val="tx1"/>
                </a:solidFill>
              </a:rPr>
              <a:t>U.userID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</a:rPr>
              <a:t>B.userID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80F5DA1-8393-4A95-8281-607E332DA2AC}"/>
              </a:ext>
            </a:extLst>
          </p:cNvPr>
          <p:cNvSpPr/>
          <p:nvPr/>
        </p:nvSpPr>
        <p:spPr>
          <a:xfrm>
            <a:off x="881590" y="3354499"/>
            <a:ext cx="7965885" cy="11799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CREATE VIEW </a:t>
            </a:r>
            <a:r>
              <a:rPr lang="en-US" altLang="ko-KR" sz="1200" dirty="0" err="1">
                <a:solidFill>
                  <a:schemeClr val="tx1"/>
                </a:solidFill>
              </a:rPr>
              <a:t>v_userbuyTBL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AS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SELECT </a:t>
            </a:r>
            <a:r>
              <a:rPr lang="en-US" altLang="ko-KR" sz="1200" dirty="0" err="1">
                <a:solidFill>
                  <a:schemeClr val="tx1"/>
                </a:solidFill>
              </a:rPr>
              <a:t>U.userID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U.userName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B.prodName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U.addr</a:t>
            </a:r>
            <a:r>
              <a:rPr lang="en-US" altLang="ko-KR" sz="1200" dirty="0">
                <a:solidFill>
                  <a:schemeClr val="tx1"/>
                </a:solidFill>
              </a:rPr>
              <a:t>, CONCAT(U.mobile1, U.mobile2) AS '</a:t>
            </a:r>
            <a:r>
              <a:rPr lang="ko-KR" altLang="en-US" sz="1200" dirty="0">
                <a:solidFill>
                  <a:schemeClr val="tx1"/>
                </a:solidFill>
              </a:rPr>
              <a:t>연락처</a:t>
            </a:r>
            <a:r>
              <a:rPr lang="en-US" altLang="ko-KR" sz="1200" dirty="0">
                <a:solidFill>
                  <a:schemeClr val="tx1"/>
                </a:solidFill>
              </a:rPr>
              <a:t>’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FROM </a:t>
            </a:r>
            <a:r>
              <a:rPr lang="en-US" altLang="ko-KR" sz="1200" dirty="0" err="1">
                <a:solidFill>
                  <a:schemeClr val="tx1"/>
                </a:solidFill>
              </a:rPr>
              <a:t>userTBL</a:t>
            </a:r>
            <a:r>
              <a:rPr lang="en-US" altLang="ko-KR" sz="1200" dirty="0">
                <a:solidFill>
                  <a:schemeClr val="tx1"/>
                </a:solidFill>
              </a:rPr>
              <a:t> U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INNER JOIN </a:t>
            </a:r>
            <a:r>
              <a:rPr lang="en-US" altLang="ko-KR" sz="1200" dirty="0" err="1">
                <a:solidFill>
                  <a:schemeClr val="tx1"/>
                </a:solidFill>
              </a:rPr>
              <a:t>buyTBL</a:t>
            </a:r>
            <a:r>
              <a:rPr lang="en-US" altLang="ko-KR" sz="1200" dirty="0">
                <a:solidFill>
                  <a:schemeClr val="tx1"/>
                </a:solidFill>
              </a:rPr>
              <a:t> B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ON </a:t>
            </a:r>
            <a:r>
              <a:rPr lang="en-US" altLang="ko-KR" sz="1200" dirty="0" err="1">
                <a:solidFill>
                  <a:schemeClr val="tx1"/>
                </a:solidFill>
              </a:rPr>
              <a:t>U.userID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</a:rPr>
              <a:t>B.userID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76EC452-5D8D-4E43-AE52-5AC72DB1C899}"/>
              </a:ext>
            </a:extLst>
          </p:cNvPr>
          <p:cNvSpPr/>
          <p:nvPr/>
        </p:nvSpPr>
        <p:spPr>
          <a:xfrm>
            <a:off x="881590" y="5049180"/>
            <a:ext cx="7965885" cy="3150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SELECT * FROM </a:t>
            </a:r>
            <a:r>
              <a:rPr lang="en-US" altLang="ko-KR" sz="1200" dirty="0" err="1">
                <a:solidFill>
                  <a:schemeClr val="tx1"/>
                </a:solidFill>
              </a:rPr>
              <a:t>v_userbuyTBL</a:t>
            </a:r>
            <a:r>
              <a:rPr lang="en-US" altLang="ko-KR" sz="1200" dirty="0">
                <a:solidFill>
                  <a:schemeClr val="tx1"/>
                </a:solidFill>
              </a:rPr>
              <a:t> WHERE </a:t>
            </a:r>
            <a:r>
              <a:rPr lang="en-US" altLang="ko-KR" sz="1200" dirty="0" err="1">
                <a:solidFill>
                  <a:schemeClr val="tx1"/>
                </a:solidFill>
              </a:rPr>
              <a:t>userName</a:t>
            </a:r>
            <a:r>
              <a:rPr lang="en-US" altLang="ko-KR" sz="1200" dirty="0">
                <a:solidFill>
                  <a:schemeClr val="tx1"/>
                </a:solidFill>
              </a:rPr>
              <a:t> = '</a:t>
            </a:r>
            <a:r>
              <a:rPr lang="ko-KR" altLang="en-US" sz="1200" dirty="0">
                <a:solidFill>
                  <a:schemeClr val="tx1"/>
                </a:solidFill>
              </a:rPr>
              <a:t>강호동</a:t>
            </a:r>
            <a:r>
              <a:rPr lang="en-US" altLang="ko-KR" sz="1200" dirty="0">
                <a:solidFill>
                  <a:schemeClr val="tx1"/>
                </a:solidFill>
              </a:rPr>
              <a:t>';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89FBBCD-2B45-4B3D-A7E8-290231D29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59" y="5436425"/>
            <a:ext cx="4292906" cy="10952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3518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9-5] </a:t>
            </a:r>
            <a:r>
              <a:rPr lang="ko-KR" altLang="en-US" dirty="0"/>
              <a:t>뷰 활용하기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330</a:t>
            </a:r>
            <a:r>
              <a:rPr lang="en-US" altLang="ko-KR" sz="1200" dirty="0">
                <a:latin typeface="+mn-ea"/>
                <a:ea typeface="+mn-ea"/>
              </a:rPr>
              <a:t>~336p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1 </a:t>
            </a:r>
            <a:r>
              <a:rPr lang="en-US" altLang="ko-KR" dirty="0" err="1"/>
              <a:t>cookDB</a:t>
            </a:r>
            <a:r>
              <a:rPr lang="en-US" altLang="ko-KR" dirty="0"/>
              <a:t> </a:t>
            </a:r>
            <a:r>
              <a:rPr lang="ko-KR" altLang="en-US" dirty="0"/>
              <a:t>초기화하기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1-1 C:\SQL\ </a:t>
            </a:r>
            <a:r>
              <a:rPr lang="en-US" altLang="ko-KR" dirty="0" err="1"/>
              <a:t>cookDB.sql</a:t>
            </a:r>
            <a:r>
              <a:rPr lang="en-US" altLang="ko-KR" dirty="0"/>
              <a:t> </a:t>
            </a:r>
            <a:r>
              <a:rPr lang="ko-KR" altLang="en-US" dirty="0"/>
              <a:t>파일을 열어 실행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1-2 </a:t>
            </a:r>
            <a:r>
              <a:rPr lang="ko-KR" altLang="en-US" dirty="0"/>
              <a:t>열린 쿼리 창을 모두 닫고 새 쿼리 창 열기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2 </a:t>
            </a:r>
            <a:r>
              <a:rPr lang="ko-KR" altLang="en-US" dirty="0"/>
              <a:t>뷰 생성하기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2-1 </a:t>
            </a:r>
            <a:r>
              <a:rPr lang="ko-KR" altLang="en-US" dirty="0"/>
              <a:t>기본적인 뷰 생성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0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8C20BAF-AF56-45A0-B343-767BD7A30C08}"/>
              </a:ext>
            </a:extLst>
          </p:cNvPr>
          <p:cNvSpPr/>
          <p:nvPr/>
        </p:nvSpPr>
        <p:spPr>
          <a:xfrm>
            <a:off x="431540" y="2473392"/>
            <a:ext cx="8280920" cy="22150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VIEW </a:t>
            </a:r>
            <a:r>
              <a:rPr lang="en-US" altLang="ko-KR" sz="1400" dirty="0" err="1">
                <a:solidFill>
                  <a:schemeClr val="tx1"/>
                </a:solidFill>
              </a:rPr>
              <a:t>v_userbuyTBL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AS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U.userID</a:t>
            </a:r>
            <a:r>
              <a:rPr lang="en-US" altLang="ko-KR" sz="1400" dirty="0">
                <a:solidFill>
                  <a:schemeClr val="tx1"/>
                </a:solidFill>
              </a:rPr>
              <a:t> AS 'USER ID', </a:t>
            </a:r>
            <a:r>
              <a:rPr lang="en-US" altLang="ko-KR" sz="1400" dirty="0" err="1">
                <a:solidFill>
                  <a:schemeClr val="tx1"/>
                </a:solidFill>
              </a:rPr>
              <a:t>U.userName</a:t>
            </a:r>
            <a:r>
              <a:rPr lang="en-US" altLang="ko-KR" sz="1400" dirty="0">
                <a:solidFill>
                  <a:schemeClr val="tx1"/>
                </a:solidFill>
              </a:rPr>
              <a:t> AS 'USER NAME', </a:t>
            </a:r>
            <a:r>
              <a:rPr lang="en-US" altLang="ko-KR" sz="1400" dirty="0" err="1">
                <a:solidFill>
                  <a:schemeClr val="tx1"/>
                </a:solidFill>
              </a:rPr>
              <a:t>B.prodName</a:t>
            </a:r>
            <a:r>
              <a:rPr lang="en-US" altLang="ko-KR" sz="1400" dirty="0">
                <a:solidFill>
                  <a:schemeClr val="tx1"/>
                </a:solidFill>
              </a:rPr>
              <a:t> AS 'PRODUCT NAME’,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</a:t>
            </a:r>
            <a:r>
              <a:rPr lang="en-US" altLang="ko-KR" sz="1400" dirty="0" err="1">
                <a:solidFill>
                  <a:schemeClr val="tx1"/>
                </a:solidFill>
              </a:rPr>
              <a:t>U.addr</a:t>
            </a:r>
            <a:r>
              <a:rPr lang="en-US" altLang="ko-KR" sz="1400" dirty="0">
                <a:solidFill>
                  <a:schemeClr val="tx1"/>
                </a:solidFill>
              </a:rPr>
              <a:t>, CONCAT(U.mobile1, U.mobile2) AS 'MOBILE PHONE’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U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INNER JOIN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B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ON </a:t>
            </a:r>
            <a:r>
              <a:rPr lang="en-US" altLang="ko-KR" sz="1400" dirty="0" err="1">
                <a:solidFill>
                  <a:schemeClr val="tx1"/>
                </a:solidFill>
              </a:rPr>
              <a:t>U.userID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B.userID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SELECT `USER ID`, `USER NAME` FROM </a:t>
            </a:r>
            <a:r>
              <a:rPr lang="en-US" altLang="ko-KR" sz="1400" dirty="0" err="1">
                <a:solidFill>
                  <a:schemeClr val="tx1"/>
                </a:solidFill>
              </a:rPr>
              <a:t>v_userbuyTBL</a:t>
            </a:r>
            <a:r>
              <a:rPr lang="en-US" altLang="ko-KR" sz="1400" dirty="0">
                <a:solidFill>
                  <a:schemeClr val="tx1"/>
                </a:solidFill>
              </a:rPr>
              <a:t>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주의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!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</a:rPr>
              <a:t>백틱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키보드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의 왼쪽 키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)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사용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E93C98B-9506-4AB7-AF83-A69268CFB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4769702"/>
            <a:ext cx="2002944" cy="20365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70934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9-5] </a:t>
            </a:r>
            <a:r>
              <a:rPr lang="ko-KR" altLang="en-US" dirty="0"/>
              <a:t>뷰 활용하기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330</a:t>
            </a:r>
            <a:r>
              <a:rPr lang="en-US" altLang="ko-KR" sz="1200" dirty="0">
                <a:latin typeface="+mn-ea"/>
                <a:ea typeface="+mn-ea"/>
              </a:rPr>
              <a:t>~336p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3 </a:t>
            </a:r>
            <a:r>
              <a:rPr lang="ko-KR" altLang="en-US" dirty="0"/>
              <a:t>뷰 수정</a:t>
            </a:r>
            <a:r>
              <a:rPr lang="en-US" altLang="ko-KR" dirty="0"/>
              <a:t>, </a:t>
            </a:r>
            <a:r>
              <a:rPr lang="ko-KR" altLang="en-US" dirty="0"/>
              <a:t>삭제하기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3-1 ALTER VIEW </a:t>
            </a:r>
            <a:r>
              <a:rPr lang="ko-KR" altLang="en-US" dirty="0"/>
              <a:t>문 사용하여 뷰 수정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3-2 DROP VIEW </a:t>
            </a:r>
            <a:r>
              <a:rPr lang="ko-KR" altLang="en-US" dirty="0"/>
              <a:t>문 사용하여 뷰 삭제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dirty="0"/>
              <a:t>4 </a:t>
            </a:r>
            <a:r>
              <a:rPr lang="ko-KR" altLang="en-US" dirty="0"/>
              <a:t>뷰의 정보 확인하기  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4-1 CREATE OR REPLACE VIEW </a:t>
            </a:r>
            <a:r>
              <a:rPr lang="ko-KR" altLang="en-US" dirty="0"/>
              <a:t>문을 사용하여 기존의 뷰를 덮어써 새 뷰 만들기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0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8C20BAF-AF56-45A0-B343-767BD7A30C08}"/>
              </a:ext>
            </a:extLst>
          </p:cNvPr>
          <p:cNvSpPr/>
          <p:nvPr/>
        </p:nvSpPr>
        <p:spPr>
          <a:xfrm>
            <a:off x="431540" y="1448780"/>
            <a:ext cx="8280920" cy="20800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ALTER VIEW </a:t>
            </a:r>
            <a:r>
              <a:rPr lang="en-US" altLang="ko-KR" sz="1400" dirty="0" err="1">
                <a:solidFill>
                  <a:schemeClr val="tx1"/>
                </a:solidFill>
              </a:rPr>
              <a:t>v_userbuyTBL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AS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U.userID</a:t>
            </a:r>
            <a:r>
              <a:rPr lang="en-US" altLang="ko-KR" sz="1400" dirty="0">
                <a:solidFill>
                  <a:schemeClr val="tx1"/>
                </a:solidFill>
              </a:rPr>
              <a:t> AS '</a:t>
            </a:r>
            <a:r>
              <a:rPr lang="ko-KR" altLang="en-US" sz="1400" dirty="0">
                <a:solidFill>
                  <a:schemeClr val="tx1"/>
                </a:solidFill>
              </a:rPr>
              <a:t>사용자 아이디</a:t>
            </a:r>
            <a:r>
              <a:rPr lang="en-US" altLang="ko-KR" sz="1400" dirty="0">
                <a:solidFill>
                  <a:schemeClr val="tx1"/>
                </a:solidFill>
              </a:rPr>
              <a:t>', </a:t>
            </a:r>
            <a:r>
              <a:rPr lang="en-US" altLang="ko-KR" sz="1400" dirty="0" err="1">
                <a:solidFill>
                  <a:schemeClr val="tx1"/>
                </a:solidFill>
              </a:rPr>
              <a:t>U.userName</a:t>
            </a:r>
            <a:r>
              <a:rPr lang="en-US" altLang="ko-KR" sz="1400" dirty="0">
                <a:solidFill>
                  <a:schemeClr val="tx1"/>
                </a:solidFill>
              </a:rPr>
              <a:t> AS '</a:t>
            </a:r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r>
              <a:rPr lang="en-US" altLang="ko-KR" sz="1400" dirty="0">
                <a:solidFill>
                  <a:schemeClr val="tx1"/>
                </a:solidFill>
              </a:rPr>
              <a:t>', </a:t>
            </a:r>
            <a:r>
              <a:rPr lang="en-US" altLang="ko-KR" sz="1400" dirty="0" err="1">
                <a:solidFill>
                  <a:schemeClr val="tx1"/>
                </a:solidFill>
              </a:rPr>
              <a:t>B.prodName</a:t>
            </a:r>
            <a:r>
              <a:rPr lang="en-US" altLang="ko-KR" sz="1400" dirty="0">
                <a:solidFill>
                  <a:schemeClr val="tx1"/>
                </a:solidFill>
              </a:rPr>
              <a:t> AS '</a:t>
            </a:r>
            <a:r>
              <a:rPr lang="ko-KR" altLang="en-US" sz="1400" dirty="0">
                <a:solidFill>
                  <a:schemeClr val="tx1"/>
                </a:solidFill>
              </a:rPr>
              <a:t>제품 이름</a:t>
            </a:r>
            <a:r>
              <a:rPr lang="en-US" altLang="ko-KR" sz="1400" dirty="0">
                <a:solidFill>
                  <a:schemeClr val="tx1"/>
                </a:solidFill>
              </a:rPr>
              <a:t>’,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</a:t>
            </a:r>
            <a:r>
              <a:rPr lang="en-US" altLang="ko-KR" sz="1400" dirty="0" err="1">
                <a:solidFill>
                  <a:schemeClr val="tx1"/>
                </a:solidFill>
              </a:rPr>
              <a:t>U.addr</a:t>
            </a:r>
            <a:r>
              <a:rPr lang="en-US" altLang="ko-KR" sz="1400" dirty="0">
                <a:solidFill>
                  <a:schemeClr val="tx1"/>
                </a:solidFill>
              </a:rPr>
              <a:t>, CONCAT(U.mobile1, U.mobile2) AS '</a:t>
            </a:r>
            <a:r>
              <a:rPr lang="ko-KR" altLang="en-US" sz="1400" dirty="0">
                <a:solidFill>
                  <a:schemeClr val="tx1"/>
                </a:solidFill>
              </a:rPr>
              <a:t>전화 번호</a:t>
            </a:r>
            <a:r>
              <a:rPr lang="en-US" altLang="ko-KR" sz="1400" dirty="0">
                <a:solidFill>
                  <a:schemeClr val="tx1"/>
                </a:solidFill>
              </a:rPr>
              <a:t>’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U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INNER JOIN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B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ON </a:t>
            </a:r>
            <a:r>
              <a:rPr lang="en-US" altLang="ko-KR" sz="1400" dirty="0" err="1">
                <a:solidFill>
                  <a:schemeClr val="tx1"/>
                </a:solidFill>
              </a:rPr>
              <a:t>U.userID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B.userID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SELECT `</a:t>
            </a:r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r>
              <a:rPr lang="en-US" altLang="ko-KR" sz="1400" dirty="0">
                <a:solidFill>
                  <a:schemeClr val="tx1"/>
                </a:solidFill>
              </a:rPr>
              <a:t>`, `</a:t>
            </a:r>
            <a:r>
              <a:rPr lang="ko-KR" altLang="en-US" sz="1400" dirty="0">
                <a:solidFill>
                  <a:schemeClr val="tx1"/>
                </a:solidFill>
              </a:rPr>
              <a:t>전화 번호</a:t>
            </a:r>
            <a:r>
              <a:rPr lang="en-US" altLang="ko-KR" sz="1400" dirty="0">
                <a:solidFill>
                  <a:schemeClr val="tx1"/>
                </a:solidFill>
              </a:rPr>
              <a:t>` FROM </a:t>
            </a:r>
            <a:r>
              <a:rPr lang="en-US" altLang="ko-KR" sz="1400" dirty="0" err="1">
                <a:solidFill>
                  <a:schemeClr val="tx1"/>
                </a:solidFill>
              </a:rPr>
              <a:t>v_userbuyTBL</a:t>
            </a:r>
            <a:r>
              <a:rPr lang="en-US" altLang="ko-KR" sz="1400" dirty="0">
                <a:solidFill>
                  <a:schemeClr val="tx1"/>
                </a:solidFill>
              </a:rPr>
              <a:t>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주의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!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</a:rPr>
              <a:t>백틱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 사용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E98899A-0B2D-4148-93AE-E8CC40F638D1}"/>
              </a:ext>
            </a:extLst>
          </p:cNvPr>
          <p:cNvSpPr/>
          <p:nvPr/>
        </p:nvSpPr>
        <p:spPr>
          <a:xfrm>
            <a:off x="431540" y="4149080"/>
            <a:ext cx="8280920" cy="3150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DROP VIEW </a:t>
            </a:r>
            <a:r>
              <a:rPr lang="en-US" altLang="ko-KR" sz="1200" dirty="0" err="1">
                <a:solidFill>
                  <a:schemeClr val="tx1"/>
                </a:solidFill>
              </a:rPr>
              <a:t>v_userbuyTBL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ABB4FD-C050-47F9-90D7-ECFD69D18427}"/>
              </a:ext>
            </a:extLst>
          </p:cNvPr>
          <p:cNvSpPr/>
          <p:nvPr/>
        </p:nvSpPr>
        <p:spPr>
          <a:xfrm>
            <a:off x="456881" y="5364215"/>
            <a:ext cx="8280920" cy="900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USE </a:t>
            </a:r>
            <a:r>
              <a:rPr lang="en-US" altLang="ko-KR" sz="1200" dirty="0" err="1">
                <a:solidFill>
                  <a:schemeClr val="tx1"/>
                </a:solidFill>
              </a:rPr>
              <a:t>cookDB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CREATE OR REPLACE VIEW </a:t>
            </a:r>
            <a:r>
              <a:rPr lang="en-US" altLang="ko-KR" sz="1200" dirty="0" err="1">
                <a:solidFill>
                  <a:schemeClr val="tx1"/>
                </a:solidFill>
              </a:rPr>
              <a:t>v_userTBL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AS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SELECT </a:t>
            </a:r>
            <a:r>
              <a:rPr lang="en-US" altLang="ko-KR" sz="1200" dirty="0" err="1">
                <a:solidFill>
                  <a:schemeClr val="tx1"/>
                </a:solidFill>
              </a:rPr>
              <a:t>userID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userName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addr</a:t>
            </a:r>
            <a:r>
              <a:rPr lang="en-US" altLang="ko-KR" sz="1200" dirty="0">
                <a:solidFill>
                  <a:schemeClr val="tx1"/>
                </a:solidFill>
              </a:rPr>
              <a:t> FROM </a:t>
            </a:r>
            <a:r>
              <a:rPr lang="en-US" altLang="ko-KR" sz="1200" dirty="0" err="1">
                <a:solidFill>
                  <a:schemeClr val="tx1"/>
                </a:solidFill>
              </a:rPr>
              <a:t>userTBL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121802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9-5] </a:t>
            </a:r>
            <a:r>
              <a:rPr lang="ko-KR" altLang="en-US" dirty="0"/>
              <a:t>뷰 활용하기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330</a:t>
            </a:r>
            <a:r>
              <a:rPr lang="en-US" altLang="ko-KR" sz="1200" dirty="0">
                <a:latin typeface="+mn-ea"/>
                <a:ea typeface="+mn-ea"/>
              </a:rPr>
              <a:t>~336p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4-2 </a:t>
            </a:r>
            <a:r>
              <a:rPr lang="en-US" altLang="ko-KR" dirty="0" err="1"/>
              <a:t>sys.sql_modules</a:t>
            </a:r>
            <a:r>
              <a:rPr lang="ko-KR" altLang="en-US" dirty="0"/>
              <a:t>에 들어 있는 뷰의 정보 확인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4-3 </a:t>
            </a:r>
            <a:r>
              <a:rPr lang="ko-KR" altLang="en-US" dirty="0"/>
              <a:t>뷰의 소스코드 확인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0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E98899A-0B2D-4148-93AE-E8CC40F638D1}"/>
              </a:ext>
            </a:extLst>
          </p:cNvPr>
          <p:cNvSpPr/>
          <p:nvPr/>
        </p:nvSpPr>
        <p:spPr>
          <a:xfrm>
            <a:off x="431540" y="1159086"/>
            <a:ext cx="8280920" cy="3150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DESCRIBE </a:t>
            </a:r>
            <a:r>
              <a:rPr lang="en-US" altLang="ko-KR" sz="1200" dirty="0" err="1">
                <a:solidFill>
                  <a:schemeClr val="tx1"/>
                </a:solidFill>
              </a:rPr>
              <a:t>v_userTBL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F04C2AF-D669-4F90-9B1C-DEACB2171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92" y="1567869"/>
            <a:ext cx="4144708" cy="10539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030E671-2F0A-43CB-92EB-4A9165F066F6}"/>
              </a:ext>
            </a:extLst>
          </p:cNvPr>
          <p:cNvSpPr/>
          <p:nvPr/>
        </p:nvSpPr>
        <p:spPr>
          <a:xfrm>
            <a:off x="431540" y="3248980"/>
            <a:ext cx="8280920" cy="3150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SHOW CREATE VIEW </a:t>
            </a:r>
            <a:r>
              <a:rPr lang="en-US" altLang="ko-KR" sz="1200" dirty="0" err="1">
                <a:solidFill>
                  <a:schemeClr val="tx1"/>
                </a:solidFill>
              </a:rPr>
              <a:t>v_userTBL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4A306E5-7DEE-42B4-B7DE-15F0FB9C8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93" y="3648685"/>
            <a:ext cx="6304947" cy="189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553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9-5] </a:t>
            </a:r>
            <a:r>
              <a:rPr lang="ko-KR" altLang="en-US" dirty="0"/>
              <a:t>뷰 활용하기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330</a:t>
            </a:r>
            <a:r>
              <a:rPr lang="en-US" altLang="ko-KR" sz="1200" dirty="0">
                <a:latin typeface="+mn-ea"/>
                <a:ea typeface="+mn-ea"/>
              </a:rPr>
              <a:t>~336p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5 </a:t>
            </a:r>
            <a:r>
              <a:rPr lang="ko-KR" altLang="en-US" dirty="0" err="1"/>
              <a:t>뷰의데이터</a:t>
            </a:r>
            <a:r>
              <a:rPr lang="ko-KR" altLang="en-US" dirty="0"/>
              <a:t> 수정하기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5-1 </a:t>
            </a:r>
            <a:r>
              <a:rPr lang="ko-KR" altLang="en-US" dirty="0"/>
              <a:t>아이디가 </a:t>
            </a:r>
            <a:r>
              <a:rPr lang="en-US" altLang="ko-KR" dirty="0"/>
              <a:t>LKK</a:t>
            </a:r>
            <a:r>
              <a:rPr lang="ko-KR" altLang="en-US" dirty="0"/>
              <a:t>인 회원의 주소를 부산으로 변경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5-2 </a:t>
            </a:r>
            <a:r>
              <a:rPr lang="ko-KR" altLang="en-US" dirty="0"/>
              <a:t>뷰에 새로운 데이터 입력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6 </a:t>
            </a:r>
            <a:r>
              <a:rPr lang="ko-KR" altLang="en-US" dirty="0"/>
              <a:t>그룹 함수를 포함하는 뷰의 데이터 수정하기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6-1 SUM() </a:t>
            </a:r>
            <a:r>
              <a:rPr lang="ko-KR" altLang="en-US" dirty="0"/>
              <a:t>함수를 사용하는 뷰를 간단히 정의 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0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8C20BAF-AF56-45A0-B343-767BD7A30C08}"/>
              </a:ext>
            </a:extLst>
          </p:cNvPr>
          <p:cNvSpPr/>
          <p:nvPr/>
        </p:nvSpPr>
        <p:spPr>
          <a:xfrm>
            <a:off x="431540" y="1448780"/>
            <a:ext cx="8280920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UPDATE </a:t>
            </a:r>
            <a:r>
              <a:rPr lang="en-US" altLang="ko-KR" sz="1400" dirty="0" err="1">
                <a:solidFill>
                  <a:schemeClr val="tx1"/>
                </a:solidFill>
              </a:rPr>
              <a:t>v_userTBL</a:t>
            </a:r>
            <a:r>
              <a:rPr lang="en-US" altLang="ko-KR" sz="1400" dirty="0">
                <a:solidFill>
                  <a:schemeClr val="tx1"/>
                </a:solidFill>
              </a:rPr>
              <a:t> SET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= '</a:t>
            </a:r>
            <a:r>
              <a:rPr lang="ko-KR" altLang="en-US" sz="1400" dirty="0">
                <a:solidFill>
                  <a:schemeClr val="tx1"/>
                </a:solidFill>
              </a:rPr>
              <a:t>부산</a:t>
            </a:r>
            <a:r>
              <a:rPr lang="en-US" altLang="ko-KR" sz="1400" dirty="0">
                <a:solidFill>
                  <a:schemeClr val="tx1"/>
                </a:solidFill>
              </a:rPr>
              <a:t>' WHERE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='LKK';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E98899A-0B2D-4148-93AE-E8CC40F638D1}"/>
              </a:ext>
            </a:extLst>
          </p:cNvPr>
          <p:cNvSpPr/>
          <p:nvPr/>
        </p:nvSpPr>
        <p:spPr>
          <a:xfrm>
            <a:off x="431540" y="2348880"/>
            <a:ext cx="8280920" cy="3150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v_userTBL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) VALUES ('KBM', '</a:t>
            </a:r>
            <a:r>
              <a:rPr lang="ko-KR" altLang="en-US" sz="1400" dirty="0">
                <a:solidFill>
                  <a:schemeClr val="tx1"/>
                </a:solidFill>
              </a:rPr>
              <a:t>김병만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충북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ABB4FD-C050-47F9-90D7-ECFD69D18427}"/>
              </a:ext>
            </a:extLst>
          </p:cNvPr>
          <p:cNvSpPr/>
          <p:nvPr/>
        </p:nvSpPr>
        <p:spPr>
          <a:xfrm>
            <a:off x="456880" y="4464115"/>
            <a:ext cx="6365369" cy="13051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CREATE OR REPLACE VIEW </a:t>
            </a:r>
            <a:r>
              <a:rPr lang="en-US" altLang="ko-KR" sz="1200" dirty="0" err="1">
                <a:solidFill>
                  <a:schemeClr val="tx1"/>
                </a:solidFill>
              </a:rPr>
              <a:t>v_sum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AS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SELECT </a:t>
            </a:r>
            <a:r>
              <a:rPr lang="en-US" altLang="ko-KR" sz="1200" dirty="0" err="1">
                <a:solidFill>
                  <a:schemeClr val="tx1"/>
                </a:solidFill>
              </a:rPr>
              <a:t>userID</a:t>
            </a:r>
            <a:r>
              <a:rPr lang="en-US" altLang="ko-KR" sz="1200" dirty="0">
                <a:solidFill>
                  <a:schemeClr val="tx1"/>
                </a:solidFill>
              </a:rPr>
              <a:t> AS '</a:t>
            </a:r>
            <a:r>
              <a:rPr lang="en-US" altLang="ko-KR" sz="1200" dirty="0" err="1">
                <a:solidFill>
                  <a:schemeClr val="tx1"/>
                </a:solidFill>
              </a:rPr>
              <a:t>userID</a:t>
            </a:r>
            <a:r>
              <a:rPr lang="en-US" altLang="ko-KR" sz="1200" dirty="0">
                <a:solidFill>
                  <a:schemeClr val="tx1"/>
                </a:solidFill>
              </a:rPr>
              <a:t>', SUM(price * amount) AS 'total’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FROM </a:t>
            </a:r>
            <a:r>
              <a:rPr lang="en-US" altLang="ko-KR" sz="1200" dirty="0" err="1">
                <a:solidFill>
                  <a:schemeClr val="tx1"/>
                </a:solidFill>
              </a:rPr>
              <a:t>buyTBL</a:t>
            </a:r>
            <a:r>
              <a:rPr lang="en-US" altLang="ko-KR" sz="1200" dirty="0">
                <a:solidFill>
                  <a:schemeClr val="tx1"/>
                </a:solidFill>
              </a:rPr>
              <a:t> GROUP BY </a:t>
            </a:r>
            <a:r>
              <a:rPr lang="en-US" altLang="ko-KR" sz="1200" dirty="0" err="1">
                <a:solidFill>
                  <a:schemeClr val="tx1"/>
                </a:solidFill>
              </a:rPr>
              <a:t>userID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SELECT * FROM </a:t>
            </a:r>
            <a:r>
              <a:rPr lang="en-US" altLang="ko-KR" sz="1200" dirty="0" err="1">
                <a:solidFill>
                  <a:schemeClr val="tx1"/>
                </a:solidFill>
              </a:rPr>
              <a:t>v_sum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C595FE0-662B-4DAD-AA37-D3173D57B53D}"/>
              </a:ext>
            </a:extLst>
          </p:cNvPr>
          <p:cNvSpPr/>
          <p:nvPr/>
        </p:nvSpPr>
        <p:spPr>
          <a:xfrm>
            <a:off x="441372" y="2742571"/>
            <a:ext cx="8280920" cy="6750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Error Code: 1423. Field of view '</a:t>
            </a:r>
            <a:r>
              <a:rPr lang="en-US" altLang="ko-KR" sz="1400" dirty="0" err="1">
                <a:solidFill>
                  <a:schemeClr val="tx1"/>
                </a:solidFill>
              </a:rPr>
              <a:t>cookdb.v_usertbl</a:t>
            </a:r>
            <a:r>
              <a:rPr lang="en-US" altLang="ko-KR" sz="1400" dirty="0">
                <a:solidFill>
                  <a:schemeClr val="tx1"/>
                </a:solidFill>
              </a:rPr>
              <a:t>' underlying table doesn't have a default value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90F6B0C-1580-4751-A585-CA565491BE25}"/>
              </a:ext>
            </a:extLst>
          </p:cNvPr>
          <p:cNvSpPr txBox="1"/>
          <p:nvPr/>
        </p:nvSpPr>
        <p:spPr>
          <a:xfrm>
            <a:off x="541214" y="2738416"/>
            <a:ext cx="990110" cy="3150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3">
                    <a:lumMod val="50000"/>
                  </a:schemeClr>
                </a:solidFill>
              </a:rPr>
              <a:t>실행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5EC3505-7A6F-4039-A678-DFBC6BA9A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270" y="4461658"/>
            <a:ext cx="1720022" cy="18039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141327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9-5] </a:t>
            </a:r>
            <a:r>
              <a:rPr lang="ko-KR" altLang="en-US" dirty="0"/>
              <a:t>뷰 활용하기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330</a:t>
            </a:r>
            <a:r>
              <a:rPr lang="en-US" altLang="ko-KR" sz="1200" dirty="0">
                <a:latin typeface="+mn-ea"/>
                <a:ea typeface="+mn-ea"/>
              </a:rPr>
              <a:t>~336p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6-2 INFORMATION_SCHEMA</a:t>
            </a:r>
            <a:r>
              <a:rPr lang="ko-KR" altLang="en-US" dirty="0"/>
              <a:t>의 </a:t>
            </a:r>
            <a:r>
              <a:rPr lang="en-US" altLang="ko-KR" dirty="0"/>
              <a:t>VIEWS </a:t>
            </a:r>
            <a:r>
              <a:rPr lang="ko-KR" altLang="en-US" dirty="0"/>
              <a:t>테이블에서 전체 시스템에 저장된 뷰의 정보 확인</a:t>
            </a:r>
            <a:r>
              <a:rPr lang="en-US" altLang="ko-KR" dirty="0"/>
              <a:t>(</a:t>
            </a:r>
            <a:r>
              <a:rPr lang="ko-KR" altLang="en-US" dirty="0"/>
              <a:t>뷰를 통해서는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데이터를 삽입</a:t>
            </a:r>
            <a:r>
              <a:rPr lang="en-US" altLang="ko-KR" dirty="0"/>
              <a:t>(INSERT), </a:t>
            </a:r>
            <a:r>
              <a:rPr lang="ko-KR" altLang="en-US" dirty="0"/>
              <a:t>수정 </a:t>
            </a:r>
            <a:r>
              <a:rPr lang="en-US" altLang="ko-KR" dirty="0"/>
              <a:t>(UPDATE), </a:t>
            </a:r>
            <a:r>
              <a:rPr lang="ko-KR" altLang="en-US" dirty="0"/>
              <a:t>삭제</a:t>
            </a:r>
            <a:r>
              <a:rPr lang="en-US" altLang="ko-KR" dirty="0"/>
              <a:t>(DELETE)</a:t>
            </a:r>
            <a:r>
              <a:rPr lang="ko-KR" altLang="en-US" dirty="0"/>
              <a:t>할 수 없음</a:t>
            </a:r>
            <a:r>
              <a:rPr lang="en-US" altLang="ko-KR" dirty="0"/>
              <a:t>)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6-3 </a:t>
            </a:r>
            <a:r>
              <a:rPr lang="ko-KR" altLang="en-US" dirty="0"/>
              <a:t>뷰를 통해 데이터를 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삭제할 수 없는 경우</a:t>
            </a:r>
            <a:endParaRPr lang="en-US" altLang="ko-KR" dirty="0"/>
          </a:p>
          <a:p>
            <a:pPr lvl="1"/>
            <a:r>
              <a:rPr lang="en-US" altLang="ko-KR" dirty="0"/>
              <a:t>SUM() </a:t>
            </a:r>
            <a:r>
              <a:rPr lang="ko-KR" altLang="en-US" dirty="0"/>
              <a:t>등의 집계 함수를 사용한 뷰</a:t>
            </a:r>
            <a:r>
              <a:rPr lang="en-US" altLang="ko-KR" dirty="0"/>
              <a:t>   </a:t>
            </a:r>
          </a:p>
          <a:p>
            <a:pPr lvl="1"/>
            <a:r>
              <a:rPr lang="en-US" altLang="ko-KR" dirty="0"/>
              <a:t>UNION ALL, JOIN </a:t>
            </a:r>
            <a:r>
              <a:rPr lang="ko-KR" altLang="en-US" dirty="0"/>
              <a:t>등을 사용한 뷰</a:t>
            </a:r>
            <a:endParaRPr lang="en-US" altLang="ko-KR" dirty="0"/>
          </a:p>
          <a:p>
            <a:pPr lvl="1"/>
            <a:r>
              <a:rPr lang="en-US" altLang="ko-KR" dirty="0"/>
              <a:t>DISTINCT, GROUP BY </a:t>
            </a:r>
            <a:r>
              <a:rPr lang="ko-KR" altLang="en-US" dirty="0"/>
              <a:t>등을 사용한 뷰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0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8C20BAF-AF56-45A0-B343-767BD7A30C08}"/>
              </a:ext>
            </a:extLst>
          </p:cNvPr>
          <p:cNvSpPr/>
          <p:nvPr/>
        </p:nvSpPr>
        <p:spPr>
          <a:xfrm>
            <a:off x="431540" y="1484820"/>
            <a:ext cx="8280920" cy="5490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* FROM INFORMATION_SCHEMA.VIEWS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WHERE TABLE_SCHEMA = '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' AND TABLE_NAME = '</a:t>
            </a:r>
            <a:r>
              <a:rPr lang="en-US" altLang="ko-KR" sz="1400" dirty="0" err="1">
                <a:solidFill>
                  <a:schemeClr val="tx1"/>
                </a:solidFill>
              </a:rPr>
              <a:t>v_sum</a:t>
            </a:r>
            <a:r>
              <a:rPr lang="en-US" altLang="ko-KR" sz="1400" dirty="0">
                <a:solidFill>
                  <a:schemeClr val="tx1"/>
                </a:solidFill>
              </a:rPr>
              <a:t>';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6643761-4590-4E1B-8129-8361FD9D7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91" y="2125451"/>
            <a:ext cx="8280920" cy="4711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19208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9-5] </a:t>
            </a:r>
            <a:r>
              <a:rPr lang="ko-KR" altLang="en-US" dirty="0"/>
              <a:t>뷰 활용하기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330</a:t>
            </a:r>
            <a:r>
              <a:rPr lang="en-US" altLang="ko-KR" sz="1200" dirty="0">
                <a:latin typeface="+mn-ea"/>
                <a:ea typeface="+mn-ea"/>
              </a:rPr>
              <a:t>~336p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7 </a:t>
            </a:r>
            <a:r>
              <a:rPr lang="ko-KR" altLang="en-US" dirty="0"/>
              <a:t>지정한 범위로 뷰 생성하고 데이터 입력하기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7-1 </a:t>
            </a:r>
            <a:r>
              <a:rPr lang="ko-KR" altLang="en-US" dirty="0"/>
              <a:t>키가 </a:t>
            </a:r>
            <a:r>
              <a:rPr lang="en-US" altLang="ko-KR" dirty="0"/>
              <a:t>180cm </a:t>
            </a:r>
            <a:r>
              <a:rPr lang="ko-KR" altLang="en-US" dirty="0"/>
              <a:t>이상인 사람만 보여주는 뷰 생성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r>
              <a:rPr lang="en-US" altLang="ko-KR" dirty="0"/>
              <a:t>   7-2</a:t>
            </a:r>
            <a:r>
              <a:rPr lang="ko-KR" altLang="en-US" dirty="0"/>
              <a:t> </a:t>
            </a:r>
            <a:r>
              <a:rPr lang="en-US" altLang="ko-KR" dirty="0"/>
              <a:t>v_height180 </a:t>
            </a:r>
            <a:r>
              <a:rPr lang="ko-KR" altLang="en-US" dirty="0"/>
              <a:t>뷰에서 키가 </a:t>
            </a:r>
            <a:r>
              <a:rPr lang="en-US" altLang="ko-KR" dirty="0"/>
              <a:t>180cm </a:t>
            </a:r>
            <a:r>
              <a:rPr lang="ko-KR" altLang="en-US" dirty="0"/>
              <a:t>미만인 사람의 데이터 삭제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0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D6AE550-7EEC-4B19-9B2A-F573741CF681}"/>
              </a:ext>
            </a:extLst>
          </p:cNvPr>
          <p:cNvSpPr/>
          <p:nvPr/>
        </p:nvSpPr>
        <p:spPr>
          <a:xfrm>
            <a:off x="431539" y="1468444"/>
            <a:ext cx="8268671" cy="1179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CREATE OR REPLACE VIEW v_height180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AS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WHERE height &gt;= 180;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SELECT * FROM v_height180;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694686DE-2FB6-4F61-B068-8E1E7BB90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57" y="2753925"/>
            <a:ext cx="5375078" cy="11737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CC00DC7-7FDD-4D32-B58A-89C182C0E6A6}"/>
              </a:ext>
            </a:extLst>
          </p:cNvPr>
          <p:cNvSpPr/>
          <p:nvPr/>
        </p:nvSpPr>
        <p:spPr>
          <a:xfrm>
            <a:off x="431540" y="4569634"/>
            <a:ext cx="8280920" cy="3150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DELETE FROM v_height180 WHERE height &lt; 180;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4263B79-6D4C-47A8-AF5B-AB098ADDEC9A}"/>
              </a:ext>
            </a:extLst>
          </p:cNvPr>
          <p:cNvSpPr/>
          <p:nvPr/>
        </p:nvSpPr>
        <p:spPr>
          <a:xfrm>
            <a:off x="441372" y="4963325"/>
            <a:ext cx="8280920" cy="6750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0 row(s) affected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4B69DE2-3287-488D-9860-CBC5235251BB}"/>
              </a:ext>
            </a:extLst>
          </p:cNvPr>
          <p:cNvSpPr txBox="1"/>
          <p:nvPr/>
        </p:nvSpPr>
        <p:spPr>
          <a:xfrm>
            <a:off x="541214" y="4959170"/>
            <a:ext cx="990110" cy="3150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3">
                    <a:lumMod val="50000"/>
                  </a:schemeClr>
                </a:solidFill>
              </a:rPr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40232858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9-5] </a:t>
            </a:r>
            <a:r>
              <a:rPr lang="ko-KR" altLang="en-US" dirty="0"/>
              <a:t>뷰 활용하기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330</a:t>
            </a:r>
            <a:r>
              <a:rPr lang="en-US" altLang="ko-KR" sz="1200" dirty="0">
                <a:latin typeface="+mn-ea"/>
                <a:ea typeface="+mn-ea"/>
              </a:rPr>
              <a:t>~336p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7-3 v_height180 </a:t>
            </a:r>
            <a:r>
              <a:rPr lang="ko-KR" altLang="en-US" dirty="0"/>
              <a:t>뷰에서 키가 </a:t>
            </a:r>
            <a:r>
              <a:rPr lang="en-US" altLang="ko-KR" dirty="0"/>
              <a:t>180cm </a:t>
            </a:r>
            <a:r>
              <a:rPr lang="ko-KR" altLang="en-US" dirty="0"/>
              <a:t>미만인 사람의 데이터 입력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r>
              <a:rPr lang="en-US" altLang="ko-KR" dirty="0"/>
              <a:t>   7-4</a:t>
            </a:r>
            <a:r>
              <a:rPr lang="ko-KR" altLang="en-US" dirty="0"/>
              <a:t> </a:t>
            </a:r>
            <a:r>
              <a:rPr lang="en-US" altLang="ko-KR" dirty="0"/>
              <a:t>SELECT * FROM v_height180; </a:t>
            </a:r>
            <a:r>
              <a:rPr lang="ko-KR" altLang="en-US" dirty="0"/>
              <a:t>문으로 뷰 확인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7-5 </a:t>
            </a:r>
            <a:r>
              <a:rPr lang="ko-KR" altLang="en-US" dirty="0"/>
              <a:t>키가 </a:t>
            </a:r>
            <a:r>
              <a:rPr lang="en-US" altLang="ko-KR" dirty="0"/>
              <a:t>180cm </a:t>
            </a:r>
            <a:r>
              <a:rPr lang="ko-KR" altLang="en-US" dirty="0"/>
              <a:t>이상인 사람만 보여주는 뷰에 키가 </a:t>
            </a:r>
            <a:r>
              <a:rPr lang="en-US" altLang="ko-KR" dirty="0"/>
              <a:t>180cm </a:t>
            </a:r>
            <a:r>
              <a:rPr lang="ko-KR" altLang="en-US" dirty="0"/>
              <a:t>이상인 사람만 입력되게 하려면 </a:t>
            </a:r>
            <a:r>
              <a:rPr lang="en-US" altLang="ko-KR" dirty="0"/>
              <a:t>WITH CHECK    </a:t>
            </a:r>
          </a:p>
          <a:p>
            <a:pPr marL="93662" indent="0">
              <a:buNone/>
            </a:pPr>
            <a:r>
              <a:rPr lang="en-US" altLang="ko-KR" dirty="0"/>
              <a:t>        OPTION </a:t>
            </a:r>
            <a:r>
              <a:rPr lang="ko-KR" altLang="en-US" dirty="0"/>
              <a:t>문 사용 </a:t>
            </a:r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0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CC00DC7-7FDD-4D32-B58A-89C182C0E6A6}"/>
              </a:ext>
            </a:extLst>
          </p:cNvPr>
          <p:cNvSpPr/>
          <p:nvPr/>
        </p:nvSpPr>
        <p:spPr>
          <a:xfrm>
            <a:off x="431540" y="1178750"/>
            <a:ext cx="8280920" cy="3150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INSERT INTO v_height180 VALUES ('SJH', '</a:t>
            </a:r>
            <a:r>
              <a:rPr lang="ko-KR" altLang="en-US" sz="1400" dirty="0">
                <a:solidFill>
                  <a:schemeClr val="tx1"/>
                </a:solidFill>
              </a:rPr>
              <a:t>서장훈</a:t>
            </a:r>
            <a:r>
              <a:rPr lang="en-US" altLang="ko-KR" sz="1400" dirty="0">
                <a:solidFill>
                  <a:schemeClr val="tx1"/>
                </a:solidFill>
              </a:rPr>
              <a:t>', 1974, '</a:t>
            </a:r>
            <a:r>
              <a:rPr lang="ko-KR" altLang="en-US" sz="1400" dirty="0">
                <a:solidFill>
                  <a:schemeClr val="tx1"/>
                </a:solidFill>
              </a:rPr>
              <a:t>경기</a:t>
            </a:r>
            <a:r>
              <a:rPr lang="en-US" altLang="ko-KR" sz="1400" dirty="0">
                <a:solidFill>
                  <a:schemeClr val="tx1"/>
                </a:solidFill>
              </a:rPr>
              <a:t>', '010', '5555555', 158, '2019-01-01');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4263B79-6D4C-47A8-AF5B-AB098ADDEC9A}"/>
              </a:ext>
            </a:extLst>
          </p:cNvPr>
          <p:cNvSpPr/>
          <p:nvPr/>
        </p:nvSpPr>
        <p:spPr>
          <a:xfrm>
            <a:off x="441372" y="1572441"/>
            <a:ext cx="8280920" cy="6750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1 row(s) affected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4B69DE2-3287-488D-9860-CBC5235251BB}"/>
              </a:ext>
            </a:extLst>
          </p:cNvPr>
          <p:cNvSpPr txBox="1"/>
          <p:nvPr/>
        </p:nvSpPr>
        <p:spPr>
          <a:xfrm>
            <a:off x="541214" y="1568286"/>
            <a:ext cx="990110" cy="3150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3">
                    <a:lumMod val="50000"/>
                  </a:schemeClr>
                </a:solidFill>
              </a:rPr>
              <a:t>실행 결과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19F9D45-947A-4789-967E-F2768B57FBA5}"/>
              </a:ext>
            </a:extLst>
          </p:cNvPr>
          <p:cNvSpPr/>
          <p:nvPr/>
        </p:nvSpPr>
        <p:spPr>
          <a:xfrm>
            <a:off x="431540" y="3383995"/>
            <a:ext cx="8280920" cy="1226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ALTER VIEW v_height180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AS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WHERE height &gt;= 180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WITH CHECK OPTION;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v_height180 VALUES('KBM', '</a:t>
            </a:r>
            <a:r>
              <a:rPr lang="ko-KR" altLang="en-US" sz="1400" dirty="0">
                <a:solidFill>
                  <a:schemeClr val="tx1"/>
                </a:solidFill>
              </a:rPr>
              <a:t>김병만</a:t>
            </a:r>
            <a:r>
              <a:rPr lang="en-US" altLang="ko-KR" sz="1400" dirty="0">
                <a:solidFill>
                  <a:schemeClr val="tx1"/>
                </a:solidFill>
              </a:rPr>
              <a:t>', 1977, '</a:t>
            </a:r>
            <a:r>
              <a:rPr lang="ko-KR" altLang="en-US" sz="1400" dirty="0">
                <a:solidFill>
                  <a:schemeClr val="tx1"/>
                </a:solidFill>
              </a:rPr>
              <a:t>서울</a:t>
            </a:r>
            <a:r>
              <a:rPr lang="en-US" altLang="ko-KR" sz="1400" dirty="0">
                <a:solidFill>
                  <a:schemeClr val="tx1"/>
                </a:solidFill>
              </a:rPr>
              <a:t>', '010', '3333333', 155, '2019-3-3');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3F16B48-C07A-485D-AAF0-F301CF75C18A}"/>
              </a:ext>
            </a:extLst>
          </p:cNvPr>
          <p:cNvSpPr/>
          <p:nvPr/>
        </p:nvSpPr>
        <p:spPr>
          <a:xfrm>
            <a:off x="431540" y="4689140"/>
            <a:ext cx="8280920" cy="6750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Error Code: 1369. CHECK OPTION failed 'cookdb.v_height180'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E2C4C42-D2F0-4EB8-929B-CCA3E0D704D8}"/>
              </a:ext>
            </a:extLst>
          </p:cNvPr>
          <p:cNvSpPr txBox="1"/>
          <p:nvPr/>
        </p:nvSpPr>
        <p:spPr>
          <a:xfrm>
            <a:off x="531382" y="4684985"/>
            <a:ext cx="990110" cy="3150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3">
                    <a:lumMod val="50000"/>
                  </a:schemeClr>
                </a:solidFill>
              </a:rPr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8161531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9-5] </a:t>
            </a:r>
            <a:r>
              <a:rPr lang="ko-KR" altLang="en-US" dirty="0"/>
              <a:t>뷰 활용하기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330</a:t>
            </a:r>
            <a:r>
              <a:rPr lang="en-US" altLang="ko-KR" sz="1200" dirty="0">
                <a:latin typeface="+mn-ea"/>
                <a:ea typeface="+mn-ea"/>
              </a:rPr>
              <a:t>~336p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8 </a:t>
            </a:r>
            <a:r>
              <a:rPr lang="ko-KR" altLang="en-US" dirty="0"/>
              <a:t>복합 뷰 생성하고 데이터 입력하기</a:t>
            </a:r>
            <a:r>
              <a:rPr lang="en-US" altLang="ko-KR" dirty="0"/>
              <a:t>   </a:t>
            </a:r>
          </a:p>
          <a:p>
            <a:pPr marL="93662" indent="0">
              <a:buNone/>
            </a:pPr>
            <a:r>
              <a:rPr lang="en-US" altLang="ko-KR" dirty="0"/>
              <a:t>   8-1 2</a:t>
            </a:r>
            <a:r>
              <a:rPr lang="ko-KR" altLang="en-US" dirty="0"/>
              <a:t>개 이상의 테이블이 관련된 복합 뷰를 생성하고 데이터 입력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9 </a:t>
            </a:r>
            <a:r>
              <a:rPr lang="ko-KR" altLang="en-US" dirty="0"/>
              <a:t>뷰가 참조하는 데이터 삭제하기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9-1 </a:t>
            </a:r>
            <a:r>
              <a:rPr lang="ko-KR" altLang="en-US" dirty="0"/>
              <a:t>두 테이블 삭제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0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5CEA1F5-C6A3-47A3-B406-B3ABF6992B80}"/>
              </a:ext>
            </a:extLst>
          </p:cNvPr>
          <p:cNvSpPr/>
          <p:nvPr/>
        </p:nvSpPr>
        <p:spPr>
          <a:xfrm>
            <a:off x="431540" y="1448780"/>
            <a:ext cx="8280920" cy="18452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CREATE OR REPLACE VIEW </a:t>
            </a:r>
            <a:r>
              <a:rPr lang="en-US" altLang="ko-KR" sz="1400" dirty="0" err="1">
                <a:solidFill>
                  <a:schemeClr val="tx1"/>
                </a:solidFill>
              </a:rPr>
              <a:t>v_userbuyTBL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AS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U.userID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U.userName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B.prodName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U.addr</a:t>
            </a:r>
            <a:r>
              <a:rPr lang="en-US" altLang="ko-KR" sz="1400" dirty="0">
                <a:solidFill>
                  <a:schemeClr val="tx1"/>
                </a:solidFill>
              </a:rPr>
              <a:t>, CONCAT(U.mobile1, U.mobile2) AS mobile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U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INNER JOIN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B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ON </a:t>
            </a:r>
            <a:r>
              <a:rPr lang="en-US" altLang="ko-KR" sz="1400" dirty="0" err="1">
                <a:solidFill>
                  <a:schemeClr val="tx1"/>
                </a:solidFill>
              </a:rPr>
              <a:t>U.userID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B.userID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v_userbuyTBL</a:t>
            </a:r>
            <a:r>
              <a:rPr lang="en-US" altLang="ko-KR" sz="1400" dirty="0">
                <a:solidFill>
                  <a:schemeClr val="tx1"/>
                </a:solidFill>
              </a:rPr>
              <a:t> VALUES ('PKL', '</a:t>
            </a:r>
            <a:r>
              <a:rPr lang="ko-KR" altLang="en-US" sz="1400" dirty="0" err="1">
                <a:solidFill>
                  <a:schemeClr val="tx1"/>
                </a:solidFill>
              </a:rPr>
              <a:t>박경리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운동화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경기</a:t>
            </a:r>
            <a:r>
              <a:rPr lang="en-US" altLang="ko-KR" sz="1400" dirty="0">
                <a:solidFill>
                  <a:schemeClr val="tx1"/>
                </a:solidFill>
              </a:rPr>
              <a:t>', '00000000000', '2020-2-2');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99F5CD5-ECCD-439F-8381-A88726CCD79F}"/>
              </a:ext>
            </a:extLst>
          </p:cNvPr>
          <p:cNvSpPr/>
          <p:nvPr/>
        </p:nvSpPr>
        <p:spPr>
          <a:xfrm>
            <a:off x="431540" y="3372641"/>
            <a:ext cx="8280920" cy="6750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Error Code: 1394. Can not insert </a:t>
            </a:r>
            <a:r>
              <a:rPr lang="en-US" altLang="ko-KR" sz="1400" dirty="0" err="1">
                <a:solidFill>
                  <a:schemeClr val="tx1"/>
                </a:solidFill>
              </a:rPr>
              <a:t>INTo</a:t>
            </a:r>
            <a:r>
              <a:rPr lang="en-US" altLang="ko-KR" sz="1400" dirty="0">
                <a:solidFill>
                  <a:schemeClr val="tx1"/>
                </a:solidFill>
              </a:rPr>
              <a:t> join view '</a:t>
            </a:r>
            <a:r>
              <a:rPr lang="en-US" altLang="ko-KR" sz="1400" dirty="0" err="1">
                <a:solidFill>
                  <a:schemeClr val="tx1"/>
                </a:solidFill>
              </a:rPr>
              <a:t>cookdb.v_userbuytbl</a:t>
            </a:r>
            <a:r>
              <a:rPr lang="en-US" altLang="ko-KR" sz="1400" dirty="0">
                <a:solidFill>
                  <a:schemeClr val="tx1"/>
                </a:solidFill>
              </a:rPr>
              <a:t>' without fields list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FCA34D2-0268-48CB-AC3E-2ACB75F71E9F}"/>
              </a:ext>
            </a:extLst>
          </p:cNvPr>
          <p:cNvSpPr txBox="1"/>
          <p:nvPr/>
        </p:nvSpPr>
        <p:spPr>
          <a:xfrm>
            <a:off x="531382" y="3368486"/>
            <a:ext cx="990110" cy="3150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3">
                    <a:lumMod val="50000"/>
                  </a:schemeClr>
                </a:solidFill>
              </a:rPr>
              <a:t>실행 결과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83A1C02-CD7A-4E82-9D34-F6AC61724916}"/>
              </a:ext>
            </a:extLst>
          </p:cNvPr>
          <p:cNvSpPr/>
          <p:nvPr/>
        </p:nvSpPr>
        <p:spPr>
          <a:xfrm>
            <a:off x="431540" y="4959170"/>
            <a:ext cx="8280920" cy="3150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DROP TABLE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312356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9-5] </a:t>
            </a:r>
            <a:r>
              <a:rPr lang="ko-KR" altLang="en-US" dirty="0"/>
              <a:t>뷰 활용하기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330</a:t>
            </a:r>
            <a:r>
              <a:rPr lang="en-US" altLang="ko-KR" sz="1200" dirty="0">
                <a:latin typeface="+mn-ea"/>
                <a:ea typeface="+mn-ea"/>
              </a:rPr>
              <a:t>~336p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9-2 </a:t>
            </a:r>
            <a:r>
              <a:rPr lang="ko-KR" altLang="en-US" dirty="0"/>
              <a:t>뷰 다시 조회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endParaRPr lang="en-US" altLang="ko-KR" sz="2400" dirty="0"/>
          </a:p>
          <a:p>
            <a:pPr marL="93662" indent="0">
              <a:buNone/>
            </a:pPr>
            <a:r>
              <a:rPr lang="en-US" altLang="ko-KR" dirty="0"/>
              <a:t>   9-3 </a:t>
            </a:r>
            <a:r>
              <a:rPr lang="ko-KR" altLang="en-US" dirty="0"/>
              <a:t>뷰의 상태 확인 </a:t>
            </a:r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0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99F5CD5-ECCD-439F-8381-A88726CCD79F}"/>
              </a:ext>
            </a:extLst>
          </p:cNvPr>
          <p:cNvSpPr/>
          <p:nvPr/>
        </p:nvSpPr>
        <p:spPr>
          <a:xfrm>
            <a:off x="431540" y="1523281"/>
            <a:ext cx="8280920" cy="86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Error Code: 1356. View '</a:t>
            </a:r>
            <a:r>
              <a:rPr lang="en-US" altLang="ko-KR" sz="1400" dirty="0" err="1">
                <a:solidFill>
                  <a:schemeClr val="tx1"/>
                </a:solidFill>
              </a:rPr>
              <a:t>cookdb.v_userbuytbl</a:t>
            </a:r>
            <a:r>
              <a:rPr lang="en-US" altLang="ko-KR" sz="1400" dirty="0">
                <a:solidFill>
                  <a:schemeClr val="tx1"/>
                </a:solidFill>
              </a:rPr>
              <a:t>' references invalid table(s) or column(s) or function(s) or definer/invoker of view lack rights to use them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FCA34D2-0268-48CB-AC3E-2ACB75F71E9F}"/>
              </a:ext>
            </a:extLst>
          </p:cNvPr>
          <p:cNvSpPr txBox="1"/>
          <p:nvPr/>
        </p:nvSpPr>
        <p:spPr>
          <a:xfrm>
            <a:off x="531382" y="1519126"/>
            <a:ext cx="990110" cy="3150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3">
                    <a:lumMod val="50000"/>
                  </a:schemeClr>
                </a:solidFill>
              </a:rPr>
              <a:t>실행 결과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83A1C02-CD7A-4E82-9D34-F6AC61724916}"/>
              </a:ext>
            </a:extLst>
          </p:cNvPr>
          <p:cNvSpPr/>
          <p:nvPr/>
        </p:nvSpPr>
        <p:spPr>
          <a:xfrm>
            <a:off x="431540" y="1153409"/>
            <a:ext cx="8280920" cy="3150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v_userbuyTBL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99CA21D-685D-40B6-8B8B-29945CDB4EF9}"/>
              </a:ext>
            </a:extLst>
          </p:cNvPr>
          <p:cNvSpPr/>
          <p:nvPr/>
        </p:nvSpPr>
        <p:spPr>
          <a:xfrm>
            <a:off x="431540" y="2988782"/>
            <a:ext cx="8280920" cy="3150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CHECK TABLE </a:t>
            </a:r>
            <a:r>
              <a:rPr lang="en-US" altLang="ko-KR" sz="1400" dirty="0" err="1">
                <a:solidFill>
                  <a:schemeClr val="tx1"/>
                </a:solidFill>
              </a:rPr>
              <a:t>v_userbuyTBL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1154554-FB2F-4A07-9712-D7C2BE7F9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48" y="3372822"/>
            <a:ext cx="8296611" cy="109380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537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테이블 생성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tableDB</a:t>
            </a:r>
            <a:r>
              <a:rPr lang="ko-KR" altLang="en-US" dirty="0"/>
              <a:t>의 구조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EDE6FED-63E0-4565-A190-AA9F8289C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77" y="1313765"/>
            <a:ext cx="7333245" cy="500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735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9-1] SQL </a:t>
            </a:r>
            <a:r>
              <a:rPr lang="ko-KR" altLang="en-US" dirty="0"/>
              <a:t>문으로 테이블 생성하기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296~300p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ko-KR" altLang="en-US" dirty="0"/>
              <a:t>데이터베이스 생성하기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ko-KR" altLang="en-US" dirty="0"/>
              <a:t>앞 실습에서 사용했던 데이터베이스 제거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1-2 </a:t>
            </a:r>
            <a:r>
              <a:rPr lang="en-US" altLang="ko-KR" sz="1400" dirty="0" err="1"/>
              <a:t>tableDB</a:t>
            </a:r>
            <a:r>
              <a:rPr lang="en-US" altLang="ko-KR" sz="1400" dirty="0"/>
              <a:t> </a:t>
            </a:r>
            <a:r>
              <a:rPr lang="ko-KR" altLang="en-US" sz="1400" dirty="0"/>
              <a:t>생성 </a:t>
            </a: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17A9EEF-FE88-4179-99FF-B7B73F6D9D30}"/>
              </a:ext>
            </a:extLst>
          </p:cNvPr>
          <p:cNvSpPr/>
          <p:nvPr/>
        </p:nvSpPr>
        <p:spPr>
          <a:xfrm>
            <a:off x="521550" y="1478276"/>
            <a:ext cx="8190910" cy="12151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mysql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DROP DATABASE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ShopDB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DROP DATABASE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ModelDB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DROP DATABASE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DROP DATABASE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movieDB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85016C8-87D2-4A30-95DA-C0AFD4B6B892}"/>
              </a:ext>
            </a:extLst>
          </p:cNvPr>
          <p:cNvSpPr/>
          <p:nvPr/>
        </p:nvSpPr>
        <p:spPr>
          <a:xfrm>
            <a:off x="521550" y="3248980"/>
            <a:ext cx="8190910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CREATE DATABASE </a:t>
            </a:r>
            <a:r>
              <a:rPr lang="en-US" altLang="ko-KR" sz="1400" dirty="0" err="1">
                <a:solidFill>
                  <a:schemeClr val="tx1"/>
                </a:solidFill>
              </a:rPr>
              <a:t>tableDB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6286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9-1] SQL </a:t>
            </a:r>
            <a:r>
              <a:rPr lang="ko-KR" altLang="en-US" dirty="0"/>
              <a:t>문으로 테이블 생성하기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296~300p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2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 생성하기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2-1 </a:t>
            </a:r>
            <a:r>
              <a:rPr lang="ko-KR" altLang="en-US" dirty="0"/>
              <a:t>회원 테이블과 구매 테이블 생성</a:t>
            </a:r>
            <a:r>
              <a:rPr lang="en-US" altLang="ko-KR" dirty="0"/>
              <a:t>(</a:t>
            </a:r>
            <a:r>
              <a:rPr lang="ko-KR" altLang="en-US" dirty="0"/>
              <a:t>테이블의 기본적인 틀만 구성</a:t>
            </a:r>
            <a:r>
              <a:rPr lang="en-US" altLang="ko-KR" dirty="0"/>
              <a:t>) </a:t>
            </a: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17A9EEF-FE88-4179-99FF-B7B73F6D9D30}"/>
              </a:ext>
            </a:extLst>
          </p:cNvPr>
          <p:cNvSpPr/>
          <p:nvPr/>
        </p:nvSpPr>
        <p:spPr>
          <a:xfrm>
            <a:off x="521550" y="1478277"/>
            <a:ext cx="8190910" cy="43809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tableDB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DROP TABLE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회원 테이블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CHAR(8),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사용자 아이디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VARCHAR(10),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이름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 INT,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출생 연도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CHAR(2),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지역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경기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서울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경남 등으로 글자만 입력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mobile1 CHAR(3),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휴대폰의 국번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(011, 016, 017, 018, 019, 010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등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mobile2 CHAR(8),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휴대폰의 나머지 전화번호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하이픈 제외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)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height SMALLINT,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키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mDate</a:t>
            </a:r>
            <a:r>
              <a:rPr lang="en-US" altLang="ko-KR" sz="1400" dirty="0">
                <a:solidFill>
                  <a:schemeClr val="tx1"/>
                </a:solidFill>
              </a:rPr>
              <a:t> DATE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회원 가입일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구매 테이블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 num INT,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순번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(PK)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CHAR(8),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(FK)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prodName</a:t>
            </a:r>
            <a:r>
              <a:rPr lang="en-US" altLang="ko-KR" sz="1400" dirty="0">
                <a:solidFill>
                  <a:schemeClr val="tx1"/>
                </a:solidFill>
              </a:rPr>
              <a:t> CHAR(6),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물품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groupName</a:t>
            </a:r>
            <a:r>
              <a:rPr lang="en-US" altLang="ko-KR" sz="1400" dirty="0">
                <a:solidFill>
                  <a:schemeClr val="tx1"/>
                </a:solidFill>
              </a:rPr>
              <a:t> CHAR(4),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분류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price INT,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단가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amount SMALLINT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수량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1115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9-1] SQL </a:t>
            </a:r>
            <a:r>
              <a:rPr lang="ko-KR" altLang="en-US" dirty="0"/>
              <a:t>문으로 테이블 생성하기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296~300p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2-2 </a:t>
            </a:r>
            <a:r>
              <a:rPr lang="ko-KR" altLang="en-US" sz="1400" dirty="0"/>
              <a:t>몇 가지 옵션 추가 </a:t>
            </a: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17A9EEF-FE88-4179-99FF-B7B73F6D9D30}"/>
              </a:ext>
            </a:extLst>
          </p:cNvPr>
          <p:cNvSpPr/>
          <p:nvPr/>
        </p:nvSpPr>
        <p:spPr>
          <a:xfrm>
            <a:off x="521550" y="1178750"/>
            <a:ext cx="8190910" cy="43809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tableDB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DROP TABLE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CHAR(8)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VARCHAR(10)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 INT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CHAR(2) NOT NULL,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mobile1 CHAR(3)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mobile2 CHAR(8)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height SMALLINT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mDate</a:t>
            </a:r>
            <a:r>
              <a:rPr lang="en-US" altLang="ko-KR" sz="1400" dirty="0">
                <a:solidFill>
                  <a:schemeClr val="tx1"/>
                </a:solidFill>
              </a:rPr>
              <a:t> DATE NULL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num INT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CHAR(8)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prodName</a:t>
            </a:r>
            <a:r>
              <a:rPr lang="en-US" altLang="ko-KR" sz="1400" dirty="0">
                <a:solidFill>
                  <a:schemeClr val="tx1"/>
                </a:solidFill>
              </a:rPr>
              <a:t> CHAR(6)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groupName</a:t>
            </a:r>
            <a:r>
              <a:rPr lang="en-US" altLang="ko-KR" sz="1400" dirty="0">
                <a:solidFill>
                  <a:schemeClr val="tx1"/>
                </a:solidFill>
              </a:rPr>
              <a:t> CHAR(4)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price INT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amount SMALLINT NOT NULL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580244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1975</TotalTime>
  <Words>6419</Words>
  <Application>Microsoft Office PowerPoint</Application>
  <PresentationFormat>화면 슬라이드 쇼(4:3)</PresentationFormat>
  <Paragraphs>1228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5" baseType="lpstr">
      <vt:lpstr>HY견명조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1-1 테이블의 개요 </vt:lpstr>
      <vt:lpstr>1-2 테이블 생성  </vt:lpstr>
      <vt:lpstr>1-2 테이블 생성  </vt:lpstr>
      <vt:lpstr>[실습 9-1] SQL 문으로 테이블 생성하기 </vt:lpstr>
      <vt:lpstr>[실습 9-1] SQL 문으로 테이블 생성하기 </vt:lpstr>
      <vt:lpstr>[실습 9-1] SQL 문으로 테이블 생성하기 </vt:lpstr>
      <vt:lpstr>[실습 9-1] SQL 문으로 테이블 생성하기 </vt:lpstr>
      <vt:lpstr>[실습 9-1] SQL 문으로 테이블 생성하기 </vt:lpstr>
      <vt:lpstr>[실습 9-1] SQL 문으로 테이블 생성하기 </vt:lpstr>
      <vt:lpstr>[실습 9-1] SQL 문으로 테이블 생성하기 </vt:lpstr>
      <vt:lpstr>2-1 제약 조건의 개요  </vt:lpstr>
      <vt:lpstr>2-2 기본키 제약 조건   </vt:lpstr>
      <vt:lpstr>2-2 기본키 제약 조건   </vt:lpstr>
      <vt:lpstr>2-2 기본키 제약 조건   </vt:lpstr>
      <vt:lpstr>2-2 기본키 제약 조건   </vt:lpstr>
      <vt:lpstr>2-3 외래키 제약 조건   </vt:lpstr>
      <vt:lpstr>2-3 외래키 제약 조건   </vt:lpstr>
      <vt:lpstr>2-3 외래키 제약 조건   </vt:lpstr>
      <vt:lpstr>2-3 외래키 제약 조건   </vt:lpstr>
      <vt:lpstr>2-4 UNIQUE 제약 조건   </vt:lpstr>
      <vt:lpstr>2-5 DEFAULT 제약 조건   </vt:lpstr>
      <vt:lpstr>2-5 DEFAULT 제약 조건   </vt:lpstr>
      <vt:lpstr>2-5 DEFAULT 제약 조건   </vt:lpstr>
      <vt:lpstr>2-6 NULL 값 허용   </vt:lpstr>
      <vt:lpstr>[실습 9-2] 테이블 압축하기  </vt:lpstr>
      <vt:lpstr>[실습 9-2] 테이블 압축하기  </vt:lpstr>
      <vt:lpstr>3-2 임시 테이블  </vt:lpstr>
      <vt:lpstr>[실습 9-3] 테이블 압축하기  </vt:lpstr>
      <vt:lpstr>[실습 9-3] 테이블 압축하기  </vt:lpstr>
      <vt:lpstr>4-1 테이블 삭제   </vt:lpstr>
      <vt:lpstr>4-2 테이블 수정   </vt:lpstr>
      <vt:lpstr>4-2 테이블 수정 </vt:lpstr>
      <vt:lpstr>[실습 9-4] 테이블 종합 실습하기   </vt:lpstr>
      <vt:lpstr>[실습 9-4] 테이블 종합 실습하기   </vt:lpstr>
      <vt:lpstr>[실습 9-4] 테이블 종합 실습하기   </vt:lpstr>
      <vt:lpstr>[실습 9-4] 테이블 종합 실습하기   </vt:lpstr>
      <vt:lpstr>[실습 9-4] 테이블 종합 실습하기   </vt:lpstr>
      <vt:lpstr>[실습 9-4] 테이블 종합 실습하기   </vt:lpstr>
      <vt:lpstr>[실습 9-4] 테이블 종합 실습하기   </vt:lpstr>
      <vt:lpstr>[실습 9-4] 테이블 종합 실습하기   </vt:lpstr>
      <vt:lpstr>[실습 9-4] 테이블 종합 실습하기   </vt:lpstr>
      <vt:lpstr>[실습 9-4] 테이블 종합 실습하기   </vt:lpstr>
      <vt:lpstr>[실습 9-4] 테이블 종합 실습하기   </vt:lpstr>
      <vt:lpstr>5-1 뷰의 개요    </vt:lpstr>
      <vt:lpstr>5-2 뷰 생성     </vt:lpstr>
      <vt:lpstr>5-2 뷰 생성     </vt:lpstr>
      <vt:lpstr>5-3 뷰의 장점    </vt:lpstr>
      <vt:lpstr>[실습 9-5] 뷰 활용하기   </vt:lpstr>
      <vt:lpstr>[실습 9-5] 뷰 활용하기   </vt:lpstr>
      <vt:lpstr>[실습 9-5] 뷰 활용하기   </vt:lpstr>
      <vt:lpstr>[실습 9-5] 뷰 활용하기   </vt:lpstr>
      <vt:lpstr>[실습 9-5] 뷰 활용하기   </vt:lpstr>
      <vt:lpstr>[실습 9-5] 뷰 활용하기   </vt:lpstr>
      <vt:lpstr>[실습 9-5] 뷰 활용하기   </vt:lpstr>
      <vt:lpstr>[실습 9-5] 뷰 활용하기   </vt:lpstr>
      <vt:lpstr>[실습 9-5] 뷰 활용하기   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변소현</cp:lastModifiedBy>
  <cp:revision>473</cp:revision>
  <dcterms:created xsi:type="dcterms:W3CDTF">2012-07-23T02:34:37Z</dcterms:created>
  <dcterms:modified xsi:type="dcterms:W3CDTF">2019-02-07T08:48:50Z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