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0"/>
  </p:notesMasterIdLst>
  <p:handoutMasterIdLst>
    <p:handoutMasterId r:id="rId41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85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36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10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인덱스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10-1] </a:t>
            </a:r>
            <a:r>
              <a:rPr lang="ko-KR" altLang="en-US" sz="2300" dirty="0"/>
              <a:t>제약 조건으로 자동 생성되는 인덱스 확인하기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348</a:t>
            </a:r>
            <a:r>
              <a:rPr lang="en-US" altLang="ko-KR" sz="1200" dirty="0">
                <a:latin typeface="+mn-ea"/>
                <a:ea typeface="+mn-ea"/>
              </a:rPr>
              <a:t>~354p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1-3 TBL2 </a:t>
            </a:r>
            <a:r>
              <a:rPr lang="ko-KR" altLang="en-US" dirty="0"/>
              <a:t>테이블을 만들고 기본키와 </a:t>
            </a:r>
            <a:r>
              <a:rPr lang="en-US" altLang="ko-KR" dirty="0"/>
              <a:t>UNIQUE </a:t>
            </a:r>
            <a:r>
              <a:rPr lang="ko-KR" altLang="en-US" dirty="0"/>
              <a:t>제약 조건 설정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sz="1400" dirty="0"/>
              <a:t>   1-4 </a:t>
            </a:r>
            <a:r>
              <a:rPr lang="en-US" altLang="ko-KR" dirty="0"/>
              <a:t>TBL3 </a:t>
            </a:r>
            <a:r>
              <a:rPr lang="ko-KR" altLang="en-US" dirty="0"/>
              <a:t>테이블을 만들고 </a:t>
            </a:r>
            <a:r>
              <a:rPr lang="ko-KR" altLang="en-US" dirty="0" err="1"/>
              <a:t>기본키</a:t>
            </a:r>
            <a:r>
              <a:rPr lang="ko-KR" altLang="en-US" dirty="0"/>
              <a:t> 없이 </a:t>
            </a:r>
            <a:r>
              <a:rPr lang="en-US" altLang="ko-KR" dirty="0"/>
              <a:t>UNIQUE </a:t>
            </a:r>
            <a:r>
              <a:rPr lang="ko-KR" altLang="en-US" dirty="0"/>
              <a:t>제약 조건만 설정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DD1863D-A46E-421E-9F86-201BE07A87CF}"/>
              </a:ext>
            </a:extLst>
          </p:cNvPr>
          <p:cNvSpPr/>
          <p:nvPr/>
        </p:nvSpPr>
        <p:spPr>
          <a:xfrm>
            <a:off x="476545" y="979066"/>
            <a:ext cx="8235915" cy="15948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TABLE TBL2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a INT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b INT UNIQUE,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 INT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SHOW INDEX FROM TBL2;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9EACEF-9819-49AF-AF00-58CFE0D64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6" y="2663915"/>
            <a:ext cx="6980952" cy="8212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8B8384F-815C-424F-8759-6A5DE4F8859C}"/>
              </a:ext>
            </a:extLst>
          </p:cNvPr>
          <p:cNvSpPr/>
          <p:nvPr/>
        </p:nvSpPr>
        <p:spPr>
          <a:xfrm>
            <a:off x="476545" y="4084411"/>
            <a:ext cx="8235915" cy="15948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TABLE TBL3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a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b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 INT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SHOW INDEX FROM TBL3;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5A75710-56C9-46CE-BA62-77FBDB5AD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5754585"/>
            <a:ext cx="6980952" cy="8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741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10-1] </a:t>
            </a:r>
            <a:r>
              <a:rPr lang="ko-KR" altLang="en-US" sz="2300" dirty="0"/>
              <a:t>제약 조건으로 자동 생성되는 인덱스 확인하기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348</a:t>
            </a:r>
            <a:r>
              <a:rPr lang="en-US" altLang="ko-KR" sz="1200" dirty="0">
                <a:latin typeface="+mn-ea"/>
                <a:ea typeface="+mn-ea"/>
              </a:rPr>
              <a:t>~354p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1-5 TBL4 </a:t>
            </a:r>
            <a:r>
              <a:rPr lang="ko-KR" altLang="en-US" dirty="0"/>
              <a:t>테이블을 만들고 </a:t>
            </a:r>
            <a:r>
              <a:rPr lang="en-US" altLang="ko-KR" dirty="0"/>
              <a:t>UNIQUE </a:t>
            </a:r>
            <a:r>
              <a:rPr lang="ko-KR" altLang="en-US" dirty="0"/>
              <a:t>제약 조건을 설정한 열 중 하나에 클러스터형 인덱스 생성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sz="1400" dirty="0"/>
              <a:t>   1-6 </a:t>
            </a:r>
            <a:r>
              <a:rPr lang="en-US" altLang="ko-KR" dirty="0"/>
              <a:t>TBL5 </a:t>
            </a:r>
            <a:r>
              <a:rPr lang="ko-KR" altLang="en-US" dirty="0"/>
              <a:t>테이블을 만들고 </a:t>
            </a:r>
            <a:r>
              <a:rPr lang="en-US" altLang="ko-KR" dirty="0"/>
              <a:t>a </a:t>
            </a:r>
            <a:r>
              <a:rPr lang="ko-KR" altLang="en-US" dirty="0"/>
              <a:t>열에는 </a:t>
            </a:r>
            <a:r>
              <a:rPr lang="en-US" altLang="ko-KR" dirty="0"/>
              <a:t>UNIQUE </a:t>
            </a:r>
            <a:r>
              <a:rPr lang="ko-KR" altLang="en-US" dirty="0"/>
              <a:t>제약 조건에 </a:t>
            </a:r>
            <a:r>
              <a:rPr lang="en-US" altLang="ko-KR" dirty="0"/>
              <a:t>NOT NULL</a:t>
            </a:r>
            <a:r>
              <a:rPr lang="ko-KR" altLang="en-US" dirty="0"/>
              <a:t>을 설정하고 </a:t>
            </a:r>
            <a:r>
              <a:rPr lang="en-US" altLang="ko-KR" dirty="0"/>
              <a:t>d </a:t>
            </a:r>
            <a:r>
              <a:rPr lang="ko-KR" altLang="en-US" dirty="0"/>
              <a:t>열에는 </a:t>
            </a:r>
            <a:r>
              <a:rPr lang="ko-KR" altLang="en-US" dirty="0" err="1"/>
              <a:t>기본키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DD1863D-A46E-421E-9F86-201BE07A87CF}"/>
              </a:ext>
            </a:extLst>
          </p:cNvPr>
          <p:cNvSpPr/>
          <p:nvPr/>
        </p:nvSpPr>
        <p:spPr>
          <a:xfrm>
            <a:off x="476545" y="979066"/>
            <a:ext cx="8235915" cy="15948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TABLE TBL4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a INT UNIQUE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b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d INT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SHOW INDEX FROM TBL4;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8B8384F-815C-424F-8759-6A5DE4F8859C}"/>
              </a:ext>
            </a:extLst>
          </p:cNvPr>
          <p:cNvSpPr/>
          <p:nvPr/>
        </p:nvSpPr>
        <p:spPr>
          <a:xfrm>
            <a:off x="476545" y="4084411"/>
            <a:ext cx="8235915" cy="15948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TABLE TBL5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a INT UNIQUE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b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 INT UNIQUE,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 INT PRIMARY KEY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SHOW INDEX FROM TBL5;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A26396-CA65-4AD3-B75A-4D760917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7" y="2665301"/>
            <a:ext cx="6961905" cy="8952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D1008AB-FB26-4DBC-BC54-B3312167F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" y="5754585"/>
            <a:ext cx="6961905" cy="1028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88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10-1] </a:t>
            </a:r>
            <a:r>
              <a:rPr lang="ko-KR" altLang="en-US" sz="2300" dirty="0"/>
              <a:t>제약 조건으로 자동 생성되는 인덱스 확인하기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348</a:t>
            </a:r>
            <a:r>
              <a:rPr lang="en-US" altLang="ko-KR" sz="1200" dirty="0">
                <a:latin typeface="+mn-ea"/>
                <a:ea typeface="+mn-ea"/>
              </a:rPr>
              <a:t>~354p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클러스터형 인덱스의 정렬 확인하기 </a:t>
            </a:r>
            <a:r>
              <a:rPr lang="ko-KR" altLang="en-US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회원 테이블의 열만 정의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sz="1400" dirty="0"/>
              <a:t>   2</a:t>
            </a:r>
            <a:r>
              <a:rPr lang="en-US" altLang="ko-KR" dirty="0"/>
              <a:t>-2 </a:t>
            </a:r>
            <a:r>
              <a:rPr lang="ko-KR" altLang="en-US" dirty="0"/>
              <a:t>데이터를 입력하고 확인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9322F08-EDB7-42C5-91EA-1C8D14E8ABFF}"/>
              </a:ext>
            </a:extLst>
          </p:cNvPr>
          <p:cNvSpPr/>
          <p:nvPr/>
        </p:nvSpPr>
        <p:spPr>
          <a:xfrm>
            <a:off x="476544" y="1448779"/>
            <a:ext cx="8235915" cy="1980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DATABASE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testDB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testDB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1EBE9F3-54CC-4AFE-92B3-B028392E800E}"/>
              </a:ext>
            </a:extLst>
          </p:cNvPr>
          <p:cNvSpPr/>
          <p:nvPr/>
        </p:nvSpPr>
        <p:spPr>
          <a:xfrm>
            <a:off x="476546" y="4059071"/>
            <a:ext cx="5130570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('YJS', 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1972,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1970, '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('KKJ', '</a:t>
            </a:r>
            <a:r>
              <a:rPr lang="ko-KR" altLang="en-US" sz="1400" dirty="0" err="1">
                <a:solidFill>
                  <a:schemeClr val="tx1"/>
                </a:solidFill>
              </a:rPr>
              <a:t>김국진</a:t>
            </a:r>
            <a:r>
              <a:rPr lang="en-US" altLang="ko-KR" sz="1400" dirty="0">
                <a:solidFill>
                  <a:schemeClr val="tx1"/>
                </a:solidFill>
              </a:rPr>
              <a:t>', 1965,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('KYM',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', 1967,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('KJD', '</a:t>
            </a:r>
            <a:r>
              <a:rPr lang="ko-KR" altLang="en-US" sz="1400" dirty="0" err="1">
                <a:solidFill>
                  <a:schemeClr val="tx1"/>
                </a:solidFill>
              </a:rPr>
              <a:t>김제동</a:t>
            </a:r>
            <a:r>
              <a:rPr lang="en-US" altLang="ko-KR" sz="1400" dirty="0">
                <a:solidFill>
                  <a:schemeClr val="tx1"/>
                </a:solidFill>
              </a:rPr>
              <a:t>', 1974, '</a:t>
            </a:r>
            <a:r>
              <a:rPr lang="ko-KR" altLang="en-US" sz="1400" dirty="0">
                <a:solidFill>
                  <a:schemeClr val="tx1"/>
                </a:solidFill>
              </a:rPr>
              <a:t>경남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54AD29-899A-4C1B-B1F2-CA35096C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00" y="4056612"/>
            <a:ext cx="2926231" cy="18026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96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10-1] </a:t>
            </a:r>
            <a:r>
              <a:rPr lang="ko-KR" altLang="en-US" sz="2300" dirty="0"/>
              <a:t>제약 조건으로 자동 생성되는 인덱스 확인하기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348</a:t>
            </a:r>
            <a:r>
              <a:rPr lang="en-US" altLang="ko-KR" sz="1200" dirty="0">
                <a:latin typeface="+mn-ea"/>
                <a:ea typeface="+mn-ea"/>
              </a:rPr>
              <a:t>~354p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 fontScale="25000" lnSpcReduction="20000"/>
          </a:bodyPr>
          <a:lstStyle/>
          <a:p>
            <a:pPr marL="93662" indent="0">
              <a:buNone/>
            </a:pPr>
            <a:r>
              <a:rPr lang="en-US" altLang="ko-KR" sz="5600" dirty="0"/>
              <a:t>   2-3 </a:t>
            </a:r>
            <a:r>
              <a:rPr lang="ko-KR" altLang="en-US" sz="5600" dirty="0"/>
              <a:t>아이디 열의 기본키를 제거하고 이름</a:t>
            </a:r>
            <a:r>
              <a:rPr lang="en-US" altLang="ko-KR" sz="5600" dirty="0"/>
              <a:t>(</a:t>
            </a:r>
            <a:r>
              <a:rPr lang="en-US" altLang="ko-KR" sz="5600" dirty="0" err="1"/>
              <a:t>userName</a:t>
            </a:r>
            <a:r>
              <a:rPr lang="en-US" altLang="ko-KR" sz="5600" dirty="0"/>
              <a:t>) </a:t>
            </a:r>
            <a:r>
              <a:rPr lang="ko-KR" altLang="en-US" sz="5600" dirty="0"/>
              <a:t>열을 기본키로 설정</a:t>
            </a:r>
            <a:endParaRPr lang="en-US" altLang="ko-KR" sz="5600" dirty="0"/>
          </a:p>
          <a:p>
            <a:pPr marL="436562" indent="-342900">
              <a:buAutoNum type="arabicPeriod"/>
            </a:pPr>
            <a:endParaRPr lang="en-US" altLang="ko-KR" sz="5600" dirty="0"/>
          </a:p>
          <a:p>
            <a:pPr marL="436562" indent="-342900">
              <a:buAutoNum type="arabicPeriod"/>
            </a:pPr>
            <a:endParaRPr lang="en-US" altLang="ko-KR" sz="5600" dirty="0"/>
          </a:p>
          <a:p>
            <a:pPr marL="436562" indent="-342900">
              <a:buAutoNum type="arabicPeriod"/>
            </a:pPr>
            <a:endParaRPr lang="en-US" altLang="ko-KR" sz="5600" dirty="0"/>
          </a:p>
          <a:p>
            <a:pPr marL="436562" indent="-342900">
              <a:buAutoNum type="arabicPeriod"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endParaRPr lang="en-US" altLang="ko-KR" sz="5600" dirty="0"/>
          </a:p>
          <a:p>
            <a:pPr marL="93662" indent="0">
              <a:buNone/>
            </a:pPr>
            <a:r>
              <a:rPr lang="en-US" altLang="ko-KR" sz="5600" dirty="0"/>
              <a:t>   2-4 </a:t>
            </a:r>
            <a:r>
              <a:rPr lang="ko-KR" altLang="en-US" sz="5600" dirty="0"/>
              <a:t>위 실습의 결론  </a:t>
            </a:r>
            <a:endParaRPr lang="en-US" altLang="ko-KR" sz="5600" dirty="0"/>
          </a:p>
          <a:p>
            <a:pPr lvl="1"/>
            <a:r>
              <a:rPr lang="en-US" altLang="ko-KR" sz="5600" dirty="0"/>
              <a:t>PRIMARY KEY</a:t>
            </a:r>
            <a:r>
              <a:rPr lang="ko-KR" altLang="en-US" sz="5600" dirty="0"/>
              <a:t>로 지정한 열에 클러스터형 인덱스가 생성</a:t>
            </a:r>
            <a:endParaRPr lang="en-US" altLang="ko-KR" sz="5600" dirty="0"/>
          </a:p>
          <a:p>
            <a:pPr lvl="1"/>
            <a:r>
              <a:rPr lang="en-US" altLang="ko-KR" sz="5600" dirty="0"/>
              <a:t>UNIQUE NOT NULL</a:t>
            </a:r>
            <a:r>
              <a:rPr lang="ko-KR" altLang="en-US" sz="5600" dirty="0"/>
              <a:t>로 지정한 열에 클러스터형 인덱스가 생성</a:t>
            </a:r>
            <a:endParaRPr lang="en-US" altLang="ko-KR" sz="5600" dirty="0"/>
          </a:p>
          <a:p>
            <a:pPr lvl="1"/>
            <a:r>
              <a:rPr lang="en-US" altLang="ko-KR" sz="5600" dirty="0"/>
              <a:t>UNIQUE </a:t>
            </a:r>
            <a:r>
              <a:rPr lang="ko-KR" altLang="en-US" sz="5600" dirty="0"/>
              <a:t>또는 </a:t>
            </a:r>
            <a:r>
              <a:rPr lang="en-US" altLang="ko-KR" sz="5600" dirty="0"/>
              <a:t>UNIQUE NULL</a:t>
            </a:r>
            <a:r>
              <a:rPr lang="ko-KR" altLang="en-US" sz="5600" dirty="0"/>
              <a:t>로 지정한 열에 보조 인덱스가 생성</a:t>
            </a:r>
            <a:endParaRPr lang="en-US" altLang="ko-KR" sz="5600" dirty="0"/>
          </a:p>
          <a:p>
            <a:pPr lvl="1"/>
            <a:r>
              <a:rPr lang="en-US" altLang="ko-KR" sz="5600" dirty="0"/>
              <a:t>PRIMARY KEY</a:t>
            </a:r>
            <a:r>
              <a:rPr lang="ko-KR" altLang="en-US" sz="5600" dirty="0"/>
              <a:t>와 </a:t>
            </a:r>
            <a:r>
              <a:rPr lang="en-US" altLang="ko-KR" sz="5600" dirty="0"/>
              <a:t>UNIQUE NOT NULL</a:t>
            </a:r>
            <a:r>
              <a:rPr lang="ko-KR" altLang="en-US" sz="5600" dirty="0"/>
              <a:t>이 같이 있으면 </a:t>
            </a:r>
            <a:r>
              <a:rPr lang="en-US" altLang="ko-KR" sz="5600" dirty="0"/>
              <a:t>PRIMARY KEY</a:t>
            </a:r>
            <a:r>
              <a:rPr lang="ko-KR" altLang="en-US" sz="5600" dirty="0"/>
              <a:t>로 지정한 열에 우선 클러스터형 인덱스가 생성</a:t>
            </a:r>
            <a:endParaRPr lang="en-US" altLang="ko-KR" sz="5600" dirty="0"/>
          </a:p>
          <a:p>
            <a:pPr lvl="1"/>
            <a:r>
              <a:rPr lang="en-US" altLang="ko-KR" sz="5600" dirty="0"/>
              <a:t>PRIMARY KEY</a:t>
            </a:r>
            <a:r>
              <a:rPr lang="ko-KR" altLang="en-US" sz="5600" dirty="0"/>
              <a:t>로 지정한 열을 기준으로 데이터가 오름차순 정렬</a:t>
            </a:r>
            <a:endParaRPr lang="en-US" altLang="ko-KR" sz="56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endParaRPr lang="en-US" altLang="ko-KR" sz="3500" dirty="0"/>
          </a:p>
          <a:p>
            <a:pPr marL="93662" indent="0">
              <a:buNone/>
            </a:pPr>
            <a:r>
              <a:rPr lang="en-US" altLang="ko-KR" sz="35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9322F08-EDB7-42C5-91EA-1C8D14E8ABFF}"/>
              </a:ext>
            </a:extLst>
          </p:cNvPr>
          <p:cNvSpPr/>
          <p:nvPr/>
        </p:nvSpPr>
        <p:spPr>
          <a:xfrm>
            <a:off x="476544" y="1163241"/>
            <a:ext cx="8235915" cy="9451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DROP PRIMARY KEY;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pk_userName</a:t>
            </a:r>
            <a:r>
              <a:rPr lang="en-US" altLang="ko-KR" sz="1400" dirty="0">
                <a:solidFill>
                  <a:schemeClr val="tx1"/>
                </a:solidFill>
              </a:rPr>
              <a:t> PRIMARY KEY (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D7F66C6-2C24-47A5-A3E7-F723ACF6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2189636"/>
            <a:ext cx="3199297" cy="1914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588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B-Tree</a:t>
            </a:r>
            <a:r>
              <a:rPr lang="ko-KR" altLang="en-US" dirty="0"/>
              <a:t>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B–Tree</a:t>
            </a:r>
            <a:endParaRPr lang="en-US" altLang="ko-KR" dirty="0"/>
          </a:p>
          <a:p>
            <a:pPr lvl="1"/>
            <a:r>
              <a:rPr lang="ko-KR" altLang="en-US" smtClean="0"/>
              <a:t>‘자료 </a:t>
            </a:r>
            <a:r>
              <a:rPr lang="ko-KR" altLang="en-US" dirty="0" err="1"/>
              <a:t>구조’에</a:t>
            </a:r>
            <a:r>
              <a:rPr lang="ko-KR" altLang="en-US" dirty="0"/>
              <a:t> 나오는</a:t>
            </a:r>
            <a:r>
              <a:rPr lang="en-US" altLang="ko-KR" dirty="0"/>
              <a:t>, </a:t>
            </a:r>
            <a:r>
              <a:rPr lang="ko-KR" altLang="en-US" dirty="0"/>
              <a:t>범용적으로 사용되는 </a:t>
            </a:r>
            <a:r>
              <a:rPr lang="ko-KR" altLang="en-US"/>
              <a:t>데이터 </a:t>
            </a:r>
            <a:r>
              <a:rPr lang="ko-KR" altLang="en-US" smtClean="0"/>
              <a:t>구조로 균형이 </a:t>
            </a:r>
            <a:r>
              <a:rPr lang="ko-KR" altLang="en-US"/>
              <a:t>잡힌 </a:t>
            </a:r>
            <a:r>
              <a:rPr lang="ko-KR" altLang="en-US" smtClean="0"/>
              <a:t>트리</a:t>
            </a:r>
            <a:endParaRPr lang="en-US" altLang="ko-KR" smtClean="0"/>
          </a:p>
          <a:p>
            <a:pPr lvl="1"/>
            <a:r>
              <a:rPr lang="ko-KR" altLang="en-US" smtClean="0"/>
              <a:t>트</a:t>
            </a:r>
            <a:r>
              <a:rPr lang="ko-KR" altLang="en-US" smtClean="0"/>
              <a:t>리 </a:t>
            </a:r>
            <a:r>
              <a:rPr lang="ko-KR" altLang="en-US" dirty="0"/>
              <a:t>구조에서 데이터가 </a:t>
            </a:r>
            <a:r>
              <a:rPr lang="ko-KR" altLang="en-US"/>
              <a:t>존재하는 </a:t>
            </a:r>
            <a:r>
              <a:rPr lang="ko-KR" altLang="en-US" smtClean="0"/>
              <a:t>공간을 노드라고 함</a:t>
            </a:r>
            <a:endParaRPr lang="en-US" altLang="ko-KR" smtClean="0"/>
          </a:p>
          <a:p>
            <a:pPr lvl="1"/>
            <a:r>
              <a:rPr lang="ko-KR" altLang="en-US" smtClean="0"/>
              <a:t>노드의 종류</a:t>
            </a:r>
            <a:endParaRPr lang="en-US" altLang="ko-KR" dirty="0"/>
          </a:p>
          <a:p>
            <a:pPr lvl="2"/>
            <a:r>
              <a:rPr lang="ko-KR" altLang="en-US"/>
              <a:t>루트 </a:t>
            </a:r>
            <a:r>
              <a:rPr lang="ko-KR" altLang="en-US" smtClean="0"/>
              <a:t>노드</a:t>
            </a:r>
            <a:r>
              <a:rPr lang="en-US" altLang="ko-KR" smtClean="0"/>
              <a:t> :</a:t>
            </a:r>
            <a:r>
              <a:rPr lang="ko-KR" altLang="en-US" smtClean="0"/>
              <a:t> </a:t>
            </a:r>
            <a:r>
              <a:rPr lang="ko-KR" altLang="en-US" dirty="0"/>
              <a:t>가장 상위에 </a:t>
            </a:r>
            <a:r>
              <a:rPr lang="ko-KR" altLang="en-US"/>
              <a:t>있는 </a:t>
            </a:r>
            <a:r>
              <a:rPr lang="ko-KR" altLang="en-US" smtClean="0"/>
              <a:t>노드</a:t>
            </a:r>
            <a:r>
              <a:rPr lang="en-US" altLang="ko-KR" smtClean="0"/>
              <a:t>, </a:t>
            </a:r>
            <a:r>
              <a:rPr lang="ko-KR" altLang="en-US" dirty="0"/>
              <a:t>모든 출발은 이 루트 노드에서 시작</a:t>
            </a:r>
            <a:endParaRPr lang="en-US" altLang="ko-KR" dirty="0"/>
          </a:p>
          <a:p>
            <a:pPr lvl="2"/>
            <a:r>
              <a:rPr lang="ko-KR" altLang="en-US"/>
              <a:t>리프 </a:t>
            </a:r>
            <a:r>
              <a:rPr lang="ko-KR" altLang="en-US" smtClean="0"/>
              <a:t>노드</a:t>
            </a:r>
            <a:r>
              <a:rPr lang="en-US" altLang="ko-KR" smtClean="0"/>
              <a:t> :</a:t>
            </a:r>
            <a:r>
              <a:rPr lang="ko-KR" altLang="en-US" smtClean="0"/>
              <a:t> </a:t>
            </a:r>
            <a:r>
              <a:rPr lang="ko-KR" altLang="en-US" dirty="0"/>
              <a:t>가장 말단에 있는 노드</a:t>
            </a:r>
            <a:endParaRPr lang="en-US" altLang="ko-KR" dirty="0"/>
          </a:p>
          <a:p>
            <a:pPr lvl="2"/>
            <a:r>
              <a:rPr lang="ko-KR" altLang="en-US" smtClean="0"/>
              <a:t>중간 수준 노드 </a:t>
            </a:r>
            <a:r>
              <a:rPr lang="en-US" altLang="ko-KR" smtClean="0"/>
              <a:t>: </a:t>
            </a:r>
            <a:r>
              <a:rPr lang="ko-KR" altLang="en-US" smtClean="0"/>
              <a:t>루트 노드와 </a:t>
            </a:r>
            <a:r>
              <a:rPr lang="ko-KR" altLang="en-US" dirty="0"/>
              <a:t>리프 노드의 중간에 </a:t>
            </a:r>
            <a:r>
              <a:rPr lang="ko-KR" altLang="en-US"/>
              <a:t>끼인 </a:t>
            </a:r>
            <a:r>
              <a:rPr lang="ko-KR" altLang="en-US" smtClean="0"/>
              <a:t>노드</a:t>
            </a:r>
            <a:endParaRPr lang="en-US" altLang="ko-KR" dirty="0"/>
          </a:p>
          <a:p>
            <a:pPr lvl="1"/>
            <a:r>
              <a:rPr lang="ko-KR" altLang="en-US" smtClean="0"/>
              <a:t>페이지</a:t>
            </a:r>
            <a:endParaRPr lang="en-US" altLang="ko-KR" smtClean="0"/>
          </a:p>
          <a:p>
            <a:pPr lvl="2"/>
            <a:r>
              <a:rPr lang="en-US" altLang="ko-KR" smtClean="0"/>
              <a:t>MySQL</a:t>
            </a:r>
            <a:r>
              <a:rPr lang="ko-KR" altLang="en-US"/>
              <a:t>에서는 </a:t>
            </a:r>
            <a:r>
              <a:rPr lang="ko-KR" altLang="en-US" smtClean="0"/>
              <a:t>노드를 </a:t>
            </a:r>
            <a:r>
              <a:rPr lang="ko-KR" altLang="en-US"/>
              <a:t>페이지라고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/>
            <a:r>
              <a:rPr lang="ko-KR" altLang="en-US" smtClean="0"/>
              <a:t>페이지는 </a:t>
            </a:r>
            <a:r>
              <a:rPr lang="ko-KR" altLang="en-US" dirty="0"/>
              <a:t>최소한의 저장 단위로 크기가 </a:t>
            </a:r>
            <a:r>
              <a:rPr lang="en-US" altLang="ko-KR" dirty="0"/>
              <a:t>16KB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아무리 작은 데이터를 저장하더라도 </a:t>
            </a:r>
            <a:r>
              <a:rPr lang="en-US" altLang="ko-KR" dirty="0"/>
              <a:t>1</a:t>
            </a:r>
            <a:r>
              <a:rPr lang="ko-KR" altLang="en-US"/>
              <a:t>개의 </a:t>
            </a:r>
            <a:r>
              <a:rPr lang="ko-KR" altLang="en-US" smtClean="0"/>
              <a:t>페이지</a:t>
            </a:r>
            <a:r>
              <a:rPr lang="en-US" altLang="ko-KR" dirty="0"/>
              <a:t>(16KB)</a:t>
            </a:r>
            <a:r>
              <a:rPr lang="ko-KR" altLang="en-US"/>
              <a:t>를 </a:t>
            </a:r>
            <a:r>
              <a:rPr lang="ko-KR" altLang="en-US" smtClean="0"/>
              <a:t>사용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66A87D0-3522-45C8-97E6-E0C35817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23711"/>
            <a:ext cx="4629496" cy="30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B-Tree</a:t>
            </a:r>
            <a:r>
              <a:rPr lang="ko-KR" altLang="en-US" dirty="0"/>
              <a:t>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 - Tree </a:t>
            </a:r>
            <a:r>
              <a:rPr lang="ko-KR" altLang="en-US" dirty="0"/>
              <a:t>구조에서 </a:t>
            </a:r>
            <a:r>
              <a:rPr lang="en-US" altLang="ko-KR" dirty="0"/>
              <a:t>MMM</a:t>
            </a:r>
            <a:r>
              <a:rPr lang="ko-KR" altLang="en-US" dirty="0"/>
              <a:t>이라는 데이터를 검색하는 경우</a:t>
            </a:r>
            <a:endParaRPr lang="en-US" altLang="ko-KR" dirty="0"/>
          </a:p>
          <a:p>
            <a:pPr lvl="1"/>
            <a:r>
              <a:rPr lang="en-US" altLang="ko-KR" dirty="0"/>
              <a:t>AAA, FFF, LLL</a:t>
            </a:r>
            <a:r>
              <a:rPr lang="ko-KR" altLang="en-US" dirty="0"/>
              <a:t>이라는 데이터를 읽은 후 </a:t>
            </a:r>
            <a:r>
              <a:rPr lang="en-US" altLang="ko-KR" dirty="0"/>
              <a:t>MMM</a:t>
            </a:r>
            <a:r>
              <a:rPr lang="ko-KR" altLang="en-US" dirty="0"/>
              <a:t>이 </a:t>
            </a:r>
            <a:r>
              <a:rPr lang="en-US" altLang="ko-KR" dirty="0"/>
              <a:t>LLL </a:t>
            </a:r>
            <a:r>
              <a:rPr lang="ko-KR" altLang="en-US" dirty="0"/>
              <a:t>다음에 나오므로 세 번째 리프 페이지로 직접 이동</a:t>
            </a:r>
            <a:endParaRPr lang="en-US" altLang="ko-KR" dirty="0"/>
          </a:p>
          <a:p>
            <a:pPr lvl="1"/>
            <a:r>
              <a:rPr lang="ko-KR" altLang="en-US" dirty="0"/>
              <a:t>세 번째 리프 페이지에서 </a:t>
            </a:r>
            <a:r>
              <a:rPr lang="en-US" altLang="ko-KR" dirty="0"/>
              <a:t>LLL, MMM</a:t>
            </a:r>
            <a:r>
              <a:rPr lang="ko-KR" altLang="en-US" dirty="0"/>
              <a:t>이라는 데이터를 읽어 </a:t>
            </a:r>
            <a:r>
              <a:rPr lang="en-US" altLang="ko-KR" dirty="0"/>
              <a:t>MMM</a:t>
            </a:r>
            <a:r>
              <a:rPr lang="ko-KR" altLang="en-US" dirty="0"/>
              <a:t>을 찾음</a:t>
            </a:r>
            <a:endParaRPr lang="en-US" altLang="ko-KR" dirty="0"/>
          </a:p>
          <a:p>
            <a:pPr lvl="1"/>
            <a:r>
              <a:rPr lang="ko-KR" altLang="en-US" dirty="0"/>
              <a:t>루트 페이지에서 </a:t>
            </a:r>
            <a:r>
              <a:rPr lang="en-US" altLang="ko-KR" dirty="0"/>
              <a:t>3</a:t>
            </a:r>
            <a:r>
              <a:rPr lang="ko-KR" altLang="en-US" dirty="0"/>
              <a:t>건</a:t>
            </a:r>
            <a:r>
              <a:rPr lang="en-US" altLang="ko-KR" dirty="0"/>
              <a:t>(AAA, FFF, LLL), </a:t>
            </a:r>
            <a:r>
              <a:rPr lang="ko-KR" altLang="en-US" dirty="0"/>
              <a:t>리프 페이지에서 </a:t>
            </a:r>
            <a:r>
              <a:rPr lang="en-US" altLang="ko-KR" dirty="0"/>
              <a:t>2</a:t>
            </a:r>
            <a:r>
              <a:rPr lang="ko-KR" altLang="en-US" dirty="0"/>
              <a:t>건</a:t>
            </a:r>
            <a:r>
              <a:rPr lang="en-US" altLang="ko-KR" dirty="0"/>
              <a:t>(LLL, MMM),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건의 데이터를 검색하면 원하는 결과를 </a:t>
            </a:r>
            <a:r>
              <a:rPr lang="ko-KR" altLang="en-US" dirty="0" err="1"/>
              <a:t>얻을수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/>
              <a:t>이 과정에서 </a:t>
            </a:r>
            <a:r>
              <a:rPr lang="en-US" altLang="ko-KR" dirty="0"/>
              <a:t>2</a:t>
            </a:r>
            <a:r>
              <a:rPr lang="ko-KR" altLang="en-US" dirty="0"/>
              <a:t>개의 페이지를 읽음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III</a:t>
            </a:r>
            <a:r>
              <a:rPr lang="ko-KR" altLang="en-US" dirty="0"/>
              <a:t>라는 새로운 데이터를 삽입하는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11D5950-2FE1-4B50-B1DA-F2B06FA7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933945"/>
            <a:ext cx="5314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페이지 분할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GGG</a:t>
            </a:r>
            <a:r>
              <a:rPr lang="ko-KR" altLang="en-US" dirty="0"/>
              <a:t>라는 새로운 데이터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0192D6-B45E-4BB9-AA93-A34E1862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96" y="1226177"/>
            <a:ext cx="634860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페이지 분할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PPP</a:t>
            </a:r>
            <a:r>
              <a:rPr lang="ko-KR" altLang="en-US" dirty="0"/>
              <a:t>와 </a:t>
            </a:r>
            <a:r>
              <a:rPr lang="en-US" altLang="ko-KR" dirty="0"/>
              <a:t>QQQ</a:t>
            </a:r>
            <a:r>
              <a:rPr lang="ko-KR" altLang="en-US" dirty="0"/>
              <a:t>라는 데이터를 동시에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E2A13D0-6F26-4CFC-9908-19FD060D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70" y="1177092"/>
            <a:ext cx="5133059" cy="55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0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인덱스 없이 테이블을 생성하고 다음과 같이 데이터를 입력하는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페이지당 </a:t>
            </a:r>
            <a:r>
              <a:rPr lang="en-US" altLang="ko-KR" dirty="0"/>
              <a:t>4</a:t>
            </a:r>
            <a:r>
              <a:rPr lang="ko-KR" altLang="en-US" dirty="0"/>
              <a:t>개의 행이 입력된다면 위의 데이터는 다음과 같이 구성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97DC655-C644-4613-8870-C25287F7AE4C}"/>
              </a:ext>
            </a:extLst>
          </p:cNvPr>
          <p:cNvSpPr/>
          <p:nvPr/>
        </p:nvSpPr>
        <p:spPr>
          <a:xfrm>
            <a:off x="476544" y="983220"/>
            <a:ext cx="8235915" cy="3737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DATABASE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testDB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testDB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('YJS', 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('KKJ', '</a:t>
            </a:r>
            <a:r>
              <a:rPr lang="ko-KR" altLang="en-US" sz="1400" dirty="0" err="1">
                <a:solidFill>
                  <a:schemeClr val="tx1"/>
                </a:solidFill>
              </a:rPr>
              <a:t>김국진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('KYM',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('KJD', '</a:t>
            </a:r>
            <a:r>
              <a:rPr lang="ko-KR" altLang="en-US" sz="1400" dirty="0" err="1">
                <a:solidFill>
                  <a:schemeClr val="tx1"/>
                </a:solidFill>
              </a:rPr>
              <a:t>김제동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('NHS', '</a:t>
            </a:r>
            <a:r>
              <a:rPr lang="ko-KR" altLang="en-US" sz="1400" dirty="0">
                <a:solidFill>
                  <a:schemeClr val="tx1"/>
                </a:solidFill>
              </a:rPr>
              <a:t>남희석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('SDY', '</a:t>
            </a:r>
            <a:r>
              <a:rPr lang="ko-KR" altLang="en-US" sz="1400" dirty="0">
                <a:solidFill>
                  <a:schemeClr val="tx1"/>
                </a:solidFill>
              </a:rPr>
              <a:t>신동엽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('LHJ', '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('LKK', '</a:t>
            </a:r>
            <a:r>
              <a:rPr lang="ko-KR" altLang="en-US" sz="1400" dirty="0">
                <a:solidFill>
                  <a:schemeClr val="tx1"/>
                </a:solidFill>
              </a:rPr>
              <a:t>이경규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('PSH', '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D4C3F2-0CB0-4F8B-862C-D7CD88A9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4" y="5285670"/>
            <a:ext cx="6400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데이터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userID</a:t>
            </a:r>
            <a:r>
              <a:rPr lang="ko-KR" altLang="en-US" dirty="0"/>
              <a:t>에 클러스터형 인덱스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다시</a:t>
            </a:r>
            <a:r>
              <a:rPr lang="en-US" altLang="ko-KR" dirty="0"/>
              <a:t> </a:t>
            </a:r>
            <a:r>
              <a:rPr lang="ko-KR" altLang="en-US" dirty="0"/>
              <a:t>데이터 확인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5CD3300-C10F-4FF1-852C-4BEDA7751FE2}"/>
              </a:ext>
            </a:extLst>
          </p:cNvPr>
          <p:cNvSpPr/>
          <p:nvPr/>
        </p:nvSpPr>
        <p:spPr>
          <a:xfrm>
            <a:off x="476545" y="1191316"/>
            <a:ext cx="6525726" cy="302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33E51F-8689-491B-8A49-533E0A836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85" y="1191317"/>
            <a:ext cx="1575249" cy="23998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EC207EB-4B04-4038-82B8-B82560D9BEDD}"/>
              </a:ext>
            </a:extLst>
          </p:cNvPr>
          <p:cNvSpPr/>
          <p:nvPr/>
        </p:nvSpPr>
        <p:spPr>
          <a:xfrm>
            <a:off x="476546" y="4253615"/>
            <a:ext cx="6525726" cy="7638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PK_clusterTBL_userID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PRIMARY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AAA8F77-681F-47D5-BB5C-944D01E3DF31}"/>
              </a:ext>
            </a:extLst>
          </p:cNvPr>
          <p:cNvSpPr/>
          <p:nvPr/>
        </p:nvSpPr>
        <p:spPr>
          <a:xfrm>
            <a:off x="476546" y="5638610"/>
            <a:ext cx="6525726" cy="356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A744BB9-E5B4-40A2-A5C3-E43D4A21A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86" y="4247812"/>
            <a:ext cx="1566594" cy="24665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44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인덱스의 개요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인덱스의 종류와 자동 생성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03 </a:t>
            </a:r>
            <a:r>
              <a:rPr lang="ko-KR" altLang="en-US" dirty="0"/>
              <a:t>인덱스의 내부 작동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04 </a:t>
            </a:r>
            <a:r>
              <a:rPr lang="ko-KR" altLang="en-US" dirty="0"/>
              <a:t>인덱스 생성 및 삭제</a:t>
            </a:r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05 </a:t>
            </a:r>
            <a:r>
              <a:rPr lang="ko-KR" altLang="en-US" dirty="0"/>
              <a:t>인덱스 생성 기준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다시 데이터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B0D206-CDA9-41E8-9136-56E8A9CA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98883"/>
            <a:ext cx="8010889" cy="49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보조 인덱스 만들기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열에 </a:t>
            </a:r>
            <a:r>
              <a:rPr lang="en-US" altLang="ko-KR" dirty="0"/>
              <a:t>UNIQUE </a:t>
            </a:r>
            <a:r>
              <a:rPr lang="ko-KR" altLang="en-US" dirty="0"/>
              <a:t>제약 조건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AB9528D-8FE3-4A0E-976C-1769B3C1EC30}"/>
              </a:ext>
            </a:extLst>
          </p:cNvPr>
          <p:cNvSpPr/>
          <p:nvPr/>
        </p:nvSpPr>
        <p:spPr>
          <a:xfrm>
            <a:off x="476544" y="1221797"/>
            <a:ext cx="8235915" cy="3737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DATABASE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testDB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testDB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('YJS', 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('KKJ', '</a:t>
            </a:r>
            <a:r>
              <a:rPr lang="ko-KR" altLang="en-US" sz="1400" dirty="0" err="1">
                <a:solidFill>
                  <a:schemeClr val="tx1"/>
                </a:solidFill>
              </a:rPr>
              <a:t>김국진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('KYM', '</a:t>
            </a:r>
            <a:r>
              <a:rPr lang="ko-KR" altLang="en-US" sz="1400" dirty="0">
                <a:solidFill>
                  <a:schemeClr val="tx1"/>
                </a:solidFill>
              </a:rPr>
              <a:t>김용만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('KJD', '</a:t>
            </a:r>
            <a:r>
              <a:rPr lang="ko-KR" altLang="en-US" sz="1400" dirty="0" err="1">
                <a:solidFill>
                  <a:schemeClr val="tx1"/>
                </a:solidFill>
              </a:rPr>
              <a:t>김제동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('NHS', '</a:t>
            </a:r>
            <a:r>
              <a:rPr lang="ko-KR" altLang="en-US" sz="1400" dirty="0">
                <a:solidFill>
                  <a:schemeClr val="tx1"/>
                </a:solidFill>
              </a:rPr>
              <a:t>남희석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('SDY', '</a:t>
            </a:r>
            <a:r>
              <a:rPr lang="ko-KR" altLang="en-US" sz="1400" dirty="0">
                <a:solidFill>
                  <a:schemeClr val="tx1"/>
                </a:solidFill>
              </a:rPr>
              <a:t>신동엽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('LHJ', '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('LKK', '</a:t>
            </a:r>
            <a:r>
              <a:rPr lang="ko-KR" altLang="en-US" sz="1400" dirty="0">
                <a:solidFill>
                  <a:schemeClr val="tx1"/>
                </a:solidFill>
              </a:rPr>
              <a:t>이경규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('PSH', '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23DA59C-6E01-41D3-B63A-FFAF5276D67B}"/>
              </a:ext>
            </a:extLst>
          </p:cNvPr>
          <p:cNvSpPr/>
          <p:nvPr/>
        </p:nvSpPr>
        <p:spPr>
          <a:xfrm>
            <a:off x="476545" y="5638610"/>
            <a:ext cx="8235913" cy="805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UK_secondaryTBL_userID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UNIQUE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667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데이터 순서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5CD3300-C10F-4FF1-852C-4BEDA7751FE2}"/>
              </a:ext>
            </a:extLst>
          </p:cNvPr>
          <p:cNvSpPr/>
          <p:nvPr/>
        </p:nvSpPr>
        <p:spPr>
          <a:xfrm>
            <a:off x="476545" y="1191316"/>
            <a:ext cx="607567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022FA6F-25BD-4BAD-BAE2-562777A0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91316"/>
            <a:ext cx="1982643" cy="31020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02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보조 인덱스의 내부 구성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E720960-9CAF-4EA4-B324-9F928901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32" y="998730"/>
            <a:ext cx="5879135" cy="569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0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클러스터형 인덱스와 보조 인덱스에서 데이터 검색 </a:t>
            </a:r>
            <a:endParaRPr lang="en-US" altLang="ko-KR" dirty="0"/>
          </a:p>
          <a:p>
            <a:pPr lvl="1"/>
            <a:r>
              <a:rPr lang="ko-KR" altLang="en-US" dirty="0"/>
              <a:t>클러스터형 인덱스는 데이터 검색 속도가 보조 인덱스보다 빠름</a:t>
            </a:r>
            <a:endParaRPr lang="en-US" altLang="ko-KR" dirty="0"/>
          </a:p>
          <a:p>
            <a:pPr lvl="1"/>
            <a:r>
              <a:rPr lang="ko-KR" altLang="en-US" dirty="0"/>
              <a:t>클러스터형 인덱스에서 </a:t>
            </a:r>
            <a:r>
              <a:rPr lang="en-US" altLang="ko-KR" dirty="0"/>
              <a:t>NHS(</a:t>
            </a:r>
            <a:r>
              <a:rPr lang="ko-KR" altLang="en-US" dirty="0"/>
              <a:t>남희석</a:t>
            </a:r>
            <a:r>
              <a:rPr lang="en-US" altLang="ko-KR" dirty="0"/>
              <a:t>)</a:t>
            </a:r>
            <a:r>
              <a:rPr lang="ko-KR" altLang="en-US" dirty="0"/>
              <a:t>를 검색하는 경우 루트 페이지</a:t>
            </a:r>
            <a:r>
              <a:rPr lang="en-US" altLang="ko-KR" dirty="0"/>
              <a:t>(100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와 리프 페이지</a:t>
            </a:r>
            <a:r>
              <a:rPr lang="en-US" altLang="ko-KR" dirty="0"/>
              <a:t>(1001</a:t>
            </a:r>
            <a:r>
              <a:rPr lang="ko-KR" altLang="en-US" dirty="0"/>
              <a:t>번</a:t>
            </a:r>
            <a:r>
              <a:rPr lang="en-US" altLang="ko-KR"/>
              <a:t>),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 페이지만 읽어야 함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E524A75-70E2-4F67-A266-51C5B9E8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09" y="2129155"/>
            <a:ext cx="6983181" cy="43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9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클러스터형 인덱스와 보조 인덱스에서 데이터 검색 </a:t>
            </a:r>
            <a:endParaRPr lang="en-US" altLang="ko-KR" dirty="0"/>
          </a:p>
          <a:p>
            <a:pPr lvl="1"/>
            <a:r>
              <a:rPr lang="ko-KR" altLang="en-US" dirty="0"/>
              <a:t>보조 인덱스에서 </a:t>
            </a:r>
            <a:r>
              <a:rPr lang="en-US" altLang="ko-KR" dirty="0"/>
              <a:t>NHS(</a:t>
            </a:r>
            <a:r>
              <a:rPr lang="ko-KR" altLang="en-US" dirty="0"/>
              <a:t>남 희석</a:t>
            </a:r>
            <a:r>
              <a:rPr lang="en-US" altLang="ko-KR" dirty="0"/>
              <a:t>)</a:t>
            </a:r>
            <a:r>
              <a:rPr lang="ko-KR" altLang="en-US" dirty="0"/>
              <a:t>를 검색할 때는 인덱스 페이지의 루트 페이지</a:t>
            </a:r>
            <a:r>
              <a:rPr lang="en-US" altLang="ko-KR" dirty="0"/>
              <a:t>(10</a:t>
            </a:r>
            <a:r>
              <a:rPr lang="ko-KR" altLang="en-US" dirty="0"/>
              <a:t>번</a:t>
            </a:r>
            <a:r>
              <a:rPr lang="en-US" altLang="ko-KR" dirty="0"/>
              <a:t>), </a:t>
            </a:r>
            <a:r>
              <a:rPr lang="ko-KR" altLang="en-US" dirty="0"/>
              <a:t>리프 페이지</a:t>
            </a:r>
            <a:r>
              <a:rPr lang="en-US" altLang="ko-KR" dirty="0"/>
              <a:t>(200</a:t>
            </a:r>
            <a:r>
              <a:rPr lang="ko-KR" altLang="en-US" dirty="0"/>
              <a:t>번</a:t>
            </a:r>
            <a:r>
              <a:rPr lang="en-US" altLang="ko-KR" dirty="0"/>
              <a:t>), </a:t>
            </a:r>
            <a:r>
              <a:rPr lang="ko-KR" altLang="en-US" dirty="0"/>
              <a:t>데이터 페이지 </a:t>
            </a:r>
            <a:r>
              <a:rPr lang="en-US" altLang="ko-KR" dirty="0"/>
              <a:t>(1002</a:t>
            </a:r>
            <a:r>
              <a:rPr lang="ko-KR" altLang="en-US" dirty="0"/>
              <a:t>번</a:t>
            </a:r>
            <a:r>
              <a:rPr lang="en-US" altLang="ko-KR" dirty="0"/>
              <a:t>),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 페이지를 읽어야 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574697-0338-4E7F-9A0A-7AEFAE12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01" y="1844531"/>
            <a:ext cx="5009798" cy="48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3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클러스터형 인덱스와 보조 인덱스에서 데이터 삽입</a:t>
            </a:r>
            <a:endParaRPr lang="en-US" altLang="ko-KR" dirty="0"/>
          </a:p>
          <a:p>
            <a:pPr lvl="1"/>
            <a:r>
              <a:rPr lang="ko-KR" altLang="en-US" dirty="0"/>
              <a:t>보조 인덱스의 성능 부하가 클러스터형 인덱스보다 더 적음 </a:t>
            </a:r>
            <a:endParaRPr lang="en-US" altLang="ko-KR" dirty="0"/>
          </a:p>
          <a:p>
            <a:pPr lvl="1"/>
            <a:r>
              <a:rPr lang="ko-KR" altLang="en-US" dirty="0"/>
              <a:t>클러스터형 인덱스에 새로운 데이터 삽입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3A59116-902E-47D9-8A6A-68BD3557A900}"/>
              </a:ext>
            </a:extLst>
          </p:cNvPr>
          <p:cNvSpPr/>
          <p:nvPr/>
        </p:nvSpPr>
        <p:spPr>
          <a:xfrm>
            <a:off x="656565" y="1784135"/>
            <a:ext cx="8055893" cy="564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('KKK', '</a:t>
            </a:r>
            <a:r>
              <a:rPr lang="ko-KR" altLang="en-US" sz="1400" dirty="0" err="1">
                <a:solidFill>
                  <a:schemeClr val="tx1"/>
                </a:solidFill>
              </a:rPr>
              <a:t>크크크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clusterTBL</a:t>
            </a:r>
            <a:r>
              <a:rPr lang="en-US" altLang="ko-KR" sz="1400" dirty="0">
                <a:solidFill>
                  <a:schemeClr val="tx1"/>
                </a:solidFill>
              </a:rPr>
              <a:t> VALUES ('MMM', '</a:t>
            </a:r>
            <a:r>
              <a:rPr lang="ko-KR" altLang="en-US" sz="1400" dirty="0" err="1">
                <a:solidFill>
                  <a:schemeClr val="tx1"/>
                </a:solidFill>
              </a:rPr>
              <a:t>마마무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BB7C8B-3BF4-4462-BFAB-97406687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3" y="2492361"/>
            <a:ext cx="7419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/>
              <a:t>보조 인덱스에 동일한 데이터 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C5CB1C-2C28-4CA0-94F7-57009CAD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89" y="1673805"/>
            <a:ext cx="5113996" cy="50805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5BFCF4E-30B8-480F-8CAC-92F495DEA4BA}"/>
              </a:ext>
            </a:extLst>
          </p:cNvPr>
          <p:cNvSpPr/>
          <p:nvPr/>
        </p:nvSpPr>
        <p:spPr>
          <a:xfrm>
            <a:off x="521551" y="998730"/>
            <a:ext cx="8190908" cy="564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('KKK', '</a:t>
            </a:r>
            <a:r>
              <a:rPr lang="ko-KR" altLang="en-US" sz="1400" dirty="0" err="1">
                <a:solidFill>
                  <a:schemeClr val="tx1"/>
                </a:solidFill>
              </a:rPr>
              <a:t>크크크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secondaryTBL</a:t>
            </a:r>
            <a:r>
              <a:rPr lang="en-US" altLang="ko-KR" sz="1400" dirty="0">
                <a:solidFill>
                  <a:schemeClr val="tx1"/>
                </a:solidFill>
              </a:rPr>
              <a:t> VALUES ('MMM', '</a:t>
            </a:r>
            <a:r>
              <a:rPr lang="ko-KR" altLang="en-US" sz="1400" dirty="0" err="1">
                <a:solidFill>
                  <a:schemeClr val="tx1"/>
                </a:solidFill>
              </a:rPr>
              <a:t>마마무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5167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클러스터형 인덱스와 보조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클러스터형 인덱스의 특징</a:t>
            </a:r>
            <a:endParaRPr lang="en-US" altLang="ko-KR" dirty="0"/>
          </a:p>
          <a:p>
            <a:pPr lvl="1"/>
            <a:r>
              <a:rPr lang="ko-KR" altLang="en-US" dirty="0"/>
              <a:t>인덱스를 생성할 때 데이터 페이지 전체가 </a:t>
            </a:r>
            <a:r>
              <a:rPr lang="ko-KR" altLang="en-US"/>
              <a:t>다시 </a:t>
            </a:r>
            <a:r>
              <a:rPr lang="ko-KR" altLang="en-US" smtClean="0"/>
              <a:t>정렬됨</a:t>
            </a:r>
            <a:r>
              <a:rPr lang="en-US" altLang="ko-KR" smtClean="0"/>
              <a:t>. </a:t>
            </a:r>
            <a:r>
              <a:rPr lang="ko-KR" altLang="en-US" dirty="0"/>
              <a:t>이미 대용량 데이터가 입력된 상태에서 중간에 클러스터형 인덱스를 생성하면 시스템에 심각한 부하를 줄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r>
              <a:rPr lang="en-US" altLang="ko-KR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리프 페이지가 곧 </a:t>
            </a:r>
            <a:r>
              <a:rPr lang="ko-KR" altLang="en-US"/>
              <a:t>데이터 </a:t>
            </a:r>
            <a:r>
              <a:rPr lang="ko-KR" altLang="en-US" smtClean="0"/>
              <a:t>페이지</a:t>
            </a:r>
            <a:r>
              <a:rPr lang="en-US" altLang="ko-KR" smtClean="0"/>
              <a:t>. </a:t>
            </a:r>
            <a:r>
              <a:rPr lang="ko-KR" altLang="en-US" dirty="0"/>
              <a:t>인덱스 자체에 데이터가 </a:t>
            </a:r>
            <a:r>
              <a:rPr lang="ko-KR" altLang="en-US"/>
              <a:t>포함되어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보조 인덱스보다 검색 속도가 빠르고 데이터 변경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ko-KR" altLang="en-US"/>
              <a:t>속도는 </a:t>
            </a:r>
            <a:r>
              <a:rPr lang="ko-KR" altLang="en-US" smtClean="0"/>
              <a:t>느림</a:t>
            </a:r>
            <a:endParaRPr lang="en-US" altLang="ko-KR" dirty="0"/>
          </a:p>
          <a:p>
            <a:pPr lvl="1"/>
            <a:r>
              <a:rPr lang="ko-KR" altLang="en-US" dirty="0"/>
              <a:t>클러스터형 인덱스는 테이블에 하나만 생성할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r>
              <a:rPr lang="en-US" altLang="ko-KR" smtClean="0"/>
              <a:t>. </a:t>
            </a:r>
            <a:r>
              <a:rPr lang="ko-KR" altLang="en-US" smtClean="0"/>
              <a:t>어느 </a:t>
            </a:r>
            <a:r>
              <a:rPr lang="ko-KR" altLang="en-US" dirty="0"/>
              <a:t>열에 클러스터형 인덱스를 생성하는지에 따라 시스템의 </a:t>
            </a:r>
            <a:r>
              <a:rPr lang="ko-KR" altLang="en-US"/>
              <a:t>성능이 </a:t>
            </a:r>
            <a:r>
              <a:rPr lang="ko-KR" altLang="en-US" smtClean="0"/>
              <a:t>달라짐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보조 인덱스의 특징</a:t>
            </a:r>
            <a:endParaRPr lang="en-US" altLang="ko-KR" dirty="0"/>
          </a:p>
          <a:p>
            <a:pPr lvl="1"/>
            <a:r>
              <a:rPr lang="ko-KR" altLang="en-US" dirty="0"/>
              <a:t>인덱스를 생성할 때 데이터 페이지는 그대로 둔 상태에서 별도의 페이지에 </a:t>
            </a:r>
            <a:r>
              <a:rPr lang="ko-KR" altLang="en-US"/>
              <a:t>인덱스를 </a:t>
            </a:r>
            <a:r>
              <a:rPr lang="ko-KR" altLang="en-US" smtClean="0"/>
              <a:t>구성함</a:t>
            </a:r>
            <a:endParaRPr lang="en-US" altLang="ko-KR" dirty="0"/>
          </a:p>
          <a:p>
            <a:pPr lvl="1"/>
            <a:r>
              <a:rPr lang="ko-KR" altLang="en-US" dirty="0"/>
              <a:t>리프 페이지에 데이터가 아니라 데이터가 위치하는 주소 값</a:t>
            </a:r>
            <a:r>
              <a:rPr lang="en-US" altLang="ko-KR" dirty="0"/>
              <a:t>(RID)</a:t>
            </a:r>
            <a:r>
              <a:rPr lang="ko-KR" altLang="en-US" dirty="0"/>
              <a:t>이 </a:t>
            </a:r>
            <a:r>
              <a:rPr lang="ko-KR" altLang="en-US"/>
              <a:t>들어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데이터 변경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ko-KR" altLang="en-US" dirty="0"/>
              <a:t>시 클러스터형 인덱스보다 성능 </a:t>
            </a:r>
            <a:r>
              <a:rPr lang="ko-KR" altLang="en-US"/>
              <a:t>부하가 </a:t>
            </a:r>
            <a:r>
              <a:rPr lang="ko-KR" altLang="en-US" smtClean="0"/>
              <a:t>적음</a:t>
            </a:r>
            <a:endParaRPr lang="en-US" altLang="ko-KR" dirty="0"/>
          </a:p>
          <a:p>
            <a:pPr lvl="1"/>
            <a:r>
              <a:rPr lang="ko-KR" altLang="en-US" dirty="0"/>
              <a:t>보조 인덱스는 한 테이블에 여러 개를 생성할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r>
              <a:rPr lang="en-US" altLang="ko-KR" smtClean="0"/>
              <a:t>. </a:t>
            </a:r>
            <a:r>
              <a:rPr lang="ko-KR" altLang="en-US" dirty="0"/>
              <a:t>하지만 함부로 남용하면 오히려 시스템의 성능을 떨어뜨리는 결과를 초래할 수 있으므로 필요한 열에만 </a:t>
            </a:r>
            <a:r>
              <a:rPr lang="ko-KR" altLang="en-US"/>
              <a:t>생성해야 </a:t>
            </a:r>
            <a:r>
              <a:rPr lang="ko-KR" altLang="en-US"/>
              <a:t>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949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인덱스 생성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인덱스 생성 형식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C648F9-0CB6-4B41-886C-F0C82F2E2FE0}"/>
              </a:ext>
            </a:extLst>
          </p:cNvPr>
          <p:cNvSpPr/>
          <p:nvPr/>
        </p:nvSpPr>
        <p:spPr>
          <a:xfrm>
            <a:off x="476544" y="1221797"/>
            <a:ext cx="8235915" cy="50774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[UNIQUE | FULLTEXT | SPATIAL] INDEX </a:t>
            </a:r>
            <a:r>
              <a:rPr lang="en-US" altLang="ko-KR" sz="1400" dirty="0" err="1">
                <a:solidFill>
                  <a:schemeClr val="tx1"/>
                </a:solidFill>
              </a:rPr>
              <a:t>index_name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index_type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ON </a:t>
            </a:r>
            <a:r>
              <a:rPr lang="en-US" altLang="ko-KR" sz="1400" dirty="0" err="1">
                <a:solidFill>
                  <a:schemeClr val="tx1"/>
                </a:solidFill>
              </a:rPr>
              <a:t>TBL_userName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400" dirty="0">
                <a:solidFill>
                  <a:schemeClr val="tx1"/>
                </a:solidFill>
              </a:rPr>
              <a:t>, 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</a:t>
            </a:r>
            <a:r>
              <a:rPr lang="en-US" altLang="ko-KR" sz="14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</a:t>
            </a:r>
            <a:r>
              <a:rPr lang="en-US" altLang="ko-KR" sz="1400" dirty="0" err="1">
                <a:solidFill>
                  <a:schemeClr val="tx1"/>
                </a:solidFill>
              </a:rPr>
              <a:t>algorithm_option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en-US" altLang="ko-KR" sz="1400" dirty="0" err="1">
                <a:solidFill>
                  <a:schemeClr val="tx1"/>
                </a:solidFill>
              </a:rPr>
              <a:t>lock_option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index_col_userName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col_userName</a:t>
            </a:r>
            <a:r>
              <a:rPr lang="en-US" altLang="ko-KR" sz="1400" dirty="0">
                <a:solidFill>
                  <a:schemeClr val="tx1"/>
                </a:solidFill>
              </a:rPr>
              <a:t> [(length)] [ASC | DESC]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index_type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USING {BTREE | HASH}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index_option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KEY_BLOCK_SIZE [=] value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</a:t>
            </a:r>
            <a:r>
              <a:rPr lang="en-US" altLang="ko-KR" sz="1400" dirty="0" err="1">
                <a:solidFill>
                  <a:schemeClr val="tx1"/>
                </a:solidFill>
              </a:rPr>
              <a:t>index_type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WITH PARSER </a:t>
            </a:r>
            <a:r>
              <a:rPr lang="en-US" altLang="ko-KR" sz="1400" dirty="0" err="1">
                <a:solidFill>
                  <a:schemeClr val="tx1"/>
                </a:solidFill>
              </a:rPr>
              <a:t>parser_userName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COMMENT 'string’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algorithm_option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ALGORITHM [=] {DEFAULT | INPLACE | COPY}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lock_option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LOCK [=] {DEFAULT | NONE | SHARED | EXCLUSIVE} </a:t>
            </a:r>
          </a:p>
        </p:txBody>
      </p:sp>
    </p:spTree>
    <p:extLst>
      <p:ext uri="{BB962C8B-B14F-4D97-AF65-F5344CB8AC3E}">
        <p14:creationId xmlns:p14="http://schemas.microsoft.com/office/powerpoint/2010/main" val="15391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인덱스의 개념을 이해하고 종류를 알아본다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인덱스의 내부 작동 방식을 이해한다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인덱스를 생성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삭제하는 방법을 익힌다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인덱스가 필요한 경우와 그렇지 않은 경우를 판단한다</a:t>
            </a:r>
            <a:r>
              <a:rPr kumimoji="0" lang="en-US" altLang="ko-KR">
                <a:latin typeface="+mn-ea"/>
                <a:ea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인덱스 생성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인덱스 생성 방법</a:t>
            </a:r>
            <a:endParaRPr lang="en-US" altLang="ko-KR" dirty="0"/>
          </a:p>
          <a:p>
            <a:pPr lvl="1"/>
            <a:r>
              <a:rPr lang="en-US" altLang="ko-KR" dirty="0"/>
              <a:t>CREATE INDEX </a:t>
            </a:r>
            <a:r>
              <a:rPr lang="ko-KR" altLang="en-US" dirty="0"/>
              <a:t>문으로 인덱스를 만들면 보조 인덱스가 생성</a:t>
            </a:r>
            <a:endParaRPr lang="en-US" altLang="ko-KR" dirty="0"/>
          </a:p>
          <a:p>
            <a:pPr lvl="1"/>
            <a:r>
              <a:rPr lang="en-US" altLang="ko-KR" dirty="0"/>
              <a:t>CREATE INDEX </a:t>
            </a:r>
            <a:r>
              <a:rPr lang="ko-KR" altLang="en-US" dirty="0"/>
              <a:t>문으로는 클러스터형 인덱스를 만들 수 없으며</a:t>
            </a:r>
            <a:r>
              <a:rPr lang="en-US" altLang="ko-KR" dirty="0"/>
              <a:t>, </a:t>
            </a:r>
            <a:r>
              <a:rPr lang="ko-KR" altLang="en-US" dirty="0"/>
              <a:t>클러스터형 인덱스를 만들려면 앞에서 배운 </a:t>
            </a:r>
            <a:r>
              <a:rPr lang="en-US" altLang="ko-KR" dirty="0"/>
              <a:t>ALTER TABLE </a:t>
            </a:r>
            <a:r>
              <a:rPr lang="ko-KR" altLang="en-US" dirty="0"/>
              <a:t>문을 사용해야 함</a:t>
            </a:r>
            <a:endParaRPr lang="en-US" altLang="ko-KR" dirty="0"/>
          </a:p>
          <a:p>
            <a:pPr lvl="1"/>
            <a:r>
              <a:rPr lang="en-US" altLang="ko-KR" dirty="0"/>
              <a:t>CREATE INDEX </a:t>
            </a:r>
            <a:r>
              <a:rPr lang="ko-KR" altLang="en-US" dirty="0"/>
              <a:t>문의 </a:t>
            </a:r>
            <a:r>
              <a:rPr lang="en-US" altLang="ko-KR" dirty="0"/>
              <a:t>UNIQUE </a:t>
            </a:r>
            <a:r>
              <a:rPr lang="ko-KR" altLang="en-US" dirty="0"/>
              <a:t>옵션은 고유한 인덱스를 만들 때 사용</a:t>
            </a:r>
            <a:endParaRPr lang="en-US" altLang="ko-KR" dirty="0"/>
          </a:p>
          <a:p>
            <a:pPr lvl="1"/>
            <a:r>
              <a:rPr lang="en-US" altLang="ko-KR" dirty="0"/>
              <a:t>UNIQUE</a:t>
            </a:r>
            <a:r>
              <a:rPr lang="ko-KR" altLang="en-US" dirty="0"/>
              <a:t>로 설정된 인덱스에는 동일한 데이터 값이 입력될 수 없음</a:t>
            </a:r>
            <a:endParaRPr lang="en-US" altLang="ko-KR" dirty="0"/>
          </a:p>
          <a:p>
            <a:pPr lvl="1"/>
            <a:r>
              <a:rPr lang="en-US" altLang="ko-KR" dirty="0"/>
              <a:t>ASC, DESC</a:t>
            </a:r>
            <a:r>
              <a:rPr lang="ko-KR" altLang="en-US" dirty="0"/>
              <a:t>는 정렬 방식을 지정하는데</a:t>
            </a:r>
            <a:r>
              <a:rPr lang="en-US" altLang="ko-KR" dirty="0"/>
              <a:t>, ASC</a:t>
            </a:r>
            <a:r>
              <a:rPr lang="ko-KR" altLang="en-US" dirty="0"/>
              <a:t>가 기본 값이고 오름차순으로 정렬된 인덱스가 생성</a:t>
            </a:r>
            <a:endParaRPr lang="en-US" altLang="ko-KR" dirty="0"/>
          </a:p>
          <a:p>
            <a:pPr lvl="1"/>
            <a:r>
              <a:rPr lang="en-US" altLang="ko-KR" dirty="0" err="1"/>
              <a:t>index_type</a:t>
            </a:r>
            <a:r>
              <a:rPr lang="ko-KR" altLang="en-US" dirty="0"/>
              <a:t>은 생략 가능하며</a:t>
            </a:r>
            <a:r>
              <a:rPr lang="en-US" altLang="ko-KR" dirty="0"/>
              <a:t>, </a:t>
            </a:r>
            <a:r>
              <a:rPr lang="ko-KR" altLang="en-US" dirty="0"/>
              <a:t>생략할 경우 기본 값인 </a:t>
            </a:r>
            <a:r>
              <a:rPr lang="en-US" altLang="ko-KR" dirty="0"/>
              <a:t>B - Tree </a:t>
            </a:r>
            <a:r>
              <a:rPr lang="ko-KR" altLang="en-US" dirty="0"/>
              <a:t>형식을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01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인덱스 삭제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인덱스 삭제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클러스터형 인덱스를 삭제하려면 위 구문의 인덱스 이름 부분에 </a:t>
            </a:r>
            <a:r>
              <a:rPr lang="en-US" altLang="ko-KR" dirty="0"/>
              <a:t>PRIMARY</a:t>
            </a:r>
            <a:r>
              <a:rPr lang="ko-KR" altLang="en-US" dirty="0"/>
              <a:t>를 넣음</a:t>
            </a:r>
            <a:endParaRPr lang="en-US" altLang="ko-KR" dirty="0"/>
          </a:p>
          <a:p>
            <a:pPr lvl="1"/>
            <a:r>
              <a:rPr lang="ko-KR" altLang="en-US" dirty="0"/>
              <a:t>인덱스를 모두 삭제할 때는 보조 인덱스부터 삭제</a:t>
            </a:r>
            <a:endParaRPr lang="en-US" altLang="ko-KR" dirty="0"/>
          </a:p>
          <a:p>
            <a:pPr lvl="1"/>
            <a:r>
              <a:rPr lang="ko-KR" altLang="en-US" dirty="0"/>
              <a:t>인덱스를 많이 </a:t>
            </a:r>
            <a:r>
              <a:rPr lang="ko-KR" altLang="en-US" dirty="0" err="1"/>
              <a:t>생성해놓은</a:t>
            </a:r>
            <a:r>
              <a:rPr lang="ko-KR" altLang="en-US" dirty="0"/>
              <a:t> 테이블의 경우 각 인덱스의 용도를 확인한 후 활용도가 떨어지는 인덱스를 삭제 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79486FC-29DF-4999-A1B9-17A83D34E959}"/>
              </a:ext>
            </a:extLst>
          </p:cNvPr>
          <p:cNvSpPr/>
          <p:nvPr/>
        </p:nvSpPr>
        <p:spPr>
          <a:xfrm>
            <a:off x="476544" y="1221797"/>
            <a:ext cx="8235915" cy="1802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INDEX </a:t>
            </a:r>
            <a:r>
              <a:rPr lang="en-US" altLang="ko-KR" sz="1400" dirty="0" err="1">
                <a:solidFill>
                  <a:schemeClr val="tx1"/>
                </a:solidFill>
              </a:rPr>
              <a:t>index_name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TBL_userName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[</a:t>
            </a:r>
            <a:r>
              <a:rPr lang="en-US" altLang="ko-KR" sz="1400" dirty="0" err="1">
                <a:solidFill>
                  <a:schemeClr val="tx1"/>
                </a:solidFill>
              </a:rPr>
              <a:t>algorithm_option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en-US" altLang="ko-KR" sz="1400" dirty="0" err="1">
                <a:solidFill>
                  <a:schemeClr val="tx1"/>
                </a:solidFill>
              </a:rPr>
              <a:t>lock_option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algorithm_option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ALGORITHM [=] {DEFAULT | INPLACE|COPY}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lock_option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LOCK [=] {DEFAULT | NONE | SHARED | EXCLUSIVE}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D67B204-CBF9-47B7-AEF0-6E6937D2E61F}"/>
              </a:ext>
            </a:extLst>
          </p:cNvPr>
          <p:cNvSpPr/>
          <p:nvPr/>
        </p:nvSpPr>
        <p:spPr>
          <a:xfrm>
            <a:off x="476545" y="3113965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INDEX </a:t>
            </a:r>
            <a:r>
              <a:rPr lang="ko-KR" altLang="en-US" sz="1400" dirty="0">
                <a:solidFill>
                  <a:schemeClr val="tx1"/>
                </a:solidFill>
              </a:rPr>
              <a:t>인덱스이름 </a:t>
            </a:r>
            <a:r>
              <a:rPr lang="en-US" altLang="ko-KR" sz="1400" dirty="0">
                <a:solidFill>
                  <a:schemeClr val="tx1"/>
                </a:solidFill>
              </a:rPr>
              <a:t>ON </a:t>
            </a:r>
            <a:r>
              <a:rPr lang="ko-KR" altLang="en-US" sz="1400" dirty="0">
                <a:solidFill>
                  <a:schemeClr val="tx1"/>
                </a:solidFill>
              </a:rPr>
              <a:t>테이블이름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5363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</a:t>
            </a:r>
            <a:r>
              <a:rPr lang="ko-KR" altLang="en-US" dirty="0"/>
              <a:t>인덱스 생성하고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368</a:t>
            </a:r>
            <a:r>
              <a:rPr lang="en-US" altLang="ko-KR" sz="1200" dirty="0">
                <a:latin typeface="+mn-ea"/>
                <a:ea typeface="+mn-ea"/>
              </a:rPr>
              <a:t>~373p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sz="1400" dirty="0" err="1"/>
              <a:t>cookDB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초기화하기 </a:t>
            </a:r>
            <a:r>
              <a:rPr lang="ko-KR" altLang="en-US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 err="1"/>
              <a:t>cookDB.sql</a:t>
            </a:r>
            <a:r>
              <a:rPr lang="en-US" altLang="ko-KR" dirty="0"/>
              <a:t> </a:t>
            </a:r>
            <a:r>
              <a:rPr lang="ko-KR" altLang="en-US" dirty="0"/>
              <a:t>파일을 열어 실행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sz="1400" dirty="0"/>
              <a:t>열린 쿼리 창을 모두 닫고 새 쿼리 창을 염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인덱스 생성하고 활용하기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 </a:t>
            </a:r>
            <a:r>
              <a:rPr lang="ko-KR" altLang="en-US" dirty="0"/>
              <a:t>내용 확인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1EBE9F3-54CC-4AFE-92B3-B028392E800E}"/>
              </a:ext>
            </a:extLst>
          </p:cNvPr>
          <p:cNvSpPr/>
          <p:nvPr/>
        </p:nvSpPr>
        <p:spPr>
          <a:xfrm>
            <a:off x="476545" y="2663916"/>
            <a:ext cx="8218885" cy="495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C007BAA-1353-4F6F-BDA9-453748C63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3229299"/>
            <a:ext cx="5535615" cy="25655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5323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</a:t>
            </a:r>
            <a:r>
              <a:rPr lang="ko-KR" altLang="en-US" dirty="0"/>
              <a:t>인덱스 생성하고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368</a:t>
            </a:r>
            <a:r>
              <a:rPr lang="en-US" altLang="ko-KR" sz="1200" dirty="0">
                <a:latin typeface="+mn-ea"/>
                <a:ea typeface="+mn-ea"/>
              </a:rPr>
              <a:t>~373p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회원 테이블에 어떤 인덱스가 설정되어 있는지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en-US" altLang="ko-KR" dirty="0" err="1"/>
              <a:t>addr</a:t>
            </a:r>
            <a:r>
              <a:rPr lang="en-US" altLang="ko-KR" dirty="0"/>
              <a:t>) </a:t>
            </a:r>
            <a:r>
              <a:rPr lang="ko-KR" altLang="en-US" dirty="0"/>
              <a:t>열에 단순 보조 인덱스 생성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200" dirty="0"/>
          </a:p>
          <a:p>
            <a:pPr marL="93662" indent="0">
              <a:buNone/>
            </a:pPr>
            <a:r>
              <a:rPr lang="en-US" altLang="ko-KR" dirty="0"/>
              <a:t>   2-4 </a:t>
            </a:r>
            <a:r>
              <a:rPr lang="ko-KR" altLang="en-US" dirty="0"/>
              <a:t>생성된 보조 인덱스의 이름을 확인하고 결과에서 </a:t>
            </a:r>
            <a:r>
              <a:rPr lang="en-US" altLang="ko-KR" dirty="0" err="1"/>
              <a:t>Non_unique</a:t>
            </a:r>
            <a:r>
              <a:rPr lang="en-US" altLang="ko-KR" dirty="0"/>
              <a:t> </a:t>
            </a:r>
            <a:r>
              <a:rPr lang="ko-KR" altLang="en-US" dirty="0"/>
              <a:t>부분을 살펴보기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  2-5 </a:t>
            </a:r>
            <a:r>
              <a:rPr lang="ko-KR" altLang="en-US" dirty="0"/>
              <a:t>출생 연도</a:t>
            </a:r>
            <a:r>
              <a:rPr lang="en-US" altLang="ko-KR" dirty="0"/>
              <a:t>(</a:t>
            </a:r>
            <a:r>
              <a:rPr lang="en-US" altLang="ko-KR" dirty="0" err="1"/>
              <a:t>birthYear</a:t>
            </a:r>
            <a:r>
              <a:rPr lang="en-US" altLang="ko-KR" dirty="0"/>
              <a:t>) </a:t>
            </a:r>
            <a:r>
              <a:rPr lang="ko-KR" altLang="en-US" dirty="0"/>
              <a:t>열에 고유 보조 인덱스 생성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1EBE9F3-54CC-4AFE-92B3-B028392E800E}"/>
              </a:ext>
            </a:extLst>
          </p:cNvPr>
          <p:cNvSpPr/>
          <p:nvPr/>
        </p:nvSpPr>
        <p:spPr>
          <a:xfrm>
            <a:off x="476545" y="1169785"/>
            <a:ext cx="82188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INDEX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73CF400-AC49-4FC1-B85C-181FF78D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560552"/>
            <a:ext cx="8218884" cy="4795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49CFF0C-56D0-4BB6-B9E5-C9CA13731464}"/>
              </a:ext>
            </a:extLst>
          </p:cNvPr>
          <p:cNvSpPr/>
          <p:nvPr/>
        </p:nvSpPr>
        <p:spPr>
          <a:xfrm>
            <a:off x="476545" y="2663916"/>
            <a:ext cx="8218885" cy="495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idx_userTBL_addr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AA7FA5-003E-46D3-8FAD-9E8977A8BD51}"/>
              </a:ext>
            </a:extLst>
          </p:cNvPr>
          <p:cNvSpPr/>
          <p:nvPr/>
        </p:nvSpPr>
        <p:spPr>
          <a:xfrm>
            <a:off x="476545" y="3804760"/>
            <a:ext cx="82188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INDEX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FCB423D-741A-4075-A8D8-FD3136E10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4179827"/>
            <a:ext cx="8218884" cy="7114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914181E-DF9F-44BE-9CBE-B39FA0D697FD}"/>
              </a:ext>
            </a:extLst>
          </p:cNvPr>
          <p:cNvSpPr/>
          <p:nvPr/>
        </p:nvSpPr>
        <p:spPr>
          <a:xfrm>
            <a:off x="476545" y="5534076"/>
            <a:ext cx="8218885" cy="495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UNIQUE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idx_userTBL_birtyYear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948E94-1A12-4FBC-8589-8BB62D3A4D7F}"/>
              </a:ext>
            </a:extLst>
          </p:cNvPr>
          <p:cNvSpPr/>
          <p:nvPr/>
        </p:nvSpPr>
        <p:spPr>
          <a:xfrm>
            <a:off x="476545" y="6088450"/>
            <a:ext cx="8218884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1062. Duplicate entry '1971' for key '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idx_userTBL_birthYear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E6C9C9-EA40-4BE7-B843-B54782F804E4}"/>
              </a:ext>
            </a:extLst>
          </p:cNvPr>
          <p:cNvSpPr txBox="1"/>
          <p:nvPr/>
        </p:nvSpPr>
        <p:spPr>
          <a:xfrm>
            <a:off x="541214" y="6084295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70055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</a:t>
            </a:r>
            <a:r>
              <a:rPr lang="ko-KR" altLang="en-US" dirty="0"/>
              <a:t>인덱스 생성하고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368</a:t>
            </a:r>
            <a:r>
              <a:rPr lang="en-US" altLang="ko-KR" sz="1200" dirty="0">
                <a:latin typeface="+mn-ea"/>
                <a:ea typeface="+mn-ea"/>
              </a:rPr>
              <a:t>~373p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2-6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en-US" altLang="ko-KR" dirty="0" err="1"/>
              <a:t>userName</a:t>
            </a:r>
            <a:r>
              <a:rPr lang="en-US" altLang="ko-KR" dirty="0"/>
              <a:t>) </a:t>
            </a:r>
            <a:r>
              <a:rPr lang="ko-KR" altLang="en-US" dirty="0"/>
              <a:t>열에 고유 보조 인덱스를 생성하면 문제없이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2-7 </a:t>
            </a:r>
            <a:r>
              <a:rPr lang="ko-KR" altLang="en-US" dirty="0"/>
              <a:t>강호동과 이름이 같되 아이디가 </a:t>
            </a:r>
            <a:r>
              <a:rPr lang="en-US" altLang="ko-KR" dirty="0"/>
              <a:t>GHD</a:t>
            </a:r>
            <a:r>
              <a:rPr lang="ko-KR" altLang="en-US" dirty="0"/>
              <a:t>인 회원을 삽입</a:t>
            </a:r>
            <a:r>
              <a:rPr lang="en-US" altLang="ko-KR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  2-8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en-US" altLang="ko-KR" dirty="0" err="1"/>
              <a:t>userName</a:t>
            </a:r>
            <a:r>
              <a:rPr lang="en-US" altLang="ko-KR" dirty="0"/>
              <a:t>) </a:t>
            </a:r>
            <a:r>
              <a:rPr lang="ko-KR" altLang="en-US" dirty="0"/>
              <a:t>열과 출생 연도</a:t>
            </a:r>
            <a:r>
              <a:rPr lang="en-US" altLang="ko-KR" dirty="0"/>
              <a:t>(</a:t>
            </a:r>
            <a:r>
              <a:rPr lang="en-US" altLang="ko-KR" dirty="0" err="1"/>
              <a:t>birthYear</a:t>
            </a:r>
            <a:r>
              <a:rPr lang="en-US" altLang="ko-KR" dirty="0"/>
              <a:t>) </a:t>
            </a:r>
            <a:r>
              <a:rPr lang="ko-KR" altLang="en-US" dirty="0"/>
              <a:t>열을 조합하여 인덱스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AA7FA5-003E-46D3-8FAD-9E8977A8BD51}"/>
              </a:ext>
            </a:extLst>
          </p:cNvPr>
          <p:cNvSpPr/>
          <p:nvPr/>
        </p:nvSpPr>
        <p:spPr>
          <a:xfrm>
            <a:off x="467361" y="3109600"/>
            <a:ext cx="8228070" cy="335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('GHD',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1988, '</a:t>
            </a:r>
            <a:r>
              <a:rPr lang="ko-KR" altLang="en-US" sz="1400" dirty="0">
                <a:solidFill>
                  <a:schemeClr val="tx1"/>
                </a:solidFill>
              </a:rPr>
              <a:t>미국</a:t>
            </a:r>
            <a:r>
              <a:rPr lang="en-US" altLang="ko-KR" sz="1400" dirty="0">
                <a:solidFill>
                  <a:schemeClr val="tx1"/>
                </a:solidFill>
              </a:rPr>
              <a:t>', NULL, NULL, 172, NULL);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948E94-1A12-4FBC-8589-8BB62D3A4D7F}"/>
              </a:ext>
            </a:extLst>
          </p:cNvPr>
          <p:cNvSpPr/>
          <p:nvPr/>
        </p:nvSpPr>
        <p:spPr>
          <a:xfrm>
            <a:off x="467360" y="3504276"/>
            <a:ext cx="8228067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1062. Duplicate entry 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 for key '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idx_userTBL_userName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4E6C9C9-EA40-4BE7-B843-B54782F804E4}"/>
              </a:ext>
            </a:extLst>
          </p:cNvPr>
          <p:cNvSpPr txBox="1"/>
          <p:nvPr/>
        </p:nvSpPr>
        <p:spPr>
          <a:xfrm>
            <a:off x="541214" y="3500121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7943E67-082C-42D1-9187-2366D6C64BFD}"/>
              </a:ext>
            </a:extLst>
          </p:cNvPr>
          <p:cNvSpPr/>
          <p:nvPr/>
        </p:nvSpPr>
        <p:spPr>
          <a:xfrm>
            <a:off x="476545" y="974044"/>
            <a:ext cx="8218885" cy="691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UNIQUE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idx_userTBL_userName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SHOW INDEX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2AB44C9-CCA7-4C89-9EC7-AAFC735A3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741516"/>
            <a:ext cx="7372055" cy="7750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C060E4-4DC0-4AA6-B7FE-9C78D3AB74FF}"/>
              </a:ext>
            </a:extLst>
          </p:cNvPr>
          <p:cNvSpPr/>
          <p:nvPr/>
        </p:nvSpPr>
        <p:spPr>
          <a:xfrm>
            <a:off x="476545" y="4803861"/>
            <a:ext cx="8218885" cy="885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idx_userTBL_userName_birthYear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idx_userTBL_userName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SHOW INDEX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9EB1F62-ED9F-4CD2-856F-6BC46C81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1" y="5754736"/>
            <a:ext cx="7381239" cy="9673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30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</a:t>
            </a:r>
            <a:r>
              <a:rPr lang="ko-KR" altLang="en-US" dirty="0"/>
              <a:t>인덱스 생성하고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368</a:t>
            </a:r>
            <a:r>
              <a:rPr lang="en-US" altLang="ko-KR" sz="1200" dirty="0">
                <a:latin typeface="+mn-ea"/>
                <a:ea typeface="+mn-ea"/>
              </a:rPr>
              <a:t>~373p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2-9 </a:t>
            </a:r>
            <a:r>
              <a:rPr lang="ko-KR" altLang="en-US" dirty="0"/>
              <a:t>두 열이 조합된 조건문의 쿼리에도 해당 인덱스가 사용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2-10 </a:t>
            </a:r>
            <a:r>
              <a:rPr lang="ko-KR" altLang="en-US" dirty="0"/>
              <a:t>휴대폰의 국번</a:t>
            </a:r>
            <a:r>
              <a:rPr lang="en-US" altLang="ko-KR" dirty="0"/>
              <a:t>(mobile1) </a:t>
            </a:r>
            <a:r>
              <a:rPr lang="ko-KR" altLang="en-US" dirty="0"/>
              <a:t>열에 인덱스를 생성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914181E-DF9F-44BE-9CBE-B39FA0D697FD}"/>
              </a:ext>
            </a:extLst>
          </p:cNvPr>
          <p:cNvSpPr/>
          <p:nvPr/>
        </p:nvSpPr>
        <p:spPr>
          <a:xfrm>
            <a:off x="476545" y="4879320"/>
            <a:ext cx="8218885" cy="495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INDEX idx_userTBL_mobile1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(mobile1);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E7E8E2A-F2EC-4F48-8A4F-08739F9BBC39}"/>
              </a:ext>
            </a:extLst>
          </p:cNvPr>
          <p:cNvSpPr/>
          <p:nvPr/>
        </p:nvSpPr>
        <p:spPr>
          <a:xfrm>
            <a:off x="476545" y="1154065"/>
            <a:ext cx="82188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신동엽</a:t>
            </a:r>
            <a:r>
              <a:rPr lang="en-US" altLang="ko-KR" sz="1400" dirty="0">
                <a:solidFill>
                  <a:schemeClr val="tx1"/>
                </a:solidFill>
              </a:rPr>
              <a:t>' and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= '1971';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DE9B94-8076-49DC-8994-5A86786B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554809"/>
            <a:ext cx="7400000" cy="26571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BDB4014-A651-4626-8003-9F66D5DF4FE9}"/>
              </a:ext>
            </a:extLst>
          </p:cNvPr>
          <p:cNvSpPr/>
          <p:nvPr/>
        </p:nvSpPr>
        <p:spPr>
          <a:xfrm>
            <a:off x="476545" y="5445260"/>
            <a:ext cx="82188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mobile1 = '011';</a:t>
            </a:r>
          </a:p>
        </p:txBody>
      </p:sp>
    </p:spTree>
    <p:extLst>
      <p:ext uri="{BB962C8B-B14F-4D97-AF65-F5344CB8AC3E}">
        <p14:creationId xmlns:p14="http://schemas.microsoft.com/office/powerpoint/2010/main" val="82747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</a:t>
            </a:r>
            <a:r>
              <a:rPr lang="ko-KR" altLang="en-US" dirty="0"/>
              <a:t>인덱스 생성하고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368</a:t>
            </a:r>
            <a:r>
              <a:rPr lang="en-US" altLang="ko-KR" sz="1200" dirty="0">
                <a:latin typeface="+mn-ea"/>
                <a:ea typeface="+mn-ea"/>
              </a:rPr>
              <a:t>~373p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인덱스 삭제하기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 생성된 인덱스의 이름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회원 테이블의 보조 인덱스 삭제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3-3 </a:t>
            </a:r>
            <a:r>
              <a:rPr lang="ko-KR" altLang="en-US" dirty="0"/>
              <a:t>자동으로 생성된 클러스터형 인덱스 삭제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1EBE9F3-54CC-4AFE-92B3-B028392E800E}"/>
              </a:ext>
            </a:extLst>
          </p:cNvPr>
          <p:cNvSpPr/>
          <p:nvPr/>
        </p:nvSpPr>
        <p:spPr>
          <a:xfrm>
            <a:off x="476545" y="2393885"/>
            <a:ext cx="8218885" cy="7650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idx_userTBL_addr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idx_userTBL_userName_birthYear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INDEX idx_userTBL_mobile1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9E8DA2E-6058-40EA-9A40-F36C2B2D8FFA}"/>
              </a:ext>
            </a:extLst>
          </p:cNvPr>
          <p:cNvSpPr/>
          <p:nvPr/>
        </p:nvSpPr>
        <p:spPr>
          <a:xfrm>
            <a:off x="476545" y="1464500"/>
            <a:ext cx="82188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INDEX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36454B6-7671-4F5E-B769-831A9287973A}"/>
              </a:ext>
            </a:extLst>
          </p:cNvPr>
          <p:cNvSpPr/>
          <p:nvPr/>
        </p:nvSpPr>
        <p:spPr>
          <a:xfrm>
            <a:off x="476545" y="3769915"/>
            <a:ext cx="821888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DROP PRIMARY KEY;</a:t>
            </a:r>
          </a:p>
        </p:txBody>
      </p:sp>
    </p:spTree>
    <p:extLst>
      <p:ext uri="{BB962C8B-B14F-4D97-AF65-F5344CB8AC3E}">
        <p14:creationId xmlns:p14="http://schemas.microsoft.com/office/powerpoint/2010/main" val="3315956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인덱스의 생성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인덱스 생성의 판단 기준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인덱스는 열 </a:t>
            </a:r>
            <a:r>
              <a:rPr lang="ko-KR" altLang="en-US"/>
              <a:t>단위에 </a:t>
            </a:r>
            <a:r>
              <a:rPr lang="ko-KR" altLang="en-US" smtClean="0"/>
              <a:t>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인덱스는 </a:t>
            </a:r>
            <a:r>
              <a:rPr lang="en-US" altLang="ko-KR" dirty="0"/>
              <a:t>WHERE </a:t>
            </a:r>
            <a:r>
              <a:rPr lang="ko-KR" altLang="en-US" dirty="0"/>
              <a:t>절에서 사용되는 </a:t>
            </a:r>
            <a:r>
              <a:rPr lang="ko-KR" altLang="en-US"/>
              <a:t>열에 </a:t>
            </a:r>
            <a:r>
              <a:rPr lang="ko-KR" altLang="en-US" smtClean="0"/>
              <a:t>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ko-KR" altLang="en-US" dirty="0"/>
              <a:t>절에 사용되는 열이라도 자주 사용해야 </a:t>
            </a:r>
            <a:r>
              <a:rPr lang="ko-KR" altLang="en-US"/>
              <a:t>가치가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중복도가 높은 열에는 인덱스를 만들어도 </a:t>
            </a:r>
            <a:r>
              <a:rPr lang="ko-KR" altLang="en-US"/>
              <a:t>효과가 </a:t>
            </a:r>
            <a:r>
              <a:rPr lang="ko-KR" altLang="en-US" smtClean="0"/>
              <a:t>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외래키를 설정한 열에는 자동으로 </a:t>
            </a:r>
            <a:r>
              <a:rPr lang="ko-KR" altLang="en-US" dirty="0" err="1"/>
              <a:t>외래키</a:t>
            </a:r>
            <a:r>
              <a:rPr lang="ko-KR" altLang="en-US" dirty="0"/>
              <a:t> </a:t>
            </a:r>
            <a:r>
              <a:rPr lang="ko-KR" altLang="en-US"/>
              <a:t>인덱스가 </a:t>
            </a:r>
            <a:r>
              <a:rPr lang="ko-KR" altLang="en-US" smtClean="0"/>
              <a:t>생성됨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조인에 자주 사용되는 열에는 인덱스를 생성하는 </a:t>
            </a:r>
            <a:r>
              <a:rPr lang="ko-KR" altLang="en-US"/>
              <a:t>것이 </a:t>
            </a:r>
            <a:r>
              <a:rPr lang="ko-KR" altLang="en-US" smtClean="0"/>
              <a:t>좋음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변경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ko-KR" altLang="en-US" dirty="0"/>
              <a:t>작업이 얼마나 자주 </a:t>
            </a:r>
            <a:r>
              <a:rPr lang="ko-KR" altLang="en-US"/>
              <a:t>일어나는지 </a:t>
            </a:r>
            <a:r>
              <a:rPr lang="ko-KR" altLang="en-US" smtClean="0"/>
              <a:t>고려해야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클러스터형 인덱스는 테이블당 하나만 생성할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테이블에 클러스터형 인덱스가 아예 없는 것이 좋은 </a:t>
            </a:r>
            <a:r>
              <a:rPr lang="ko-KR" altLang="en-US"/>
              <a:t>경우도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사용하지 않는 </a:t>
            </a:r>
            <a:r>
              <a:rPr lang="ko-KR" altLang="en-US"/>
              <a:t>인덱스는 </a:t>
            </a:r>
            <a:r>
              <a:rPr lang="ko-KR" altLang="en-US" smtClean="0"/>
              <a:t>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273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인덱스의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인덱스의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찾아보기가 있는 책은 찾아보기에 주요 용어가 가나다순</a:t>
            </a:r>
            <a:r>
              <a:rPr lang="en-US" altLang="ko-KR" dirty="0"/>
              <a:t>, </a:t>
            </a:r>
            <a:r>
              <a:rPr lang="ko-KR" altLang="en-US" dirty="0"/>
              <a:t>알파벳순으로 정렬되어 있고 용어 옆에 쪽수가 적혀 있어 해당 페이지를 펼치면 원하는 내용을 바로 찾을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MySQL</a:t>
            </a:r>
            <a:r>
              <a:rPr lang="ko-KR" altLang="en-US" dirty="0"/>
              <a:t>의 인덱스는 바로 이와 같은 찾아보기와 상당히 비슷한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‘데이터를 좀 더 빨리 찾을 수 있도록 도와주는 도구’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243846-B4B0-43F4-82BD-46D49D27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3" y="2978950"/>
            <a:ext cx="6570730" cy="29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인덱스의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인덱스의 문제점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책의 거의 모든 페이지에 나오는 단어를 찾아보기에 모두 표시하면 찾아보기의 분량이 엄청나게 많아져서 본문보다 더 두꺼워지는 난감한 상황이 될 수도 있음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필요 없는 인덱스를 만들면 데이터베이스가 차지하는 공간만 늘어나고</a:t>
            </a:r>
            <a:r>
              <a:rPr lang="en-US" altLang="ko-KR" dirty="0"/>
              <a:t>, </a:t>
            </a:r>
            <a:r>
              <a:rPr lang="ko-KR" altLang="en-US" dirty="0"/>
              <a:t>인덱스를 이용하여 데이터를 찾는 것이 전체 테이블을 찾아 보는 것보다 훨씬 </a:t>
            </a:r>
            <a:r>
              <a:rPr lang="ko-KR" altLang="en-US" dirty="0" err="1"/>
              <a:t>느려짐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4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인덱스의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검색 속도가 매우 </a:t>
            </a:r>
            <a:r>
              <a:rPr lang="ko-KR" altLang="en-US" dirty="0" err="1"/>
              <a:t>빨라짐</a:t>
            </a:r>
            <a:r>
              <a:rPr lang="en-US" altLang="ko-KR" dirty="0"/>
              <a:t>(</a:t>
            </a:r>
            <a:r>
              <a:rPr lang="ko-KR" altLang="en-US" dirty="0"/>
              <a:t>항상 그런 것은 아님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그 결과 해당 쿼리의 부하가 </a:t>
            </a:r>
            <a:r>
              <a:rPr lang="ko-KR" altLang="en-US" dirty="0" err="1"/>
              <a:t>불어들어</a:t>
            </a:r>
            <a:r>
              <a:rPr lang="ko-KR" altLang="en-US" dirty="0"/>
              <a:t> 결국 시스템 전체의 성능이 향상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인덱스를 저장할 공간이 필요</a:t>
            </a:r>
            <a:r>
              <a:rPr lang="en-US" altLang="ko-KR" dirty="0"/>
              <a:t>(</a:t>
            </a:r>
            <a:r>
              <a:rPr lang="ko-KR" altLang="en-US" dirty="0"/>
              <a:t>대략 데이터베이스 크기의 </a:t>
            </a:r>
            <a:r>
              <a:rPr lang="en-US" altLang="ko-KR" dirty="0"/>
              <a:t>10% </a:t>
            </a:r>
            <a:r>
              <a:rPr lang="ko-KR" altLang="en-US" dirty="0"/>
              <a:t>정도 추가 공간이 필요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처음 인덱스를 생성하는 데 많은 시간이 소요</a:t>
            </a:r>
            <a:endParaRPr lang="en-US" altLang="ko-KR" dirty="0"/>
          </a:p>
          <a:p>
            <a:pPr lvl="1"/>
            <a:r>
              <a:rPr lang="ko-KR" altLang="en-US" dirty="0"/>
              <a:t>데이터의 변경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ko-KR" altLang="en-US" dirty="0"/>
              <a:t>작업이 자주 일어날 경우 오히려 성능이 나빠질 </a:t>
            </a:r>
            <a:r>
              <a:rPr lang="ko-KR" altLang="en-US"/>
              <a:t>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0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인덱스의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인덱스의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MySQL</a:t>
            </a:r>
            <a:r>
              <a:rPr lang="ko-KR" altLang="en-US" dirty="0"/>
              <a:t>에서 사용하는 인덱스에는 클러스터형 인덱스</a:t>
            </a:r>
            <a:r>
              <a:rPr lang="en-US" altLang="ko-KR" dirty="0"/>
              <a:t>(clustered index)</a:t>
            </a:r>
            <a:r>
              <a:rPr lang="ko-KR" altLang="en-US" dirty="0"/>
              <a:t>와 보조 인덱스</a:t>
            </a:r>
            <a:r>
              <a:rPr lang="en-US" altLang="ko-KR" dirty="0"/>
              <a:t>(secondary index)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클러스터형 인덱스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영어 </a:t>
            </a:r>
            <a:r>
              <a:rPr lang="ko-KR" altLang="en-US" dirty="0"/>
              <a:t>사전처럼 책의 내용 자체가 순서대로 정렬되어 있어 인덱스가 책의 내용과 같음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테이블당 </a:t>
            </a:r>
            <a:r>
              <a:rPr lang="ko-KR" altLang="en-US" dirty="0"/>
              <a:t>하나만 생성할 </a:t>
            </a:r>
            <a:r>
              <a:rPr lang="ko-KR" altLang="en-US"/>
              <a:t>수 </a:t>
            </a:r>
            <a:r>
              <a:rPr lang="ko-KR" altLang="en-US" smtClean="0"/>
              <a:t>있</a:t>
            </a:r>
            <a:r>
              <a:rPr lang="ko-KR" altLang="en-US" smtClean="0"/>
              <a:t>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행 </a:t>
            </a:r>
            <a:r>
              <a:rPr lang="ko-KR" altLang="en-US" dirty="0"/>
              <a:t>데이터를 인덱스로 지정한 열에 </a:t>
            </a:r>
            <a:r>
              <a:rPr lang="ko-KR" altLang="en-US"/>
              <a:t>맞춰서 </a:t>
            </a:r>
            <a:r>
              <a:rPr lang="ko-KR" altLang="en-US" smtClean="0"/>
              <a:t>자동으로 정렬함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보조 인덱스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찾아보기에서 </a:t>
            </a:r>
            <a:r>
              <a:rPr lang="ko-KR" altLang="en-US"/>
              <a:t>먼저 단어를 찾은 후 그 옆에 표시된 페이지로 이동하여 원하는 내용을 </a:t>
            </a:r>
            <a:r>
              <a:rPr lang="ko-KR" altLang="en-US"/>
              <a:t>찾는 </a:t>
            </a:r>
            <a:r>
              <a:rPr lang="ko-KR" altLang="en-US" smtClean="0"/>
              <a:t>것과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같은 개념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테이블당 </a:t>
            </a:r>
            <a:r>
              <a:rPr lang="ko-KR" altLang="en-US"/>
              <a:t>여러 개를 생성할 수 있음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83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자동으로 생성되는 인덱스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클러스터형 인덱스</a:t>
            </a:r>
            <a:endParaRPr lang="en-US" altLang="ko-KR" dirty="0"/>
          </a:p>
          <a:p>
            <a:pPr lvl="1"/>
            <a:r>
              <a:rPr lang="ko-KR" altLang="en-US" dirty="0"/>
              <a:t>기본키를 설정하면 자동으로 해당 열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)</a:t>
            </a:r>
            <a:r>
              <a:rPr lang="ko-KR" altLang="en-US" dirty="0"/>
              <a:t>에 클러스터형 인덱스가 생성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14E869-EE3B-4BBB-AEA4-3E2060CAAC18}"/>
              </a:ext>
            </a:extLst>
          </p:cNvPr>
          <p:cNvSpPr/>
          <p:nvPr/>
        </p:nvSpPr>
        <p:spPr>
          <a:xfrm>
            <a:off x="476544" y="5499230"/>
            <a:ext cx="8235915" cy="11916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D7D712-A1E7-46BB-8C8A-05523B93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4" y="1583795"/>
            <a:ext cx="4680521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3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10-1] </a:t>
            </a:r>
            <a:r>
              <a:rPr lang="ko-KR" altLang="en-US" sz="2300" dirty="0"/>
              <a:t>제약 조건으로 자동 생성되는 인덱스 확인하기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348</a:t>
            </a:r>
            <a:r>
              <a:rPr lang="en-US" altLang="ko-KR" sz="1200" dirty="0">
                <a:latin typeface="+mn-ea"/>
                <a:ea typeface="+mn-ea"/>
              </a:rPr>
              <a:t>~354p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테이블 만들고 자동으로 생성된 인덱스 확인하기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/>
              <a:t>TBL1 </a:t>
            </a:r>
            <a:r>
              <a:rPr lang="ko-KR" altLang="en-US" dirty="0"/>
              <a:t>테이블 생성하고 </a:t>
            </a:r>
            <a:r>
              <a:rPr lang="en-US" altLang="ko-KR" dirty="0"/>
              <a:t>a </a:t>
            </a:r>
            <a:r>
              <a:rPr lang="ko-KR" altLang="en-US" dirty="0"/>
              <a:t>열을 기본키로 설정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1-2 TBL1 </a:t>
            </a:r>
            <a:r>
              <a:rPr lang="ko-KR" altLang="en-US" dirty="0"/>
              <a:t>테이블에 구성된 인덱스의 상태 확인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9322F08-EDB7-42C5-91EA-1C8D14E8ABFF}"/>
              </a:ext>
            </a:extLst>
          </p:cNvPr>
          <p:cNvSpPr/>
          <p:nvPr/>
        </p:nvSpPr>
        <p:spPr>
          <a:xfrm>
            <a:off x="476544" y="1448779"/>
            <a:ext cx="8235915" cy="1485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TBL1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a INT PRIMARY KEY,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b INT,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 INT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432153A-9D3F-47A6-A4C8-09D03C5A8B27}"/>
              </a:ext>
            </a:extLst>
          </p:cNvPr>
          <p:cNvSpPr/>
          <p:nvPr/>
        </p:nvSpPr>
        <p:spPr>
          <a:xfrm>
            <a:off x="476545" y="3564015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INDEX FROM TBL1;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9D84D20-BB55-4D9B-8814-265C8CFE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3940496"/>
            <a:ext cx="8235915" cy="4777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2492</Words>
  <Application>Microsoft Office PowerPoint</Application>
  <PresentationFormat>화면 슬라이드 쇼(4:3)</PresentationFormat>
  <Paragraphs>585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인덱스의 개요 </vt:lpstr>
      <vt:lpstr>1-2 인덱스의 문제점</vt:lpstr>
      <vt:lpstr>1-3 인덱스의 장단점</vt:lpstr>
      <vt:lpstr>2-1 인덱스의 종류</vt:lpstr>
      <vt:lpstr>2-2 자동으로 생성되는 인덱스 </vt:lpstr>
      <vt:lpstr>[실습 10-1] 제약 조건으로 자동 생성되는 인덱스 확인하기 </vt:lpstr>
      <vt:lpstr>[실습 10-1] 제약 조건으로 자동 생성되는 인덱스 확인하기 </vt:lpstr>
      <vt:lpstr>[실습 10-1] 제약 조건으로 자동 생성되는 인덱스 확인하기 </vt:lpstr>
      <vt:lpstr>[실습 10-1] 제약 조건으로 자동 생성되는 인덱스 확인하기 </vt:lpstr>
      <vt:lpstr>[실습 10-1] 제약 조건으로 자동 생성되는 인덱스 확인하기 </vt:lpstr>
      <vt:lpstr>3-1 B-Tree의 개요 </vt:lpstr>
      <vt:lpstr>3-1 B-Tree의 개요 </vt:lpstr>
      <vt:lpstr>3-2 페이지 분할 </vt:lpstr>
      <vt:lpstr>3-2 페이지 분할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3-3 클러스터형 인덱스와 보조 인덱스 </vt:lpstr>
      <vt:lpstr>4-1 인덱스 생성  </vt:lpstr>
      <vt:lpstr>4-1 인덱스 생성  </vt:lpstr>
      <vt:lpstr>4-2 인덱스 삭제   </vt:lpstr>
      <vt:lpstr>[실습 10-2] 인덱스 생성하고 활용하기  </vt:lpstr>
      <vt:lpstr>[실습 10-2] 인덱스 생성하고 활용하기  </vt:lpstr>
      <vt:lpstr>[실습 10-2] 인덱스 생성하고 활용하기  </vt:lpstr>
      <vt:lpstr>[실습 10-2] 인덱스 생성하고 활용하기  </vt:lpstr>
      <vt:lpstr>[실습 10-2] 인덱스 생성하고 활용하기  </vt:lpstr>
      <vt:lpstr>5 인덱스의 생성 기준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351</cp:revision>
  <dcterms:created xsi:type="dcterms:W3CDTF">2012-07-23T02:34:37Z</dcterms:created>
  <dcterms:modified xsi:type="dcterms:W3CDTF">2019-02-07T08:58:10Z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