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57"/>
  </p:notesMasterIdLst>
  <p:handoutMasterIdLst>
    <p:handoutMasterId r:id="rId58"/>
  </p:handoutMasterIdLst>
  <p:sldIdLst>
    <p:sldId id="372" r:id="rId2"/>
    <p:sldId id="373" r:id="rId3"/>
    <p:sldId id="375" r:id="rId4"/>
    <p:sldId id="374" r:id="rId5"/>
    <p:sldId id="386" r:id="rId6"/>
    <p:sldId id="387" r:id="rId7"/>
    <p:sldId id="388" r:id="rId8"/>
    <p:sldId id="389" r:id="rId9"/>
    <p:sldId id="385" r:id="rId10"/>
    <p:sldId id="390" r:id="rId11"/>
    <p:sldId id="391" r:id="rId12"/>
    <p:sldId id="392" r:id="rId13"/>
    <p:sldId id="393" r:id="rId14"/>
    <p:sldId id="394" r:id="rId15"/>
    <p:sldId id="395" r:id="rId16"/>
    <p:sldId id="396" r:id="rId17"/>
    <p:sldId id="397" r:id="rId18"/>
    <p:sldId id="398" r:id="rId19"/>
    <p:sldId id="399" r:id="rId20"/>
    <p:sldId id="400" r:id="rId21"/>
    <p:sldId id="401" r:id="rId22"/>
    <p:sldId id="402" r:id="rId23"/>
    <p:sldId id="403" r:id="rId24"/>
    <p:sldId id="404" r:id="rId25"/>
    <p:sldId id="405" r:id="rId26"/>
    <p:sldId id="406" r:id="rId27"/>
    <p:sldId id="407" r:id="rId28"/>
    <p:sldId id="408" r:id="rId29"/>
    <p:sldId id="409" r:id="rId30"/>
    <p:sldId id="410" r:id="rId31"/>
    <p:sldId id="411" r:id="rId32"/>
    <p:sldId id="412" r:id="rId33"/>
    <p:sldId id="413" r:id="rId34"/>
    <p:sldId id="414" r:id="rId35"/>
    <p:sldId id="415" r:id="rId36"/>
    <p:sldId id="416" r:id="rId37"/>
    <p:sldId id="417" r:id="rId38"/>
    <p:sldId id="418" r:id="rId39"/>
    <p:sldId id="419" r:id="rId40"/>
    <p:sldId id="420" r:id="rId41"/>
    <p:sldId id="421" r:id="rId42"/>
    <p:sldId id="422" r:id="rId43"/>
    <p:sldId id="423" r:id="rId44"/>
    <p:sldId id="424" r:id="rId45"/>
    <p:sldId id="425" r:id="rId46"/>
    <p:sldId id="426" r:id="rId47"/>
    <p:sldId id="427" r:id="rId48"/>
    <p:sldId id="428" r:id="rId49"/>
    <p:sldId id="429" r:id="rId50"/>
    <p:sldId id="430" r:id="rId51"/>
    <p:sldId id="431" r:id="rId52"/>
    <p:sldId id="432" r:id="rId53"/>
    <p:sldId id="433" r:id="rId54"/>
    <p:sldId id="434" r:id="rId55"/>
    <p:sldId id="362" r:id="rId5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663300"/>
    <a:srgbClr val="800000"/>
    <a:srgbClr val="FEF9E2"/>
    <a:srgbClr val="FDF0AE"/>
    <a:srgbClr val="344F8C"/>
    <a:srgbClr val="105D91"/>
    <a:srgbClr val="192B53"/>
    <a:srgbClr val="99ADD9"/>
    <a:srgbClr val="99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41" autoAdjust="0"/>
    <p:restoredTop sz="96429" autoAdjust="0"/>
  </p:normalViewPr>
  <p:slideViewPr>
    <p:cSldViewPr>
      <p:cViewPr varScale="1">
        <p:scale>
          <a:sx n="108" d="100"/>
          <a:sy n="108" d="100"/>
        </p:scale>
        <p:origin x="1530" y="11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3696" y="72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7C3E9-2372-4D2D-A8FE-578D26F0CAB8}" type="datetimeFigureOut">
              <a:rPr lang="ko-KR" altLang="en-US" smtClean="0"/>
              <a:t>2019-02-07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126D6-8CEA-47E8-B467-8C3047BBCA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407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2019-02-07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장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그룹 43"/>
          <p:cNvGrpSpPr/>
          <p:nvPr userDrawn="1"/>
        </p:nvGrpSpPr>
        <p:grpSpPr>
          <a:xfrm>
            <a:off x="-3012" y="-2089"/>
            <a:ext cx="9147012" cy="6856833"/>
            <a:chOff x="-3012" y="-2089"/>
            <a:chExt cx="9147012" cy="6856833"/>
          </a:xfrm>
        </p:grpSpPr>
        <p:grpSp>
          <p:nvGrpSpPr>
            <p:cNvPr id="42" name="그룹 41"/>
            <p:cNvGrpSpPr/>
            <p:nvPr userDrawn="1"/>
          </p:nvGrpSpPr>
          <p:grpSpPr>
            <a:xfrm>
              <a:off x="-3012" y="-2089"/>
              <a:ext cx="9147012" cy="6856833"/>
              <a:chOff x="-3012" y="-2089"/>
              <a:chExt cx="9147012" cy="6856833"/>
            </a:xfrm>
          </p:grpSpPr>
          <p:grpSp>
            <p:nvGrpSpPr>
              <p:cNvPr id="39" name="그룹 38"/>
              <p:cNvGrpSpPr/>
              <p:nvPr userDrawn="1"/>
            </p:nvGrpSpPr>
            <p:grpSpPr>
              <a:xfrm>
                <a:off x="5832140" y="3275"/>
                <a:ext cx="3311860" cy="6851469"/>
                <a:chOff x="0" y="5660"/>
                <a:chExt cx="3311860" cy="6851469"/>
              </a:xfrm>
            </p:grpSpPr>
            <p:pic>
              <p:nvPicPr>
                <p:cNvPr id="40" name="그림 39"/>
                <p:cNvPicPr>
                  <a:picLocks noChangeAspect="1"/>
                </p:cNvPicPr>
                <p:nvPr userDrawn="1"/>
              </p:nvPicPr>
              <p:blipFill rotWithShape="1">
                <a:blip r:embed="rId2"/>
                <a:srcRect l="1" r="2331"/>
                <a:stretch/>
              </p:blipFill>
              <p:spPr>
                <a:xfrm>
                  <a:off x="0" y="5660"/>
                  <a:ext cx="3311860" cy="5610225"/>
                </a:xfrm>
                <a:prstGeom prst="rect">
                  <a:avLst/>
                </a:prstGeom>
              </p:spPr>
            </p:pic>
            <p:pic>
              <p:nvPicPr>
                <p:cNvPr id="41" name="그림 40"/>
                <p:cNvPicPr>
                  <a:picLocks noChangeAspect="1"/>
                </p:cNvPicPr>
                <p:nvPr userDrawn="1"/>
              </p:nvPicPr>
              <p:blipFill rotWithShape="1">
                <a:blip r:embed="rId2"/>
                <a:srcRect l="2654" b="4538"/>
                <a:stretch/>
              </p:blipFill>
              <p:spPr>
                <a:xfrm>
                  <a:off x="4737" y="1501534"/>
                  <a:ext cx="3300890" cy="5355595"/>
                </a:xfrm>
                <a:prstGeom prst="rect">
                  <a:avLst/>
                </a:prstGeom>
              </p:spPr>
            </p:pic>
          </p:grpSp>
          <p:grpSp>
            <p:nvGrpSpPr>
              <p:cNvPr id="38" name="그룹 37"/>
              <p:cNvGrpSpPr/>
              <p:nvPr userDrawn="1"/>
            </p:nvGrpSpPr>
            <p:grpSpPr>
              <a:xfrm>
                <a:off x="-3012" y="-2089"/>
                <a:ext cx="5906652" cy="6851469"/>
                <a:chOff x="-3012" y="5660"/>
                <a:chExt cx="5906652" cy="6851469"/>
              </a:xfrm>
            </p:grpSpPr>
            <p:pic>
              <p:nvPicPr>
                <p:cNvPr id="36" name="그림 35"/>
                <p:cNvPicPr>
                  <a:picLocks noChangeAspect="1"/>
                </p:cNvPicPr>
                <p:nvPr userDrawn="1"/>
              </p:nvPicPr>
              <p:blipFill rotWithShape="1">
                <a:blip r:embed="rId2"/>
                <a:srcRect l="1" r="2331"/>
                <a:stretch/>
              </p:blipFill>
              <p:spPr>
                <a:xfrm>
                  <a:off x="0" y="5660"/>
                  <a:ext cx="3311860" cy="5610225"/>
                </a:xfrm>
                <a:prstGeom prst="rect">
                  <a:avLst/>
                </a:prstGeom>
              </p:spPr>
            </p:pic>
            <p:pic>
              <p:nvPicPr>
                <p:cNvPr id="37" name="그림 36"/>
                <p:cNvPicPr>
                  <a:picLocks noChangeAspect="1"/>
                </p:cNvPicPr>
                <p:nvPr userDrawn="1"/>
              </p:nvPicPr>
              <p:blipFill rotWithShape="1">
                <a:blip r:embed="rId2"/>
                <a:srcRect l="2654" b="4538"/>
                <a:stretch/>
              </p:blipFill>
              <p:spPr>
                <a:xfrm>
                  <a:off x="-3012" y="1501534"/>
                  <a:ext cx="3300890" cy="5355595"/>
                </a:xfrm>
                <a:prstGeom prst="rect">
                  <a:avLst/>
                </a:prstGeom>
              </p:spPr>
            </p:pic>
            <p:pic>
              <p:nvPicPr>
                <p:cNvPr id="12" name="그림 11"/>
                <p:cNvPicPr>
                  <a:picLocks noChangeAspect="1"/>
                </p:cNvPicPr>
                <p:nvPr userDrawn="1"/>
              </p:nvPicPr>
              <p:blipFill rotWithShape="1">
                <a:blip r:embed="rId2"/>
                <a:srcRect l="1" r="2331"/>
                <a:stretch/>
              </p:blipFill>
              <p:spPr>
                <a:xfrm>
                  <a:off x="2591780" y="5660"/>
                  <a:ext cx="3311860" cy="5610225"/>
                </a:xfrm>
                <a:prstGeom prst="rect">
                  <a:avLst/>
                </a:prstGeom>
              </p:spPr>
            </p:pic>
            <p:pic>
              <p:nvPicPr>
                <p:cNvPr id="13" name="그림 12"/>
                <p:cNvPicPr>
                  <a:picLocks noChangeAspect="1"/>
                </p:cNvPicPr>
                <p:nvPr userDrawn="1"/>
              </p:nvPicPr>
              <p:blipFill rotWithShape="1">
                <a:blip r:embed="rId2"/>
                <a:srcRect l="2654" b="4538"/>
                <a:stretch/>
              </p:blipFill>
              <p:spPr>
                <a:xfrm>
                  <a:off x="2588768" y="1501534"/>
                  <a:ext cx="3300890" cy="5355595"/>
                </a:xfrm>
                <a:prstGeom prst="rect">
                  <a:avLst/>
                </a:prstGeom>
              </p:spPr>
            </p:pic>
          </p:grpSp>
        </p:grpSp>
        <p:sp>
          <p:nvSpPr>
            <p:cNvPr id="29" name="타원 28"/>
            <p:cNvSpPr/>
            <p:nvPr userDrawn="1"/>
          </p:nvSpPr>
          <p:spPr>
            <a:xfrm>
              <a:off x="6590804" y="3873902"/>
              <a:ext cx="2385265" cy="2835315"/>
            </a:xfrm>
            <a:prstGeom prst="ellipse">
              <a:avLst/>
            </a:prstGeom>
            <a:solidFill>
              <a:srgbClr val="FEF9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2250" y="4104075"/>
            <a:ext cx="2008300" cy="2161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796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rgbClr val="FDED9C"/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8B333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/55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rgbClr val="8B333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rgbClr val="8B3331"/>
              </a:buClr>
              <a:buSzPct val="130000"/>
              <a:buFont typeface="Wingdings" panose="05000000000000000000" pitchFamily="2" charset="2"/>
              <a:buChar char="§"/>
              <a:defRPr sz="1600" b="0"/>
            </a:lvl1pPr>
            <a:lvl2pPr marL="534988" indent="-177800">
              <a:lnSpc>
                <a:spcPct val="120000"/>
              </a:lnSpc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400"/>
            </a:lvl2pPr>
            <a:lvl3pPr marL="720725" indent="-18573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200"/>
            </a:lvl3pPr>
            <a:lvl4pPr marL="898525" indent="-177800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077913" indent="-17938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391124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실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pattFill prst="wdUpDiag">
            <a:fgClr>
              <a:srgbClr val="FDED9C"/>
            </a:fgClr>
            <a:bgClr>
              <a:schemeClr val="bg1"/>
            </a:bgClr>
          </a:patt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8B333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/55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rgbClr val="8B333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rgbClr val="8B3331"/>
              </a:buClr>
              <a:buSzPct val="130000"/>
              <a:buFont typeface="Wingdings" panose="05000000000000000000" pitchFamily="2" charset="2"/>
              <a:buChar char="§"/>
              <a:defRPr sz="1400" b="0"/>
            </a:lvl1pPr>
            <a:lvl2pPr marL="534988" indent="-177800">
              <a:lnSpc>
                <a:spcPct val="120000"/>
              </a:lnSpc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400"/>
            </a:lvl2pPr>
            <a:lvl3pPr marL="720725" indent="-18573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200"/>
            </a:lvl3pPr>
            <a:lvl4pPr marL="898525" indent="-177800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077913" indent="-17938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267977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4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accent6">
                  <a:lumMod val="60000"/>
                  <a:lumOff val="4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  <p:sp>
        <p:nvSpPr>
          <p:cNvPr id="12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/55</a:t>
            </a:r>
          </a:p>
        </p:txBody>
      </p:sp>
    </p:spTree>
    <p:extLst>
      <p:ext uri="{BB962C8B-B14F-4D97-AF65-F5344CB8AC3E}">
        <p14:creationId xmlns:p14="http://schemas.microsoft.com/office/powerpoint/2010/main" val="2098633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2019-02-07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7820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700" r:id="rId3"/>
    <p:sldLayoutId id="2147483699" r:id="rId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254425" y="1701713"/>
            <a:ext cx="2671065" cy="713510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3200" b="1"/>
              <a:t>CHAPTER </a:t>
            </a:r>
            <a:endParaRPr lang="ko-KR" altLang="en-US" sz="3200" b="1"/>
          </a:p>
        </p:txBody>
      </p:sp>
      <p:sp>
        <p:nvSpPr>
          <p:cNvPr id="3" name="타원형 설명선 2"/>
          <p:cNvSpPr/>
          <p:nvPr/>
        </p:nvSpPr>
        <p:spPr>
          <a:xfrm>
            <a:off x="2231740" y="548680"/>
            <a:ext cx="1395155" cy="1155986"/>
          </a:xfrm>
          <a:prstGeom prst="wedgeEllipseCallout">
            <a:avLst>
              <a:gd name="adj1" fmla="val -32105"/>
              <a:gd name="adj2" fmla="val 61140"/>
            </a:avLst>
          </a:prstGeom>
          <a:solidFill>
            <a:srgbClr val="66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/>
              <a:t>11</a:t>
            </a:r>
            <a:endParaRPr lang="ko-KR" altLang="en-US" sz="4000" b="1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11560" y="2483895"/>
            <a:ext cx="5905893" cy="1388585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ko-KR" altLang="en-US" sz="4000" dirty="0" err="1"/>
              <a:t>스토어드</a:t>
            </a:r>
            <a:r>
              <a:rPr lang="ko-KR" altLang="en-US" sz="4000" dirty="0"/>
              <a:t> 프로그램</a:t>
            </a:r>
          </a:p>
        </p:txBody>
      </p:sp>
    </p:spTree>
    <p:extLst>
      <p:ext uri="{BB962C8B-B14F-4D97-AF65-F5344CB8AC3E}">
        <p14:creationId xmlns:p14="http://schemas.microsoft.com/office/powerpoint/2010/main" val="715075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11-1] </a:t>
            </a:r>
            <a:r>
              <a:rPr lang="ko-KR" altLang="en-US" dirty="0" err="1"/>
              <a:t>스토어드</a:t>
            </a:r>
            <a:r>
              <a:rPr lang="ko-KR" altLang="en-US" dirty="0"/>
              <a:t> 프로시저 생성하고 활용하기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>
                <a:latin typeface="+mn-ea"/>
              </a:rPr>
              <a:t>385</a:t>
            </a:r>
            <a:r>
              <a:rPr lang="en-US" altLang="ko-KR" sz="1200" dirty="0">
                <a:latin typeface="+mn-ea"/>
                <a:ea typeface="+mn-ea"/>
              </a:rPr>
              <a:t>~392p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400" dirty="0"/>
              <a:t>   2-2 2</a:t>
            </a:r>
            <a:r>
              <a:rPr lang="ko-KR" altLang="en-US" sz="1400" dirty="0"/>
              <a:t>개의 입력 매개변수가 있는 </a:t>
            </a:r>
            <a:r>
              <a:rPr lang="ko-KR" altLang="en-US" sz="1400" dirty="0" err="1"/>
              <a:t>스토어드</a:t>
            </a:r>
            <a:r>
              <a:rPr lang="ko-KR" altLang="en-US" sz="1400" dirty="0"/>
              <a:t> 프로시저 생성 </a:t>
            </a:r>
            <a:r>
              <a:rPr lang="en-US" altLang="ko-KR" sz="1400" dirty="0"/>
              <a:t> </a:t>
            </a:r>
          </a:p>
          <a:p>
            <a:pPr marL="436562" indent="-342900">
              <a:buAutoNum type="arabicPeriod"/>
            </a:pPr>
            <a:endParaRPr lang="en-US" altLang="ko-KR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C7AE049F-9026-48E7-A1B5-E143E3E98A2B}"/>
              </a:ext>
            </a:extLst>
          </p:cNvPr>
          <p:cNvSpPr/>
          <p:nvPr/>
        </p:nvSpPr>
        <p:spPr>
          <a:xfrm>
            <a:off x="476544" y="1133745"/>
            <a:ext cx="8235915" cy="283531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1</a:t>
            </a:r>
            <a:r>
              <a:rPr lang="en-US" altLang="ko-KR" sz="1400" dirty="0">
                <a:solidFill>
                  <a:schemeClr val="tx1"/>
                </a:solidFill>
              </a:rPr>
              <a:t> DROP PROCEDURE IF EXISTS userProc2;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2</a:t>
            </a:r>
            <a:r>
              <a:rPr lang="en-US" altLang="ko-KR" sz="1400" dirty="0">
                <a:solidFill>
                  <a:schemeClr val="tx1"/>
                </a:solidFill>
              </a:rPr>
              <a:t> DELIMITER $$ 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3</a:t>
            </a:r>
            <a:r>
              <a:rPr lang="en-US" altLang="ko-KR" sz="1400" dirty="0">
                <a:solidFill>
                  <a:schemeClr val="tx1"/>
                </a:solidFill>
              </a:rPr>
              <a:t> CREATE PROCEDURE userProc2( 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4</a:t>
            </a:r>
            <a:r>
              <a:rPr lang="en-US" altLang="ko-KR" sz="1400" dirty="0">
                <a:solidFill>
                  <a:schemeClr val="tx1"/>
                </a:solidFill>
              </a:rPr>
              <a:t>      IN </a:t>
            </a:r>
            <a:r>
              <a:rPr lang="en-US" altLang="ko-KR" sz="1400" dirty="0" err="1">
                <a:solidFill>
                  <a:schemeClr val="tx1"/>
                </a:solidFill>
              </a:rPr>
              <a:t>userBirth</a:t>
            </a:r>
            <a:r>
              <a:rPr lang="en-US" altLang="ko-KR" sz="1400" dirty="0">
                <a:solidFill>
                  <a:schemeClr val="tx1"/>
                </a:solidFill>
              </a:rPr>
              <a:t> INT, 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5 </a:t>
            </a:r>
            <a:r>
              <a:rPr lang="en-US" altLang="ko-KR" sz="1400" dirty="0">
                <a:solidFill>
                  <a:schemeClr val="tx1"/>
                </a:solidFill>
              </a:rPr>
              <a:t>     IN </a:t>
            </a:r>
            <a:r>
              <a:rPr lang="en-US" altLang="ko-KR" sz="1400" dirty="0" err="1">
                <a:solidFill>
                  <a:schemeClr val="tx1"/>
                </a:solidFill>
              </a:rPr>
              <a:t>userHeight</a:t>
            </a:r>
            <a:r>
              <a:rPr lang="en-US" altLang="ko-KR" sz="1400" dirty="0">
                <a:solidFill>
                  <a:schemeClr val="tx1"/>
                </a:solidFill>
              </a:rPr>
              <a:t> INT 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6</a:t>
            </a:r>
            <a:r>
              <a:rPr lang="en-US" altLang="ko-KR" sz="1400" dirty="0">
                <a:solidFill>
                  <a:schemeClr val="tx1"/>
                </a:solidFill>
              </a:rPr>
              <a:t> ) 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7</a:t>
            </a:r>
            <a:r>
              <a:rPr lang="en-US" altLang="ko-KR" sz="1400" dirty="0">
                <a:solidFill>
                  <a:schemeClr val="tx1"/>
                </a:solidFill>
              </a:rPr>
              <a:t> BEGIN 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8</a:t>
            </a:r>
            <a:r>
              <a:rPr lang="en-US" altLang="ko-KR" sz="1400" dirty="0">
                <a:solidFill>
                  <a:schemeClr val="tx1"/>
                </a:solidFill>
              </a:rPr>
              <a:t>    SELECT * FROM </a:t>
            </a:r>
            <a:r>
              <a:rPr lang="en-US" altLang="ko-KR" sz="1400" dirty="0" err="1">
                <a:solidFill>
                  <a:schemeClr val="tx1"/>
                </a:solidFill>
              </a:rPr>
              <a:t>userTBL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9</a:t>
            </a:r>
            <a:r>
              <a:rPr lang="en-US" altLang="ko-KR" sz="1400" dirty="0">
                <a:solidFill>
                  <a:schemeClr val="tx1"/>
                </a:solidFill>
              </a:rPr>
              <a:t>      WHERE </a:t>
            </a:r>
            <a:r>
              <a:rPr lang="en-US" altLang="ko-KR" sz="1400" dirty="0" err="1">
                <a:solidFill>
                  <a:schemeClr val="tx1"/>
                </a:solidFill>
              </a:rPr>
              <a:t>birthYear</a:t>
            </a:r>
            <a:r>
              <a:rPr lang="en-US" altLang="ko-KR" sz="1400" dirty="0">
                <a:solidFill>
                  <a:schemeClr val="tx1"/>
                </a:solidFill>
              </a:rPr>
              <a:t> &gt; </a:t>
            </a:r>
            <a:r>
              <a:rPr lang="en-US" altLang="ko-KR" sz="1400" dirty="0" err="1">
                <a:solidFill>
                  <a:schemeClr val="tx1"/>
                </a:solidFill>
              </a:rPr>
              <a:t>userBirth</a:t>
            </a:r>
            <a:r>
              <a:rPr lang="en-US" altLang="ko-KR" sz="1400" dirty="0">
                <a:solidFill>
                  <a:schemeClr val="tx1"/>
                </a:solidFill>
              </a:rPr>
              <a:t> AND height &gt; </a:t>
            </a:r>
            <a:r>
              <a:rPr lang="en-US" altLang="ko-KR" sz="1400" dirty="0" err="1">
                <a:solidFill>
                  <a:schemeClr val="tx1"/>
                </a:solidFill>
              </a:rPr>
              <a:t>userHeight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10</a:t>
            </a:r>
            <a:r>
              <a:rPr lang="en-US" altLang="ko-KR" sz="1400" dirty="0">
                <a:solidFill>
                  <a:schemeClr val="tx1"/>
                </a:solidFill>
              </a:rPr>
              <a:t> END $$ 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11</a:t>
            </a:r>
            <a:r>
              <a:rPr lang="en-US" altLang="ko-KR" sz="1400" dirty="0">
                <a:solidFill>
                  <a:schemeClr val="tx1"/>
                </a:solidFill>
              </a:rPr>
              <a:t> DELIMITER;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12 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13</a:t>
            </a:r>
            <a:r>
              <a:rPr lang="en-US" altLang="ko-KR" sz="1400" dirty="0">
                <a:solidFill>
                  <a:schemeClr val="tx1"/>
                </a:solidFill>
              </a:rPr>
              <a:t> CALL userProc2(1970, 178);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EBF67857-749E-4FE7-B259-7E707355AD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42" y="4059070"/>
            <a:ext cx="6030671" cy="83520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70594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11-1] </a:t>
            </a:r>
            <a:r>
              <a:rPr lang="ko-KR" altLang="en-US" dirty="0" err="1"/>
              <a:t>스토어드</a:t>
            </a:r>
            <a:r>
              <a:rPr lang="ko-KR" altLang="en-US" dirty="0"/>
              <a:t> 프로시저 생성하고 활용하기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>
                <a:latin typeface="+mn-ea"/>
              </a:rPr>
              <a:t>385</a:t>
            </a:r>
            <a:r>
              <a:rPr lang="en-US" altLang="ko-KR" sz="1200" dirty="0">
                <a:latin typeface="+mn-ea"/>
                <a:ea typeface="+mn-ea"/>
              </a:rPr>
              <a:t>~392p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59368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dirty="0"/>
              <a:t>3</a:t>
            </a:r>
            <a:r>
              <a:rPr lang="en-US" altLang="ko-KR" sz="1400" dirty="0"/>
              <a:t> </a:t>
            </a:r>
            <a:r>
              <a:rPr lang="ko-KR" altLang="en-US" sz="1400" dirty="0"/>
              <a:t>출력 매개변수가 있는 </a:t>
            </a:r>
            <a:r>
              <a:rPr lang="ko-KR" altLang="en-US" sz="1400" dirty="0" err="1"/>
              <a:t>스토어드</a:t>
            </a:r>
            <a:r>
              <a:rPr lang="ko-KR" altLang="en-US" sz="1400" dirty="0"/>
              <a:t> 프로시저 실행하기</a:t>
            </a:r>
            <a:endParaRPr lang="en-US" altLang="ko-KR" sz="1400" dirty="0"/>
          </a:p>
          <a:p>
            <a:pPr marL="93662" indent="0">
              <a:buNone/>
            </a:pPr>
            <a:r>
              <a:rPr lang="en-US" altLang="ko-KR" sz="1400" dirty="0"/>
              <a:t>   </a:t>
            </a:r>
            <a:r>
              <a:rPr lang="en-US" altLang="ko-KR" dirty="0"/>
              <a:t>3</a:t>
            </a:r>
            <a:r>
              <a:rPr lang="en-US" altLang="ko-KR" sz="1400" dirty="0"/>
              <a:t>-1 </a:t>
            </a:r>
            <a:r>
              <a:rPr lang="ko-KR" altLang="en-US" dirty="0"/>
              <a:t>출력 매개변수가 있는 </a:t>
            </a:r>
            <a:r>
              <a:rPr lang="ko-KR" altLang="en-US" dirty="0" err="1"/>
              <a:t>스토어드</a:t>
            </a:r>
            <a:r>
              <a:rPr lang="ko-KR" altLang="en-US" dirty="0"/>
              <a:t> 프로시저를 생성한 후 테스트로 사용할 테이블을 만듦</a:t>
            </a: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000" dirty="0"/>
          </a:p>
          <a:p>
            <a:pPr marL="93662" indent="0">
              <a:buNone/>
            </a:pPr>
            <a:r>
              <a:rPr lang="en-US" altLang="ko-KR" dirty="0"/>
              <a:t>   3-2 </a:t>
            </a:r>
            <a:r>
              <a:rPr lang="ko-KR" altLang="en-US" dirty="0"/>
              <a:t>출력 매개변수가 있는 </a:t>
            </a:r>
            <a:r>
              <a:rPr lang="ko-KR" altLang="en-US" dirty="0" err="1"/>
              <a:t>스토어드</a:t>
            </a:r>
            <a:r>
              <a:rPr lang="ko-KR" altLang="en-US" dirty="0"/>
              <a:t> 프로시저 호출 </a:t>
            </a: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C7AE049F-9026-48E7-A1B5-E143E3E98A2B}"/>
              </a:ext>
            </a:extLst>
          </p:cNvPr>
          <p:cNvSpPr/>
          <p:nvPr/>
        </p:nvSpPr>
        <p:spPr>
          <a:xfrm>
            <a:off x="476544" y="1264605"/>
            <a:ext cx="8235915" cy="35357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1</a:t>
            </a:r>
            <a:r>
              <a:rPr lang="en-US" altLang="ko-KR" sz="1400" dirty="0">
                <a:solidFill>
                  <a:schemeClr val="tx1"/>
                </a:solidFill>
              </a:rPr>
              <a:t> DROP PROCEDURE IF EXISTS userProc3;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2</a:t>
            </a:r>
            <a:r>
              <a:rPr lang="en-US" altLang="ko-KR" sz="1400" dirty="0">
                <a:solidFill>
                  <a:schemeClr val="tx1"/>
                </a:solidFill>
              </a:rPr>
              <a:t> DELIMITER $$ 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3 </a:t>
            </a:r>
            <a:r>
              <a:rPr lang="en-US" altLang="ko-KR" sz="1400" dirty="0">
                <a:solidFill>
                  <a:schemeClr val="tx1"/>
                </a:solidFill>
              </a:rPr>
              <a:t>CREATE PROCEDURE userProc3( 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4</a:t>
            </a:r>
            <a:r>
              <a:rPr lang="en-US" altLang="ko-KR" sz="1400" dirty="0">
                <a:solidFill>
                  <a:schemeClr val="tx1"/>
                </a:solidFill>
              </a:rPr>
              <a:t>     IN </a:t>
            </a:r>
            <a:r>
              <a:rPr lang="en-US" altLang="ko-KR" sz="1400" dirty="0" err="1">
                <a:solidFill>
                  <a:schemeClr val="tx1"/>
                </a:solidFill>
              </a:rPr>
              <a:t>txtValue</a:t>
            </a:r>
            <a:r>
              <a:rPr lang="en-US" altLang="ko-KR" sz="1400" dirty="0">
                <a:solidFill>
                  <a:schemeClr val="tx1"/>
                </a:solidFill>
              </a:rPr>
              <a:t> CHAR(10), 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5</a:t>
            </a:r>
            <a:r>
              <a:rPr lang="en-US" altLang="ko-KR" sz="1400" dirty="0">
                <a:solidFill>
                  <a:schemeClr val="tx1"/>
                </a:solidFill>
              </a:rPr>
              <a:t>     OUT </a:t>
            </a:r>
            <a:r>
              <a:rPr lang="en-US" altLang="ko-KR" sz="1400" dirty="0" err="1">
                <a:solidFill>
                  <a:schemeClr val="tx1"/>
                </a:solidFill>
              </a:rPr>
              <a:t>outValue</a:t>
            </a:r>
            <a:r>
              <a:rPr lang="en-US" altLang="ko-KR" sz="1400" dirty="0">
                <a:solidFill>
                  <a:schemeClr val="tx1"/>
                </a:solidFill>
              </a:rPr>
              <a:t> INT 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6</a:t>
            </a:r>
            <a:r>
              <a:rPr lang="en-US" altLang="ko-KR" sz="1400" dirty="0">
                <a:solidFill>
                  <a:schemeClr val="tx1"/>
                </a:solidFill>
              </a:rPr>
              <a:t> ) 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7</a:t>
            </a:r>
            <a:r>
              <a:rPr lang="en-US" altLang="ko-KR" sz="1400" dirty="0">
                <a:solidFill>
                  <a:schemeClr val="tx1"/>
                </a:solidFill>
              </a:rPr>
              <a:t> BEGIN 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8</a:t>
            </a:r>
            <a:r>
              <a:rPr lang="en-US" altLang="ko-KR" sz="1400" dirty="0">
                <a:solidFill>
                  <a:schemeClr val="tx1"/>
                </a:solidFill>
              </a:rPr>
              <a:t>     INSERT INTO </a:t>
            </a:r>
            <a:r>
              <a:rPr lang="en-US" altLang="ko-KR" sz="1400" dirty="0" err="1">
                <a:solidFill>
                  <a:schemeClr val="tx1"/>
                </a:solidFill>
              </a:rPr>
              <a:t>testTBL</a:t>
            </a:r>
            <a:r>
              <a:rPr lang="en-US" altLang="ko-KR" sz="1400" dirty="0">
                <a:solidFill>
                  <a:schemeClr val="tx1"/>
                </a:solidFill>
              </a:rPr>
              <a:t> VALUES(NULL, </a:t>
            </a:r>
            <a:r>
              <a:rPr lang="en-US" altLang="ko-KR" sz="1400" dirty="0" err="1">
                <a:solidFill>
                  <a:schemeClr val="tx1"/>
                </a:solidFill>
              </a:rPr>
              <a:t>txtValue</a:t>
            </a:r>
            <a:r>
              <a:rPr lang="en-US" altLang="ko-KR" sz="1400" dirty="0">
                <a:solidFill>
                  <a:schemeClr val="tx1"/>
                </a:solidFill>
              </a:rPr>
              <a:t>);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9</a:t>
            </a:r>
            <a:r>
              <a:rPr lang="en-US" altLang="ko-KR" sz="1400" dirty="0">
                <a:solidFill>
                  <a:schemeClr val="tx1"/>
                </a:solidFill>
              </a:rPr>
              <a:t>     SELECT MAX(id) INTO </a:t>
            </a:r>
            <a:r>
              <a:rPr lang="en-US" altLang="ko-KR" sz="1400" dirty="0" err="1">
                <a:solidFill>
                  <a:schemeClr val="tx1"/>
                </a:solidFill>
              </a:rPr>
              <a:t>outValue</a:t>
            </a:r>
            <a:r>
              <a:rPr lang="en-US" altLang="ko-KR" sz="1400" dirty="0">
                <a:solidFill>
                  <a:schemeClr val="tx1"/>
                </a:solidFill>
              </a:rPr>
              <a:t> FROM </a:t>
            </a:r>
            <a:r>
              <a:rPr lang="en-US" altLang="ko-KR" sz="1400" dirty="0" err="1">
                <a:solidFill>
                  <a:schemeClr val="tx1"/>
                </a:solidFill>
              </a:rPr>
              <a:t>testTBL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10</a:t>
            </a:r>
            <a:r>
              <a:rPr lang="en-US" altLang="ko-KR" sz="1400" dirty="0">
                <a:solidFill>
                  <a:schemeClr val="tx1"/>
                </a:solidFill>
              </a:rPr>
              <a:t> END $$ 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11</a:t>
            </a:r>
            <a:r>
              <a:rPr lang="en-US" altLang="ko-KR" sz="1400" dirty="0">
                <a:solidFill>
                  <a:schemeClr val="tx1"/>
                </a:solidFill>
              </a:rPr>
              <a:t> DELIMITER ;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12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13</a:t>
            </a:r>
            <a:r>
              <a:rPr lang="en-US" altLang="ko-KR" sz="1400" dirty="0">
                <a:solidFill>
                  <a:schemeClr val="tx1"/>
                </a:solidFill>
              </a:rPr>
              <a:t> CREATE TABLE IF NOT EXISTS </a:t>
            </a:r>
            <a:r>
              <a:rPr lang="en-US" altLang="ko-KR" sz="1400" dirty="0" err="1">
                <a:solidFill>
                  <a:schemeClr val="tx1"/>
                </a:solidFill>
              </a:rPr>
              <a:t>testTBL</a:t>
            </a:r>
            <a:r>
              <a:rPr lang="en-US" altLang="ko-KR" sz="1400" dirty="0">
                <a:solidFill>
                  <a:schemeClr val="tx1"/>
                </a:solidFill>
              </a:rPr>
              <a:t>( 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14</a:t>
            </a:r>
            <a:r>
              <a:rPr lang="en-US" altLang="ko-KR" sz="1400" dirty="0">
                <a:solidFill>
                  <a:schemeClr val="tx1"/>
                </a:solidFill>
              </a:rPr>
              <a:t>     id INT AUTO_INCREMENT PRIMARY KEY, 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15</a:t>
            </a:r>
            <a:r>
              <a:rPr lang="en-US" altLang="ko-KR" sz="1400" dirty="0">
                <a:solidFill>
                  <a:schemeClr val="tx1"/>
                </a:solidFill>
              </a:rPr>
              <a:t>     txt CHAR(10) 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16</a:t>
            </a:r>
            <a:r>
              <a:rPr lang="en-US" altLang="ko-KR" sz="1400" dirty="0">
                <a:solidFill>
                  <a:schemeClr val="tx1"/>
                </a:solidFill>
              </a:rPr>
              <a:t> );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049A483E-E539-4FD5-A53B-1CC673C5B791}"/>
              </a:ext>
            </a:extLst>
          </p:cNvPr>
          <p:cNvSpPr/>
          <p:nvPr/>
        </p:nvSpPr>
        <p:spPr>
          <a:xfrm>
            <a:off x="476545" y="5364215"/>
            <a:ext cx="8235915" cy="48851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1</a:t>
            </a:r>
            <a:r>
              <a:rPr lang="en-US" altLang="ko-KR" sz="1400" dirty="0">
                <a:solidFill>
                  <a:schemeClr val="tx1"/>
                </a:solidFill>
              </a:rPr>
              <a:t> CALL userProc3 ('</a:t>
            </a:r>
            <a:r>
              <a:rPr lang="ko-KR" altLang="en-US" sz="1400" dirty="0" err="1">
                <a:solidFill>
                  <a:schemeClr val="tx1"/>
                </a:solidFill>
              </a:rPr>
              <a:t>테스트값</a:t>
            </a:r>
            <a:r>
              <a:rPr lang="en-US" altLang="ko-KR" sz="1400" dirty="0">
                <a:solidFill>
                  <a:schemeClr val="tx1"/>
                </a:solidFill>
              </a:rPr>
              <a:t>', @</a:t>
            </a:r>
            <a:r>
              <a:rPr lang="en-US" altLang="ko-KR" sz="1400" dirty="0" err="1">
                <a:solidFill>
                  <a:schemeClr val="tx1"/>
                </a:solidFill>
              </a:rPr>
              <a:t>myValue</a:t>
            </a:r>
            <a:r>
              <a:rPr lang="en-US" altLang="ko-KR" sz="1400" dirty="0">
                <a:solidFill>
                  <a:schemeClr val="tx1"/>
                </a:solidFill>
              </a:rPr>
              <a:t>);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2</a:t>
            </a:r>
            <a:r>
              <a:rPr lang="en-US" altLang="ko-KR" sz="1400" dirty="0">
                <a:solidFill>
                  <a:schemeClr val="tx1"/>
                </a:solidFill>
              </a:rPr>
              <a:t> SELECT CONCAT('</a:t>
            </a:r>
            <a:r>
              <a:rPr lang="ko-KR" altLang="en-US" sz="1400" dirty="0">
                <a:solidFill>
                  <a:schemeClr val="tx1"/>
                </a:solidFill>
              </a:rPr>
              <a:t>현재 입력된 </a:t>
            </a:r>
            <a:r>
              <a:rPr lang="en-US" altLang="ko-KR" sz="1400" dirty="0">
                <a:solidFill>
                  <a:schemeClr val="tx1"/>
                </a:solidFill>
              </a:rPr>
              <a:t>ID </a:t>
            </a:r>
            <a:r>
              <a:rPr lang="ko-KR" altLang="en-US" sz="1400" dirty="0">
                <a:solidFill>
                  <a:schemeClr val="tx1"/>
                </a:solidFill>
              </a:rPr>
              <a:t>값 </a:t>
            </a:r>
            <a:r>
              <a:rPr lang="en-US" altLang="ko-KR" sz="1400" dirty="0">
                <a:solidFill>
                  <a:schemeClr val="tx1"/>
                </a:solidFill>
              </a:rPr>
              <a:t>==&gt;', @</a:t>
            </a:r>
            <a:r>
              <a:rPr lang="en-US" altLang="ko-KR" sz="1400" dirty="0" err="1">
                <a:solidFill>
                  <a:schemeClr val="tx1"/>
                </a:solidFill>
              </a:rPr>
              <a:t>myValue</a:t>
            </a:r>
            <a:r>
              <a:rPr lang="en-US" altLang="ko-KR" sz="1400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36C04A67-26D8-4109-91A1-F44F43E6E62F}"/>
              </a:ext>
            </a:extLst>
          </p:cNvPr>
          <p:cNvSpPr/>
          <p:nvPr/>
        </p:nvSpPr>
        <p:spPr>
          <a:xfrm>
            <a:off x="476545" y="5917395"/>
            <a:ext cx="8218884" cy="6750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ko-KR" altLang="en-US" sz="1400" dirty="0">
                <a:solidFill>
                  <a:schemeClr val="tx1"/>
                </a:solidFill>
              </a:rPr>
              <a:t>현재 입력된 </a:t>
            </a:r>
            <a:r>
              <a:rPr lang="en-US" altLang="ko-KR" sz="1400" dirty="0">
                <a:solidFill>
                  <a:schemeClr val="tx1"/>
                </a:solidFill>
              </a:rPr>
              <a:t>ID </a:t>
            </a:r>
            <a:r>
              <a:rPr lang="ko-KR" altLang="en-US" sz="1400" dirty="0">
                <a:solidFill>
                  <a:schemeClr val="tx1"/>
                </a:solidFill>
              </a:rPr>
              <a:t>값 </a:t>
            </a:r>
            <a:r>
              <a:rPr lang="en-US" altLang="ko-KR" sz="1400" dirty="0">
                <a:solidFill>
                  <a:schemeClr val="tx1"/>
                </a:solidFill>
              </a:rPr>
              <a:t>==&gt; 1</a:t>
            </a:r>
            <a:endParaRPr lang="ko-KR" alt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1E51065-B429-4CD2-AEB6-F6410B7D7C74}"/>
              </a:ext>
            </a:extLst>
          </p:cNvPr>
          <p:cNvSpPr txBox="1"/>
          <p:nvPr/>
        </p:nvSpPr>
        <p:spPr>
          <a:xfrm>
            <a:off x="541214" y="5913240"/>
            <a:ext cx="990110" cy="31503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accent3">
                    <a:lumMod val="50000"/>
                  </a:schemeClr>
                </a:solidFill>
              </a:rPr>
              <a:t>실행 결과</a:t>
            </a:r>
          </a:p>
        </p:txBody>
      </p:sp>
    </p:spTree>
    <p:extLst>
      <p:ext uri="{BB962C8B-B14F-4D97-AF65-F5344CB8AC3E}">
        <p14:creationId xmlns:p14="http://schemas.microsoft.com/office/powerpoint/2010/main" val="4065384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11-1] </a:t>
            </a:r>
            <a:r>
              <a:rPr lang="ko-KR" altLang="en-US" dirty="0" err="1"/>
              <a:t>스토어드</a:t>
            </a:r>
            <a:r>
              <a:rPr lang="ko-KR" altLang="en-US" dirty="0"/>
              <a:t> 프로시저 생성하고 활용하기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>
                <a:latin typeface="+mn-ea"/>
              </a:rPr>
              <a:t>385</a:t>
            </a:r>
            <a:r>
              <a:rPr lang="en-US" altLang="ko-KR" sz="1200" dirty="0">
                <a:latin typeface="+mn-ea"/>
                <a:ea typeface="+mn-ea"/>
              </a:rPr>
              <a:t>~392p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dirty="0"/>
              <a:t>4</a:t>
            </a:r>
            <a:r>
              <a:rPr lang="en-US" altLang="ko-KR" sz="1400" dirty="0"/>
              <a:t> </a:t>
            </a:r>
            <a:r>
              <a:rPr lang="ko-KR" altLang="en-US" sz="1400" dirty="0" err="1"/>
              <a:t>스토어드</a:t>
            </a:r>
            <a:r>
              <a:rPr lang="ko-KR" altLang="en-US" sz="1400" dirty="0"/>
              <a:t> 프로시저 안에 </a:t>
            </a:r>
            <a:r>
              <a:rPr lang="en-US" altLang="ko-KR" sz="1400" dirty="0"/>
              <a:t>SQL </a:t>
            </a:r>
            <a:r>
              <a:rPr lang="ko-KR" altLang="en-US" sz="1400" dirty="0"/>
              <a:t>프로그래밍하기 </a:t>
            </a:r>
            <a:endParaRPr lang="en-US" altLang="ko-KR" sz="1400" dirty="0"/>
          </a:p>
          <a:p>
            <a:pPr marL="93662" indent="0">
              <a:buNone/>
            </a:pPr>
            <a:r>
              <a:rPr lang="en-US" altLang="ko-KR" sz="1400" dirty="0"/>
              <a:t>   </a:t>
            </a:r>
            <a:r>
              <a:rPr lang="en-US" altLang="ko-KR" dirty="0"/>
              <a:t>4</a:t>
            </a:r>
            <a:r>
              <a:rPr lang="en-US" altLang="ko-KR" sz="1400" dirty="0"/>
              <a:t>-1 </a:t>
            </a:r>
            <a:r>
              <a:rPr lang="ko-KR" altLang="en-US" dirty="0" err="1"/>
              <a:t>스토어드</a:t>
            </a:r>
            <a:r>
              <a:rPr lang="ko-KR" altLang="en-US" dirty="0"/>
              <a:t> 프로시저 안에 </a:t>
            </a:r>
            <a:r>
              <a:rPr lang="en-US" altLang="ko-KR" dirty="0"/>
              <a:t>IF … ELSE </a:t>
            </a:r>
            <a:r>
              <a:rPr lang="ko-KR" altLang="en-US" dirty="0"/>
              <a:t>문 작성</a:t>
            </a: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C7AE049F-9026-48E7-A1B5-E143E3E98A2B}"/>
              </a:ext>
            </a:extLst>
          </p:cNvPr>
          <p:cNvSpPr/>
          <p:nvPr/>
        </p:nvSpPr>
        <p:spPr>
          <a:xfrm>
            <a:off x="476544" y="1448780"/>
            <a:ext cx="8235915" cy="39604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1</a:t>
            </a:r>
            <a:r>
              <a:rPr lang="en-US" altLang="ko-KR" sz="1400" dirty="0">
                <a:solidFill>
                  <a:schemeClr val="tx1"/>
                </a:solidFill>
              </a:rPr>
              <a:t> DROP PROCEDURE IF EXISTS </a:t>
            </a:r>
            <a:r>
              <a:rPr lang="en-US" altLang="ko-KR" sz="1400" dirty="0" err="1">
                <a:solidFill>
                  <a:schemeClr val="tx1"/>
                </a:solidFill>
              </a:rPr>
              <a:t>ifelseProc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2</a:t>
            </a:r>
            <a:r>
              <a:rPr lang="en-US" altLang="ko-KR" sz="1400" dirty="0">
                <a:solidFill>
                  <a:schemeClr val="tx1"/>
                </a:solidFill>
              </a:rPr>
              <a:t> DELIMITER $$ 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3</a:t>
            </a:r>
            <a:r>
              <a:rPr lang="en-US" altLang="ko-KR" sz="1400" dirty="0">
                <a:solidFill>
                  <a:schemeClr val="tx1"/>
                </a:solidFill>
              </a:rPr>
              <a:t> CREATE PROCEDURE </a:t>
            </a:r>
            <a:r>
              <a:rPr lang="en-US" altLang="ko-KR" sz="1400" dirty="0" err="1">
                <a:solidFill>
                  <a:schemeClr val="tx1"/>
                </a:solidFill>
              </a:rPr>
              <a:t>ifelseProc</a:t>
            </a:r>
            <a:r>
              <a:rPr lang="en-US" altLang="ko-KR" sz="1400" dirty="0">
                <a:solidFill>
                  <a:schemeClr val="tx1"/>
                </a:solidFill>
              </a:rPr>
              <a:t>( 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4</a:t>
            </a:r>
            <a:r>
              <a:rPr lang="en-US" altLang="ko-KR" sz="1400" dirty="0">
                <a:solidFill>
                  <a:schemeClr val="tx1"/>
                </a:solidFill>
              </a:rPr>
              <a:t>      IN </a:t>
            </a:r>
            <a:r>
              <a:rPr lang="en-US" altLang="ko-KR" sz="1400" dirty="0" err="1">
                <a:solidFill>
                  <a:schemeClr val="tx1"/>
                </a:solidFill>
              </a:rPr>
              <a:t>uName</a:t>
            </a:r>
            <a:r>
              <a:rPr lang="en-US" altLang="ko-KR" sz="1400" dirty="0">
                <a:solidFill>
                  <a:schemeClr val="tx1"/>
                </a:solidFill>
              </a:rPr>
              <a:t> VARCHAR(10) 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5</a:t>
            </a:r>
            <a:r>
              <a:rPr lang="en-US" altLang="ko-KR" sz="1400" dirty="0">
                <a:solidFill>
                  <a:schemeClr val="tx1"/>
                </a:solidFill>
              </a:rPr>
              <a:t> ) 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6</a:t>
            </a:r>
            <a:r>
              <a:rPr lang="en-US" altLang="ko-KR" sz="1400" dirty="0">
                <a:solidFill>
                  <a:schemeClr val="tx1"/>
                </a:solidFill>
              </a:rPr>
              <a:t> BEGIN 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7</a:t>
            </a:r>
            <a:r>
              <a:rPr lang="en-US" altLang="ko-KR" sz="1400" dirty="0">
                <a:solidFill>
                  <a:schemeClr val="tx1"/>
                </a:solidFill>
              </a:rPr>
              <a:t>      DECLARE </a:t>
            </a:r>
            <a:r>
              <a:rPr lang="en-US" altLang="ko-KR" sz="1400" dirty="0" err="1">
                <a:solidFill>
                  <a:schemeClr val="tx1"/>
                </a:solidFill>
              </a:rPr>
              <a:t>bYear</a:t>
            </a:r>
            <a:r>
              <a:rPr lang="en-US" altLang="ko-KR" sz="1400" dirty="0">
                <a:solidFill>
                  <a:schemeClr val="tx1"/>
                </a:solidFill>
              </a:rPr>
              <a:t> INT; </a:t>
            </a:r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-- </a:t>
            </a:r>
            <a:r>
              <a:rPr lang="ko-KR" altLang="en-US" sz="1400" dirty="0">
                <a:solidFill>
                  <a:schemeClr val="accent3">
                    <a:lumMod val="50000"/>
                  </a:schemeClr>
                </a:solidFill>
              </a:rPr>
              <a:t>변수 선언 </a:t>
            </a:r>
            <a:endParaRPr lang="en-US" altLang="ko-KR" sz="14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8</a:t>
            </a:r>
            <a:r>
              <a:rPr lang="en-US" altLang="ko-KR" sz="1400" dirty="0">
                <a:solidFill>
                  <a:schemeClr val="tx1"/>
                </a:solidFill>
              </a:rPr>
              <a:t>      SELECT </a:t>
            </a:r>
            <a:r>
              <a:rPr lang="en-US" altLang="ko-KR" sz="1400" dirty="0" err="1">
                <a:solidFill>
                  <a:schemeClr val="tx1"/>
                </a:solidFill>
              </a:rPr>
              <a:t>birthYear</a:t>
            </a:r>
            <a:r>
              <a:rPr lang="en-US" altLang="ko-KR" sz="1400" dirty="0">
                <a:solidFill>
                  <a:schemeClr val="tx1"/>
                </a:solidFill>
              </a:rPr>
              <a:t> into </a:t>
            </a:r>
            <a:r>
              <a:rPr lang="en-US" altLang="ko-KR" sz="1400" dirty="0" err="1">
                <a:solidFill>
                  <a:schemeClr val="tx1"/>
                </a:solidFill>
              </a:rPr>
              <a:t>bYear</a:t>
            </a:r>
            <a:r>
              <a:rPr lang="en-US" altLang="ko-KR" sz="1400" dirty="0">
                <a:solidFill>
                  <a:schemeClr val="tx1"/>
                </a:solidFill>
              </a:rPr>
              <a:t> FROM </a:t>
            </a:r>
            <a:r>
              <a:rPr lang="en-US" altLang="ko-KR" sz="1400" dirty="0" err="1">
                <a:solidFill>
                  <a:schemeClr val="tx1"/>
                </a:solidFill>
              </a:rPr>
              <a:t>userTBL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9         </a:t>
            </a:r>
            <a:r>
              <a:rPr lang="en-US" altLang="ko-KR" sz="1400" dirty="0">
                <a:solidFill>
                  <a:schemeClr val="tx1"/>
                </a:solidFill>
              </a:rPr>
              <a:t> WHERE </a:t>
            </a:r>
            <a:r>
              <a:rPr lang="en-US" altLang="ko-KR" sz="1400" dirty="0" err="1">
                <a:solidFill>
                  <a:schemeClr val="tx1"/>
                </a:solidFill>
              </a:rPr>
              <a:t>userName</a:t>
            </a:r>
            <a:r>
              <a:rPr lang="en-US" altLang="ko-KR" sz="1400" dirty="0">
                <a:solidFill>
                  <a:schemeClr val="tx1"/>
                </a:solidFill>
              </a:rPr>
              <a:t> = </a:t>
            </a:r>
            <a:r>
              <a:rPr lang="en-US" altLang="ko-KR" sz="1400" dirty="0" err="1">
                <a:solidFill>
                  <a:schemeClr val="tx1"/>
                </a:solidFill>
              </a:rPr>
              <a:t>uName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10</a:t>
            </a:r>
            <a:r>
              <a:rPr lang="en-US" altLang="ko-KR" sz="1400" dirty="0">
                <a:solidFill>
                  <a:schemeClr val="tx1"/>
                </a:solidFill>
              </a:rPr>
              <a:t>      IF (</a:t>
            </a:r>
            <a:r>
              <a:rPr lang="en-US" altLang="ko-KR" sz="1400" dirty="0" err="1">
                <a:solidFill>
                  <a:schemeClr val="tx1"/>
                </a:solidFill>
              </a:rPr>
              <a:t>bYear</a:t>
            </a:r>
            <a:r>
              <a:rPr lang="en-US" altLang="ko-KR" sz="1400" dirty="0">
                <a:solidFill>
                  <a:schemeClr val="tx1"/>
                </a:solidFill>
              </a:rPr>
              <a:t> &gt;= 1970) THEN 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11</a:t>
            </a:r>
            <a:r>
              <a:rPr lang="en-US" altLang="ko-KR" sz="1400" dirty="0">
                <a:solidFill>
                  <a:schemeClr val="tx1"/>
                </a:solidFill>
              </a:rPr>
              <a:t>             SELECT '</a:t>
            </a:r>
            <a:r>
              <a:rPr lang="ko-KR" altLang="en-US" sz="1400" dirty="0">
                <a:solidFill>
                  <a:schemeClr val="tx1"/>
                </a:solidFill>
              </a:rPr>
              <a:t>아직 젊군요</a:t>
            </a:r>
            <a:r>
              <a:rPr lang="en-US" altLang="ko-KR" sz="1400" dirty="0">
                <a:solidFill>
                  <a:schemeClr val="tx1"/>
                </a:solidFill>
              </a:rPr>
              <a:t>..';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12</a:t>
            </a:r>
            <a:r>
              <a:rPr lang="en-US" altLang="ko-KR" sz="1400" dirty="0">
                <a:solidFill>
                  <a:schemeClr val="tx1"/>
                </a:solidFill>
              </a:rPr>
              <a:t>      ELSE 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13</a:t>
            </a:r>
            <a:r>
              <a:rPr lang="en-US" altLang="ko-KR" sz="1400" dirty="0">
                <a:solidFill>
                  <a:schemeClr val="tx1"/>
                </a:solidFill>
              </a:rPr>
              <a:t>             SELECT '</a:t>
            </a:r>
            <a:r>
              <a:rPr lang="ko-KR" altLang="en-US" sz="1400" dirty="0">
                <a:solidFill>
                  <a:schemeClr val="tx1"/>
                </a:solidFill>
              </a:rPr>
              <a:t>나이가 지긋하네요</a:t>
            </a:r>
            <a:r>
              <a:rPr lang="en-US" altLang="ko-KR" sz="1400" dirty="0">
                <a:solidFill>
                  <a:schemeClr val="tx1"/>
                </a:solidFill>
              </a:rPr>
              <a:t>..';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14</a:t>
            </a:r>
            <a:r>
              <a:rPr lang="en-US" altLang="ko-KR" sz="1400" dirty="0">
                <a:solidFill>
                  <a:schemeClr val="tx1"/>
                </a:solidFill>
              </a:rPr>
              <a:t>      END IF;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15</a:t>
            </a:r>
            <a:r>
              <a:rPr lang="en-US" altLang="ko-KR" sz="1400" dirty="0">
                <a:solidFill>
                  <a:schemeClr val="tx1"/>
                </a:solidFill>
              </a:rPr>
              <a:t> END $$ 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16</a:t>
            </a:r>
            <a:r>
              <a:rPr lang="en-US" altLang="ko-KR" sz="1400" dirty="0">
                <a:solidFill>
                  <a:schemeClr val="tx1"/>
                </a:solidFill>
              </a:rPr>
              <a:t> DELIMITER ;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17 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18</a:t>
            </a:r>
            <a:r>
              <a:rPr lang="en-US" altLang="ko-KR" sz="1400" dirty="0">
                <a:solidFill>
                  <a:schemeClr val="tx1"/>
                </a:solidFill>
              </a:rPr>
              <a:t> CALL </a:t>
            </a:r>
            <a:r>
              <a:rPr lang="en-US" altLang="ko-KR" sz="1400" dirty="0" err="1">
                <a:solidFill>
                  <a:schemeClr val="tx1"/>
                </a:solidFill>
              </a:rPr>
              <a:t>ifelseProc</a:t>
            </a:r>
            <a:r>
              <a:rPr lang="en-US" altLang="ko-KR" sz="1400" dirty="0">
                <a:solidFill>
                  <a:schemeClr val="tx1"/>
                </a:solidFill>
              </a:rPr>
              <a:t> ('</a:t>
            </a:r>
            <a:r>
              <a:rPr lang="ko-KR" altLang="en-US" sz="1400" dirty="0" err="1">
                <a:solidFill>
                  <a:schemeClr val="tx1"/>
                </a:solidFill>
              </a:rPr>
              <a:t>김국진</a:t>
            </a:r>
            <a:r>
              <a:rPr lang="en-US" altLang="ko-KR" sz="1400" dirty="0">
                <a:solidFill>
                  <a:schemeClr val="tx1"/>
                </a:solidFill>
              </a:rPr>
              <a:t>');</a:t>
            </a:r>
          </a:p>
        </p:txBody>
      </p:sp>
    </p:spTree>
    <p:extLst>
      <p:ext uri="{BB962C8B-B14F-4D97-AF65-F5344CB8AC3E}">
        <p14:creationId xmlns:p14="http://schemas.microsoft.com/office/powerpoint/2010/main" val="4013851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11-1] </a:t>
            </a:r>
            <a:r>
              <a:rPr lang="ko-KR" altLang="en-US" dirty="0" err="1"/>
              <a:t>스토어드</a:t>
            </a:r>
            <a:r>
              <a:rPr lang="ko-KR" altLang="en-US" dirty="0"/>
              <a:t> 프로시저 생성하고 활용하기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>
                <a:latin typeface="+mn-ea"/>
              </a:rPr>
              <a:t>385</a:t>
            </a:r>
            <a:r>
              <a:rPr lang="en-US" altLang="ko-KR" sz="1200" dirty="0">
                <a:latin typeface="+mn-ea"/>
                <a:ea typeface="+mn-ea"/>
              </a:rPr>
              <a:t>~392p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dirty="0"/>
              <a:t>   4-3 CASE </a:t>
            </a:r>
            <a:r>
              <a:rPr lang="ko-KR" altLang="en-US" dirty="0"/>
              <a:t>문을 활용하여 호출한 사람의 띠를 알려주는 </a:t>
            </a:r>
            <a:r>
              <a:rPr lang="ko-KR" altLang="en-US" dirty="0" err="1"/>
              <a:t>스토어드</a:t>
            </a:r>
            <a:r>
              <a:rPr lang="ko-KR" altLang="en-US" dirty="0"/>
              <a:t> 프로시저 만들기 </a:t>
            </a:r>
            <a:endParaRPr lang="en-US" altLang="ko-KR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C7AE049F-9026-48E7-A1B5-E143E3E98A2B}"/>
              </a:ext>
            </a:extLst>
          </p:cNvPr>
          <p:cNvSpPr/>
          <p:nvPr/>
        </p:nvSpPr>
        <p:spPr>
          <a:xfrm>
            <a:off x="476544" y="1133745"/>
            <a:ext cx="8235915" cy="549907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accent3">
                    <a:lumMod val="50000"/>
                  </a:schemeClr>
                </a:solidFill>
              </a:rPr>
              <a:t>1 </a:t>
            </a:r>
            <a:r>
              <a:rPr lang="en-US" altLang="ko-KR" sz="1200" dirty="0">
                <a:solidFill>
                  <a:schemeClr val="tx1"/>
                </a:solidFill>
              </a:rPr>
              <a:t>DROP PROCEDURE IF EXISTS </a:t>
            </a:r>
            <a:r>
              <a:rPr lang="en-US" altLang="ko-KR" sz="1200" dirty="0" err="1">
                <a:solidFill>
                  <a:schemeClr val="tx1"/>
                </a:solidFill>
              </a:rPr>
              <a:t>caseProc</a:t>
            </a:r>
            <a:r>
              <a:rPr lang="en-US" altLang="ko-KR" sz="12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200" dirty="0">
                <a:solidFill>
                  <a:schemeClr val="accent3">
                    <a:lumMod val="50000"/>
                  </a:schemeClr>
                </a:solidFill>
              </a:rPr>
              <a:t>2 </a:t>
            </a:r>
            <a:r>
              <a:rPr lang="en-US" altLang="ko-KR" sz="1200" dirty="0">
                <a:solidFill>
                  <a:schemeClr val="tx1"/>
                </a:solidFill>
              </a:rPr>
              <a:t>DELIMITER $$ </a:t>
            </a:r>
          </a:p>
          <a:p>
            <a:r>
              <a:rPr lang="en-US" altLang="ko-KR" sz="1200" dirty="0">
                <a:solidFill>
                  <a:schemeClr val="accent3">
                    <a:lumMod val="50000"/>
                  </a:schemeClr>
                </a:solidFill>
              </a:rPr>
              <a:t>3 </a:t>
            </a:r>
            <a:r>
              <a:rPr lang="en-US" altLang="ko-KR" sz="1200" dirty="0">
                <a:solidFill>
                  <a:schemeClr val="tx1"/>
                </a:solidFill>
              </a:rPr>
              <a:t>CREATE PROCEDURE </a:t>
            </a:r>
            <a:r>
              <a:rPr lang="en-US" altLang="ko-KR" sz="1200" dirty="0" err="1">
                <a:solidFill>
                  <a:schemeClr val="tx1"/>
                </a:solidFill>
              </a:rPr>
              <a:t>caseProc</a:t>
            </a:r>
            <a:r>
              <a:rPr lang="en-US" altLang="ko-KR" sz="1200" dirty="0">
                <a:solidFill>
                  <a:schemeClr val="tx1"/>
                </a:solidFill>
              </a:rPr>
              <a:t>( </a:t>
            </a:r>
          </a:p>
          <a:p>
            <a:r>
              <a:rPr lang="en-US" altLang="ko-KR" sz="1200" dirty="0">
                <a:solidFill>
                  <a:schemeClr val="accent3">
                    <a:lumMod val="50000"/>
                  </a:schemeClr>
                </a:solidFill>
              </a:rPr>
              <a:t>4</a:t>
            </a:r>
            <a:r>
              <a:rPr lang="en-US" altLang="ko-KR" sz="1200" dirty="0">
                <a:solidFill>
                  <a:schemeClr val="tx1"/>
                </a:solidFill>
              </a:rPr>
              <a:t>      IN </a:t>
            </a:r>
            <a:r>
              <a:rPr lang="en-US" altLang="ko-KR" sz="1200" dirty="0" err="1">
                <a:solidFill>
                  <a:schemeClr val="tx1"/>
                </a:solidFill>
              </a:rPr>
              <a:t>uName</a:t>
            </a:r>
            <a:r>
              <a:rPr lang="en-US" altLang="ko-KR" sz="1200" dirty="0">
                <a:solidFill>
                  <a:schemeClr val="tx1"/>
                </a:solidFill>
              </a:rPr>
              <a:t> VARCHAR(10) </a:t>
            </a:r>
          </a:p>
          <a:p>
            <a:r>
              <a:rPr lang="en-US" altLang="ko-KR" sz="1200" dirty="0">
                <a:solidFill>
                  <a:schemeClr val="accent3">
                    <a:lumMod val="50000"/>
                  </a:schemeClr>
                </a:solidFill>
              </a:rPr>
              <a:t>5</a:t>
            </a:r>
            <a:r>
              <a:rPr lang="en-US" altLang="ko-KR" sz="1200" dirty="0">
                <a:solidFill>
                  <a:schemeClr val="tx1"/>
                </a:solidFill>
              </a:rPr>
              <a:t> ) </a:t>
            </a:r>
          </a:p>
          <a:p>
            <a:r>
              <a:rPr lang="en-US" altLang="ko-KR" sz="1200" dirty="0">
                <a:solidFill>
                  <a:schemeClr val="accent3">
                    <a:lumMod val="50000"/>
                  </a:schemeClr>
                </a:solidFill>
              </a:rPr>
              <a:t>6</a:t>
            </a:r>
            <a:r>
              <a:rPr lang="en-US" altLang="ko-KR" sz="1200" dirty="0">
                <a:solidFill>
                  <a:schemeClr val="tx1"/>
                </a:solidFill>
              </a:rPr>
              <a:t> BEGIN </a:t>
            </a:r>
          </a:p>
          <a:p>
            <a:r>
              <a:rPr lang="en-US" altLang="ko-KR" sz="1200" dirty="0">
                <a:solidFill>
                  <a:schemeClr val="accent3">
                    <a:lumMod val="50000"/>
                  </a:schemeClr>
                </a:solidFill>
              </a:rPr>
              <a:t>7 </a:t>
            </a:r>
            <a:r>
              <a:rPr lang="en-US" altLang="ko-KR" sz="1200" dirty="0">
                <a:solidFill>
                  <a:schemeClr val="tx1"/>
                </a:solidFill>
              </a:rPr>
              <a:t>     DECLARE </a:t>
            </a:r>
            <a:r>
              <a:rPr lang="en-US" altLang="ko-KR" sz="1200" dirty="0" err="1">
                <a:solidFill>
                  <a:schemeClr val="tx1"/>
                </a:solidFill>
              </a:rPr>
              <a:t>bYear</a:t>
            </a:r>
            <a:r>
              <a:rPr lang="en-US" altLang="ko-KR" sz="1200" dirty="0">
                <a:solidFill>
                  <a:schemeClr val="tx1"/>
                </a:solidFill>
              </a:rPr>
              <a:t> INT;</a:t>
            </a:r>
          </a:p>
          <a:p>
            <a:r>
              <a:rPr lang="en-US" altLang="ko-KR" sz="1200" dirty="0">
                <a:solidFill>
                  <a:schemeClr val="accent3">
                    <a:lumMod val="50000"/>
                  </a:schemeClr>
                </a:solidFill>
              </a:rPr>
              <a:t>8 </a:t>
            </a:r>
            <a:r>
              <a:rPr lang="en-US" altLang="ko-KR" sz="1200" dirty="0">
                <a:solidFill>
                  <a:schemeClr val="tx1"/>
                </a:solidFill>
              </a:rPr>
              <a:t>     DECLARE </a:t>
            </a:r>
            <a:r>
              <a:rPr lang="en-US" altLang="ko-KR" sz="1200" dirty="0" err="1">
                <a:solidFill>
                  <a:schemeClr val="tx1"/>
                </a:solidFill>
              </a:rPr>
              <a:t>tti</a:t>
            </a:r>
            <a:r>
              <a:rPr lang="en-US" altLang="ko-KR" sz="1200" dirty="0">
                <a:solidFill>
                  <a:schemeClr val="tx1"/>
                </a:solidFill>
              </a:rPr>
              <a:t> CHAR(3); -- </a:t>
            </a:r>
            <a:r>
              <a:rPr lang="ko-KR" altLang="en-US" sz="1200" dirty="0">
                <a:solidFill>
                  <a:schemeClr val="tx1"/>
                </a:solidFill>
              </a:rPr>
              <a:t>띠를 저장할 변수 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accent3">
                    <a:lumMod val="50000"/>
                  </a:schemeClr>
                </a:solidFill>
              </a:rPr>
              <a:t>9</a:t>
            </a:r>
            <a:r>
              <a:rPr lang="en-US" altLang="ko-KR" sz="1200" dirty="0">
                <a:solidFill>
                  <a:schemeClr val="tx1"/>
                </a:solidFill>
              </a:rPr>
              <a:t>      SELECT </a:t>
            </a:r>
            <a:r>
              <a:rPr lang="en-US" altLang="ko-KR" sz="1200" dirty="0" err="1">
                <a:solidFill>
                  <a:schemeClr val="tx1"/>
                </a:solidFill>
              </a:rPr>
              <a:t>birthYear</a:t>
            </a:r>
            <a:r>
              <a:rPr lang="en-US" altLang="ko-KR" sz="1200" dirty="0">
                <a:solidFill>
                  <a:schemeClr val="tx1"/>
                </a:solidFill>
              </a:rPr>
              <a:t> INTO </a:t>
            </a:r>
            <a:r>
              <a:rPr lang="en-US" altLang="ko-KR" sz="1200" dirty="0" err="1">
                <a:solidFill>
                  <a:schemeClr val="tx1"/>
                </a:solidFill>
              </a:rPr>
              <a:t>bYear</a:t>
            </a:r>
            <a:r>
              <a:rPr lang="en-US" altLang="ko-KR" sz="1200" dirty="0">
                <a:solidFill>
                  <a:schemeClr val="tx1"/>
                </a:solidFill>
              </a:rPr>
              <a:t> FROM </a:t>
            </a:r>
            <a:r>
              <a:rPr lang="en-US" altLang="ko-KR" sz="1200" dirty="0" err="1">
                <a:solidFill>
                  <a:schemeClr val="tx1"/>
                </a:solidFill>
              </a:rPr>
              <a:t>userTBL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200" dirty="0">
                <a:solidFill>
                  <a:schemeClr val="accent3">
                    <a:lumMod val="50000"/>
                  </a:schemeClr>
                </a:solidFill>
              </a:rPr>
              <a:t>10</a:t>
            </a:r>
            <a:r>
              <a:rPr lang="en-US" altLang="ko-KR" sz="1200" dirty="0">
                <a:solidFill>
                  <a:schemeClr val="tx1"/>
                </a:solidFill>
              </a:rPr>
              <a:t>        WHERE </a:t>
            </a:r>
            <a:r>
              <a:rPr lang="en-US" altLang="ko-KR" sz="1200" dirty="0" err="1">
                <a:solidFill>
                  <a:schemeClr val="tx1"/>
                </a:solidFill>
              </a:rPr>
              <a:t>userName</a:t>
            </a:r>
            <a:r>
              <a:rPr lang="en-US" altLang="ko-KR" sz="1200" dirty="0">
                <a:solidFill>
                  <a:schemeClr val="tx1"/>
                </a:solidFill>
              </a:rPr>
              <a:t> = </a:t>
            </a:r>
            <a:r>
              <a:rPr lang="en-US" altLang="ko-KR" sz="1200" dirty="0" err="1">
                <a:solidFill>
                  <a:schemeClr val="tx1"/>
                </a:solidFill>
              </a:rPr>
              <a:t>uName</a:t>
            </a:r>
            <a:r>
              <a:rPr lang="en-US" altLang="ko-KR" sz="12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200" dirty="0">
                <a:solidFill>
                  <a:schemeClr val="accent3">
                    <a:lumMod val="50000"/>
                  </a:schemeClr>
                </a:solidFill>
              </a:rPr>
              <a:t>11</a:t>
            </a:r>
            <a:r>
              <a:rPr lang="en-US" altLang="ko-KR" sz="1200" dirty="0">
                <a:solidFill>
                  <a:schemeClr val="tx1"/>
                </a:solidFill>
              </a:rPr>
              <a:t>    CASE </a:t>
            </a:r>
          </a:p>
          <a:p>
            <a:r>
              <a:rPr lang="en-US" altLang="ko-KR" sz="1200" dirty="0">
                <a:solidFill>
                  <a:schemeClr val="accent3">
                    <a:lumMod val="50000"/>
                  </a:schemeClr>
                </a:solidFill>
              </a:rPr>
              <a:t>12</a:t>
            </a:r>
            <a:r>
              <a:rPr lang="en-US" altLang="ko-KR" sz="1200" dirty="0">
                <a:solidFill>
                  <a:schemeClr val="tx1"/>
                </a:solidFill>
              </a:rPr>
              <a:t>        WHEN (bYear%12 = 0) THEN SET </a:t>
            </a:r>
            <a:r>
              <a:rPr lang="en-US" altLang="ko-KR" sz="1200" dirty="0" err="1">
                <a:solidFill>
                  <a:schemeClr val="tx1"/>
                </a:solidFill>
              </a:rPr>
              <a:t>tti</a:t>
            </a:r>
            <a:r>
              <a:rPr lang="en-US" altLang="ko-KR" sz="1200" dirty="0">
                <a:solidFill>
                  <a:schemeClr val="tx1"/>
                </a:solidFill>
              </a:rPr>
              <a:t> = '</a:t>
            </a:r>
            <a:r>
              <a:rPr lang="ko-KR" altLang="en-US" sz="1200" dirty="0">
                <a:solidFill>
                  <a:schemeClr val="tx1"/>
                </a:solidFill>
              </a:rPr>
              <a:t>원숭이</a:t>
            </a:r>
            <a:r>
              <a:rPr lang="en-US" altLang="ko-KR" sz="1200" dirty="0">
                <a:solidFill>
                  <a:schemeClr val="tx1"/>
                </a:solidFill>
              </a:rPr>
              <a:t>';</a:t>
            </a:r>
          </a:p>
          <a:p>
            <a:r>
              <a:rPr lang="en-US" altLang="ko-KR" sz="1200" dirty="0">
                <a:solidFill>
                  <a:schemeClr val="accent3">
                    <a:lumMod val="50000"/>
                  </a:schemeClr>
                </a:solidFill>
              </a:rPr>
              <a:t>13</a:t>
            </a:r>
            <a:r>
              <a:rPr lang="en-US" altLang="ko-KR" sz="1200" dirty="0">
                <a:solidFill>
                  <a:schemeClr val="tx1"/>
                </a:solidFill>
              </a:rPr>
              <a:t>        WHEN (bYear%12 = 1) THEN SET </a:t>
            </a:r>
            <a:r>
              <a:rPr lang="en-US" altLang="ko-KR" sz="1200" dirty="0" err="1">
                <a:solidFill>
                  <a:schemeClr val="tx1"/>
                </a:solidFill>
              </a:rPr>
              <a:t>tti</a:t>
            </a:r>
            <a:r>
              <a:rPr lang="en-US" altLang="ko-KR" sz="1200" dirty="0">
                <a:solidFill>
                  <a:schemeClr val="tx1"/>
                </a:solidFill>
              </a:rPr>
              <a:t> = '</a:t>
            </a:r>
            <a:r>
              <a:rPr lang="ko-KR" altLang="en-US" sz="1200" dirty="0">
                <a:solidFill>
                  <a:schemeClr val="tx1"/>
                </a:solidFill>
              </a:rPr>
              <a:t>닭</a:t>
            </a:r>
            <a:r>
              <a:rPr lang="en-US" altLang="ko-KR" sz="1200" dirty="0">
                <a:solidFill>
                  <a:schemeClr val="tx1"/>
                </a:solidFill>
              </a:rPr>
              <a:t>';</a:t>
            </a:r>
          </a:p>
          <a:p>
            <a:r>
              <a:rPr lang="en-US" altLang="ko-KR" sz="1200" dirty="0">
                <a:solidFill>
                  <a:schemeClr val="accent3">
                    <a:lumMod val="50000"/>
                  </a:schemeClr>
                </a:solidFill>
              </a:rPr>
              <a:t>14</a:t>
            </a:r>
            <a:r>
              <a:rPr lang="en-US" altLang="ko-KR" sz="1200" dirty="0">
                <a:solidFill>
                  <a:schemeClr val="tx1"/>
                </a:solidFill>
              </a:rPr>
              <a:t>        WHEN (bYear%12 = 2) THEN SET </a:t>
            </a:r>
            <a:r>
              <a:rPr lang="en-US" altLang="ko-KR" sz="1200" dirty="0" err="1">
                <a:solidFill>
                  <a:schemeClr val="tx1"/>
                </a:solidFill>
              </a:rPr>
              <a:t>tti</a:t>
            </a:r>
            <a:r>
              <a:rPr lang="en-US" altLang="ko-KR" sz="1200" dirty="0">
                <a:solidFill>
                  <a:schemeClr val="tx1"/>
                </a:solidFill>
              </a:rPr>
              <a:t> = '</a:t>
            </a:r>
            <a:r>
              <a:rPr lang="ko-KR" altLang="en-US" sz="1200" dirty="0">
                <a:solidFill>
                  <a:schemeClr val="tx1"/>
                </a:solidFill>
              </a:rPr>
              <a:t>개</a:t>
            </a:r>
            <a:r>
              <a:rPr lang="en-US" altLang="ko-KR" sz="1200" dirty="0">
                <a:solidFill>
                  <a:schemeClr val="tx1"/>
                </a:solidFill>
              </a:rPr>
              <a:t>';</a:t>
            </a:r>
          </a:p>
          <a:p>
            <a:r>
              <a:rPr lang="en-US" altLang="ko-KR" sz="1200" dirty="0">
                <a:solidFill>
                  <a:schemeClr val="accent3">
                    <a:lumMod val="50000"/>
                  </a:schemeClr>
                </a:solidFill>
              </a:rPr>
              <a:t>15</a:t>
            </a:r>
            <a:r>
              <a:rPr lang="en-US" altLang="ko-KR" sz="1200" dirty="0">
                <a:solidFill>
                  <a:schemeClr val="tx1"/>
                </a:solidFill>
              </a:rPr>
              <a:t>        WHEN (bYear%12 = 3) THEN SET </a:t>
            </a:r>
            <a:r>
              <a:rPr lang="en-US" altLang="ko-KR" sz="1200" dirty="0" err="1">
                <a:solidFill>
                  <a:schemeClr val="tx1"/>
                </a:solidFill>
              </a:rPr>
              <a:t>tti</a:t>
            </a:r>
            <a:r>
              <a:rPr lang="en-US" altLang="ko-KR" sz="1200" dirty="0">
                <a:solidFill>
                  <a:schemeClr val="tx1"/>
                </a:solidFill>
              </a:rPr>
              <a:t> = '</a:t>
            </a:r>
            <a:r>
              <a:rPr lang="ko-KR" altLang="en-US" sz="1200" dirty="0">
                <a:solidFill>
                  <a:schemeClr val="tx1"/>
                </a:solidFill>
              </a:rPr>
              <a:t>돼지</a:t>
            </a:r>
            <a:r>
              <a:rPr lang="en-US" altLang="ko-KR" sz="1200" dirty="0">
                <a:solidFill>
                  <a:schemeClr val="tx1"/>
                </a:solidFill>
              </a:rPr>
              <a:t>';</a:t>
            </a:r>
          </a:p>
          <a:p>
            <a:r>
              <a:rPr lang="en-US" altLang="ko-KR" sz="1200" dirty="0">
                <a:solidFill>
                  <a:schemeClr val="accent3">
                    <a:lumMod val="50000"/>
                  </a:schemeClr>
                </a:solidFill>
              </a:rPr>
              <a:t>16 </a:t>
            </a:r>
            <a:r>
              <a:rPr lang="en-US" altLang="ko-KR" sz="1200" dirty="0">
                <a:solidFill>
                  <a:schemeClr val="tx1"/>
                </a:solidFill>
              </a:rPr>
              <a:t>       WHEN (bYear%12 = 4) THEN SET </a:t>
            </a:r>
            <a:r>
              <a:rPr lang="en-US" altLang="ko-KR" sz="1200" dirty="0" err="1">
                <a:solidFill>
                  <a:schemeClr val="tx1"/>
                </a:solidFill>
              </a:rPr>
              <a:t>tti</a:t>
            </a:r>
            <a:r>
              <a:rPr lang="en-US" altLang="ko-KR" sz="1200" dirty="0">
                <a:solidFill>
                  <a:schemeClr val="tx1"/>
                </a:solidFill>
              </a:rPr>
              <a:t> = '</a:t>
            </a:r>
            <a:r>
              <a:rPr lang="ko-KR" altLang="en-US" sz="1200" dirty="0">
                <a:solidFill>
                  <a:schemeClr val="tx1"/>
                </a:solidFill>
              </a:rPr>
              <a:t>쥐</a:t>
            </a:r>
            <a:r>
              <a:rPr lang="en-US" altLang="ko-KR" sz="1200" dirty="0">
                <a:solidFill>
                  <a:schemeClr val="tx1"/>
                </a:solidFill>
              </a:rPr>
              <a:t>';</a:t>
            </a:r>
          </a:p>
          <a:p>
            <a:r>
              <a:rPr lang="en-US" altLang="ko-KR" sz="1200" dirty="0">
                <a:solidFill>
                  <a:schemeClr val="accent3">
                    <a:lumMod val="50000"/>
                  </a:schemeClr>
                </a:solidFill>
              </a:rPr>
              <a:t>17</a:t>
            </a:r>
            <a:r>
              <a:rPr lang="en-US" altLang="ko-KR" sz="1200" dirty="0">
                <a:solidFill>
                  <a:schemeClr val="tx1"/>
                </a:solidFill>
              </a:rPr>
              <a:t>        WHEN (bYear%12 = 5) THEN SET </a:t>
            </a:r>
            <a:r>
              <a:rPr lang="en-US" altLang="ko-KR" sz="1200" dirty="0" err="1">
                <a:solidFill>
                  <a:schemeClr val="tx1"/>
                </a:solidFill>
              </a:rPr>
              <a:t>tti</a:t>
            </a:r>
            <a:r>
              <a:rPr lang="en-US" altLang="ko-KR" sz="1200" dirty="0">
                <a:solidFill>
                  <a:schemeClr val="tx1"/>
                </a:solidFill>
              </a:rPr>
              <a:t> = '</a:t>
            </a:r>
            <a:r>
              <a:rPr lang="ko-KR" altLang="en-US" sz="1200" dirty="0">
                <a:solidFill>
                  <a:schemeClr val="tx1"/>
                </a:solidFill>
              </a:rPr>
              <a:t>소</a:t>
            </a:r>
            <a:r>
              <a:rPr lang="en-US" altLang="ko-KR" sz="1200" dirty="0">
                <a:solidFill>
                  <a:schemeClr val="tx1"/>
                </a:solidFill>
              </a:rPr>
              <a:t>';</a:t>
            </a:r>
          </a:p>
          <a:p>
            <a:r>
              <a:rPr lang="en-US" altLang="ko-KR" sz="1200" dirty="0">
                <a:solidFill>
                  <a:schemeClr val="accent3">
                    <a:lumMod val="50000"/>
                  </a:schemeClr>
                </a:solidFill>
              </a:rPr>
              <a:t>18</a:t>
            </a:r>
            <a:r>
              <a:rPr lang="en-US" altLang="ko-KR" sz="1200" dirty="0">
                <a:solidFill>
                  <a:schemeClr val="tx1"/>
                </a:solidFill>
              </a:rPr>
              <a:t>        WHEN (bYear%12 = 6) THEN SET </a:t>
            </a:r>
            <a:r>
              <a:rPr lang="en-US" altLang="ko-KR" sz="1200" dirty="0" err="1">
                <a:solidFill>
                  <a:schemeClr val="tx1"/>
                </a:solidFill>
              </a:rPr>
              <a:t>tti</a:t>
            </a:r>
            <a:r>
              <a:rPr lang="en-US" altLang="ko-KR" sz="1200" dirty="0">
                <a:solidFill>
                  <a:schemeClr val="tx1"/>
                </a:solidFill>
              </a:rPr>
              <a:t> = '</a:t>
            </a:r>
            <a:r>
              <a:rPr lang="ko-KR" altLang="en-US" sz="1200" dirty="0">
                <a:solidFill>
                  <a:schemeClr val="tx1"/>
                </a:solidFill>
              </a:rPr>
              <a:t>호랑이</a:t>
            </a:r>
            <a:r>
              <a:rPr lang="en-US" altLang="ko-KR" sz="1200" dirty="0">
                <a:solidFill>
                  <a:schemeClr val="tx1"/>
                </a:solidFill>
              </a:rPr>
              <a:t>';</a:t>
            </a:r>
          </a:p>
          <a:p>
            <a:r>
              <a:rPr lang="en-US" altLang="ko-KR" sz="1200" dirty="0">
                <a:solidFill>
                  <a:schemeClr val="accent3">
                    <a:lumMod val="50000"/>
                  </a:schemeClr>
                </a:solidFill>
              </a:rPr>
              <a:t>19</a:t>
            </a:r>
            <a:r>
              <a:rPr lang="en-US" altLang="ko-KR" sz="1200" dirty="0">
                <a:solidFill>
                  <a:schemeClr val="tx1"/>
                </a:solidFill>
              </a:rPr>
              <a:t>        WHEN (bYear%12 = 7) THEN SET </a:t>
            </a:r>
            <a:r>
              <a:rPr lang="en-US" altLang="ko-KR" sz="1200" dirty="0" err="1">
                <a:solidFill>
                  <a:schemeClr val="tx1"/>
                </a:solidFill>
              </a:rPr>
              <a:t>tti</a:t>
            </a:r>
            <a:r>
              <a:rPr lang="en-US" altLang="ko-KR" sz="1200" dirty="0">
                <a:solidFill>
                  <a:schemeClr val="tx1"/>
                </a:solidFill>
              </a:rPr>
              <a:t> = '</a:t>
            </a:r>
            <a:r>
              <a:rPr lang="ko-KR" altLang="en-US" sz="1200" dirty="0">
                <a:solidFill>
                  <a:schemeClr val="tx1"/>
                </a:solidFill>
              </a:rPr>
              <a:t>토끼</a:t>
            </a:r>
            <a:r>
              <a:rPr lang="en-US" altLang="ko-KR" sz="1200" dirty="0">
                <a:solidFill>
                  <a:schemeClr val="tx1"/>
                </a:solidFill>
              </a:rPr>
              <a:t>';</a:t>
            </a:r>
          </a:p>
          <a:p>
            <a:r>
              <a:rPr lang="en-US" altLang="ko-KR" sz="1200" dirty="0">
                <a:solidFill>
                  <a:schemeClr val="accent3">
                    <a:lumMod val="50000"/>
                  </a:schemeClr>
                </a:solidFill>
              </a:rPr>
              <a:t>20</a:t>
            </a:r>
            <a:r>
              <a:rPr lang="en-US" altLang="ko-KR" sz="1200" dirty="0">
                <a:solidFill>
                  <a:schemeClr val="tx1"/>
                </a:solidFill>
              </a:rPr>
              <a:t>        WHEN (bYear%12 = 8) THEN SET </a:t>
            </a:r>
            <a:r>
              <a:rPr lang="en-US" altLang="ko-KR" sz="1200" dirty="0" err="1">
                <a:solidFill>
                  <a:schemeClr val="tx1"/>
                </a:solidFill>
              </a:rPr>
              <a:t>tti</a:t>
            </a:r>
            <a:r>
              <a:rPr lang="en-US" altLang="ko-KR" sz="1200" dirty="0">
                <a:solidFill>
                  <a:schemeClr val="tx1"/>
                </a:solidFill>
              </a:rPr>
              <a:t> = '</a:t>
            </a:r>
            <a:r>
              <a:rPr lang="ko-KR" altLang="en-US" sz="1200" dirty="0">
                <a:solidFill>
                  <a:schemeClr val="tx1"/>
                </a:solidFill>
              </a:rPr>
              <a:t>용</a:t>
            </a:r>
            <a:r>
              <a:rPr lang="en-US" altLang="ko-KR" sz="1200" dirty="0">
                <a:solidFill>
                  <a:schemeClr val="tx1"/>
                </a:solidFill>
              </a:rPr>
              <a:t>';</a:t>
            </a:r>
          </a:p>
          <a:p>
            <a:r>
              <a:rPr lang="en-US" altLang="ko-KR" sz="1200" dirty="0">
                <a:solidFill>
                  <a:schemeClr val="accent3">
                    <a:lumMod val="50000"/>
                  </a:schemeClr>
                </a:solidFill>
              </a:rPr>
              <a:t>21 </a:t>
            </a:r>
            <a:r>
              <a:rPr lang="en-US" altLang="ko-KR" sz="1200" dirty="0">
                <a:solidFill>
                  <a:schemeClr val="tx1"/>
                </a:solidFill>
              </a:rPr>
              <a:t>       WHEN (bYear%12 = 9) THEN SET </a:t>
            </a:r>
            <a:r>
              <a:rPr lang="en-US" altLang="ko-KR" sz="1200" dirty="0" err="1">
                <a:solidFill>
                  <a:schemeClr val="tx1"/>
                </a:solidFill>
              </a:rPr>
              <a:t>tti</a:t>
            </a:r>
            <a:r>
              <a:rPr lang="en-US" altLang="ko-KR" sz="1200" dirty="0">
                <a:solidFill>
                  <a:schemeClr val="tx1"/>
                </a:solidFill>
              </a:rPr>
              <a:t> = '</a:t>
            </a:r>
            <a:r>
              <a:rPr lang="ko-KR" altLang="en-US" sz="1200" dirty="0">
                <a:solidFill>
                  <a:schemeClr val="tx1"/>
                </a:solidFill>
              </a:rPr>
              <a:t>뱀</a:t>
            </a:r>
            <a:r>
              <a:rPr lang="en-US" altLang="ko-KR" sz="1200" dirty="0">
                <a:solidFill>
                  <a:schemeClr val="tx1"/>
                </a:solidFill>
              </a:rPr>
              <a:t>';</a:t>
            </a:r>
          </a:p>
          <a:p>
            <a:r>
              <a:rPr lang="en-US" altLang="ko-KR" sz="1200" dirty="0">
                <a:solidFill>
                  <a:schemeClr val="accent3">
                    <a:lumMod val="50000"/>
                  </a:schemeClr>
                </a:solidFill>
              </a:rPr>
              <a:t>22</a:t>
            </a:r>
            <a:r>
              <a:rPr lang="en-US" altLang="ko-KR" sz="1200" dirty="0">
                <a:solidFill>
                  <a:schemeClr val="tx1"/>
                </a:solidFill>
              </a:rPr>
              <a:t>        WHEN (bYear%12 = 10) THEN SET </a:t>
            </a:r>
            <a:r>
              <a:rPr lang="en-US" altLang="ko-KR" sz="1200" dirty="0" err="1">
                <a:solidFill>
                  <a:schemeClr val="tx1"/>
                </a:solidFill>
              </a:rPr>
              <a:t>tti</a:t>
            </a:r>
            <a:r>
              <a:rPr lang="en-US" altLang="ko-KR" sz="1200" dirty="0">
                <a:solidFill>
                  <a:schemeClr val="tx1"/>
                </a:solidFill>
              </a:rPr>
              <a:t> = '</a:t>
            </a:r>
            <a:r>
              <a:rPr lang="ko-KR" altLang="en-US" sz="1200" dirty="0">
                <a:solidFill>
                  <a:schemeClr val="tx1"/>
                </a:solidFill>
              </a:rPr>
              <a:t>말</a:t>
            </a:r>
            <a:r>
              <a:rPr lang="en-US" altLang="ko-KR" sz="1200" dirty="0">
                <a:solidFill>
                  <a:schemeClr val="tx1"/>
                </a:solidFill>
              </a:rPr>
              <a:t>';</a:t>
            </a:r>
          </a:p>
          <a:p>
            <a:r>
              <a:rPr lang="en-US" altLang="ko-KR" sz="1200" dirty="0">
                <a:solidFill>
                  <a:schemeClr val="accent3">
                    <a:lumMod val="50000"/>
                  </a:schemeClr>
                </a:solidFill>
              </a:rPr>
              <a:t>23</a:t>
            </a:r>
            <a:r>
              <a:rPr lang="en-US" altLang="ko-KR" sz="1200" dirty="0">
                <a:solidFill>
                  <a:schemeClr val="tx1"/>
                </a:solidFill>
              </a:rPr>
              <a:t>        ELSE SET </a:t>
            </a:r>
            <a:r>
              <a:rPr lang="en-US" altLang="ko-KR" sz="1200" dirty="0" err="1">
                <a:solidFill>
                  <a:schemeClr val="tx1"/>
                </a:solidFill>
              </a:rPr>
              <a:t>tti</a:t>
            </a:r>
            <a:r>
              <a:rPr lang="en-US" altLang="ko-KR" sz="1200" dirty="0">
                <a:solidFill>
                  <a:schemeClr val="tx1"/>
                </a:solidFill>
              </a:rPr>
              <a:t> = '</a:t>
            </a:r>
            <a:r>
              <a:rPr lang="ko-KR" altLang="en-US" sz="1200" dirty="0">
                <a:solidFill>
                  <a:schemeClr val="tx1"/>
                </a:solidFill>
              </a:rPr>
              <a:t>양</a:t>
            </a:r>
            <a:r>
              <a:rPr lang="en-US" altLang="ko-KR" sz="1200" dirty="0">
                <a:solidFill>
                  <a:schemeClr val="tx1"/>
                </a:solidFill>
              </a:rPr>
              <a:t>';</a:t>
            </a:r>
          </a:p>
          <a:p>
            <a:r>
              <a:rPr lang="en-US" altLang="ko-KR" sz="1200" dirty="0">
                <a:solidFill>
                  <a:schemeClr val="accent3">
                    <a:lumMod val="50000"/>
                  </a:schemeClr>
                </a:solidFill>
              </a:rPr>
              <a:t>24 </a:t>
            </a:r>
            <a:r>
              <a:rPr lang="en-US" altLang="ko-KR" sz="1200" dirty="0">
                <a:solidFill>
                  <a:schemeClr val="tx1"/>
                </a:solidFill>
              </a:rPr>
              <a:t>   END CASE;</a:t>
            </a:r>
          </a:p>
          <a:p>
            <a:r>
              <a:rPr lang="en-US" altLang="ko-KR" sz="1200" dirty="0">
                <a:solidFill>
                  <a:schemeClr val="accent3">
                    <a:lumMod val="50000"/>
                  </a:schemeClr>
                </a:solidFill>
              </a:rPr>
              <a:t>25 </a:t>
            </a:r>
            <a:r>
              <a:rPr lang="en-US" altLang="ko-KR" sz="1200" dirty="0">
                <a:solidFill>
                  <a:schemeClr val="tx1"/>
                </a:solidFill>
              </a:rPr>
              <a:t>   SELECT CONCAT(</a:t>
            </a:r>
            <a:r>
              <a:rPr lang="en-US" altLang="ko-KR" sz="1200" dirty="0" err="1">
                <a:solidFill>
                  <a:schemeClr val="tx1"/>
                </a:solidFill>
              </a:rPr>
              <a:t>uName</a:t>
            </a:r>
            <a:r>
              <a:rPr lang="en-US" altLang="ko-KR" sz="1200" dirty="0">
                <a:solidFill>
                  <a:schemeClr val="tx1"/>
                </a:solidFill>
              </a:rPr>
              <a:t>, '</a:t>
            </a:r>
            <a:r>
              <a:rPr lang="ko-KR" altLang="en-US" sz="1200" dirty="0">
                <a:solidFill>
                  <a:schemeClr val="tx1"/>
                </a:solidFill>
              </a:rPr>
              <a:t>의 띠 </a:t>
            </a:r>
            <a:r>
              <a:rPr lang="en-US" altLang="ko-KR" sz="1200" dirty="0">
                <a:solidFill>
                  <a:schemeClr val="tx1"/>
                </a:solidFill>
              </a:rPr>
              <a:t>==&gt;', </a:t>
            </a:r>
            <a:r>
              <a:rPr lang="en-US" altLang="ko-KR" sz="1200" dirty="0" err="1">
                <a:solidFill>
                  <a:schemeClr val="tx1"/>
                </a:solidFill>
              </a:rPr>
              <a:t>tti</a:t>
            </a:r>
            <a:r>
              <a:rPr lang="en-US" altLang="ko-KR" sz="1200" dirty="0">
                <a:solidFill>
                  <a:schemeClr val="tx1"/>
                </a:solidFill>
              </a:rPr>
              <a:t>);</a:t>
            </a:r>
          </a:p>
          <a:p>
            <a:r>
              <a:rPr lang="en-US" altLang="ko-KR" sz="1200" dirty="0">
                <a:solidFill>
                  <a:schemeClr val="accent3">
                    <a:lumMod val="50000"/>
                  </a:schemeClr>
                </a:solidFill>
              </a:rPr>
              <a:t>26</a:t>
            </a:r>
            <a:r>
              <a:rPr lang="en-US" altLang="ko-KR" sz="1200" dirty="0">
                <a:solidFill>
                  <a:schemeClr val="tx1"/>
                </a:solidFill>
              </a:rPr>
              <a:t> END $$ </a:t>
            </a:r>
          </a:p>
          <a:p>
            <a:r>
              <a:rPr lang="en-US" altLang="ko-KR" sz="1200" dirty="0">
                <a:solidFill>
                  <a:schemeClr val="accent3">
                    <a:lumMod val="50000"/>
                  </a:schemeClr>
                </a:solidFill>
              </a:rPr>
              <a:t>27</a:t>
            </a:r>
            <a:r>
              <a:rPr lang="en-US" altLang="ko-KR" sz="1200" dirty="0">
                <a:solidFill>
                  <a:schemeClr val="tx1"/>
                </a:solidFill>
              </a:rPr>
              <a:t> DELIMITER ;</a:t>
            </a:r>
          </a:p>
          <a:p>
            <a:r>
              <a:rPr lang="en-US" altLang="ko-KR" sz="1200" dirty="0">
                <a:solidFill>
                  <a:schemeClr val="accent3">
                    <a:lumMod val="50000"/>
                  </a:schemeClr>
                </a:solidFill>
              </a:rPr>
              <a:t>28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200" dirty="0">
                <a:solidFill>
                  <a:schemeClr val="accent3">
                    <a:lumMod val="50000"/>
                  </a:schemeClr>
                </a:solidFill>
              </a:rPr>
              <a:t>29</a:t>
            </a:r>
            <a:r>
              <a:rPr lang="en-US" altLang="ko-KR" sz="1200" dirty="0">
                <a:solidFill>
                  <a:schemeClr val="tx1"/>
                </a:solidFill>
              </a:rPr>
              <a:t> CALL </a:t>
            </a:r>
            <a:r>
              <a:rPr lang="en-US" altLang="ko-KR" sz="1200" dirty="0" err="1">
                <a:solidFill>
                  <a:schemeClr val="tx1"/>
                </a:solidFill>
              </a:rPr>
              <a:t>caseProc</a:t>
            </a:r>
            <a:r>
              <a:rPr lang="en-US" altLang="ko-KR" sz="1200" dirty="0">
                <a:solidFill>
                  <a:schemeClr val="tx1"/>
                </a:solidFill>
              </a:rPr>
              <a:t> ('</a:t>
            </a:r>
            <a:r>
              <a:rPr lang="ko-KR" altLang="en-US" sz="1200" dirty="0" err="1">
                <a:solidFill>
                  <a:schemeClr val="tx1"/>
                </a:solidFill>
              </a:rPr>
              <a:t>박수홍</a:t>
            </a:r>
            <a:r>
              <a:rPr lang="en-US" altLang="ko-KR" sz="1200" dirty="0">
                <a:solidFill>
                  <a:schemeClr val="tx1"/>
                </a:solidFill>
              </a:rPr>
              <a:t>');</a:t>
            </a:r>
          </a:p>
        </p:txBody>
      </p:sp>
    </p:spTree>
    <p:extLst>
      <p:ext uri="{BB962C8B-B14F-4D97-AF65-F5344CB8AC3E}">
        <p14:creationId xmlns:p14="http://schemas.microsoft.com/office/powerpoint/2010/main" val="1841870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11-1] </a:t>
            </a:r>
            <a:r>
              <a:rPr lang="ko-KR" altLang="en-US" dirty="0" err="1"/>
              <a:t>스토어드</a:t>
            </a:r>
            <a:r>
              <a:rPr lang="ko-KR" altLang="en-US" dirty="0"/>
              <a:t> 프로시저 생성하고 활용하기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>
                <a:latin typeface="+mn-ea"/>
              </a:rPr>
              <a:t>385</a:t>
            </a:r>
            <a:r>
              <a:rPr lang="en-US" altLang="ko-KR" sz="1200" dirty="0">
                <a:latin typeface="+mn-ea"/>
                <a:ea typeface="+mn-ea"/>
              </a:rPr>
              <a:t>~392p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dirty="0"/>
              <a:t>   4-4 WHILE </a:t>
            </a:r>
            <a:r>
              <a:rPr lang="ko-KR" altLang="en-US" dirty="0"/>
              <a:t>문을 활용하여 구구단을 문자열로 생성하고 테이블에 입력하는 </a:t>
            </a:r>
            <a:r>
              <a:rPr lang="ko-KR" altLang="en-US" dirty="0" err="1"/>
              <a:t>스토어드</a:t>
            </a:r>
            <a:r>
              <a:rPr lang="ko-KR" altLang="en-US" dirty="0"/>
              <a:t> 프로시저를 만들기</a:t>
            </a:r>
            <a:endParaRPr lang="en-US" altLang="ko-KR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C7AE049F-9026-48E7-A1B5-E143E3E98A2B}"/>
              </a:ext>
            </a:extLst>
          </p:cNvPr>
          <p:cNvSpPr/>
          <p:nvPr/>
        </p:nvSpPr>
        <p:spPr>
          <a:xfrm>
            <a:off x="476544" y="1133745"/>
            <a:ext cx="8235915" cy="549907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300" dirty="0">
                <a:solidFill>
                  <a:schemeClr val="accent3">
                    <a:lumMod val="50000"/>
                  </a:schemeClr>
                </a:solidFill>
              </a:rPr>
              <a:t>1</a:t>
            </a:r>
            <a:r>
              <a:rPr lang="en-US" altLang="ko-KR" sz="1300" dirty="0">
                <a:solidFill>
                  <a:schemeClr val="tx1"/>
                </a:solidFill>
              </a:rPr>
              <a:t> DROP TABLE IF EXISTS </a:t>
            </a:r>
            <a:r>
              <a:rPr lang="en-US" altLang="ko-KR" sz="1300" dirty="0" err="1">
                <a:solidFill>
                  <a:schemeClr val="tx1"/>
                </a:solidFill>
              </a:rPr>
              <a:t>guguTBL</a:t>
            </a:r>
            <a:r>
              <a:rPr lang="en-US" altLang="ko-KR" sz="13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300" dirty="0">
                <a:solidFill>
                  <a:schemeClr val="accent3">
                    <a:lumMod val="50000"/>
                  </a:schemeClr>
                </a:solidFill>
              </a:rPr>
              <a:t>2</a:t>
            </a:r>
            <a:r>
              <a:rPr lang="en-US" altLang="ko-KR" sz="1300" dirty="0">
                <a:solidFill>
                  <a:schemeClr val="tx1"/>
                </a:solidFill>
              </a:rPr>
              <a:t> CREATE TABLE </a:t>
            </a:r>
            <a:r>
              <a:rPr lang="en-US" altLang="ko-KR" sz="1300" dirty="0" err="1">
                <a:solidFill>
                  <a:schemeClr val="tx1"/>
                </a:solidFill>
              </a:rPr>
              <a:t>guguTBL</a:t>
            </a:r>
            <a:r>
              <a:rPr lang="en-US" altLang="ko-KR" sz="1300" dirty="0">
                <a:solidFill>
                  <a:schemeClr val="tx1"/>
                </a:solidFill>
              </a:rPr>
              <a:t> (txt VARCHAR(100)); </a:t>
            </a:r>
            <a:r>
              <a:rPr lang="en-US" altLang="ko-KR" sz="1300" dirty="0">
                <a:solidFill>
                  <a:schemeClr val="accent3">
                    <a:lumMod val="50000"/>
                  </a:schemeClr>
                </a:solidFill>
              </a:rPr>
              <a:t>-- </a:t>
            </a:r>
            <a:r>
              <a:rPr lang="ko-KR" altLang="en-US" sz="1300" dirty="0">
                <a:solidFill>
                  <a:schemeClr val="accent3">
                    <a:lumMod val="50000"/>
                  </a:schemeClr>
                </a:solidFill>
              </a:rPr>
              <a:t>구구단 저장용 테이블 </a:t>
            </a:r>
            <a:endParaRPr lang="en-US" altLang="ko-KR" sz="13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altLang="ko-KR" sz="1300" dirty="0">
                <a:solidFill>
                  <a:schemeClr val="accent3">
                    <a:lumMod val="50000"/>
                  </a:schemeClr>
                </a:solidFill>
              </a:rPr>
              <a:t>3</a:t>
            </a:r>
            <a:r>
              <a:rPr lang="en-US" altLang="ko-KR" sz="13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300" dirty="0">
                <a:solidFill>
                  <a:schemeClr val="accent3">
                    <a:lumMod val="50000"/>
                  </a:schemeClr>
                </a:solidFill>
              </a:rPr>
              <a:t>4</a:t>
            </a:r>
            <a:r>
              <a:rPr lang="en-US" altLang="ko-KR" sz="1300" dirty="0">
                <a:solidFill>
                  <a:schemeClr val="tx1"/>
                </a:solidFill>
              </a:rPr>
              <a:t> DROP PROCEDURE IF EXISTS </a:t>
            </a:r>
            <a:r>
              <a:rPr lang="en-US" altLang="ko-KR" sz="1300" dirty="0" err="1">
                <a:solidFill>
                  <a:schemeClr val="tx1"/>
                </a:solidFill>
              </a:rPr>
              <a:t>whileProc</a:t>
            </a:r>
            <a:r>
              <a:rPr lang="en-US" altLang="ko-KR" sz="13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300" dirty="0">
                <a:solidFill>
                  <a:schemeClr val="accent3">
                    <a:lumMod val="50000"/>
                  </a:schemeClr>
                </a:solidFill>
              </a:rPr>
              <a:t>5</a:t>
            </a:r>
            <a:r>
              <a:rPr lang="en-US" altLang="ko-KR" sz="1300" dirty="0">
                <a:solidFill>
                  <a:schemeClr val="tx1"/>
                </a:solidFill>
              </a:rPr>
              <a:t> DELIMITER $$ </a:t>
            </a:r>
          </a:p>
          <a:p>
            <a:r>
              <a:rPr lang="en-US" altLang="ko-KR" sz="1300" dirty="0">
                <a:solidFill>
                  <a:schemeClr val="accent3">
                    <a:lumMod val="50000"/>
                  </a:schemeClr>
                </a:solidFill>
              </a:rPr>
              <a:t>6</a:t>
            </a:r>
            <a:r>
              <a:rPr lang="en-US" altLang="ko-KR" sz="1300" dirty="0">
                <a:solidFill>
                  <a:schemeClr val="tx1"/>
                </a:solidFill>
              </a:rPr>
              <a:t> CREATE PROCEDURE </a:t>
            </a:r>
            <a:r>
              <a:rPr lang="en-US" altLang="ko-KR" sz="1300" dirty="0" err="1">
                <a:solidFill>
                  <a:schemeClr val="tx1"/>
                </a:solidFill>
              </a:rPr>
              <a:t>whileProc</a:t>
            </a:r>
            <a:r>
              <a:rPr lang="en-US" altLang="ko-KR" sz="1300" dirty="0">
                <a:solidFill>
                  <a:schemeClr val="tx1"/>
                </a:solidFill>
              </a:rPr>
              <a:t>() </a:t>
            </a:r>
          </a:p>
          <a:p>
            <a:r>
              <a:rPr lang="en-US" altLang="ko-KR" sz="1300" dirty="0">
                <a:solidFill>
                  <a:schemeClr val="accent3">
                    <a:lumMod val="50000"/>
                  </a:schemeClr>
                </a:solidFill>
              </a:rPr>
              <a:t>7</a:t>
            </a:r>
            <a:r>
              <a:rPr lang="en-US" altLang="ko-KR" sz="1300" dirty="0">
                <a:solidFill>
                  <a:schemeClr val="tx1"/>
                </a:solidFill>
              </a:rPr>
              <a:t> BEGIN </a:t>
            </a:r>
          </a:p>
          <a:p>
            <a:r>
              <a:rPr lang="en-US" altLang="ko-KR" sz="1300" dirty="0">
                <a:solidFill>
                  <a:schemeClr val="accent3">
                    <a:lumMod val="50000"/>
                  </a:schemeClr>
                </a:solidFill>
              </a:rPr>
              <a:t>8</a:t>
            </a:r>
            <a:r>
              <a:rPr lang="en-US" altLang="ko-KR" sz="1300" dirty="0">
                <a:solidFill>
                  <a:schemeClr val="tx1"/>
                </a:solidFill>
              </a:rPr>
              <a:t> DECLARE str VARCHAR(100); </a:t>
            </a:r>
            <a:r>
              <a:rPr lang="en-US" altLang="ko-KR" sz="1300" dirty="0">
                <a:solidFill>
                  <a:schemeClr val="accent3">
                    <a:lumMod val="50000"/>
                  </a:schemeClr>
                </a:solidFill>
              </a:rPr>
              <a:t>-- </a:t>
            </a:r>
            <a:r>
              <a:rPr lang="ko-KR" altLang="en-US" sz="1300" dirty="0">
                <a:solidFill>
                  <a:schemeClr val="accent3">
                    <a:lumMod val="50000"/>
                  </a:schemeClr>
                </a:solidFill>
              </a:rPr>
              <a:t>각 단을 문자열로 저장 </a:t>
            </a:r>
            <a:endParaRPr lang="en-US" altLang="ko-KR" sz="13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altLang="ko-KR" sz="1300" dirty="0">
                <a:solidFill>
                  <a:schemeClr val="accent3">
                    <a:lumMod val="50000"/>
                  </a:schemeClr>
                </a:solidFill>
              </a:rPr>
              <a:t>9</a:t>
            </a:r>
            <a:r>
              <a:rPr lang="en-US" altLang="ko-KR" sz="1300" dirty="0">
                <a:solidFill>
                  <a:schemeClr val="tx1"/>
                </a:solidFill>
              </a:rPr>
              <a:t> DECLARE </a:t>
            </a:r>
            <a:r>
              <a:rPr lang="en-US" altLang="ko-KR" sz="1300" dirty="0" err="1">
                <a:solidFill>
                  <a:schemeClr val="tx1"/>
                </a:solidFill>
              </a:rPr>
              <a:t>i</a:t>
            </a:r>
            <a:r>
              <a:rPr lang="en-US" altLang="ko-KR" sz="1300" dirty="0">
                <a:solidFill>
                  <a:schemeClr val="tx1"/>
                </a:solidFill>
              </a:rPr>
              <a:t> INT; </a:t>
            </a:r>
            <a:r>
              <a:rPr lang="en-US" altLang="ko-KR" sz="1300" dirty="0">
                <a:solidFill>
                  <a:schemeClr val="accent3">
                    <a:lumMod val="50000"/>
                  </a:schemeClr>
                </a:solidFill>
              </a:rPr>
              <a:t>-- </a:t>
            </a:r>
            <a:r>
              <a:rPr lang="ko-KR" altLang="en-US" sz="1300" dirty="0">
                <a:solidFill>
                  <a:schemeClr val="accent3">
                    <a:lumMod val="50000"/>
                  </a:schemeClr>
                </a:solidFill>
              </a:rPr>
              <a:t>구구단 앞자리 </a:t>
            </a:r>
            <a:endParaRPr lang="en-US" altLang="ko-KR" sz="13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altLang="ko-KR" sz="1300" dirty="0">
                <a:solidFill>
                  <a:schemeClr val="accent3">
                    <a:lumMod val="50000"/>
                  </a:schemeClr>
                </a:solidFill>
              </a:rPr>
              <a:t>10</a:t>
            </a:r>
            <a:r>
              <a:rPr lang="en-US" altLang="ko-KR" sz="1300" dirty="0">
                <a:solidFill>
                  <a:schemeClr val="tx1"/>
                </a:solidFill>
              </a:rPr>
              <a:t> DECLARE k INT; </a:t>
            </a:r>
            <a:r>
              <a:rPr lang="en-US" altLang="ko-KR" sz="1300" dirty="0">
                <a:solidFill>
                  <a:schemeClr val="accent3">
                    <a:lumMod val="50000"/>
                  </a:schemeClr>
                </a:solidFill>
              </a:rPr>
              <a:t>-- </a:t>
            </a:r>
            <a:r>
              <a:rPr lang="ko-KR" altLang="en-US" sz="1300" dirty="0">
                <a:solidFill>
                  <a:schemeClr val="accent3">
                    <a:lumMod val="50000"/>
                  </a:schemeClr>
                </a:solidFill>
              </a:rPr>
              <a:t>구구단 뒷자리</a:t>
            </a:r>
            <a:r>
              <a:rPr lang="ko-KR" altLang="en-US" sz="1300" dirty="0">
                <a:solidFill>
                  <a:schemeClr val="tx1"/>
                </a:solidFill>
              </a:rPr>
              <a:t> </a:t>
            </a:r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accent3">
                    <a:lumMod val="50000"/>
                  </a:schemeClr>
                </a:solidFill>
              </a:rPr>
              <a:t>11</a:t>
            </a:r>
            <a:r>
              <a:rPr lang="en-US" altLang="ko-KR" sz="1300" dirty="0">
                <a:solidFill>
                  <a:schemeClr val="tx1"/>
                </a:solidFill>
              </a:rPr>
              <a:t> SET </a:t>
            </a:r>
            <a:r>
              <a:rPr lang="en-US" altLang="ko-KR" sz="1300" dirty="0" err="1">
                <a:solidFill>
                  <a:schemeClr val="tx1"/>
                </a:solidFill>
              </a:rPr>
              <a:t>i</a:t>
            </a:r>
            <a:r>
              <a:rPr lang="en-US" altLang="ko-KR" sz="1300" dirty="0">
                <a:solidFill>
                  <a:schemeClr val="tx1"/>
                </a:solidFill>
              </a:rPr>
              <a:t> = 2; </a:t>
            </a:r>
            <a:r>
              <a:rPr lang="en-US" altLang="ko-KR" sz="1300" dirty="0">
                <a:solidFill>
                  <a:schemeClr val="accent3">
                    <a:lumMod val="50000"/>
                  </a:schemeClr>
                </a:solidFill>
              </a:rPr>
              <a:t>-- 2</a:t>
            </a:r>
            <a:r>
              <a:rPr lang="ko-KR" altLang="en-US" sz="1300" dirty="0">
                <a:solidFill>
                  <a:schemeClr val="accent3">
                    <a:lumMod val="50000"/>
                  </a:schemeClr>
                </a:solidFill>
              </a:rPr>
              <a:t>단부터 계산</a:t>
            </a:r>
            <a:endParaRPr lang="en-US" altLang="ko-KR" sz="13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altLang="ko-KR" sz="1300" dirty="0">
                <a:solidFill>
                  <a:schemeClr val="accent3">
                    <a:lumMod val="50000"/>
                  </a:schemeClr>
                </a:solidFill>
              </a:rPr>
              <a:t>12</a:t>
            </a:r>
            <a:r>
              <a:rPr lang="en-US" altLang="ko-KR" sz="13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300" dirty="0">
                <a:solidFill>
                  <a:schemeClr val="accent3">
                    <a:lumMod val="50000"/>
                  </a:schemeClr>
                </a:solidFill>
              </a:rPr>
              <a:t>13</a:t>
            </a:r>
            <a:r>
              <a:rPr lang="en-US" altLang="ko-KR" sz="1300" dirty="0">
                <a:solidFill>
                  <a:schemeClr val="tx1"/>
                </a:solidFill>
              </a:rPr>
              <a:t> WHILE (</a:t>
            </a:r>
            <a:r>
              <a:rPr lang="en-US" altLang="ko-KR" sz="1300" dirty="0" err="1">
                <a:solidFill>
                  <a:schemeClr val="tx1"/>
                </a:solidFill>
              </a:rPr>
              <a:t>i</a:t>
            </a:r>
            <a:r>
              <a:rPr lang="en-US" altLang="ko-KR" sz="1300" dirty="0">
                <a:solidFill>
                  <a:schemeClr val="tx1"/>
                </a:solidFill>
              </a:rPr>
              <a:t> &lt; 10) DO </a:t>
            </a:r>
            <a:r>
              <a:rPr lang="en-US" altLang="ko-KR" sz="1300" dirty="0">
                <a:solidFill>
                  <a:schemeClr val="accent3">
                    <a:lumMod val="50000"/>
                  </a:schemeClr>
                </a:solidFill>
              </a:rPr>
              <a:t>-- </a:t>
            </a:r>
            <a:r>
              <a:rPr lang="ko-KR" altLang="en-US" sz="1300" dirty="0">
                <a:solidFill>
                  <a:schemeClr val="accent3">
                    <a:lumMod val="50000"/>
                  </a:schemeClr>
                </a:solidFill>
              </a:rPr>
              <a:t>바깥 </a:t>
            </a:r>
            <a:r>
              <a:rPr lang="ko-KR" altLang="en-US" sz="1300" dirty="0" err="1">
                <a:solidFill>
                  <a:schemeClr val="accent3">
                    <a:lumMod val="50000"/>
                  </a:schemeClr>
                </a:solidFill>
              </a:rPr>
              <a:t>반복문</a:t>
            </a:r>
            <a:r>
              <a:rPr lang="en-US" altLang="ko-KR" sz="1300" dirty="0">
                <a:solidFill>
                  <a:schemeClr val="accent3">
                    <a:lumMod val="50000"/>
                  </a:schemeClr>
                </a:solidFill>
              </a:rPr>
              <a:t>(2~9</a:t>
            </a:r>
            <a:r>
              <a:rPr lang="ko-KR" altLang="en-US" sz="1300" dirty="0">
                <a:solidFill>
                  <a:schemeClr val="accent3">
                    <a:lumMod val="50000"/>
                  </a:schemeClr>
                </a:solidFill>
              </a:rPr>
              <a:t>단 반복</a:t>
            </a:r>
            <a:r>
              <a:rPr lang="en-US" altLang="ko-KR" sz="1300" dirty="0">
                <a:solidFill>
                  <a:schemeClr val="accent3">
                    <a:lumMod val="50000"/>
                  </a:schemeClr>
                </a:solidFill>
              </a:rPr>
              <a:t>) </a:t>
            </a:r>
          </a:p>
          <a:p>
            <a:r>
              <a:rPr lang="en-US" altLang="ko-KR" sz="1300" dirty="0">
                <a:solidFill>
                  <a:schemeClr val="accent3">
                    <a:lumMod val="50000"/>
                  </a:schemeClr>
                </a:solidFill>
              </a:rPr>
              <a:t>14</a:t>
            </a:r>
            <a:r>
              <a:rPr lang="en-US" altLang="ko-KR" sz="1300" dirty="0">
                <a:solidFill>
                  <a:schemeClr val="tx1"/>
                </a:solidFill>
              </a:rPr>
              <a:t> SET str = ''; </a:t>
            </a:r>
            <a:r>
              <a:rPr lang="en-US" altLang="ko-KR" sz="1300" dirty="0">
                <a:solidFill>
                  <a:schemeClr val="accent3">
                    <a:lumMod val="50000"/>
                  </a:schemeClr>
                </a:solidFill>
              </a:rPr>
              <a:t>-- </a:t>
            </a:r>
            <a:r>
              <a:rPr lang="ko-KR" altLang="en-US" sz="1300" dirty="0">
                <a:solidFill>
                  <a:schemeClr val="accent3">
                    <a:lumMod val="50000"/>
                  </a:schemeClr>
                </a:solidFill>
              </a:rPr>
              <a:t>각 단의 결과를 저장할 문자열 초기화 </a:t>
            </a:r>
            <a:endParaRPr lang="en-US" altLang="ko-KR" sz="13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altLang="ko-KR" sz="1300" dirty="0">
                <a:solidFill>
                  <a:schemeClr val="accent3">
                    <a:lumMod val="50000"/>
                  </a:schemeClr>
                </a:solidFill>
              </a:rPr>
              <a:t>15</a:t>
            </a:r>
            <a:r>
              <a:rPr lang="en-US" altLang="ko-KR" sz="1300" dirty="0">
                <a:solidFill>
                  <a:schemeClr val="tx1"/>
                </a:solidFill>
              </a:rPr>
              <a:t> SET k = 1; </a:t>
            </a:r>
            <a:r>
              <a:rPr lang="en-US" altLang="ko-KR" sz="1300" dirty="0">
                <a:solidFill>
                  <a:schemeClr val="accent3">
                    <a:lumMod val="50000"/>
                  </a:schemeClr>
                </a:solidFill>
              </a:rPr>
              <a:t>-- </a:t>
            </a:r>
            <a:r>
              <a:rPr lang="ko-KR" altLang="en-US" sz="1300" dirty="0">
                <a:solidFill>
                  <a:schemeClr val="accent3">
                    <a:lumMod val="50000"/>
                  </a:schemeClr>
                </a:solidFill>
              </a:rPr>
              <a:t>구구단 뒷자리는 항상 </a:t>
            </a:r>
            <a:r>
              <a:rPr lang="en-US" altLang="ko-KR" sz="1300" dirty="0">
                <a:solidFill>
                  <a:schemeClr val="accent3">
                    <a:lumMod val="50000"/>
                  </a:schemeClr>
                </a:solidFill>
              </a:rPr>
              <a:t>1</a:t>
            </a:r>
            <a:r>
              <a:rPr lang="ko-KR" altLang="en-US" sz="1300" dirty="0">
                <a:solidFill>
                  <a:schemeClr val="accent3">
                    <a:lumMod val="50000"/>
                  </a:schemeClr>
                </a:solidFill>
              </a:rPr>
              <a:t>부터 </a:t>
            </a:r>
            <a:r>
              <a:rPr lang="en-US" altLang="ko-KR" sz="1300" dirty="0">
                <a:solidFill>
                  <a:schemeClr val="accent3">
                    <a:lumMod val="50000"/>
                  </a:schemeClr>
                </a:solidFill>
              </a:rPr>
              <a:t>9</a:t>
            </a:r>
            <a:r>
              <a:rPr lang="ko-KR" altLang="en-US" sz="1300" dirty="0">
                <a:solidFill>
                  <a:schemeClr val="accent3">
                    <a:lumMod val="50000"/>
                  </a:schemeClr>
                </a:solidFill>
              </a:rPr>
              <a:t>까지 </a:t>
            </a:r>
            <a:endParaRPr lang="en-US" altLang="ko-KR" sz="13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altLang="ko-KR" sz="1300" dirty="0">
                <a:solidFill>
                  <a:schemeClr val="accent3">
                    <a:lumMod val="50000"/>
                  </a:schemeClr>
                </a:solidFill>
              </a:rPr>
              <a:t>16</a:t>
            </a:r>
            <a:r>
              <a:rPr lang="en-US" altLang="ko-KR" sz="1300" dirty="0">
                <a:solidFill>
                  <a:schemeClr val="tx1"/>
                </a:solidFill>
              </a:rPr>
              <a:t> WHILE (k &lt; 10) DO </a:t>
            </a:r>
          </a:p>
          <a:p>
            <a:r>
              <a:rPr lang="en-US" altLang="ko-KR" sz="1300" dirty="0">
                <a:solidFill>
                  <a:schemeClr val="accent3">
                    <a:lumMod val="50000"/>
                  </a:schemeClr>
                </a:solidFill>
              </a:rPr>
              <a:t>17</a:t>
            </a:r>
            <a:r>
              <a:rPr lang="en-US" altLang="ko-KR" sz="1300" dirty="0">
                <a:solidFill>
                  <a:schemeClr val="tx1"/>
                </a:solidFill>
              </a:rPr>
              <a:t> SET str = CONCAT(str, ' ', </a:t>
            </a:r>
            <a:r>
              <a:rPr lang="en-US" altLang="ko-KR" sz="1300" dirty="0" err="1">
                <a:solidFill>
                  <a:schemeClr val="tx1"/>
                </a:solidFill>
              </a:rPr>
              <a:t>i</a:t>
            </a:r>
            <a:r>
              <a:rPr lang="en-US" altLang="ko-KR" sz="1300" dirty="0">
                <a:solidFill>
                  <a:schemeClr val="tx1"/>
                </a:solidFill>
              </a:rPr>
              <a:t>, 'x', k, '=', </a:t>
            </a:r>
            <a:r>
              <a:rPr lang="en-US" altLang="ko-KR" sz="1300" dirty="0" err="1">
                <a:solidFill>
                  <a:schemeClr val="tx1"/>
                </a:solidFill>
              </a:rPr>
              <a:t>i</a:t>
            </a:r>
            <a:r>
              <a:rPr lang="en-US" altLang="ko-KR" sz="1300" dirty="0">
                <a:solidFill>
                  <a:schemeClr val="tx1"/>
                </a:solidFill>
              </a:rPr>
              <a:t> * k); </a:t>
            </a:r>
            <a:r>
              <a:rPr lang="en-US" altLang="ko-KR" sz="1300" dirty="0">
                <a:solidFill>
                  <a:schemeClr val="accent3">
                    <a:lumMod val="50000"/>
                  </a:schemeClr>
                </a:solidFill>
              </a:rPr>
              <a:t>-- </a:t>
            </a:r>
            <a:r>
              <a:rPr lang="ko-KR" altLang="en-US" sz="1300" dirty="0">
                <a:solidFill>
                  <a:schemeClr val="accent3">
                    <a:lumMod val="50000"/>
                  </a:schemeClr>
                </a:solidFill>
              </a:rPr>
              <a:t>문자열 만들기 </a:t>
            </a:r>
            <a:endParaRPr lang="en-US" altLang="ko-KR" sz="13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altLang="ko-KR" sz="1300" dirty="0">
                <a:solidFill>
                  <a:schemeClr val="accent3">
                    <a:lumMod val="50000"/>
                  </a:schemeClr>
                </a:solidFill>
              </a:rPr>
              <a:t>18</a:t>
            </a:r>
            <a:r>
              <a:rPr lang="en-US" altLang="ko-KR" sz="1300" dirty="0">
                <a:solidFill>
                  <a:schemeClr val="tx1"/>
                </a:solidFill>
              </a:rPr>
              <a:t> SET k = k + 1; </a:t>
            </a:r>
            <a:r>
              <a:rPr lang="en-US" altLang="ko-KR" sz="1300" dirty="0">
                <a:solidFill>
                  <a:schemeClr val="accent3">
                    <a:lumMod val="50000"/>
                  </a:schemeClr>
                </a:solidFill>
              </a:rPr>
              <a:t>-- </a:t>
            </a:r>
            <a:r>
              <a:rPr lang="ko-KR" altLang="en-US" sz="1300" dirty="0">
                <a:solidFill>
                  <a:schemeClr val="accent3">
                    <a:lumMod val="50000"/>
                  </a:schemeClr>
                </a:solidFill>
              </a:rPr>
              <a:t>뒷자리 증가 </a:t>
            </a:r>
            <a:endParaRPr lang="en-US" altLang="ko-KR" sz="13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altLang="ko-KR" sz="1300" dirty="0">
                <a:solidFill>
                  <a:schemeClr val="accent3">
                    <a:lumMod val="50000"/>
                  </a:schemeClr>
                </a:solidFill>
              </a:rPr>
              <a:t>19</a:t>
            </a:r>
            <a:r>
              <a:rPr lang="en-US" altLang="ko-KR" sz="1300" dirty="0">
                <a:solidFill>
                  <a:schemeClr val="tx1"/>
                </a:solidFill>
              </a:rPr>
              <a:t> END WHILE;</a:t>
            </a:r>
          </a:p>
          <a:p>
            <a:r>
              <a:rPr lang="en-US" altLang="ko-KR" sz="1300" dirty="0">
                <a:solidFill>
                  <a:schemeClr val="accent3">
                    <a:lumMod val="50000"/>
                  </a:schemeClr>
                </a:solidFill>
              </a:rPr>
              <a:t>20</a:t>
            </a:r>
            <a:r>
              <a:rPr lang="en-US" altLang="ko-KR" sz="1300" dirty="0">
                <a:solidFill>
                  <a:schemeClr val="tx1"/>
                </a:solidFill>
              </a:rPr>
              <a:t> SET </a:t>
            </a:r>
            <a:r>
              <a:rPr lang="en-US" altLang="ko-KR" sz="1300" dirty="0" err="1">
                <a:solidFill>
                  <a:schemeClr val="tx1"/>
                </a:solidFill>
              </a:rPr>
              <a:t>i</a:t>
            </a:r>
            <a:r>
              <a:rPr lang="en-US" altLang="ko-KR" sz="1300" dirty="0">
                <a:solidFill>
                  <a:schemeClr val="tx1"/>
                </a:solidFill>
              </a:rPr>
              <a:t> = </a:t>
            </a:r>
            <a:r>
              <a:rPr lang="en-US" altLang="ko-KR" sz="1300" dirty="0" err="1">
                <a:solidFill>
                  <a:schemeClr val="tx1"/>
                </a:solidFill>
              </a:rPr>
              <a:t>i</a:t>
            </a:r>
            <a:r>
              <a:rPr lang="en-US" altLang="ko-KR" sz="1300" dirty="0">
                <a:solidFill>
                  <a:schemeClr val="tx1"/>
                </a:solidFill>
              </a:rPr>
              <a:t> + 1; </a:t>
            </a:r>
            <a:r>
              <a:rPr lang="en-US" altLang="ko-KR" sz="1300" dirty="0">
                <a:solidFill>
                  <a:schemeClr val="accent3">
                    <a:lumMod val="50000"/>
                  </a:schemeClr>
                </a:solidFill>
              </a:rPr>
              <a:t>-- </a:t>
            </a:r>
            <a:r>
              <a:rPr lang="ko-KR" altLang="en-US" sz="1300" dirty="0">
                <a:solidFill>
                  <a:schemeClr val="accent3">
                    <a:lumMod val="50000"/>
                  </a:schemeClr>
                </a:solidFill>
              </a:rPr>
              <a:t>앞자리 증가 </a:t>
            </a:r>
            <a:endParaRPr lang="en-US" altLang="ko-KR" sz="13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altLang="ko-KR" sz="1300" dirty="0">
                <a:solidFill>
                  <a:schemeClr val="accent3">
                    <a:lumMod val="50000"/>
                  </a:schemeClr>
                </a:solidFill>
              </a:rPr>
              <a:t>21</a:t>
            </a:r>
            <a:r>
              <a:rPr lang="en-US" altLang="ko-KR" sz="1300" dirty="0">
                <a:solidFill>
                  <a:schemeClr val="tx1"/>
                </a:solidFill>
              </a:rPr>
              <a:t> INSERT INTO </a:t>
            </a:r>
            <a:r>
              <a:rPr lang="en-US" altLang="ko-KR" sz="1300" dirty="0" err="1">
                <a:solidFill>
                  <a:schemeClr val="tx1"/>
                </a:solidFill>
              </a:rPr>
              <a:t>guguTBL</a:t>
            </a:r>
            <a:r>
              <a:rPr lang="en-US" altLang="ko-KR" sz="1300" dirty="0">
                <a:solidFill>
                  <a:schemeClr val="tx1"/>
                </a:solidFill>
              </a:rPr>
              <a:t> VALUES(str); </a:t>
            </a:r>
            <a:r>
              <a:rPr lang="en-US" altLang="ko-KR" sz="1300" dirty="0">
                <a:solidFill>
                  <a:schemeClr val="accent3">
                    <a:lumMod val="50000"/>
                  </a:schemeClr>
                </a:solidFill>
              </a:rPr>
              <a:t>-- </a:t>
            </a:r>
            <a:r>
              <a:rPr lang="ko-KR" altLang="en-US" sz="1300" dirty="0">
                <a:solidFill>
                  <a:schemeClr val="accent3">
                    <a:lumMod val="50000"/>
                  </a:schemeClr>
                </a:solidFill>
              </a:rPr>
              <a:t>각 단의 결과를 테이블에 입력 </a:t>
            </a:r>
            <a:endParaRPr lang="en-US" altLang="ko-KR" sz="13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altLang="ko-KR" sz="1300" dirty="0">
                <a:solidFill>
                  <a:schemeClr val="accent3">
                    <a:lumMod val="50000"/>
                  </a:schemeClr>
                </a:solidFill>
              </a:rPr>
              <a:t>22</a:t>
            </a:r>
            <a:r>
              <a:rPr lang="en-US" altLang="ko-KR" sz="1300" dirty="0">
                <a:solidFill>
                  <a:schemeClr val="tx1"/>
                </a:solidFill>
              </a:rPr>
              <a:t> END WHILE;</a:t>
            </a:r>
          </a:p>
          <a:p>
            <a:r>
              <a:rPr lang="en-US" altLang="ko-KR" sz="1300" dirty="0">
                <a:solidFill>
                  <a:schemeClr val="accent3">
                    <a:lumMod val="50000"/>
                  </a:schemeClr>
                </a:solidFill>
              </a:rPr>
              <a:t>23</a:t>
            </a:r>
            <a:r>
              <a:rPr lang="en-US" altLang="ko-KR" sz="1300" dirty="0">
                <a:solidFill>
                  <a:schemeClr val="tx1"/>
                </a:solidFill>
              </a:rPr>
              <a:t> END $$ </a:t>
            </a:r>
          </a:p>
          <a:p>
            <a:r>
              <a:rPr lang="en-US" altLang="ko-KR" sz="1300" dirty="0">
                <a:solidFill>
                  <a:schemeClr val="accent3">
                    <a:lumMod val="50000"/>
                  </a:schemeClr>
                </a:solidFill>
              </a:rPr>
              <a:t>24</a:t>
            </a:r>
            <a:r>
              <a:rPr lang="en-US" altLang="ko-KR" sz="1300" dirty="0">
                <a:solidFill>
                  <a:schemeClr val="tx1"/>
                </a:solidFill>
              </a:rPr>
              <a:t> DELIMITER ;</a:t>
            </a:r>
          </a:p>
          <a:p>
            <a:r>
              <a:rPr lang="en-US" altLang="ko-KR" sz="1300" dirty="0">
                <a:solidFill>
                  <a:schemeClr val="accent3">
                    <a:lumMod val="50000"/>
                  </a:schemeClr>
                </a:solidFill>
              </a:rPr>
              <a:t>25</a:t>
            </a:r>
            <a:r>
              <a:rPr lang="en-US" altLang="ko-KR" sz="13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300" dirty="0">
                <a:solidFill>
                  <a:schemeClr val="accent3">
                    <a:lumMod val="50000"/>
                  </a:schemeClr>
                </a:solidFill>
              </a:rPr>
              <a:t>26</a:t>
            </a:r>
            <a:r>
              <a:rPr lang="en-US" altLang="ko-KR" sz="1300" dirty="0">
                <a:solidFill>
                  <a:schemeClr val="tx1"/>
                </a:solidFill>
              </a:rPr>
              <a:t> CALL </a:t>
            </a:r>
            <a:r>
              <a:rPr lang="en-US" altLang="ko-KR" sz="1300" dirty="0" err="1">
                <a:solidFill>
                  <a:schemeClr val="tx1"/>
                </a:solidFill>
              </a:rPr>
              <a:t>whileProc</a:t>
            </a:r>
            <a:r>
              <a:rPr lang="en-US" altLang="ko-KR" sz="1300" dirty="0">
                <a:solidFill>
                  <a:schemeClr val="tx1"/>
                </a:solidFill>
              </a:rPr>
              <a:t>();</a:t>
            </a:r>
          </a:p>
          <a:p>
            <a:r>
              <a:rPr lang="en-US" altLang="ko-KR" sz="1300" dirty="0">
                <a:solidFill>
                  <a:schemeClr val="accent3">
                    <a:lumMod val="50000"/>
                  </a:schemeClr>
                </a:solidFill>
              </a:rPr>
              <a:t>27</a:t>
            </a:r>
            <a:r>
              <a:rPr lang="en-US" altLang="ko-KR" sz="1300" dirty="0">
                <a:solidFill>
                  <a:schemeClr val="tx1"/>
                </a:solidFill>
              </a:rPr>
              <a:t> SELECT * FROM </a:t>
            </a:r>
            <a:r>
              <a:rPr lang="en-US" altLang="ko-KR" sz="1300" dirty="0" err="1">
                <a:solidFill>
                  <a:schemeClr val="tx1"/>
                </a:solidFill>
              </a:rPr>
              <a:t>guguTBL</a:t>
            </a:r>
            <a:r>
              <a:rPr lang="en-US" altLang="ko-KR" sz="1300" dirty="0">
                <a:solidFill>
                  <a:schemeClr val="tx1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7290897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11-1] </a:t>
            </a:r>
            <a:r>
              <a:rPr lang="ko-KR" altLang="en-US" dirty="0" err="1"/>
              <a:t>스토어드</a:t>
            </a:r>
            <a:r>
              <a:rPr lang="ko-KR" altLang="en-US" dirty="0"/>
              <a:t> 프로시저 생성하고 활용하기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>
                <a:latin typeface="+mn-ea"/>
              </a:rPr>
              <a:t>385</a:t>
            </a:r>
            <a:r>
              <a:rPr lang="en-US" altLang="ko-KR" sz="1200" dirty="0">
                <a:latin typeface="+mn-ea"/>
                <a:ea typeface="+mn-ea"/>
              </a:rPr>
              <a:t>~392p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dirty="0"/>
              <a:t>   4-4 WHILE </a:t>
            </a:r>
            <a:r>
              <a:rPr lang="ko-KR" altLang="en-US" dirty="0"/>
              <a:t>문을 활용하여 구구단을 문자열로 생성하고 테이블에 입력하는 </a:t>
            </a:r>
            <a:r>
              <a:rPr lang="ko-KR" altLang="en-US" dirty="0" err="1"/>
              <a:t>스토어드</a:t>
            </a:r>
            <a:r>
              <a:rPr lang="ko-KR" altLang="en-US" dirty="0"/>
              <a:t> 프로시저를 만들기</a:t>
            </a:r>
            <a:endParaRPr lang="en-US" altLang="ko-KR" sz="1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B653A0BA-10D7-4B8B-B8D3-89F7C00754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40" y="1178750"/>
            <a:ext cx="5719246" cy="234026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434340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11-1] </a:t>
            </a:r>
            <a:r>
              <a:rPr lang="ko-KR" altLang="en-US" dirty="0" err="1"/>
              <a:t>스토어드</a:t>
            </a:r>
            <a:r>
              <a:rPr lang="ko-KR" altLang="en-US" dirty="0"/>
              <a:t> 프로시저 생성하고 활용하기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>
                <a:latin typeface="+mn-ea"/>
              </a:rPr>
              <a:t>385</a:t>
            </a:r>
            <a:r>
              <a:rPr lang="en-US" altLang="ko-KR" sz="1200" dirty="0">
                <a:latin typeface="+mn-ea"/>
                <a:ea typeface="+mn-ea"/>
              </a:rPr>
              <a:t>~392p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dirty="0"/>
              <a:t>5 </a:t>
            </a:r>
            <a:r>
              <a:rPr lang="ko-KR" altLang="en-US" dirty="0" err="1"/>
              <a:t>스토어드</a:t>
            </a:r>
            <a:r>
              <a:rPr lang="ko-KR" altLang="en-US" dirty="0"/>
              <a:t> 프로시저 오류 처리하기 </a:t>
            </a:r>
            <a:endParaRPr lang="en-US" altLang="ko-KR" dirty="0"/>
          </a:p>
          <a:p>
            <a:pPr marL="93662" indent="0">
              <a:buNone/>
            </a:pPr>
            <a:r>
              <a:rPr lang="en-US" altLang="ko-KR" dirty="0"/>
              <a:t>   5-1 DECLARE … HANDLER </a:t>
            </a:r>
            <a:r>
              <a:rPr lang="ko-KR" altLang="en-US" dirty="0"/>
              <a:t>문을 이용하여 </a:t>
            </a:r>
            <a:r>
              <a:rPr lang="ko-KR" altLang="en-US" dirty="0" err="1"/>
              <a:t>스토어드</a:t>
            </a:r>
            <a:r>
              <a:rPr lang="ko-KR" altLang="en-US" dirty="0"/>
              <a:t> 프로시저에 발생한 오류 처리</a:t>
            </a: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C7AE049F-9026-48E7-A1B5-E143E3E98A2B}"/>
              </a:ext>
            </a:extLst>
          </p:cNvPr>
          <p:cNvSpPr/>
          <p:nvPr/>
        </p:nvSpPr>
        <p:spPr>
          <a:xfrm>
            <a:off x="476544" y="1448780"/>
            <a:ext cx="8235915" cy="52421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300" dirty="0">
                <a:solidFill>
                  <a:schemeClr val="accent3">
                    <a:lumMod val="50000"/>
                  </a:schemeClr>
                </a:solidFill>
              </a:rPr>
              <a:t>1</a:t>
            </a:r>
            <a:r>
              <a:rPr lang="en-US" altLang="ko-KR" sz="1300" dirty="0">
                <a:solidFill>
                  <a:schemeClr val="tx1"/>
                </a:solidFill>
              </a:rPr>
              <a:t> DROP PROCEDURE IF EXISTS </a:t>
            </a:r>
            <a:r>
              <a:rPr lang="en-US" altLang="ko-KR" sz="1300" dirty="0" err="1">
                <a:solidFill>
                  <a:schemeClr val="tx1"/>
                </a:solidFill>
              </a:rPr>
              <a:t>errorProc</a:t>
            </a:r>
            <a:r>
              <a:rPr lang="en-US" altLang="ko-KR" sz="13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300" dirty="0">
                <a:solidFill>
                  <a:schemeClr val="accent3">
                    <a:lumMod val="50000"/>
                  </a:schemeClr>
                </a:solidFill>
              </a:rPr>
              <a:t>2 </a:t>
            </a:r>
            <a:r>
              <a:rPr lang="en-US" altLang="ko-KR" sz="1300" dirty="0">
                <a:solidFill>
                  <a:schemeClr val="tx1"/>
                </a:solidFill>
              </a:rPr>
              <a:t>DELIMITER $$ </a:t>
            </a:r>
          </a:p>
          <a:p>
            <a:r>
              <a:rPr lang="en-US" altLang="ko-KR" sz="1300" dirty="0">
                <a:solidFill>
                  <a:schemeClr val="accent3">
                    <a:lumMod val="50000"/>
                  </a:schemeClr>
                </a:solidFill>
              </a:rPr>
              <a:t>3 </a:t>
            </a:r>
            <a:r>
              <a:rPr lang="en-US" altLang="ko-KR" sz="1300" dirty="0">
                <a:solidFill>
                  <a:schemeClr val="tx1"/>
                </a:solidFill>
              </a:rPr>
              <a:t>CREATE PROCEDURE </a:t>
            </a:r>
            <a:r>
              <a:rPr lang="en-US" altLang="ko-KR" sz="1300" dirty="0" err="1">
                <a:solidFill>
                  <a:schemeClr val="tx1"/>
                </a:solidFill>
              </a:rPr>
              <a:t>errorProc</a:t>
            </a:r>
            <a:r>
              <a:rPr lang="en-US" altLang="ko-KR" sz="1300" dirty="0">
                <a:solidFill>
                  <a:schemeClr val="tx1"/>
                </a:solidFill>
              </a:rPr>
              <a:t>() </a:t>
            </a:r>
          </a:p>
          <a:p>
            <a:r>
              <a:rPr lang="en-US" altLang="ko-KR" sz="1300" dirty="0">
                <a:solidFill>
                  <a:schemeClr val="accent3">
                    <a:lumMod val="50000"/>
                  </a:schemeClr>
                </a:solidFill>
              </a:rPr>
              <a:t>4</a:t>
            </a:r>
            <a:r>
              <a:rPr lang="en-US" altLang="ko-KR" sz="1300" dirty="0">
                <a:solidFill>
                  <a:schemeClr val="tx1"/>
                </a:solidFill>
              </a:rPr>
              <a:t> BEGIN </a:t>
            </a:r>
          </a:p>
          <a:p>
            <a:r>
              <a:rPr lang="en-US" altLang="ko-KR" sz="1300" dirty="0">
                <a:solidFill>
                  <a:schemeClr val="accent3">
                    <a:lumMod val="50000"/>
                  </a:schemeClr>
                </a:solidFill>
              </a:rPr>
              <a:t>5</a:t>
            </a:r>
            <a:r>
              <a:rPr lang="en-US" altLang="ko-KR" sz="1300" dirty="0">
                <a:solidFill>
                  <a:schemeClr val="tx1"/>
                </a:solidFill>
              </a:rPr>
              <a:t>     DECLARE </a:t>
            </a:r>
            <a:r>
              <a:rPr lang="en-US" altLang="ko-KR" sz="1300" dirty="0" err="1">
                <a:solidFill>
                  <a:schemeClr val="tx1"/>
                </a:solidFill>
              </a:rPr>
              <a:t>i</a:t>
            </a:r>
            <a:r>
              <a:rPr lang="en-US" altLang="ko-KR" sz="1300" dirty="0">
                <a:solidFill>
                  <a:schemeClr val="tx1"/>
                </a:solidFill>
              </a:rPr>
              <a:t> INT; </a:t>
            </a:r>
            <a:r>
              <a:rPr lang="en-US" altLang="ko-KR" sz="1300" dirty="0">
                <a:solidFill>
                  <a:schemeClr val="accent3">
                    <a:lumMod val="50000"/>
                  </a:schemeClr>
                </a:solidFill>
              </a:rPr>
              <a:t>-- 1</a:t>
            </a:r>
            <a:r>
              <a:rPr lang="ko-KR" altLang="en-US" sz="1300" dirty="0">
                <a:solidFill>
                  <a:schemeClr val="accent3">
                    <a:lumMod val="50000"/>
                  </a:schemeClr>
                </a:solidFill>
              </a:rPr>
              <a:t>씩 증가하는 값 </a:t>
            </a:r>
            <a:endParaRPr lang="en-US" altLang="ko-KR" sz="13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altLang="ko-KR" sz="1300" dirty="0">
                <a:solidFill>
                  <a:schemeClr val="accent3">
                    <a:lumMod val="50000"/>
                  </a:schemeClr>
                </a:solidFill>
              </a:rPr>
              <a:t>6 </a:t>
            </a:r>
            <a:r>
              <a:rPr lang="en-US" altLang="ko-KR" sz="1300" dirty="0">
                <a:solidFill>
                  <a:schemeClr val="tx1"/>
                </a:solidFill>
              </a:rPr>
              <a:t>    DECLARE hap INT; </a:t>
            </a:r>
            <a:r>
              <a:rPr lang="en-US" altLang="ko-KR" sz="1300" dirty="0">
                <a:solidFill>
                  <a:schemeClr val="accent3">
                    <a:lumMod val="50000"/>
                  </a:schemeClr>
                </a:solidFill>
              </a:rPr>
              <a:t>-- </a:t>
            </a:r>
            <a:r>
              <a:rPr lang="ko-KR" altLang="en-US" sz="1300" dirty="0">
                <a:solidFill>
                  <a:schemeClr val="accent3">
                    <a:lumMod val="50000"/>
                  </a:schemeClr>
                </a:solidFill>
              </a:rPr>
              <a:t>합계</a:t>
            </a:r>
            <a:r>
              <a:rPr lang="en-US" altLang="ko-KR" sz="1300" dirty="0">
                <a:solidFill>
                  <a:schemeClr val="accent3">
                    <a:lumMod val="50000"/>
                  </a:schemeClr>
                </a:solidFill>
              </a:rPr>
              <a:t>(</a:t>
            </a:r>
            <a:r>
              <a:rPr lang="ko-KR" altLang="en-US" sz="1300" dirty="0">
                <a:solidFill>
                  <a:schemeClr val="accent3">
                    <a:lumMod val="50000"/>
                  </a:schemeClr>
                </a:solidFill>
              </a:rPr>
              <a:t>정수형</a:t>
            </a:r>
            <a:r>
              <a:rPr lang="en-US" altLang="ko-KR" sz="1300" dirty="0">
                <a:solidFill>
                  <a:schemeClr val="accent3">
                    <a:lumMod val="50000"/>
                  </a:schemeClr>
                </a:solidFill>
              </a:rPr>
              <a:t>), </a:t>
            </a:r>
            <a:r>
              <a:rPr lang="ko-KR" altLang="en-US" sz="1300" dirty="0" err="1">
                <a:solidFill>
                  <a:schemeClr val="accent3">
                    <a:lumMod val="50000"/>
                  </a:schemeClr>
                </a:solidFill>
              </a:rPr>
              <a:t>오버플로를</a:t>
            </a:r>
            <a:r>
              <a:rPr lang="ko-KR" altLang="en-US" sz="1300" dirty="0">
                <a:solidFill>
                  <a:schemeClr val="accent3">
                    <a:lumMod val="50000"/>
                  </a:schemeClr>
                </a:solidFill>
              </a:rPr>
              <a:t> 발생시킬 예정 </a:t>
            </a:r>
            <a:endParaRPr lang="en-US" altLang="ko-KR" sz="13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altLang="ko-KR" sz="1300" dirty="0">
                <a:solidFill>
                  <a:schemeClr val="accent3">
                    <a:lumMod val="50000"/>
                  </a:schemeClr>
                </a:solidFill>
              </a:rPr>
              <a:t>7 </a:t>
            </a:r>
            <a:r>
              <a:rPr lang="en-US" altLang="ko-KR" sz="1300" dirty="0">
                <a:solidFill>
                  <a:schemeClr val="tx1"/>
                </a:solidFill>
              </a:rPr>
              <a:t>    DECLARE </a:t>
            </a:r>
            <a:r>
              <a:rPr lang="en-US" altLang="ko-KR" sz="1300" dirty="0" err="1">
                <a:solidFill>
                  <a:schemeClr val="tx1"/>
                </a:solidFill>
              </a:rPr>
              <a:t>saveHap</a:t>
            </a:r>
            <a:r>
              <a:rPr lang="en-US" altLang="ko-KR" sz="1300" dirty="0">
                <a:solidFill>
                  <a:schemeClr val="tx1"/>
                </a:solidFill>
              </a:rPr>
              <a:t> INT; </a:t>
            </a:r>
            <a:r>
              <a:rPr lang="en-US" altLang="ko-KR" sz="1300" dirty="0">
                <a:solidFill>
                  <a:schemeClr val="accent3">
                    <a:lumMod val="50000"/>
                  </a:schemeClr>
                </a:solidFill>
              </a:rPr>
              <a:t>-- </a:t>
            </a:r>
            <a:r>
              <a:rPr lang="ko-KR" altLang="en-US" sz="1300" dirty="0">
                <a:solidFill>
                  <a:schemeClr val="accent3">
                    <a:lumMod val="50000"/>
                  </a:schemeClr>
                </a:solidFill>
              </a:rPr>
              <a:t>합계</a:t>
            </a:r>
            <a:r>
              <a:rPr lang="en-US" altLang="ko-KR" sz="1300" dirty="0">
                <a:solidFill>
                  <a:schemeClr val="accent3">
                    <a:lumMod val="50000"/>
                  </a:schemeClr>
                </a:solidFill>
              </a:rPr>
              <a:t>(</a:t>
            </a:r>
            <a:r>
              <a:rPr lang="ko-KR" altLang="en-US" sz="1300" dirty="0">
                <a:solidFill>
                  <a:schemeClr val="accent3">
                    <a:lumMod val="50000"/>
                  </a:schemeClr>
                </a:solidFill>
              </a:rPr>
              <a:t>정수형</a:t>
            </a:r>
            <a:r>
              <a:rPr lang="en-US" altLang="ko-KR" sz="1300" dirty="0">
                <a:solidFill>
                  <a:schemeClr val="accent3">
                    <a:lumMod val="50000"/>
                  </a:schemeClr>
                </a:solidFill>
              </a:rPr>
              <a:t>), </a:t>
            </a:r>
            <a:r>
              <a:rPr lang="ko-KR" altLang="en-US" sz="1300" dirty="0" err="1">
                <a:solidFill>
                  <a:schemeClr val="accent3">
                    <a:lumMod val="50000"/>
                  </a:schemeClr>
                </a:solidFill>
              </a:rPr>
              <a:t>오버플로가</a:t>
            </a:r>
            <a:r>
              <a:rPr lang="ko-KR" altLang="en-US" sz="1300" dirty="0">
                <a:solidFill>
                  <a:schemeClr val="accent3">
                    <a:lumMod val="50000"/>
                  </a:schemeClr>
                </a:solidFill>
              </a:rPr>
              <a:t> 발생하기 직전의 값 저장 </a:t>
            </a:r>
            <a:endParaRPr lang="en-US" altLang="ko-KR" sz="13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altLang="ko-KR" sz="1300" dirty="0">
                <a:solidFill>
                  <a:schemeClr val="accent3">
                    <a:lumMod val="50000"/>
                  </a:schemeClr>
                </a:solidFill>
              </a:rPr>
              <a:t>8</a:t>
            </a:r>
          </a:p>
          <a:p>
            <a:r>
              <a:rPr lang="en-US" altLang="ko-KR" sz="1300" dirty="0">
                <a:solidFill>
                  <a:schemeClr val="accent3">
                    <a:lumMod val="50000"/>
                  </a:schemeClr>
                </a:solidFill>
              </a:rPr>
              <a:t>9</a:t>
            </a:r>
            <a:r>
              <a:rPr lang="en-US" altLang="ko-KR" sz="1300" dirty="0">
                <a:solidFill>
                  <a:schemeClr val="tx1"/>
                </a:solidFill>
              </a:rPr>
              <a:t>     DECLARE EXIT HANDLER FOR 1264 </a:t>
            </a:r>
            <a:r>
              <a:rPr lang="en-US" altLang="ko-KR" sz="1300" dirty="0">
                <a:solidFill>
                  <a:schemeClr val="accent3">
                    <a:lumMod val="50000"/>
                  </a:schemeClr>
                </a:solidFill>
              </a:rPr>
              <a:t>-- </a:t>
            </a:r>
            <a:r>
              <a:rPr lang="ko-KR" altLang="en-US" sz="1300" dirty="0">
                <a:solidFill>
                  <a:schemeClr val="accent3">
                    <a:lumMod val="50000"/>
                  </a:schemeClr>
                </a:solidFill>
              </a:rPr>
              <a:t>정수형 </a:t>
            </a:r>
            <a:r>
              <a:rPr lang="ko-KR" altLang="en-US" sz="1300" dirty="0" err="1">
                <a:solidFill>
                  <a:schemeClr val="accent3">
                    <a:lumMod val="50000"/>
                  </a:schemeClr>
                </a:solidFill>
              </a:rPr>
              <a:t>오버플로가</a:t>
            </a:r>
            <a:r>
              <a:rPr lang="ko-KR" altLang="en-US" sz="1300" dirty="0">
                <a:solidFill>
                  <a:schemeClr val="accent3">
                    <a:lumMod val="50000"/>
                  </a:schemeClr>
                </a:solidFill>
              </a:rPr>
              <a:t> 발생하면 이 부분 수행 </a:t>
            </a:r>
            <a:endParaRPr lang="en-US" altLang="ko-KR" sz="13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altLang="ko-KR" sz="1300" dirty="0">
                <a:solidFill>
                  <a:schemeClr val="accent3">
                    <a:lumMod val="50000"/>
                  </a:schemeClr>
                </a:solidFill>
              </a:rPr>
              <a:t>10</a:t>
            </a:r>
            <a:r>
              <a:rPr lang="en-US" altLang="ko-KR" sz="1300" dirty="0">
                <a:solidFill>
                  <a:schemeClr val="tx1"/>
                </a:solidFill>
              </a:rPr>
              <a:t>    BEGIN </a:t>
            </a:r>
          </a:p>
          <a:p>
            <a:r>
              <a:rPr lang="en-US" altLang="ko-KR" sz="1300" dirty="0">
                <a:solidFill>
                  <a:schemeClr val="accent3">
                    <a:lumMod val="50000"/>
                  </a:schemeClr>
                </a:solidFill>
              </a:rPr>
              <a:t>11</a:t>
            </a:r>
            <a:r>
              <a:rPr lang="en-US" altLang="ko-KR" sz="1300" dirty="0">
                <a:solidFill>
                  <a:schemeClr val="tx1"/>
                </a:solidFill>
              </a:rPr>
              <a:t>         SELECT CONCAT('INT </a:t>
            </a:r>
            <a:r>
              <a:rPr lang="ko-KR" altLang="en-US" sz="1300" dirty="0" err="1">
                <a:solidFill>
                  <a:schemeClr val="tx1"/>
                </a:solidFill>
              </a:rPr>
              <a:t>오버플로</a:t>
            </a:r>
            <a:r>
              <a:rPr lang="ko-KR" altLang="en-US" sz="1300" dirty="0">
                <a:solidFill>
                  <a:schemeClr val="tx1"/>
                </a:solidFill>
              </a:rPr>
              <a:t> 직전의 합계 </a:t>
            </a:r>
            <a:r>
              <a:rPr lang="en-US" altLang="ko-KR" sz="1300" dirty="0">
                <a:solidFill>
                  <a:schemeClr val="tx1"/>
                </a:solidFill>
              </a:rPr>
              <a:t>--&gt; ', </a:t>
            </a:r>
            <a:r>
              <a:rPr lang="en-US" altLang="ko-KR" sz="1300" dirty="0" err="1">
                <a:solidFill>
                  <a:schemeClr val="tx1"/>
                </a:solidFill>
              </a:rPr>
              <a:t>saveHap</a:t>
            </a:r>
            <a:r>
              <a:rPr lang="en-US" altLang="ko-KR" sz="1300" dirty="0">
                <a:solidFill>
                  <a:schemeClr val="tx1"/>
                </a:solidFill>
              </a:rPr>
              <a:t>);</a:t>
            </a:r>
          </a:p>
          <a:p>
            <a:r>
              <a:rPr lang="en-US" altLang="ko-KR" sz="1300" dirty="0">
                <a:solidFill>
                  <a:schemeClr val="accent3">
                    <a:lumMod val="50000"/>
                  </a:schemeClr>
                </a:solidFill>
              </a:rPr>
              <a:t>12</a:t>
            </a:r>
            <a:r>
              <a:rPr lang="en-US" altLang="ko-KR" sz="1300" dirty="0">
                <a:solidFill>
                  <a:schemeClr val="tx1"/>
                </a:solidFill>
              </a:rPr>
              <a:t>         SELECT CONCAT('1+2+3+4+…+', </a:t>
            </a:r>
            <a:r>
              <a:rPr lang="en-US" altLang="ko-KR" sz="1300" dirty="0" err="1">
                <a:solidFill>
                  <a:schemeClr val="tx1"/>
                </a:solidFill>
              </a:rPr>
              <a:t>i</a:t>
            </a:r>
            <a:r>
              <a:rPr lang="en-US" altLang="ko-KR" sz="1300" dirty="0">
                <a:solidFill>
                  <a:schemeClr val="tx1"/>
                </a:solidFill>
              </a:rPr>
              <a:t>, '=</a:t>
            </a:r>
            <a:r>
              <a:rPr lang="ko-KR" altLang="en-US" sz="1300" dirty="0" err="1">
                <a:solidFill>
                  <a:schemeClr val="tx1"/>
                </a:solidFill>
              </a:rPr>
              <a:t>오버플로</a:t>
            </a:r>
            <a:r>
              <a:rPr lang="en-US" altLang="ko-KR" sz="1300" dirty="0">
                <a:solidFill>
                  <a:schemeClr val="tx1"/>
                </a:solidFill>
              </a:rPr>
              <a:t>');</a:t>
            </a:r>
          </a:p>
          <a:p>
            <a:r>
              <a:rPr lang="en-US" altLang="ko-KR" sz="1300" dirty="0">
                <a:solidFill>
                  <a:schemeClr val="accent3">
                    <a:lumMod val="50000"/>
                  </a:schemeClr>
                </a:solidFill>
              </a:rPr>
              <a:t>13</a:t>
            </a:r>
            <a:r>
              <a:rPr lang="en-US" altLang="ko-KR" sz="1300" dirty="0">
                <a:solidFill>
                  <a:schemeClr val="tx1"/>
                </a:solidFill>
              </a:rPr>
              <a:t>     END;</a:t>
            </a:r>
          </a:p>
          <a:p>
            <a:r>
              <a:rPr lang="en-US" altLang="ko-KR" sz="1300" dirty="0">
                <a:solidFill>
                  <a:schemeClr val="accent3">
                    <a:lumMod val="50000"/>
                  </a:schemeClr>
                </a:solidFill>
              </a:rPr>
              <a:t>14</a:t>
            </a:r>
            <a:r>
              <a:rPr lang="en-US" altLang="ko-KR" sz="13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300" dirty="0">
                <a:solidFill>
                  <a:schemeClr val="accent3">
                    <a:lumMod val="50000"/>
                  </a:schemeClr>
                </a:solidFill>
              </a:rPr>
              <a:t>15</a:t>
            </a:r>
            <a:r>
              <a:rPr lang="en-US" altLang="ko-KR" sz="1300" dirty="0">
                <a:solidFill>
                  <a:schemeClr val="tx1"/>
                </a:solidFill>
              </a:rPr>
              <a:t>     SET </a:t>
            </a:r>
            <a:r>
              <a:rPr lang="en-US" altLang="ko-KR" sz="1300" dirty="0" err="1">
                <a:solidFill>
                  <a:schemeClr val="tx1"/>
                </a:solidFill>
              </a:rPr>
              <a:t>i</a:t>
            </a:r>
            <a:r>
              <a:rPr lang="en-US" altLang="ko-KR" sz="1300" dirty="0">
                <a:solidFill>
                  <a:schemeClr val="tx1"/>
                </a:solidFill>
              </a:rPr>
              <a:t> = 1; </a:t>
            </a:r>
            <a:r>
              <a:rPr lang="en-US" altLang="ko-KR" sz="1300" dirty="0">
                <a:solidFill>
                  <a:schemeClr val="accent3">
                    <a:lumMod val="50000"/>
                  </a:schemeClr>
                </a:solidFill>
              </a:rPr>
              <a:t>-- 1</a:t>
            </a:r>
            <a:r>
              <a:rPr lang="ko-KR" altLang="en-US" sz="1300" dirty="0">
                <a:solidFill>
                  <a:schemeClr val="accent3">
                    <a:lumMod val="50000"/>
                  </a:schemeClr>
                </a:solidFill>
              </a:rPr>
              <a:t>부터 증가 </a:t>
            </a:r>
            <a:endParaRPr lang="en-US" altLang="ko-KR" sz="13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altLang="ko-KR" sz="1300" dirty="0">
                <a:solidFill>
                  <a:schemeClr val="accent3">
                    <a:lumMod val="50000"/>
                  </a:schemeClr>
                </a:solidFill>
              </a:rPr>
              <a:t>16</a:t>
            </a:r>
            <a:r>
              <a:rPr lang="en-US" altLang="ko-KR" sz="1300" dirty="0">
                <a:solidFill>
                  <a:schemeClr val="tx1"/>
                </a:solidFill>
              </a:rPr>
              <a:t>     SET hap = 0; </a:t>
            </a:r>
            <a:r>
              <a:rPr lang="en-US" altLang="ko-KR" sz="1300" dirty="0">
                <a:solidFill>
                  <a:schemeClr val="accent3">
                    <a:lumMod val="50000"/>
                  </a:schemeClr>
                </a:solidFill>
              </a:rPr>
              <a:t>-- </a:t>
            </a:r>
            <a:r>
              <a:rPr lang="ko-KR" altLang="en-US" sz="1300" dirty="0">
                <a:solidFill>
                  <a:schemeClr val="accent3">
                    <a:lumMod val="50000"/>
                  </a:schemeClr>
                </a:solidFill>
              </a:rPr>
              <a:t>합계 누적 </a:t>
            </a:r>
            <a:endParaRPr lang="en-US" altLang="ko-KR" sz="13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altLang="ko-KR" sz="1300" dirty="0">
                <a:solidFill>
                  <a:schemeClr val="accent3">
                    <a:lumMod val="50000"/>
                  </a:schemeClr>
                </a:solidFill>
              </a:rPr>
              <a:t>17 </a:t>
            </a:r>
          </a:p>
          <a:p>
            <a:r>
              <a:rPr lang="en-US" altLang="ko-KR" sz="1300" dirty="0">
                <a:solidFill>
                  <a:schemeClr val="accent3">
                    <a:lumMod val="50000"/>
                  </a:schemeClr>
                </a:solidFill>
              </a:rPr>
              <a:t>18</a:t>
            </a:r>
            <a:r>
              <a:rPr lang="en-US" altLang="ko-KR" sz="1300" dirty="0">
                <a:solidFill>
                  <a:schemeClr val="tx1"/>
                </a:solidFill>
              </a:rPr>
              <a:t>     WHILE (TRUE) DO </a:t>
            </a:r>
            <a:r>
              <a:rPr lang="en-US" altLang="ko-KR" sz="1300" dirty="0">
                <a:solidFill>
                  <a:schemeClr val="accent3">
                    <a:lumMod val="50000"/>
                  </a:schemeClr>
                </a:solidFill>
              </a:rPr>
              <a:t>-- </a:t>
            </a:r>
            <a:r>
              <a:rPr lang="ko-KR" altLang="en-US" sz="1300" dirty="0">
                <a:solidFill>
                  <a:schemeClr val="accent3">
                    <a:lumMod val="50000"/>
                  </a:schemeClr>
                </a:solidFill>
              </a:rPr>
              <a:t>무한 루프 </a:t>
            </a:r>
            <a:endParaRPr lang="en-US" altLang="ko-KR" sz="13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altLang="ko-KR" sz="1300" dirty="0">
                <a:solidFill>
                  <a:schemeClr val="accent3">
                    <a:lumMod val="50000"/>
                  </a:schemeClr>
                </a:solidFill>
              </a:rPr>
              <a:t>19</a:t>
            </a:r>
            <a:r>
              <a:rPr lang="en-US" altLang="ko-KR" sz="1300" dirty="0">
                <a:solidFill>
                  <a:schemeClr val="tx1"/>
                </a:solidFill>
              </a:rPr>
              <a:t>         SET </a:t>
            </a:r>
            <a:r>
              <a:rPr lang="en-US" altLang="ko-KR" sz="1300" dirty="0" err="1">
                <a:solidFill>
                  <a:schemeClr val="tx1"/>
                </a:solidFill>
              </a:rPr>
              <a:t>saveHap</a:t>
            </a:r>
            <a:r>
              <a:rPr lang="en-US" altLang="ko-KR" sz="1300" dirty="0">
                <a:solidFill>
                  <a:schemeClr val="tx1"/>
                </a:solidFill>
              </a:rPr>
              <a:t> = hap; </a:t>
            </a:r>
            <a:r>
              <a:rPr lang="en-US" altLang="ko-KR" sz="1300" dirty="0">
                <a:solidFill>
                  <a:schemeClr val="accent3">
                    <a:lumMod val="50000"/>
                  </a:schemeClr>
                </a:solidFill>
              </a:rPr>
              <a:t>-- </a:t>
            </a:r>
            <a:r>
              <a:rPr lang="ko-KR" altLang="en-US" sz="1300" dirty="0" err="1">
                <a:solidFill>
                  <a:schemeClr val="accent3">
                    <a:lumMod val="50000"/>
                  </a:schemeClr>
                </a:solidFill>
              </a:rPr>
              <a:t>오버플로</a:t>
            </a:r>
            <a:r>
              <a:rPr lang="ko-KR" altLang="en-US" sz="1300" dirty="0">
                <a:solidFill>
                  <a:schemeClr val="accent3">
                    <a:lumMod val="50000"/>
                  </a:schemeClr>
                </a:solidFill>
              </a:rPr>
              <a:t> 직전의 합계 저장 </a:t>
            </a:r>
            <a:endParaRPr lang="en-US" altLang="ko-KR" sz="13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altLang="ko-KR" sz="1300" dirty="0">
                <a:solidFill>
                  <a:schemeClr val="accent3">
                    <a:lumMod val="50000"/>
                  </a:schemeClr>
                </a:solidFill>
              </a:rPr>
              <a:t>20</a:t>
            </a:r>
            <a:r>
              <a:rPr lang="en-US" altLang="ko-KR" sz="1300" dirty="0">
                <a:solidFill>
                  <a:schemeClr val="tx1"/>
                </a:solidFill>
              </a:rPr>
              <a:t>         SET hap = hap + </a:t>
            </a:r>
            <a:r>
              <a:rPr lang="en-US" altLang="ko-KR" sz="1300" dirty="0" err="1">
                <a:solidFill>
                  <a:schemeClr val="tx1"/>
                </a:solidFill>
              </a:rPr>
              <a:t>i</a:t>
            </a:r>
            <a:r>
              <a:rPr lang="en-US" altLang="ko-KR" sz="1300" dirty="0">
                <a:solidFill>
                  <a:schemeClr val="tx1"/>
                </a:solidFill>
              </a:rPr>
              <a:t>; </a:t>
            </a:r>
            <a:r>
              <a:rPr lang="en-US" altLang="ko-KR" sz="1300" dirty="0">
                <a:solidFill>
                  <a:schemeClr val="accent3">
                    <a:lumMod val="50000"/>
                  </a:schemeClr>
                </a:solidFill>
              </a:rPr>
              <a:t>-- </a:t>
            </a:r>
            <a:r>
              <a:rPr lang="ko-KR" altLang="en-US" sz="1300" dirty="0" err="1">
                <a:solidFill>
                  <a:schemeClr val="accent3">
                    <a:lumMod val="50000"/>
                  </a:schemeClr>
                </a:solidFill>
              </a:rPr>
              <a:t>오버플로가</a:t>
            </a:r>
            <a:r>
              <a:rPr lang="ko-KR" altLang="en-US" sz="1300" dirty="0">
                <a:solidFill>
                  <a:schemeClr val="accent3">
                    <a:lumMod val="50000"/>
                  </a:schemeClr>
                </a:solidFill>
              </a:rPr>
              <a:t> 발생하면 </a:t>
            </a:r>
            <a:r>
              <a:rPr lang="en-US" altLang="ko-KR" sz="1300" dirty="0">
                <a:solidFill>
                  <a:schemeClr val="accent3">
                    <a:lumMod val="50000"/>
                  </a:schemeClr>
                </a:solidFill>
              </a:rPr>
              <a:t>11</a:t>
            </a:r>
            <a:r>
              <a:rPr lang="ko-KR" altLang="en-US" sz="1300" dirty="0">
                <a:solidFill>
                  <a:schemeClr val="accent3">
                    <a:lumMod val="50000"/>
                  </a:schemeClr>
                </a:solidFill>
              </a:rPr>
              <a:t>행과 </a:t>
            </a:r>
            <a:r>
              <a:rPr lang="en-US" altLang="ko-KR" sz="1300" dirty="0">
                <a:solidFill>
                  <a:schemeClr val="accent3">
                    <a:lumMod val="50000"/>
                  </a:schemeClr>
                </a:solidFill>
              </a:rPr>
              <a:t>12</a:t>
            </a:r>
            <a:r>
              <a:rPr lang="ko-KR" altLang="en-US" sz="1300" dirty="0">
                <a:solidFill>
                  <a:schemeClr val="accent3">
                    <a:lumMod val="50000"/>
                  </a:schemeClr>
                </a:solidFill>
              </a:rPr>
              <a:t>행 수행 </a:t>
            </a:r>
            <a:endParaRPr lang="en-US" altLang="ko-KR" sz="13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altLang="ko-KR" sz="1300" dirty="0">
                <a:solidFill>
                  <a:schemeClr val="accent3">
                    <a:lumMod val="50000"/>
                  </a:schemeClr>
                </a:solidFill>
              </a:rPr>
              <a:t>21</a:t>
            </a:r>
            <a:r>
              <a:rPr lang="en-US" altLang="ko-KR" sz="1300" dirty="0">
                <a:solidFill>
                  <a:schemeClr val="tx1"/>
                </a:solidFill>
              </a:rPr>
              <a:t>         SET </a:t>
            </a:r>
            <a:r>
              <a:rPr lang="en-US" altLang="ko-KR" sz="1300" dirty="0" err="1">
                <a:solidFill>
                  <a:schemeClr val="tx1"/>
                </a:solidFill>
              </a:rPr>
              <a:t>i</a:t>
            </a:r>
            <a:r>
              <a:rPr lang="en-US" altLang="ko-KR" sz="1300" dirty="0">
                <a:solidFill>
                  <a:schemeClr val="tx1"/>
                </a:solidFill>
              </a:rPr>
              <a:t> = </a:t>
            </a:r>
            <a:r>
              <a:rPr lang="en-US" altLang="ko-KR" sz="1300" dirty="0" err="1">
                <a:solidFill>
                  <a:schemeClr val="tx1"/>
                </a:solidFill>
              </a:rPr>
              <a:t>i</a:t>
            </a:r>
            <a:r>
              <a:rPr lang="en-US" altLang="ko-KR" sz="1300" dirty="0">
                <a:solidFill>
                  <a:schemeClr val="tx1"/>
                </a:solidFill>
              </a:rPr>
              <a:t> + 1;</a:t>
            </a:r>
          </a:p>
          <a:p>
            <a:r>
              <a:rPr lang="en-US" altLang="ko-KR" sz="1300" dirty="0">
                <a:solidFill>
                  <a:schemeClr val="accent3">
                    <a:lumMod val="50000"/>
                  </a:schemeClr>
                </a:solidFill>
              </a:rPr>
              <a:t>22</a:t>
            </a:r>
            <a:r>
              <a:rPr lang="en-US" altLang="ko-KR" sz="1300" dirty="0">
                <a:solidFill>
                  <a:schemeClr val="tx1"/>
                </a:solidFill>
              </a:rPr>
              <a:t>     END WHILE;</a:t>
            </a:r>
          </a:p>
          <a:p>
            <a:r>
              <a:rPr lang="en-US" altLang="ko-KR" sz="1300" dirty="0">
                <a:solidFill>
                  <a:schemeClr val="accent3">
                    <a:lumMod val="50000"/>
                  </a:schemeClr>
                </a:solidFill>
              </a:rPr>
              <a:t>23</a:t>
            </a:r>
            <a:r>
              <a:rPr lang="en-US" altLang="ko-KR" sz="1300" dirty="0">
                <a:solidFill>
                  <a:schemeClr val="tx1"/>
                </a:solidFill>
              </a:rPr>
              <a:t> END $$ </a:t>
            </a:r>
          </a:p>
          <a:p>
            <a:r>
              <a:rPr lang="en-US" altLang="ko-KR" sz="1300" dirty="0">
                <a:solidFill>
                  <a:schemeClr val="accent3">
                    <a:lumMod val="50000"/>
                  </a:schemeClr>
                </a:solidFill>
              </a:rPr>
              <a:t>24</a:t>
            </a:r>
            <a:r>
              <a:rPr lang="en-US" altLang="ko-KR" sz="1300" dirty="0">
                <a:solidFill>
                  <a:schemeClr val="tx1"/>
                </a:solidFill>
              </a:rPr>
              <a:t> DELIMITER ;</a:t>
            </a:r>
          </a:p>
          <a:p>
            <a:r>
              <a:rPr lang="en-US" altLang="ko-KR" sz="1300" dirty="0">
                <a:solidFill>
                  <a:schemeClr val="accent3">
                    <a:lumMod val="50000"/>
                  </a:schemeClr>
                </a:solidFill>
              </a:rPr>
              <a:t>25</a:t>
            </a:r>
            <a:r>
              <a:rPr lang="en-US" altLang="ko-KR" sz="13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300" dirty="0">
                <a:solidFill>
                  <a:schemeClr val="accent3">
                    <a:lumMod val="50000"/>
                  </a:schemeClr>
                </a:solidFill>
              </a:rPr>
              <a:t>26</a:t>
            </a:r>
            <a:r>
              <a:rPr lang="en-US" altLang="ko-KR" sz="1300" dirty="0">
                <a:solidFill>
                  <a:schemeClr val="tx1"/>
                </a:solidFill>
              </a:rPr>
              <a:t> CALL </a:t>
            </a:r>
            <a:r>
              <a:rPr lang="en-US" altLang="ko-KR" sz="1300" dirty="0" err="1">
                <a:solidFill>
                  <a:schemeClr val="tx1"/>
                </a:solidFill>
              </a:rPr>
              <a:t>errorProc</a:t>
            </a:r>
            <a:r>
              <a:rPr lang="en-US" altLang="ko-KR" sz="1300" dirty="0">
                <a:solidFill>
                  <a:schemeClr val="tx1"/>
                </a:solidFill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0565599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11-1] </a:t>
            </a:r>
            <a:r>
              <a:rPr lang="ko-KR" altLang="en-US" dirty="0" err="1"/>
              <a:t>스토어드</a:t>
            </a:r>
            <a:r>
              <a:rPr lang="ko-KR" altLang="en-US" dirty="0"/>
              <a:t> 프로시저 생성하고 활용하기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>
                <a:latin typeface="+mn-ea"/>
              </a:rPr>
              <a:t>385</a:t>
            </a:r>
            <a:r>
              <a:rPr lang="en-US" altLang="ko-KR" sz="1200" dirty="0">
                <a:latin typeface="+mn-ea"/>
                <a:ea typeface="+mn-ea"/>
              </a:rPr>
              <a:t>~392p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dirty="0"/>
              <a:t>6 </a:t>
            </a:r>
            <a:r>
              <a:rPr lang="ko-KR" altLang="en-US" dirty="0"/>
              <a:t>현재 저장된 프로시저의 이름과 내용 확인하기  </a:t>
            </a:r>
            <a:endParaRPr lang="en-US" altLang="ko-KR" dirty="0"/>
          </a:p>
          <a:p>
            <a:pPr marL="93662" indent="0">
              <a:buNone/>
            </a:pPr>
            <a:r>
              <a:rPr lang="en-US" altLang="ko-KR" dirty="0"/>
              <a:t>   6-1 INFORMATION_SCHEMA </a:t>
            </a:r>
            <a:r>
              <a:rPr lang="ko-KR" altLang="en-US" dirty="0"/>
              <a:t>데이터베이스의 </a:t>
            </a:r>
            <a:r>
              <a:rPr lang="en-US" altLang="ko-KR" dirty="0"/>
              <a:t>ROUTINES </a:t>
            </a:r>
            <a:r>
              <a:rPr lang="ko-KR" altLang="en-US" dirty="0"/>
              <a:t>테이블 조회</a:t>
            </a: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r>
              <a:rPr lang="en-US" altLang="ko-KR" dirty="0"/>
              <a:t>   6-2 INFORMATION_SCHEMA </a:t>
            </a:r>
            <a:r>
              <a:rPr lang="ko-KR" altLang="en-US" dirty="0"/>
              <a:t>데이터베이스의 </a:t>
            </a:r>
            <a:r>
              <a:rPr lang="en-US" altLang="ko-KR" dirty="0"/>
              <a:t>PARAMETERS </a:t>
            </a:r>
            <a:r>
              <a:rPr lang="ko-KR" altLang="en-US" dirty="0"/>
              <a:t>테이블 조회</a:t>
            </a:r>
            <a:endParaRPr lang="en-US" altLang="ko-KR" sz="1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1894E4C8-3291-4975-B233-4B82425A69A5}"/>
              </a:ext>
            </a:extLst>
          </p:cNvPr>
          <p:cNvSpPr/>
          <p:nvPr/>
        </p:nvSpPr>
        <p:spPr>
          <a:xfrm>
            <a:off x="476544" y="1433271"/>
            <a:ext cx="8235915" cy="55556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SELECT ROUTINE_NAME, ROUTINE_DEFINITION FROM INFORMATION_SCHEMA.ROUTINES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WHERE </a:t>
            </a:r>
            <a:r>
              <a:rPr lang="en-US" altLang="ko-KR" sz="1400" dirty="0" err="1">
                <a:solidFill>
                  <a:schemeClr val="tx1"/>
                </a:solidFill>
              </a:rPr>
              <a:t>routine_schema</a:t>
            </a:r>
            <a:r>
              <a:rPr lang="en-US" altLang="ko-KR" sz="1400" dirty="0">
                <a:solidFill>
                  <a:schemeClr val="tx1"/>
                </a:solidFill>
              </a:rPr>
              <a:t> = '</a:t>
            </a:r>
            <a:r>
              <a:rPr lang="en-US" altLang="ko-KR" sz="1400" dirty="0" err="1">
                <a:solidFill>
                  <a:schemeClr val="tx1"/>
                </a:solidFill>
              </a:rPr>
              <a:t>cookDB</a:t>
            </a:r>
            <a:r>
              <a:rPr lang="en-US" altLang="ko-KR" sz="1400" dirty="0">
                <a:solidFill>
                  <a:schemeClr val="tx1"/>
                </a:solidFill>
              </a:rPr>
              <a:t>' AND </a:t>
            </a:r>
            <a:r>
              <a:rPr lang="en-US" altLang="ko-KR" sz="1400" dirty="0" err="1">
                <a:solidFill>
                  <a:schemeClr val="tx1"/>
                </a:solidFill>
              </a:rPr>
              <a:t>routine_type</a:t>
            </a:r>
            <a:r>
              <a:rPr lang="en-US" altLang="ko-KR" sz="1400" dirty="0">
                <a:solidFill>
                  <a:schemeClr val="tx1"/>
                </a:solidFill>
              </a:rPr>
              <a:t> = 'PROCEDURE';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5F0A30FD-527D-4791-A395-FC3A2C2CE2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96" y="2058180"/>
            <a:ext cx="8235915" cy="175074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3BCDA420-E950-443F-A7B3-7F7B54FA1718}"/>
              </a:ext>
            </a:extLst>
          </p:cNvPr>
          <p:cNvSpPr/>
          <p:nvPr/>
        </p:nvSpPr>
        <p:spPr>
          <a:xfrm>
            <a:off x="476545" y="4438774"/>
            <a:ext cx="8235915" cy="74542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SELECT ORDINAL_POSITION, PARAMETER_MODE, PARAMETER_NAME, DTD_IDENTIFIER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FROM INFORMATION_SCHEMA.PARAMETERS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WHERE SPECIFIC_SCHEMA = '</a:t>
            </a:r>
            <a:r>
              <a:rPr lang="en-US" altLang="ko-KR" sz="1400" dirty="0" err="1">
                <a:solidFill>
                  <a:schemeClr val="tx1"/>
                </a:solidFill>
              </a:rPr>
              <a:t>cookDB</a:t>
            </a:r>
            <a:r>
              <a:rPr lang="en-US" altLang="ko-KR" sz="1400" dirty="0">
                <a:solidFill>
                  <a:schemeClr val="tx1"/>
                </a:solidFill>
              </a:rPr>
              <a:t>' AND SPECIFIC_NAME='userProc3';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8D6A28C9-C2D9-42BB-946C-81DC40780A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96" y="5252135"/>
            <a:ext cx="5719884" cy="70601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958428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11-1] </a:t>
            </a:r>
            <a:r>
              <a:rPr lang="ko-KR" altLang="en-US" dirty="0" err="1"/>
              <a:t>스토어드</a:t>
            </a:r>
            <a:r>
              <a:rPr lang="ko-KR" altLang="en-US" dirty="0"/>
              <a:t> 프로시저 생성하고 활용하기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>
                <a:latin typeface="+mn-ea"/>
              </a:rPr>
              <a:t>385</a:t>
            </a:r>
            <a:r>
              <a:rPr lang="en-US" altLang="ko-KR" sz="1200" dirty="0">
                <a:latin typeface="+mn-ea"/>
                <a:ea typeface="+mn-ea"/>
              </a:rPr>
              <a:t>~392p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59368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400" dirty="0"/>
              <a:t>   6-3 </a:t>
            </a:r>
            <a:r>
              <a:rPr lang="ko-KR" altLang="en-US" sz="1400" dirty="0" err="1"/>
              <a:t>스토어드</a:t>
            </a:r>
            <a:r>
              <a:rPr lang="ko-KR" altLang="en-US" sz="1400" dirty="0"/>
              <a:t> 프로시저 내용 확인 </a:t>
            </a: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3200" dirty="0"/>
          </a:p>
          <a:p>
            <a:pPr marL="93662" indent="0">
              <a:buNone/>
            </a:pPr>
            <a:r>
              <a:rPr lang="en-US" altLang="ko-KR" dirty="0"/>
              <a:t>7 </a:t>
            </a:r>
            <a:r>
              <a:rPr lang="ko-KR" altLang="en-US" dirty="0"/>
              <a:t>테이블 이름을 입력 매개변수로 전달하기 </a:t>
            </a:r>
            <a:r>
              <a:rPr lang="en-US" altLang="ko-KR" dirty="0"/>
              <a:t>  </a:t>
            </a:r>
          </a:p>
          <a:p>
            <a:pPr marL="93662" indent="0">
              <a:buNone/>
            </a:pPr>
            <a:r>
              <a:rPr lang="en-US" altLang="ko-KR" dirty="0"/>
              <a:t>  7-1 INFORMATION_SCHEMA </a:t>
            </a:r>
            <a:r>
              <a:rPr lang="ko-KR" altLang="en-US" dirty="0"/>
              <a:t>데이터베이스의 </a:t>
            </a:r>
            <a:r>
              <a:rPr lang="en-US" altLang="ko-KR" dirty="0"/>
              <a:t>PARAMETERS </a:t>
            </a:r>
            <a:r>
              <a:rPr lang="ko-KR" altLang="en-US" dirty="0"/>
              <a:t>테이블 조회</a:t>
            </a:r>
            <a:endParaRPr lang="en-US" altLang="ko-KR" sz="1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1894E4C8-3291-4975-B233-4B82425A69A5}"/>
              </a:ext>
            </a:extLst>
          </p:cNvPr>
          <p:cNvSpPr/>
          <p:nvPr/>
        </p:nvSpPr>
        <p:spPr>
          <a:xfrm>
            <a:off x="476544" y="973389"/>
            <a:ext cx="8235915" cy="32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SHOW CREATE PROCEDURE </a:t>
            </a:r>
            <a:r>
              <a:rPr lang="en-US" altLang="ko-KR" sz="1400" dirty="0" err="1">
                <a:solidFill>
                  <a:schemeClr val="tx1"/>
                </a:solidFill>
              </a:rPr>
              <a:t>cookDB.whileProc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3BCDA420-E950-443F-A7B3-7F7B54FA1718}"/>
              </a:ext>
            </a:extLst>
          </p:cNvPr>
          <p:cNvSpPr/>
          <p:nvPr/>
        </p:nvSpPr>
        <p:spPr>
          <a:xfrm>
            <a:off x="476545" y="4319268"/>
            <a:ext cx="8235915" cy="244761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1</a:t>
            </a:r>
            <a:r>
              <a:rPr lang="en-US" altLang="ko-KR" sz="1400" dirty="0">
                <a:solidFill>
                  <a:schemeClr val="tx1"/>
                </a:solidFill>
              </a:rPr>
              <a:t> DROP PROCEDURE IF EXISTS </a:t>
            </a:r>
            <a:r>
              <a:rPr lang="en-US" altLang="ko-KR" sz="1400" dirty="0" err="1">
                <a:solidFill>
                  <a:schemeClr val="tx1"/>
                </a:solidFill>
              </a:rPr>
              <a:t>nameProc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2 </a:t>
            </a:r>
            <a:r>
              <a:rPr lang="en-US" altLang="ko-KR" sz="1400" dirty="0">
                <a:solidFill>
                  <a:schemeClr val="tx1"/>
                </a:solidFill>
              </a:rPr>
              <a:t>DELIMITER $$ 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3</a:t>
            </a:r>
            <a:r>
              <a:rPr lang="en-US" altLang="ko-KR" sz="1400" dirty="0">
                <a:solidFill>
                  <a:schemeClr val="tx1"/>
                </a:solidFill>
              </a:rPr>
              <a:t> CREATE PROCEDURE </a:t>
            </a:r>
            <a:r>
              <a:rPr lang="en-US" altLang="ko-KR" sz="1400" dirty="0" err="1">
                <a:solidFill>
                  <a:schemeClr val="tx1"/>
                </a:solidFill>
              </a:rPr>
              <a:t>nameProc</a:t>
            </a:r>
            <a:r>
              <a:rPr lang="en-US" altLang="ko-KR" sz="1400" dirty="0">
                <a:solidFill>
                  <a:schemeClr val="tx1"/>
                </a:solidFill>
              </a:rPr>
              <a:t>( 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4</a:t>
            </a:r>
            <a:r>
              <a:rPr lang="en-US" altLang="ko-KR" sz="1400" dirty="0">
                <a:solidFill>
                  <a:schemeClr val="tx1"/>
                </a:solidFill>
              </a:rPr>
              <a:t>     IN </a:t>
            </a:r>
            <a:r>
              <a:rPr lang="en-US" altLang="ko-KR" sz="1400" dirty="0" err="1">
                <a:solidFill>
                  <a:schemeClr val="tx1"/>
                </a:solidFill>
              </a:rPr>
              <a:t>tableName</a:t>
            </a:r>
            <a:r>
              <a:rPr lang="en-US" altLang="ko-KR" sz="1400" dirty="0">
                <a:solidFill>
                  <a:schemeClr val="tx1"/>
                </a:solidFill>
              </a:rPr>
              <a:t> VARCHAR(20)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5</a:t>
            </a:r>
            <a:r>
              <a:rPr lang="en-US" altLang="ko-KR" sz="1400" dirty="0">
                <a:solidFill>
                  <a:schemeClr val="tx1"/>
                </a:solidFill>
              </a:rPr>
              <a:t> ) 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6</a:t>
            </a:r>
            <a:r>
              <a:rPr lang="en-US" altLang="ko-KR" sz="1400" dirty="0">
                <a:solidFill>
                  <a:schemeClr val="tx1"/>
                </a:solidFill>
              </a:rPr>
              <a:t> BEGIN 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7</a:t>
            </a:r>
            <a:r>
              <a:rPr lang="en-US" altLang="ko-KR" sz="1400" dirty="0">
                <a:solidFill>
                  <a:schemeClr val="tx1"/>
                </a:solidFill>
              </a:rPr>
              <a:t>    SELECT * FROM </a:t>
            </a:r>
            <a:r>
              <a:rPr lang="en-US" altLang="ko-KR" sz="1400" dirty="0" err="1">
                <a:solidFill>
                  <a:schemeClr val="tx1"/>
                </a:solidFill>
              </a:rPr>
              <a:t>tableName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8</a:t>
            </a:r>
            <a:r>
              <a:rPr lang="en-US" altLang="ko-KR" sz="1400" dirty="0">
                <a:solidFill>
                  <a:schemeClr val="tx1"/>
                </a:solidFill>
              </a:rPr>
              <a:t> END $$ 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9</a:t>
            </a:r>
            <a:r>
              <a:rPr lang="en-US" altLang="ko-KR" sz="1400" dirty="0">
                <a:solidFill>
                  <a:schemeClr val="tx1"/>
                </a:solidFill>
              </a:rPr>
              <a:t> DELIMITER ;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10 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11</a:t>
            </a:r>
            <a:r>
              <a:rPr lang="en-US" altLang="ko-KR" sz="1400" dirty="0">
                <a:solidFill>
                  <a:schemeClr val="tx1"/>
                </a:solidFill>
              </a:rPr>
              <a:t> CALL </a:t>
            </a:r>
            <a:r>
              <a:rPr lang="en-US" altLang="ko-KR" sz="1400" dirty="0" err="1">
                <a:solidFill>
                  <a:schemeClr val="tx1"/>
                </a:solidFill>
              </a:rPr>
              <a:t>nameProc</a:t>
            </a:r>
            <a:r>
              <a:rPr lang="en-US" altLang="ko-KR" sz="1400" dirty="0">
                <a:solidFill>
                  <a:schemeClr val="tx1"/>
                </a:solidFill>
              </a:rPr>
              <a:t>('</a:t>
            </a:r>
            <a:r>
              <a:rPr lang="en-US" altLang="ko-KR" sz="1400" dirty="0" err="1">
                <a:solidFill>
                  <a:schemeClr val="tx1"/>
                </a:solidFill>
              </a:rPr>
              <a:t>userTBL</a:t>
            </a:r>
            <a:r>
              <a:rPr lang="en-US" altLang="ko-KR" sz="1400" dirty="0">
                <a:solidFill>
                  <a:schemeClr val="tx1"/>
                </a:solidFill>
              </a:rPr>
              <a:t>');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0D2C1CD2-F286-4D82-9711-13E80DE49B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97" y="1358770"/>
            <a:ext cx="5539863" cy="2045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1984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11-1] </a:t>
            </a:r>
            <a:r>
              <a:rPr lang="ko-KR" altLang="en-US" dirty="0" err="1"/>
              <a:t>스토어드</a:t>
            </a:r>
            <a:r>
              <a:rPr lang="ko-KR" altLang="en-US" dirty="0"/>
              <a:t> 프로시저 생성하고 활용하기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>
                <a:latin typeface="+mn-ea"/>
              </a:rPr>
              <a:t>385</a:t>
            </a:r>
            <a:r>
              <a:rPr lang="en-US" altLang="ko-KR" sz="1200" dirty="0">
                <a:latin typeface="+mn-ea"/>
                <a:ea typeface="+mn-ea"/>
              </a:rPr>
              <a:t>~392p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dirty="0"/>
              <a:t>   7-2 </a:t>
            </a:r>
            <a:r>
              <a:rPr lang="ko-KR" altLang="en-US" dirty="0"/>
              <a:t>동적 </a:t>
            </a:r>
            <a:r>
              <a:rPr lang="en-US" altLang="ko-KR" dirty="0"/>
              <a:t>SQL</a:t>
            </a:r>
            <a:r>
              <a:rPr lang="ko-KR" altLang="en-US" dirty="0"/>
              <a:t>을 활용하여 테이블 이름을 입력 매개변수로 전달 </a:t>
            </a:r>
            <a:endParaRPr lang="en-US" altLang="ko-KR" sz="14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B21758A7-0D39-403F-A9C2-750DC59E5B1F}"/>
              </a:ext>
            </a:extLst>
          </p:cNvPr>
          <p:cNvSpPr/>
          <p:nvPr/>
        </p:nvSpPr>
        <p:spPr>
          <a:xfrm>
            <a:off x="476545" y="1178749"/>
            <a:ext cx="8235915" cy="310534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1</a:t>
            </a:r>
            <a:r>
              <a:rPr lang="en-US" altLang="ko-KR" sz="1400" dirty="0">
                <a:solidFill>
                  <a:schemeClr val="tx1"/>
                </a:solidFill>
              </a:rPr>
              <a:t> DROP PROCEDURE IF EXISTS </a:t>
            </a:r>
            <a:r>
              <a:rPr lang="en-US" altLang="ko-KR" sz="1400" dirty="0" err="1">
                <a:solidFill>
                  <a:schemeClr val="tx1"/>
                </a:solidFill>
              </a:rPr>
              <a:t>nameProc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2 </a:t>
            </a:r>
            <a:r>
              <a:rPr lang="en-US" altLang="ko-KR" sz="1400" dirty="0">
                <a:solidFill>
                  <a:schemeClr val="tx1"/>
                </a:solidFill>
              </a:rPr>
              <a:t>DELIMITER $$ 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3</a:t>
            </a:r>
            <a:r>
              <a:rPr lang="en-US" altLang="ko-KR" sz="1400" dirty="0">
                <a:solidFill>
                  <a:schemeClr val="tx1"/>
                </a:solidFill>
              </a:rPr>
              <a:t> CREATE PROCEDURE </a:t>
            </a:r>
            <a:r>
              <a:rPr lang="en-US" altLang="ko-KR" sz="1400" dirty="0" err="1">
                <a:solidFill>
                  <a:schemeClr val="tx1"/>
                </a:solidFill>
              </a:rPr>
              <a:t>nameProc</a:t>
            </a:r>
            <a:r>
              <a:rPr lang="en-US" altLang="ko-KR" sz="1400" dirty="0">
                <a:solidFill>
                  <a:schemeClr val="tx1"/>
                </a:solidFill>
              </a:rPr>
              <a:t>( 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4</a:t>
            </a:r>
            <a:r>
              <a:rPr lang="en-US" altLang="ko-KR" sz="1400" dirty="0">
                <a:solidFill>
                  <a:schemeClr val="tx1"/>
                </a:solidFill>
              </a:rPr>
              <a:t>      IN </a:t>
            </a:r>
            <a:r>
              <a:rPr lang="en-US" altLang="ko-KR" sz="1400" dirty="0" err="1">
                <a:solidFill>
                  <a:schemeClr val="tx1"/>
                </a:solidFill>
              </a:rPr>
              <a:t>tableName</a:t>
            </a:r>
            <a:r>
              <a:rPr lang="en-US" altLang="ko-KR" sz="1400" dirty="0">
                <a:solidFill>
                  <a:schemeClr val="tx1"/>
                </a:solidFill>
              </a:rPr>
              <a:t> VARCHAR(20) 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5</a:t>
            </a:r>
            <a:r>
              <a:rPr lang="en-US" altLang="ko-KR" sz="1400" dirty="0">
                <a:solidFill>
                  <a:schemeClr val="tx1"/>
                </a:solidFill>
              </a:rPr>
              <a:t> ) 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6</a:t>
            </a:r>
            <a:r>
              <a:rPr lang="en-US" altLang="ko-KR" sz="1400" dirty="0">
                <a:solidFill>
                  <a:schemeClr val="tx1"/>
                </a:solidFill>
              </a:rPr>
              <a:t> BEGIN 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7</a:t>
            </a:r>
            <a:r>
              <a:rPr lang="en-US" altLang="ko-KR" sz="1400" dirty="0">
                <a:solidFill>
                  <a:schemeClr val="tx1"/>
                </a:solidFill>
              </a:rPr>
              <a:t>    SET @</a:t>
            </a:r>
            <a:r>
              <a:rPr lang="en-US" altLang="ko-KR" sz="1400" dirty="0" err="1">
                <a:solidFill>
                  <a:schemeClr val="tx1"/>
                </a:solidFill>
              </a:rPr>
              <a:t>sqlQuery</a:t>
            </a:r>
            <a:r>
              <a:rPr lang="en-US" altLang="ko-KR" sz="1400" dirty="0">
                <a:solidFill>
                  <a:schemeClr val="tx1"/>
                </a:solidFill>
              </a:rPr>
              <a:t> = CONCAT('SELECT * FROM ', </a:t>
            </a:r>
            <a:r>
              <a:rPr lang="en-US" altLang="ko-KR" sz="1400" dirty="0" err="1">
                <a:solidFill>
                  <a:schemeClr val="tx1"/>
                </a:solidFill>
              </a:rPr>
              <a:t>tableName</a:t>
            </a:r>
            <a:r>
              <a:rPr lang="en-US" altLang="ko-KR" sz="1400" dirty="0">
                <a:solidFill>
                  <a:schemeClr val="tx1"/>
                </a:solidFill>
              </a:rPr>
              <a:t>);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8</a:t>
            </a:r>
            <a:r>
              <a:rPr lang="en-US" altLang="ko-KR" sz="1400" dirty="0">
                <a:solidFill>
                  <a:schemeClr val="tx1"/>
                </a:solidFill>
              </a:rPr>
              <a:t>    PREPARE </a:t>
            </a:r>
            <a:r>
              <a:rPr lang="en-US" altLang="ko-KR" sz="1400" dirty="0" err="1">
                <a:solidFill>
                  <a:schemeClr val="tx1"/>
                </a:solidFill>
              </a:rPr>
              <a:t>myQuery</a:t>
            </a:r>
            <a:r>
              <a:rPr lang="en-US" altLang="ko-KR" sz="1400" dirty="0">
                <a:solidFill>
                  <a:schemeClr val="tx1"/>
                </a:solidFill>
              </a:rPr>
              <a:t> FROM @</a:t>
            </a:r>
            <a:r>
              <a:rPr lang="en-US" altLang="ko-KR" sz="1400" dirty="0" err="1">
                <a:solidFill>
                  <a:schemeClr val="tx1"/>
                </a:solidFill>
              </a:rPr>
              <a:t>sqlQuery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9</a:t>
            </a:r>
            <a:r>
              <a:rPr lang="en-US" altLang="ko-KR" sz="1400" dirty="0">
                <a:solidFill>
                  <a:schemeClr val="tx1"/>
                </a:solidFill>
              </a:rPr>
              <a:t>    EXECUTE </a:t>
            </a:r>
            <a:r>
              <a:rPr lang="en-US" altLang="ko-KR" sz="1400" dirty="0" err="1">
                <a:solidFill>
                  <a:schemeClr val="tx1"/>
                </a:solidFill>
              </a:rPr>
              <a:t>myQuery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10</a:t>
            </a:r>
            <a:r>
              <a:rPr lang="en-US" altLang="ko-KR" sz="1400" dirty="0">
                <a:solidFill>
                  <a:schemeClr val="tx1"/>
                </a:solidFill>
              </a:rPr>
              <a:t>  DEALLOCATE PREPARE </a:t>
            </a:r>
            <a:r>
              <a:rPr lang="en-US" altLang="ko-KR" sz="1400" dirty="0" err="1">
                <a:solidFill>
                  <a:schemeClr val="tx1"/>
                </a:solidFill>
              </a:rPr>
              <a:t>myQuery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11</a:t>
            </a:r>
            <a:r>
              <a:rPr lang="en-US" altLang="ko-KR" sz="1400" dirty="0">
                <a:solidFill>
                  <a:schemeClr val="tx1"/>
                </a:solidFill>
              </a:rPr>
              <a:t> END $$ 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12</a:t>
            </a:r>
            <a:r>
              <a:rPr lang="en-US" altLang="ko-KR" sz="1400" dirty="0">
                <a:solidFill>
                  <a:schemeClr val="tx1"/>
                </a:solidFill>
              </a:rPr>
              <a:t> DELIMITER ;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13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　 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14</a:t>
            </a:r>
            <a:r>
              <a:rPr lang="en-US" altLang="ko-KR" sz="1400" dirty="0">
                <a:solidFill>
                  <a:schemeClr val="tx1"/>
                </a:solidFill>
              </a:rPr>
              <a:t> CALL </a:t>
            </a:r>
            <a:r>
              <a:rPr lang="en-US" altLang="ko-KR" sz="1400" dirty="0" err="1">
                <a:solidFill>
                  <a:schemeClr val="tx1"/>
                </a:solidFill>
              </a:rPr>
              <a:t>nameProc</a:t>
            </a:r>
            <a:r>
              <a:rPr lang="en-US" altLang="ko-KR" sz="1400" dirty="0">
                <a:solidFill>
                  <a:schemeClr val="tx1"/>
                </a:solidFill>
              </a:rPr>
              <a:t>('</a:t>
            </a:r>
            <a:r>
              <a:rPr lang="en-US" altLang="ko-KR" sz="1400" dirty="0" err="1">
                <a:solidFill>
                  <a:schemeClr val="tx1"/>
                </a:solidFill>
              </a:rPr>
              <a:t>userTBL</a:t>
            </a:r>
            <a:r>
              <a:rPr lang="en-US" altLang="ko-KR" sz="1400" dirty="0">
                <a:solidFill>
                  <a:schemeClr val="tx1"/>
                </a:solidFill>
              </a:rPr>
              <a:t>');</a:t>
            </a:r>
          </a:p>
        </p:txBody>
      </p:sp>
    </p:spTree>
    <p:extLst>
      <p:ext uri="{BB962C8B-B14F-4D97-AF65-F5344CB8AC3E}">
        <p14:creationId xmlns:p14="http://schemas.microsoft.com/office/powerpoint/2010/main" val="2973708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52"/>
          <p:cNvGrpSpPr>
            <a:grpSpLocks/>
          </p:cNvGrpSpPr>
          <p:nvPr/>
        </p:nvGrpSpPr>
        <p:grpSpPr bwMode="auto">
          <a:xfrm>
            <a:off x="1333500" y="1023938"/>
            <a:ext cx="1098550" cy="207962"/>
            <a:chOff x="1501" y="3358"/>
            <a:chExt cx="2629" cy="491"/>
          </a:xfrm>
          <a:solidFill>
            <a:schemeClr val="accent6"/>
          </a:solidFill>
        </p:grpSpPr>
        <p:sp>
          <p:nvSpPr>
            <p:cNvPr id="6" name="Freeform 153"/>
            <p:cNvSpPr>
              <a:spLocks noEditPoints="1"/>
            </p:cNvSpPr>
            <p:nvPr/>
          </p:nvSpPr>
          <p:spPr bwMode="auto">
            <a:xfrm>
              <a:off x="3774" y="3467"/>
              <a:ext cx="356" cy="382"/>
            </a:xfrm>
            <a:custGeom>
              <a:avLst/>
              <a:gdLst>
                <a:gd name="T0" fmla="*/ 134450 w 151"/>
                <a:gd name="T1" fmla="*/ 99367 h 162"/>
                <a:gd name="T2" fmla="*/ 98400 w 151"/>
                <a:gd name="T3" fmla="*/ 82297 h 162"/>
                <a:gd name="T4" fmla="*/ 64016 w 151"/>
                <a:gd name="T5" fmla="*/ 74575 h 162"/>
                <a:gd name="T6" fmla="*/ 39325 w 151"/>
                <a:gd name="T7" fmla="*/ 63287 h 162"/>
                <a:gd name="T8" fmla="*/ 34383 w 151"/>
                <a:gd name="T9" fmla="*/ 49865 h 162"/>
                <a:gd name="T10" fmla="*/ 42916 w 151"/>
                <a:gd name="T11" fmla="*/ 31626 h 162"/>
                <a:gd name="T12" fmla="*/ 69703 w 151"/>
                <a:gd name="T13" fmla="*/ 23903 h 162"/>
                <a:gd name="T14" fmla="*/ 99267 w 151"/>
                <a:gd name="T15" fmla="*/ 31626 h 162"/>
                <a:gd name="T16" fmla="*/ 110577 w 151"/>
                <a:gd name="T17" fmla="*/ 54319 h 162"/>
                <a:gd name="T18" fmla="*/ 138380 w 151"/>
                <a:gd name="T19" fmla="*/ 54319 h 162"/>
                <a:gd name="T20" fmla="*/ 120182 w 151"/>
                <a:gd name="T21" fmla="*/ 15457 h 162"/>
                <a:gd name="T22" fmla="*/ 71615 w 151"/>
                <a:gd name="T23" fmla="*/ 0 h 162"/>
                <a:gd name="T24" fmla="*/ 36430 w 151"/>
                <a:gd name="T25" fmla="*/ 6855 h 162"/>
                <a:gd name="T26" fmla="*/ 13408 w 151"/>
                <a:gd name="T27" fmla="*/ 26839 h 162"/>
                <a:gd name="T28" fmla="*/ 5687 w 151"/>
                <a:gd name="T29" fmla="*/ 53428 h 162"/>
                <a:gd name="T30" fmla="*/ 16958 w 151"/>
                <a:gd name="T31" fmla="*/ 83047 h 162"/>
                <a:gd name="T32" fmla="*/ 56295 w 151"/>
                <a:gd name="T33" fmla="*/ 101402 h 162"/>
                <a:gd name="T34" fmla="*/ 82953 w 151"/>
                <a:gd name="T35" fmla="*/ 107748 h 162"/>
                <a:gd name="T36" fmla="*/ 107665 w 151"/>
                <a:gd name="T37" fmla="*/ 118472 h 162"/>
                <a:gd name="T38" fmla="*/ 116631 w 151"/>
                <a:gd name="T39" fmla="*/ 133775 h 162"/>
                <a:gd name="T40" fmla="*/ 106121 w 151"/>
                <a:gd name="T41" fmla="*/ 152786 h 162"/>
                <a:gd name="T42" fmla="*/ 104091 w 151"/>
                <a:gd name="T43" fmla="*/ 154920 h 162"/>
                <a:gd name="T44" fmla="*/ 137242 w 151"/>
                <a:gd name="T45" fmla="*/ 154920 h 162"/>
                <a:gd name="T46" fmla="*/ 144072 w 151"/>
                <a:gd name="T47" fmla="*/ 127220 h 162"/>
                <a:gd name="T48" fmla="*/ 134450 w 151"/>
                <a:gd name="T49" fmla="*/ 99367 h 162"/>
                <a:gd name="T50" fmla="*/ 33638 w 151"/>
                <a:gd name="T51" fmla="*/ 144200 h 162"/>
                <a:gd name="T52" fmla="*/ 28697 w 151"/>
                <a:gd name="T53" fmla="*/ 125305 h 162"/>
                <a:gd name="T54" fmla="*/ 0 w 151"/>
                <a:gd name="T55" fmla="*/ 125305 h 162"/>
                <a:gd name="T56" fmla="*/ 7721 w 151"/>
                <a:gd name="T57" fmla="*/ 154059 h 162"/>
                <a:gd name="T58" fmla="*/ 7721 w 151"/>
                <a:gd name="T59" fmla="*/ 154920 h 162"/>
                <a:gd name="T60" fmla="*/ 43783 w 151"/>
                <a:gd name="T61" fmla="*/ 154920 h 162"/>
                <a:gd name="T62" fmla="*/ 33638 w 151"/>
                <a:gd name="T63" fmla="*/ 144200 h 16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51"/>
                <a:gd name="T97" fmla="*/ 0 h 162"/>
                <a:gd name="T98" fmla="*/ 151 w 151"/>
                <a:gd name="T99" fmla="*/ 162 h 16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51" h="162">
                  <a:moveTo>
                    <a:pt x="141" y="104"/>
                  </a:moveTo>
                  <a:cubicBezTo>
                    <a:pt x="134" y="97"/>
                    <a:pt x="121" y="91"/>
                    <a:pt x="103" y="86"/>
                  </a:cubicBezTo>
                  <a:cubicBezTo>
                    <a:pt x="67" y="78"/>
                    <a:pt x="67" y="78"/>
                    <a:pt x="67" y="78"/>
                  </a:cubicBezTo>
                  <a:cubicBezTo>
                    <a:pt x="55" y="75"/>
                    <a:pt x="46" y="71"/>
                    <a:pt x="41" y="66"/>
                  </a:cubicBezTo>
                  <a:cubicBezTo>
                    <a:pt x="38" y="62"/>
                    <a:pt x="36" y="58"/>
                    <a:pt x="36" y="52"/>
                  </a:cubicBezTo>
                  <a:cubicBezTo>
                    <a:pt x="36" y="44"/>
                    <a:pt x="39" y="38"/>
                    <a:pt x="45" y="33"/>
                  </a:cubicBezTo>
                  <a:cubicBezTo>
                    <a:pt x="51" y="28"/>
                    <a:pt x="61" y="25"/>
                    <a:pt x="73" y="25"/>
                  </a:cubicBezTo>
                  <a:cubicBezTo>
                    <a:pt x="87" y="25"/>
                    <a:pt x="97" y="28"/>
                    <a:pt x="104" y="33"/>
                  </a:cubicBezTo>
                  <a:cubicBezTo>
                    <a:pt x="111" y="39"/>
                    <a:pt x="115" y="47"/>
                    <a:pt x="116" y="57"/>
                  </a:cubicBezTo>
                  <a:cubicBezTo>
                    <a:pt x="145" y="57"/>
                    <a:pt x="145" y="57"/>
                    <a:pt x="145" y="57"/>
                  </a:cubicBezTo>
                  <a:cubicBezTo>
                    <a:pt x="145" y="40"/>
                    <a:pt x="138" y="27"/>
                    <a:pt x="126" y="16"/>
                  </a:cubicBezTo>
                  <a:cubicBezTo>
                    <a:pt x="114" y="5"/>
                    <a:pt x="97" y="0"/>
                    <a:pt x="75" y="0"/>
                  </a:cubicBezTo>
                  <a:cubicBezTo>
                    <a:pt x="61" y="0"/>
                    <a:pt x="49" y="2"/>
                    <a:pt x="38" y="7"/>
                  </a:cubicBezTo>
                  <a:cubicBezTo>
                    <a:pt x="28" y="12"/>
                    <a:pt x="20" y="19"/>
                    <a:pt x="14" y="28"/>
                  </a:cubicBezTo>
                  <a:cubicBezTo>
                    <a:pt x="9" y="37"/>
                    <a:pt x="6" y="47"/>
                    <a:pt x="6" y="56"/>
                  </a:cubicBezTo>
                  <a:cubicBezTo>
                    <a:pt x="6" y="69"/>
                    <a:pt x="10" y="79"/>
                    <a:pt x="18" y="87"/>
                  </a:cubicBezTo>
                  <a:cubicBezTo>
                    <a:pt x="25" y="95"/>
                    <a:pt x="39" y="102"/>
                    <a:pt x="59" y="106"/>
                  </a:cubicBezTo>
                  <a:cubicBezTo>
                    <a:pt x="87" y="113"/>
                    <a:pt x="87" y="113"/>
                    <a:pt x="87" y="113"/>
                  </a:cubicBezTo>
                  <a:cubicBezTo>
                    <a:pt x="99" y="116"/>
                    <a:pt x="108" y="120"/>
                    <a:pt x="113" y="124"/>
                  </a:cubicBezTo>
                  <a:cubicBezTo>
                    <a:pt x="119" y="128"/>
                    <a:pt x="122" y="133"/>
                    <a:pt x="122" y="140"/>
                  </a:cubicBezTo>
                  <a:cubicBezTo>
                    <a:pt x="122" y="148"/>
                    <a:pt x="118" y="154"/>
                    <a:pt x="111" y="160"/>
                  </a:cubicBezTo>
                  <a:cubicBezTo>
                    <a:pt x="110" y="161"/>
                    <a:pt x="110" y="161"/>
                    <a:pt x="109" y="162"/>
                  </a:cubicBezTo>
                  <a:cubicBezTo>
                    <a:pt x="144" y="162"/>
                    <a:pt x="144" y="162"/>
                    <a:pt x="144" y="162"/>
                  </a:cubicBezTo>
                  <a:cubicBezTo>
                    <a:pt x="149" y="153"/>
                    <a:pt x="151" y="143"/>
                    <a:pt x="151" y="133"/>
                  </a:cubicBezTo>
                  <a:cubicBezTo>
                    <a:pt x="151" y="122"/>
                    <a:pt x="148" y="112"/>
                    <a:pt x="141" y="104"/>
                  </a:cubicBezTo>
                  <a:close/>
                  <a:moveTo>
                    <a:pt x="35" y="151"/>
                  </a:moveTo>
                  <a:cubicBezTo>
                    <a:pt x="32" y="145"/>
                    <a:pt x="30" y="139"/>
                    <a:pt x="30" y="131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1" y="143"/>
                    <a:pt x="4" y="153"/>
                    <a:pt x="8" y="161"/>
                  </a:cubicBezTo>
                  <a:cubicBezTo>
                    <a:pt x="8" y="161"/>
                    <a:pt x="8" y="161"/>
                    <a:pt x="8" y="162"/>
                  </a:cubicBezTo>
                  <a:cubicBezTo>
                    <a:pt x="46" y="162"/>
                    <a:pt x="46" y="162"/>
                    <a:pt x="46" y="162"/>
                  </a:cubicBezTo>
                  <a:cubicBezTo>
                    <a:pt x="41" y="159"/>
                    <a:pt x="38" y="155"/>
                    <a:pt x="35" y="151"/>
                  </a:cubicBez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" name="Freeform 154"/>
            <p:cNvSpPr>
              <a:spLocks/>
            </p:cNvSpPr>
            <p:nvPr/>
          </p:nvSpPr>
          <p:spPr bwMode="auto">
            <a:xfrm>
              <a:off x="1501" y="3467"/>
              <a:ext cx="402" cy="382"/>
            </a:xfrm>
            <a:custGeom>
              <a:avLst/>
              <a:gdLst>
                <a:gd name="T0" fmla="*/ 16636 w 170"/>
                <a:gd name="T1" fmla="*/ 154920 h 162"/>
                <a:gd name="T2" fmla="*/ 60851 w 170"/>
                <a:gd name="T3" fmla="*/ 154920 h 162"/>
                <a:gd name="T4" fmla="*/ 45093 w 170"/>
                <a:gd name="T5" fmla="*/ 142309 h 162"/>
                <a:gd name="T6" fmla="*/ 30240 w 170"/>
                <a:gd name="T7" fmla="*/ 92812 h 162"/>
                <a:gd name="T8" fmla="*/ 45093 w 170"/>
                <a:gd name="T9" fmla="*/ 43003 h 162"/>
                <a:gd name="T10" fmla="*/ 83056 w 170"/>
                <a:gd name="T11" fmla="*/ 25934 h 162"/>
                <a:gd name="T12" fmla="*/ 120293 w 170"/>
                <a:gd name="T13" fmla="*/ 43003 h 162"/>
                <a:gd name="T14" fmla="*/ 134798 w 170"/>
                <a:gd name="T15" fmla="*/ 92812 h 162"/>
                <a:gd name="T16" fmla="*/ 120293 w 170"/>
                <a:gd name="T17" fmla="*/ 142309 h 162"/>
                <a:gd name="T18" fmla="*/ 104567 w 170"/>
                <a:gd name="T19" fmla="*/ 154920 h 162"/>
                <a:gd name="T20" fmla="*/ 148468 w 170"/>
                <a:gd name="T21" fmla="*/ 154920 h 162"/>
                <a:gd name="T22" fmla="*/ 150561 w 170"/>
                <a:gd name="T23" fmla="*/ 152786 h 162"/>
                <a:gd name="T24" fmla="*/ 161190 w 170"/>
                <a:gd name="T25" fmla="*/ 128949 h 162"/>
                <a:gd name="T26" fmla="*/ 166296 w 170"/>
                <a:gd name="T27" fmla="*/ 92812 h 162"/>
                <a:gd name="T28" fmla="*/ 156309 w 170"/>
                <a:gd name="T29" fmla="*/ 43805 h 162"/>
                <a:gd name="T30" fmla="*/ 126956 w 170"/>
                <a:gd name="T31" fmla="*/ 11382 h 162"/>
                <a:gd name="T32" fmla="*/ 83056 w 170"/>
                <a:gd name="T33" fmla="*/ 0 h 162"/>
                <a:gd name="T34" fmla="*/ 21512 w 170"/>
                <a:gd name="T35" fmla="*/ 25934 h 162"/>
                <a:gd name="T36" fmla="*/ 0 w 170"/>
                <a:gd name="T37" fmla="*/ 92812 h 162"/>
                <a:gd name="T38" fmla="*/ 9970 w 170"/>
                <a:gd name="T39" fmla="*/ 143545 h 162"/>
                <a:gd name="T40" fmla="*/ 16636 w 170"/>
                <a:gd name="T41" fmla="*/ 154920 h 16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70"/>
                <a:gd name="T64" fmla="*/ 0 h 162"/>
                <a:gd name="T65" fmla="*/ 170 w 170"/>
                <a:gd name="T66" fmla="*/ 162 h 16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70" h="162">
                  <a:moveTo>
                    <a:pt x="17" y="162"/>
                  </a:moveTo>
                  <a:cubicBezTo>
                    <a:pt x="62" y="162"/>
                    <a:pt x="62" y="162"/>
                    <a:pt x="62" y="162"/>
                  </a:cubicBezTo>
                  <a:cubicBezTo>
                    <a:pt x="56" y="159"/>
                    <a:pt x="51" y="155"/>
                    <a:pt x="46" y="149"/>
                  </a:cubicBezTo>
                  <a:cubicBezTo>
                    <a:pt x="36" y="138"/>
                    <a:pt x="31" y="120"/>
                    <a:pt x="31" y="97"/>
                  </a:cubicBezTo>
                  <a:cubicBezTo>
                    <a:pt x="31" y="74"/>
                    <a:pt x="36" y="57"/>
                    <a:pt x="46" y="45"/>
                  </a:cubicBezTo>
                  <a:cubicBezTo>
                    <a:pt x="56" y="33"/>
                    <a:pt x="69" y="27"/>
                    <a:pt x="85" y="27"/>
                  </a:cubicBezTo>
                  <a:cubicBezTo>
                    <a:pt x="100" y="27"/>
                    <a:pt x="113" y="33"/>
                    <a:pt x="123" y="45"/>
                  </a:cubicBezTo>
                  <a:cubicBezTo>
                    <a:pt x="133" y="57"/>
                    <a:pt x="138" y="74"/>
                    <a:pt x="138" y="97"/>
                  </a:cubicBezTo>
                  <a:cubicBezTo>
                    <a:pt x="138" y="120"/>
                    <a:pt x="133" y="138"/>
                    <a:pt x="123" y="149"/>
                  </a:cubicBezTo>
                  <a:cubicBezTo>
                    <a:pt x="118" y="155"/>
                    <a:pt x="113" y="159"/>
                    <a:pt x="107" y="162"/>
                  </a:cubicBezTo>
                  <a:cubicBezTo>
                    <a:pt x="152" y="162"/>
                    <a:pt x="152" y="162"/>
                    <a:pt x="152" y="162"/>
                  </a:cubicBezTo>
                  <a:cubicBezTo>
                    <a:pt x="153" y="161"/>
                    <a:pt x="153" y="160"/>
                    <a:pt x="154" y="160"/>
                  </a:cubicBezTo>
                  <a:cubicBezTo>
                    <a:pt x="158" y="153"/>
                    <a:pt x="162" y="144"/>
                    <a:pt x="165" y="135"/>
                  </a:cubicBezTo>
                  <a:cubicBezTo>
                    <a:pt x="168" y="123"/>
                    <a:pt x="170" y="110"/>
                    <a:pt x="170" y="97"/>
                  </a:cubicBezTo>
                  <a:cubicBezTo>
                    <a:pt x="170" y="78"/>
                    <a:pt x="166" y="61"/>
                    <a:pt x="160" y="46"/>
                  </a:cubicBezTo>
                  <a:cubicBezTo>
                    <a:pt x="153" y="31"/>
                    <a:pt x="143" y="20"/>
                    <a:pt x="130" y="12"/>
                  </a:cubicBezTo>
                  <a:cubicBezTo>
                    <a:pt x="117" y="4"/>
                    <a:pt x="102" y="0"/>
                    <a:pt x="85" y="0"/>
                  </a:cubicBezTo>
                  <a:cubicBezTo>
                    <a:pt x="58" y="0"/>
                    <a:pt x="37" y="9"/>
                    <a:pt x="22" y="27"/>
                  </a:cubicBezTo>
                  <a:cubicBezTo>
                    <a:pt x="7" y="44"/>
                    <a:pt x="0" y="68"/>
                    <a:pt x="0" y="97"/>
                  </a:cubicBezTo>
                  <a:cubicBezTo>
                    <a:pt x="0" y="117"/>
                    <a:pt x="3" y="135"/>
                    <a:pt x="10" y="150"/>
                  </a:cubicBezTo>
                  <a:cubicBezTo>
                    <a:pt x="12" y="154"/>
                    <a:pt x="15" y="158"/>
                    <a:pt x="17" y="162"/>
                  </a:cubicBez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8" name="Freeform 155"/>
            <p:cNvSpPr>
              <a:spLocks/>
            </p:cNvSpPr>
            <p:nvPr/>
          </p:nvSpPr>
          <p:spPr bwMode="auto">
            <a:xfrm>
              <a:off x="1986" y="3467"/>
              <a:ext cx="351" cy="382"/>
            </a:xfrm>
            <a:custGeom>
              <a:avLst/>
              <a:gdLst>
                <a:gd name="T0" fmla="*/ 29373 w 149"/>
                <a:gd name="T1" fmla="*/ 154920 h 162"/>
                <a:gd name="T2" fmla="*/ 29373 w 149"/>
                <a:gd name="T3" fmla="*/ 84217 h 162"/>
                <a:gd name="T4" fmla="*/ 31416 w 149"/>
                <a:gd name="T5" fmla="*/ 64155 h 162"/>
                <a:gd name="T6" fmla="*/ 39816 w 149"/>
                <a:gd name="T7" fmla="*/ 45050 h 162"/>
                <a:gd name="T8" fmla="*/ 55215 w 149"/>
                <a:gd name="T9" fmla="*/ 31626 h 162"/>
                <a:gd name="T10" fmla="*/ 76893 w 149"/>
                <a:gd name="T11" fmla="*/ 25934 h 162"/>
                <a:gd name="T12" fmla="*/ 96541 w 149"/>
                <a:gd name="T13" fmla="*/ 31626 h 162"/>
                <a:gd name="T14" fmla="*/ 108374 w 149"/>
                <a:gd name="T15" fmla="*/ 43805 h 162"/>
                <a:gd name="T16" fmla="*/ 111941 w 149"/>
                <a:gd name="T17" fmla="*/ 69776 h 162"/>
                <a:gd name="T18" fmla="*/ 111941 w 149"/>
                <a:gd name="T19" fmla="*/ 154920 h 162"/>
                <a:gd name="T20" fmla="*/ 141314 w 149"/>
                <a:gd name="T21" fmla="*/ 154920 h 162"/>
                <a:gd name="T22" fmla="*/ 141314 w 149"/>
                <a:gd name="T23" fmla="*/ 67734 h 162"/>
                <a:gd name="T24" fmla="*/ 139288 w 149"/>
                <a:gd name="T25" fmla="*/ 39360 h 162"/>
                <a:gd name="T26" fmla="*/ 130881 w 149"/>
                <a:gd name="T27" fmla="*/ 21147 h 162"/>
                <a:gd name="T28" fmla="*/ 112801 w 149"/>
                <a:gd name="T29" fmla="*/ 5688 h 162"/>
                <a:gd name="T30" fmla="*/ 84593 w 149"/>
                <a:gd name="T31" fmla="*/ 0 h 162"/>
                <a:gd name="T32" fmla="*/ 59623 w 149"/>
                <a:gd name="T33" fmla="*/ 3648 h 162"/>
                <a:gd name="T34" fmla="*/ 39816 w 149"/>
                <a:gd name="T35" fmla="*/ 16164 h 162"/>
                <a:gd name="T36" fmla="*/ 27347 w 149"/>
                <a:gd name="T37" fmla="*/ 29591 h 162"/>
                <a:gd name="T38" fmla="*/ 27347 w 149"/>
                <a:gd name="T39" fmla="*/ 5688 h 162"/>
                <a:gd name="T40" fmla="*/ 0 w 149"/>
                <a:gd name="T41" fmla="*/ 5688 h 162"/>
                <a:gd name="T42" fmla="*/ 0 w 149"/>
                <a:gd name="T43" fmla="*/ 154920 h 162"/>
                <a:gd name="T44" fmla="*/ 29373 w 149"/>
                <a:gd name="T45" fmla="*/ 154920 h 16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49"/>
                <a:gd name="T70" fmla="*/ 0 h 162"/>
                <a:gd name="T71" fmla="*/ 149 w 149"/>
                <a:gd name="T72" fmla="*/ 162 h 16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49" h="162">
                  <a:moveTo>
                    <a:pt x="31" y="162"/>
                  </a:moveTo>
                  <a:cubicBezTo>
                    <a:pt x="31" y="88"/>
                    <a:pt x="31" y="88"/>
                    <a:pt x="31" y="88"/>
                  </a:cubicBezTo>
                  <a:cubicBezTo>
                    <a:pt x="31" y="79"/>
                    <a:pt x="32" y="72"/>
                    <a:pt x="33" y="67"/>
                  </a:cubicBezTo>
                  <a:cubicBezTo>
                    <a:pt x="35" y="60"/>
                    <a:pt x="37" y="53"/>
                    <a:pt x="42" y="47"/>
                  </a:cubicBezTo>
                  <a:cubicBezTo>
                    <a:pt x="46" y="41"/>
                    <a:pt x="51" y="36"/>
                    <a:pt x="58" y="33"/>
                  </a:cubicBezTo>
                  <a:cubicBezTo>
                    <a:pt x="65" y="29"/>
                    <a:pt x="73" y="27"/>
                    <a:pt x="81" y="27"/>
                  </a:cubicBezTo>
                  <a:cubicBezTo>
                    <a:pt x="89" y="27"/>
                    <a:pt x="96" y="29"/>
                    <a:pt x="102" y="33"/>
                  </a:cubicBezTo>
                  <a:cubicBezTo>
                    <a:pt x="108" y="36"/>
                    <a:pt x="112" y="41"/>
                    <a:pt x="114" y="46"/>
                  </a:cubicBezTo>
                  <a:cubicBezTo>
                    <a:pt x="117" y="52"/>
                    <a:pt x="118" y="61"/>
                    <a:pt x="118" y="73"/>
                  </a:cubicBezTo>
                  <a:cubicBezTo>
                    <a:pt x="118" y="162"/>
                    <a:pt x="118" y="162"/>
                    <a:pt x="118" y="162"/>
                  </a:cubicBezTo>
                  <a:cubicBezTo>
                    <a:pt x="149" y="162"/>
                    <a:pt x="149" y="162"/>
                    <a:pt x="149" y="162"/>
                  </a:cubicBezTo>
                  <a:cubicBezTo>
                    <a:pt x="149" y="71"/>
                    <a:pt x="149" y="71"/>
                    <a:pt x="149" y="71"/>
                  </a:cubicBezTo>
                  <a:cubicBezTo>
                    <a:pt x="149" y="58"/>
                    <a:pt x="148" y="48"/>
                    <a:pt x="147" y="41"/>
                  </a:cubicBezTo>
                  <a:cubicBezTo>
                    <a:pt x="145" y="34"/>
                    <a:pt x="142" y="28"/>
                    <a:pt x="138" y="22"/>
                  </a:cubicBezTo>
                  <a:cubicBezTo>
                    <a:pt x="133" y="16"/>
                    <a:pt x="127" y="11"/>
                    <a:pt x="119" y="6"/>
                  </a:cubicBezTo>
                  <a:cubicBezTo>
                    <a:pt x="110" y="2"/>
                    <a:pt x="100" y="0"/>
                    <a:pt x="89" y="0"/>
                  </a:cubicBezTo>
                  <a:cubicBezTo>
                    <a:pt x="80" y="0"/>
                    <a:pt x="71" y="1"/>
                    <a:pt x="63" y="4"/>
                  </a:cubicBezTo>
                  <a:cubicBezTo>
                    <a:pt x="55" y="7"/>
                    <a:pt x="48" y="12"/>
                    <a:pt x="42" y="17"/>
                  </a:cubicBezTo>
                  <a:cubicBezTo>
                    <a:pt x="38" y="20"/>
                    <a:pt x="34" y="25"/>
                    <a:pt x="29" y="31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162"/>
                    <a:pt x="0" y="162"/>
                    <a:pt x="0" y="162"/>
                  </a:cubicBezTo>
                  <a:lnTo>
                    <a:pt x="31" y="162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9" name="Freeform 156"/>
            <p:cNvSpPr>
              <a:spLocks noEditPoints="1"/>
            </p:cNvSpPr>
            <p:nvPr/>
          </p:nvSpPr>
          <p:spPr bwMode="auto">
            <a:xfrm>
              <a:off x="2628" y="3467"/>
              <a:ext cx="397" cy="382"/>
            </a:xfrm>
            <a:custGeom>
              <a:avLst/>
              <a:gdLst>
                <a:gd name="T0" fmla="*/ 112668 w 168"/>
                <a:gd name="T1" fmla="*/ 151279 h 162"/>
                <a:gd name="T2" fmla="*/ 106928 w 168"/>
                <a:gd name="T3" fmla="*/ 154920 h 162"/>
                <a:gd name="T4" fmla="*/ 147691 w 168"/>
                <a:gd name="T5" fmla="*/ 154920 h 162"/>
                <a:gd name="T6" fmla="*/ 148837 w 168"/>
                <a:gd name="T7" fmla="*/ 154059 h 162"/>
                <a:gd name="T8" fmla="*/ 160568 w 168"/>
                <a:gd name="T9" fmla="*/ 124440 h 162"/>
                <a:gd name="T10" fmla="*/ 131312 w 168"/>
                <a:gd name="T11" fmla="*/ 124440 h 162"/>
                <a:gd name="T12" fmla="*/ 112668 w 168"/>
                <a:gd name="T13" fmla="*/ 151279 h 162"/>
                <a:gd name="T14" fmla="*/ 160568 w 168"/>
                <a:gd name="T15" fmla="*/ 63287 h 162"/>
                <a:gd name="T16" fmla="*/ 146937 w 168"/>
                <a:gd name="T17" fmla="*/ 29591 h 162"/>
                <a:gd name="T18" fmla="*/ 119809 w 168"/>
                <a:gd name="T19" fmla="*/ 7734 h 162"/>
                <a:gd name="T20" fmla="*/ 83569 w 168"/>
                <a:gd name="T21" fmla="*/ 0 h 162"/>
                <a:gd name="T22" fmla="*/ 24163 w 168"/>
                <a:gd name="T23" fmla="*/ 24792 h 162"/>
                <a:gd name="T24" fmla="*/ 0 w 168"/>
                <a:gd name="T25" fmla="*/ 93680 h 162"/>
                <a:gd name="T26" fmla="*/ 9951 w 168"/>
                <a:gd name="T27" fmla="*/ 141510 h 162"/>
                <a:gd name="T28" fmla="*/ 17775 w 168"/>
                <a:gd name="T29" fmla="*/ 154920 h 162"/>
                <a:gd name="T30" fmla="*/ 60439 w 168"/>
                <a:gd name="T31" fmla="*/ 154920 h 162"/>
                <a:gd name="T32" fmla="*/ 56440 w 168"/>
                <a:gd name="T33" fmla="*/ 151918 h 162"/>
                <a:gd name="T34" fmla="*/ 38984 w 168"/>
                <a:gd name="T35" fmla="*/ 132908 h 162"/>
                <a:gd name="T36" fmla="*/ 32925 w 168"/>
                <a:gd name="T37" fmla="*/ 103293 h 162"/>
                <a:gd name="T38" fmla="*/ 163366 w 168"/>
                <a:gd name="T39" fmla="*/ 103293 h 162"/>
                <a:gd name="T40" fmla="*/ 160568 w 168"/>
                <a:gd name="T41" fmla="*/ 63287 h 162"/>
                <a:gd name="T42" fmla="*/ 32925 w 168"/>
                <a:gd name="T43" fmla="*/ 79390 h 162"/>
                <a:gd name="T44" fmla="*/ 49800 w 168"/>
                <a:gd name="T45" fmla="*/ 40039 h 162"/>
                <a:gd name="T46" fmla="*/ 83569 w 168"/>
                <a:gd name="T47" fmla="*/ 25934 h 162"/>
                <a:gd name="T48" fmla="*/ 117682 w 168"/>
                <a:gd name="T49" fmla="*/ 39360 h 162"/>
                <a:gd name="T50" fmla="*/ 132184 w 168"/>
                <a:gd name="T51" fmla="*/ 79390 h 162"/>
                <a:gd name="T52" fmla="*/ 32925 w 168"/>
                <a:gd name="T53" fmla="*/ 79390 h 16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68"/>
                <a:gd name="T82" fmla="*/ 0 h 162"/>
                <a:gd name="T83" fmla="*/ 168 w 168"/>
                <a:gd name="T84" fmla="*/ 162 h 162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68" h="162">
                  <a:moveTo>
                    <a:pt x="116" y="158"/>
                  </a:moveTo>
                  <a:cubicBezTo>
                    <a:pt x="114" y="160"/>
                    <a:pt x="112" y="161"/>
                    <a:pt x="110" y="162"/>
                  </a:cubicBezTo>
                  <a:cubicBezTo>
                    <a:pt x="152" y="162"/>
                    <a:pt x="152" y="162"/>
                    <a:pt x="152" y="162"/>
                  </a:cubicBezTo>
                  <a:cubicBezTo>
                    <a:pt x="152" y="161"/>
                    <a:pt x="153" y="161"/>
                    <a:pt x="153" y="161"/>
                  </a:cubicBezTo>
                  <a:cubicBezTo>
                    <a:pt x="158" y="153"/>
                    <a:pt x="162" y="143"/>
                    <a:pt x="165" y="130"/>
                  </a:cubicBezTo>
                  <a:cubicBezTo>
                    <a:pt x="135" y="130"/>
                    <a:pt x="135" y="130"/>
                    <a:pt x="135" y="130"/>
                  </a:cubicBezTo>
                  <a:cubicBezTo>
                    <a:pt x="130" y="143"/>
                    <a:pt x="123" y="153"/>
                    <a:pt x="116" y="158"/>
                  </a:cubicBezTo>
                  <a:close/>
                  <a:moveTo>
                    <a:pt x="165" y="66"/>
                  </a:moveTo>
                  <a:cubicBezTo>
                    <a:pt x="163" y="52"/>
                    <a:pt x="158" y="41"/>
                    <a:pt x="151" y="31"/>
                  </a:cubicBezTo>
                  <a:cubicBezTo>
                    <a:pt x="144" y="21"/>
                    <a:pt x="135" y="13"/>
                    <a:pt x="123" y="8"/>
                  </a:cubicBezTo>
                  <a:cubicBezTo>
                    <a:pt x="112" y="3"/>
                    <a:pt x="99" y="0"/>
                    <a:pt x="86" y="0"/>
                  </a:cubicBezTo>
                  <a:cubicBezTo>
                    <a:pt x="62" y="0"/>
                    <a:pt x="41" y="9"/>
                    <a:pt x="25" y="26"/>
                  </a:cubicBezTo>
                  <a:cubicBezTo>
                    <a:pt x="8" y="44"/>
                    <a:pt x="0" y="68"/>
                    <a:pt x="0" y="98"/>
                  </a:cubicBezTo>
                  <a:cubicBezTo>
                    <a:pt x="0" y="117"/>
                    <a:pt x="3" y="133"/>
                    <a:pt x="10" y="148"/>
                  </a:cubicBezTo>
                  <a:cubicBezTo>
                    <a:pt x="12" y="153"/>
                    <a:pt x="15" y="157"/>
                    <a:pt x="18" y="162"/>
                  </a:cubicBezTo>
                  <a:cubicBezTo>
                    <a:pt x="62" y="162"/>
                    <a:pt x="62" y="162"/>
                    <a:pt x="62" y="162"/>
                  </a:cubicBezTo>
                  <a:cubicBezTo>
                    <a:pt x="61" y="161"/>
                    <a:pt x="59" y="160"/>
                    <a:pt x="58" y="159"/>
                  </a:cubicBezTo>
                  <a:cubicBezTo>
                    <a:pt x="50" y="155"/>
                    <a:pt x="44" y="148"/>
                    <a:pt x="40" y="139"/>
                  </a:cubicBezTo>
                  <a:cubicBezTo>
                    <a:pt x="36" y="130"/>
                    <a:pt x="34" y="120"/>
                    <a:pt x="34" y="108"/>
                  </a:cubicBezTo>
                  <a:cubicBezTo>
                    <a:pt x="168" y="108"/>
                    <a:pt x="168" y="108"/>
                    <a:pt x="168" y="108"/>
                  </a:cubicBezTo>
                  <a:cubicBezTo>
                    <a:pt x="168" y="88"/>
                    <a:pt x="167" y="74"/>
                    <a:pt x="165" y="66"/>
                  </a:cubicBezTo>
                  <a:close/>
                  <a:moveTo>
                    <a:pt x="34" y="83"/>
                  </a:moveTo>
                  <a:cubicBezTo>
                    <a:pt x="35" y="65"/>
                    <a:pt x="41" y="52"/>
                    <a:pt x="51" y="42"/>
                  </a:cubicBezTo>
                  <a:cubicBezTo>
                    <a:pt x="60" y="32"/>
                    <a:pt x="72" y="27"/>
                    <a:pt x="86" y="27"/>
                  </a:cubicBezTo>
                  <a:cubicBezTo>
                    <a:pt x="101" y="27"/>
                    <a:pt x="112" y="32"/>
                    <a:pt x="121" y="41"/>
                  </a:cubicBezTo>
                  <a:cubicBezTo>
                    <a:pt x="130" y="51"/>
                    <a:pt x="135" y="65"/>
                    <a:pt x="136" y="83"/>
                  </a:cubicBezTo>
                  <a:lnTo>
                    <a:pt x="34" y="83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0" name="Freeform 157"/>
            <p:cNvSpPr>
              <a:spLocks/>
            </p:cNvSpPr>
            <p:nvPr/>
          </p:nvSpPr>
          <p:spPr bwMode="auto">
            <a:xfrm>
              <a:off x="3110" y="3467"/>
              <a:ext cx="352" cy="382"/>
            </a:xfrm>
            <a:custGeom>
              <a:avLst/>
              <a:gdLst>
                <a:gd name="T0" fmla="*/ 29875 w 149"/>
                <a:gd name="T1" fmla="*/ 154920 h 162"/>
                <a:gd name="T2" fmla="*/ 29875 w 149"/>
                <a:gd name="T3" fmla="*/ 84217 h 162"/>
                <a:gd name="T4" fmla="*/ 32025 w 149"/>
                <a:gd name="T5" fmla="*/ 64155 h 162"/>
                <a:gd name="T6" fmla="*/ 40674 w 149"/>
                <a:gd name="T7" fmla="*/ 45050 h 162"/>
                <a:gd name="T8" fmla="*/ 56285 w 149"/>
                <a:gd name="T9" fmla="*/ 31626 h 162"/>
                <a:gd name="T10" fmla="*/ 78368 w 149"/>
                <a:gd name="T11" fmla="*/ 25934 h 162"/>
                <a:gd name="T12" fmla="*/ 98895 w 149"/>
                <a:gd name="T13" fmla="*/ 31626 h 162"/>
                <a:gd name="T14" fmla="*/ 111794 w 149"/>
                <a:gd name="T15" fmla="*/ 43805 h 162"/>
                <a:gd name="T16" fmla="*/ 114561 w 149"/>
                <a:gd name="T17" fmla="*/ 69776 h 162"/>
                <a:gd name="T18" fmla="*/ 114561 w 149"/>
                <a:gd name="T19" fmla="*/ 154920 h 162"/>
                <a:gd name="T20" fmla="*/ 144677 w 149"/>
                <a:gd name="T21" fmla="*/ 154920 h 162"/>
                <a:gd name="T22" fmla="*/ 144677 w 149"/>
                <a:gd name="T23" fmla="*/ 67734 h 162"/>
                <a:gd name="T24" fmla="*/ 142527 w 149"/>
                <a:gd name="T25" fmla="*/ 39360 h 162"/>
                <a:gd name="T26" fmla="*/ 133838 w 149"/>
                <a:gd name="T27" fmla="*/ 21147 h 162"/>
                <a:gd name="T28" fmla="*/ 115461 w 149"/>
                <a:gd name="T29" fmla="*/ 5688 h 162"/>
                <a:gd name="T30" fmla="*/ 86254 w 149"/>
                <a:gd name="T31" fmla="*/ 0 h 162"/>
                <a:gd name="T32" fmla="*/ 61241 w 149"/>
                <a:gd name="T33" fmla="*/ 3648 h 162"/>
                <a:gd name="T34" fmla="*/ 40674 w 149"/>
                <a:gd name="T35" fmla="*/ 16164 h 162"/>
                <a:gd name="T36" fmla="*/ 28347 w 149"/>
                <a:gd name="T37" fmla="*/ 29591 h 162"/>
                <a:gd name="T38" fmla="*/ 28347 w 149"/>
                <a:gd name="T39" fmla="*/ 5688 h 162"/>
                <a:gd name="T40" fmla="*/ 0 w 149"/>
                <a:gd name="T41" fmla="*/ 5688 h 162"/>
                <a:gd name="T42" fmla="*/ 0 w 149"/>
                <a:gd name="T43" fmla="*/ 154920 h 162"/>
                <a:gd name="T44" fmla="*/ 29875 w 149"/>
                <a:gd name="T45" fmla="*/ 154920 h 16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49"/>
                <a:gd name="T70" fmla="*/ 0 h 162"/>
                <a:gd name="T71" fmla="*/ 149 w 149"/>
                <a:gd name="T72" fmla="*/ 162 h 16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49" h="162">
                  <a:moveTo>
                    <a:pt x="31" y="162"/>
                  </a:moveTo>
                  <a:cubicBezTo>
                    <a:pt x="31" y="88"/>
                    <a:pt x="31" y="88"/>
                    <a:pt x="31" y="88"/>
                  </a:cubicBezTo>
                  <a:cubicBezTo>
                    <a:pt x="31" y="79"/>
                    <a:pt x="32" y="72"/>
                    <a:pt x="33" y="67"/>
                  </a:cubicBezTo>
                  <a:cubicBezTo>
                    <a:pt x="35" y="60"/>
                    <a:pt x="38" y="53"/>
                    <a:pt x="42" y="47"/>
                  </a:cubicBezTo>
                  <a:cubicBezTo>
                    <a:pt x="46" y="41"/>
                    <a:pt x="51" y="36"/>
                    <a:pt x="58" y="33"/>
                  </a:cubicBezTo>
                  <a:cubicBezTo>
                    <a:pt x="65" y="29"/>
                    <a:pt x="73" y="27"/>
                    <a:pt x="81" y="27"/>
                  </a:cubicBezTo>
                  <a:cubicBezTo>
                    <a:pt x="90" y="27"/>
                    <a:pt x="96" y="29"/>
                    <a:pt x="102" y="33"/>
                  </a:cubicBezTo>
                  <a:cubicBezTo>
                    <a:pt x="108" y="36"/>
                    <a:pt x="112" y="41"/>
                    <a:pt x="115" y="46"/>
                  </a:cubicBezTo>
                  <a:cubicBezTo>
                    <a:pt x="117" y="52"/>
                    <a:pt x="118" y="61"/>
                    <a:pt x="118" y="73"/>
                  </a:cubicBezTo>
                  <a:cubicBezTo>
                    <a:pt x="118" y="162"/>
                    <a:pt x="118" y="162"/>
                    <a:pt x="118" y="162"/>
                  </a:cubicBezTo>
                  <a:cubicBezTo>
                    <a:pt x="149" y="162"/>
                    <a:pt x="149" y="162"/>
                    <a:pt x="149" y="162"/>
                  </a:cubicBezTo>
                  <a:cubicBezTo>
                    <a:pt x="149" y="71"/>
                    <a:pt x="149" y="71"/>
                    <a:pt x="149" y="71"/>
                  </a:cubicBezTo>
                  <a:cubicBezTo>
                    <a:pt x="149" y="58"/>
                    <a:pt x="148" y="48"/>
                    <a:pt x="147" y="41"/>
                  </a:cubicBezTo>
                  <a:cubicBezTo>
                    <a:pt x="145" y="34"/>
                    <a:pt x="142" y="28"/>
                    <a:pt x="138" y="22"/>
                  </a:cubicBezTo>
                  <a:cubicBezTo>
                    <a:pt x="134" y="16"/>
                    <a:pt x="127" y="11"/>
                    <a:pt x="119" y="6"/>
                  </a:cubicBezTo>
                  <a:cubicBezTo>
                    <a:pt x="111" y="2"/>
                    <a:pt x="101" y="0"/>
                    <a:pt x="89" y="0"/>
                  </a:cubicBezTo>
                  <a:cubicBezTo>
                    <a:pt x="80" y="0"/>
                    <a:pt x="71" y="1"/>
                    <a:pt x="63" y="4"/>
                  </a:cubicBezTo>
                  <a:cubicBezTo>
                    <a:pt x="55" y="7"/>
                    <a:pt x="48" y="12"/>
                    <a:pt x="42" y="17"/>
                  </a:cubicBezTo>
                  <a:cubicBezTo>
                    <a:pt x="38" y="20"/>
                    <a:pt x="34" y="25"/>
                    <a:pt x="29" y="31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162"/>
                    <a:pt x="0" y="162"/>
                    <a:pt x="0" y="162"/>
                  </a:cubicBezTo>
                  <a:lnTo>
                    <a:pt x="31" y="162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1" name="Freeform 158"/>
            <p:cNvSpPr>
              <a:spLocks/>
            </p:cNvSpPr>
            <p:nvPr/>
          </p:nvSpPr>
          <p:spPr bwMode="auto">
            <a:xfrm>
              <a:off x="3526" y="3358"/>
              <a:ext cx="200" cy="491"/>
            </a:xfrm>
            <a:custGeom>
              <a:avLst/>
              <a:gdLst>
                <a:gd name="T0" fmla="*/ 23562 w 85"/>
                <a:gd name="T1" fmla="*/ 190652 h 208"/>
                <a:gd name="T2" fmla="*/ 23562 w 85"/>
                <a:gd name="T3" fmla="*/ 200559 h 208"/>
                <a:gd name="T4" fmla="*/ 56339 w 85"/>
                <a:gd name="T5" fmla="*/ 200559 h 208"/>
                <a:gd name="T6" fmla="*/ 56339 w 85"/>
                <a:gd name="T7" fmla="*/ 199662 h 208"/>
                <a:gd name="T8" fmla="*/ 52784 w 85"/>
                <a:gd name="T9" fmla="*/ 189103 h 208"/>
                <a:gd name="T10" fmla="*/ 52784 w 85"/>
                <a:gd name="T11" fmla="*/ 74396 h 208"/>
                <a:gd name="T12" fmla="*/ 79906 w 85"/>
                <a:gd name="T13" fmla="*/ 74396 h 208"/>
                <a:gd name="T14" fmla="*/ 79906 w 85"/>
                <a:gd name="T15" fmla="*/ 50207 h 208"/>
                <a:gd name="T16" fmla="*/ 52784 w 85"/>
                <a:gd name="T17" fmla="*/ 50207 h 208"/>
                <a:gd name="T18" fmla="*/ 52784 w 85"/>
                <a:gd name="T19" fmla="*/ 0 h 208"/>
                <a:gd name="T20" fmla="*/ 23562 w 85"/>
                <a:gd name="T21" fmla="*/ 0 h 208"/>
                <a:gd name="T22" fmla="*/ 23562 w 85"/>
                <a:gd name="T23" fmla="*/ 50207 h 208"/>
                <a:gd name="T24" fmla="*/ 0 w 85"/>
                <a:gd name="T25" fmla="*/ 50207 h 208"/>
                <a:gd name="T26" fmla="*/ 0 w 85"/>
                <a:gd name="T27" fmla="*/ 74396 h 208"/>
                <a:gd name="T28" fmla="*/ 23562 w 85"/>
                <a:gd name="T29" fmla="*/ 74396 h 208"/>
                <a:gd name="T30" fmla="*/ 23562 w 85"/>
                <a:gd name="T31" fmla="*/ 190652 h 20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85"/>
                <a:gd name="T49" fmla="*/ 0 h 208"/>
                <a:gd name="T50" fmla="*/ 85 w 85"/>
                <a:gd name="T51" fmla="*/ 208 h 20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85" h="208">
                  <a:moveTo>
                    <a:pt x="25" y="198"/>
                  </a:moveTo>
                  <a:cubicBezTo>
                    <a:pt x="25" y="201"/>
                    <a:pt x="25" y="205"/>
                    <a:pt x="25" y="208"/>
                  </a:cubicBezTo>
                  <a:cubicBezTo>
                    <a:pt x="60" y="208"/>
                    <a:pt x="60" y="208"/>
                    <a:pt x="60" y="208"/>
                  </a:cubicBezTo>
                  <a:cubicBezTo>
                    <a:pt x="60" y="208"/>
                    <a:pt x="60" y="207"/>
                    <a:pt x="60" y="207"/>
                  </a:cubicBezTo>
                  <a:cubicBezTo>
                    <a:pt x="57" y="205"/>
                    <a:pt x="56" y="201"/>
                    <a:pt x="56" y="196"/>
                  </a:cubicBezTo>
                  <a:cubicBezTo>
                    <a:pt x="56" y="77"/>
                    <a:pt x="56" y="77"/>
                    <a:pt x="56" y="77"/>
                  </a:cubicBezTo>
                  <a:cubicBezTo>
                    <a:pt x="85" y="77"/>
                    <a:pt x="85" y="77"/>
                    <a:pt x="85" y="77"/>
                  </a:cubicBezTo>
                  <a:cubicBezTo>
                    <a:pt x="85" y="52"/>
                    <a:pt x="85" y="52"/>
                    <a:pt x="85" y="52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25" y="77"/>
                    <a:pt x="25" y="77"/>
                    <a:pt x="25" y="77"/>
                  </a:cubicBezTo>
                  <a:lnTo>
                    <a:pt x="25" y="198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2" name="Freeform 159"/>
            <p:cNvSpPr>
              <a:spLocks/>
            </p:cNvSpPr>
            <p:nvPr/>
          </p:nvSpPr>
          <p:spPr bwMode="auto">
            <a:xfrm>
              <a:off x="2387" y="3358"/>
              <a:ext cx="201" cy="491"/>
            </a:xfrm>
            <a:custGeom>
              <a:avLst/>
              <a:gdLst>
                <a:gd name="T0" fmla="*/ 24487 w 85"/>
                <a:gd name="T1" fmla="*/ 190652 h 208"/>
                <a:gd name="T2" fmla="*/ 25203 w 85"/>
                <a:gd name="T3" fmla="*/ 200559 h 208"/>
                <a:gd name="T4" fmla="*/ 58787 w 85"/>
                <a:gd name="T5" fmla="*/ 200559 h 208"/>
                <a:gd name="T6" fmla="*/ 58787 w 85"/>
                <a:gd name="T7" fmla="*/ 199662 h 208"/>
                <a:gd name="T8" fmla="*/ 54558 w 85"/>
                <a:gd name="T9" fmla="*/ 189103 h 208"/>
                <a:gd name="T10" fmla="*/ 54558 w 85"/>
                <a:gd name="T11" fmla="*/ 74396 h 208"/>
                <a:gd name="T12" fmla="*/ 83056 w 85"/>
                <a:gd name="T13" fmla="*/ 74396 h 208"/>
                <a:gd name="T14" fmla="*/ 83056 w 85"/>
                <a:gd name="T15" fmla="*/ 50207 h 208"/>
                <a:gd name="T16" fmla="*/ 54558 w 85"/>
                <a:gd name="T17" fmla="*/ 50207 h 208"/>
                <a:gd name="T18" fmla="*/ 54558 w 85"/>
                <a:gd name="T19" fmla="*/ 0 h 208"/>
                <a:gd name="T20" fmla="*/ 24487 w 85"/>
                <a:gd name="T21" fmla="*/ 0 h 208"/>
                <a:gd name="T22" fmla="*/ 24487 w 85"/>
                <a:gd name="T23" fmla="*/ 50207 h 208"/>
                <a:gd name="T24" fmla="*/ 0 w 85"/>
                <a:gd name="T25" fmla="*/ 50207 h 208"/>
                <a:gd name="T26" fmla="*/ 0 w 85"/>
                <a:gd name="T27" fmla="*/ 74396 h 208"/>
                <a:gd name="T28" fmla="*/ 24487 w 85"/>
                <a:gd name="T29" fmla="*/ 74396 h 208"/>
                <a:gd name="T30" fmla="*/ 24487 w 85"/>
                <a:gd name="T31" fmla="*/ 190652 h 20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85"/>
                <a:gd name="T49" fmla="*/ 0 h 208"/>
                <a:gd name="T50" fmla="*/ 85 w 85"/>
                <a:gd name="T51" fmla="*/ 208 h 20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85" h="208">
                  <a:moveTo>
                    <a:pt x="25" y="198"/>
                  </a:moveTo>
                  <a:cubicBezTo>
                    <a:pt x="25" y="201"/>
                    <a:pt x="25" y="205"/>
                    <a:pt x="26" y="208"/>
                  </a:cubicBezTo>
                  <a:cubicBezTo>
                    <a:pt x="60" y="208"/>
                    <a:pt x="60" y="208"/>
                    <a:pt x="60" y="208"/>
                  </a:cubicBezTo>
                  <a:cubicBezTo>
                    <a:pt x="60" y="208"/>
                    <a:pt x="60" y="207"/>
                    <a:pt x="60" y="207"/>
                  </a:cubicBezTo>
                  <a:cubicBezTo>
                    <a:pt x="57" y="205"/>
                    <a:pt x="56" y="201"/>
                    <a:pt x="56" y="196"/>
                  </a:cubicBezTo>
                  <a:cubicBezTo>
                    <a:pt x="56" y="77"/>
                    <a:pt x="56" y="77"/>
                    <a:pt x="56" y="77"/>
                  </a:cubicBezTo>
                  <a:cubicBezTo>
                    <a:pt x="85" y="77"/>
                    <a:pt x="85" y="77"/>
                    <a:pt x="85" y="77"/>
                  </a:cubicBezTo>
                  <a:cubicBezTo>
                    <a:pt x="85" y="52"/>
                    <a:pt x="85" y="52"/>
                    <a:pt x="85" y="52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25" y="77"/>
                    <a:pt x="25" y="77"/>
                    <a:pt x="25" y="77"/>
                  </a:cubicBezTo>
                  <a:lnTo>
                    <a:pt x="25" y="198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13" name="Freeform 160"/>
          <p:cNvSpPr>
            <a:spLocks noEditPoints="1"/>
          </p:cNvSpPr>
          <p:nvPr/>
        </p:nvSpPr>
        <p:spPr bwMode="auto">
          <a:xfrm>
            <a:off x="871538" y="836613"/>
            <a:ext cx="434975" cy="409575"/>
          </a:xfrm>
          <a:custGeom>
            <a:avLst/>
            <a:gdLst>
              <a:gd name="T0" fmla="*/ 2147483647 w 337"/>
              <a:gd name="T1" fmla="*/ 2147483647 h 315"/>
              <a:gd name="T2" fmla="*/ 2147483647 w 337"/>
              <a:gd name="T3" fmla="*/ 2147483647 h 315"/>
              <a:gd name="T4" fmla="*/ 2147483647 w 337"/>
              <a:gd name="T5" fmla="*/ 2147483647 h 315"/>
              <a:gd name="T6" fmla="*/ 2147483647 w 337"/>
              <a:gd name="T7" fmla="*/ 2147483647 h 315"/>
              <a:gd name="T8" fmla="*/ 2147483647 w 337"/>
              <a:gd name="T9" fmla="*/ 2147483647 h 315"/>
              <a:gd name="T10" fmla="*/ 2147483647 w 337"/>
              <a:gd name="T11" fmla="*/ 2147483647 h 315"/>
              <a:gd name="T12" fmla="*/ 2147483647 w 337"/>
              <a:gd name="T13" fmla="*/ 2147483647 h 315"/>
              <a:gd name="T14" fmla="*/ 2147483647 w 337"/>
              <a:gd name="T15" fmla="*/ 2147483647 h 315"/>
              <a:gd name="T16" fmla="*/ 2147483647 w 337"/>
              <a:gd name="T17" fmla="*/ 2147483647 h 315"/>
              <a:gd name="T18" fmla="*/ 2147483647 w 337"/>
              <a:gd name="T19" fmla="*/ 0 h 315"/>
              <a:gd name="T20" fmla="*/ 2147483647 w 337"/>
              <a:gd name="T21" fmla="*/ 2147483647 h 315"/>
              <a:gd name="T22" fmla="*/ 2147483647 w 337"/>
              <a:gd name="T23" fmla="*/ 2147483647 h 315"/>
              <a:gd name="T24" fmla="*/ 0 w 337"/>
              <a:gd name="T25" fmla="*/ 2147483647 h 315"/>
              <a:gd name="T26" fmla="*/ 2147483647 w 337"/>
              <a:gd name="T27" fmla="*/ 2147483647 h 315"/>
              <a:gd name="T28" fmla="*/ 2147483647 w 337"/>
              <a:gd name="T29" fmla="*/ 2147483647 h 315"/>
              <a:gd name="T30" fmla="*/ 2147483647 w 337"/>
              <a:gd name="T31" fmla="*/ 2147483647 h 315"/>
              <a:gd name="T32" fmla="*/ 2147483647 w 337"/>
              <a:gd name="T33" fmla="*/ 2147483647 h 315"/>
              <a:gd name="T34" fmla="*/ 2147483647 w 337"/>
              <a:gd name="T35" fmla="*/ 2147483647 h 315"/>
              <a:gd name="T36" fmla="*/ 2147483647 w 337"/>
              <a:gd name="T37" fmla="*/ 2147483647 h 315"/>
              <a:gd name="T38" fmla="*/ 2147483647 w 337"/>
              <a:gd name="T39" fmla="*/ 2147483647 h 315"/>
              <a:gd name="T40" fmla="*/ 2147483647 w 337"/>
              <a:gd name="T41" fmla="*/ 2147483647 h 315"/>
              <a:gd name="T42" fmla="*/ 2147483647 w 337"/>
              <a:gd name="T43" fmla="*/ 2147483647 h 315"/>
              <a:gd name="T44" fmla="*/ 2147483647 w 337"/>
              <a:gd name="T45" fmla="*/ 2147483647 h 31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w 337"/>
              <a:gd name="T70" fmla="*/ 0 h 315"/>
              <a:gd name="T71" fmla="*/ 337 w 337"/>
              <a:gd name="T72" fmla="*/ 315 h 315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T69" t="T70" r="T71" b="T72"/>
            <a:pathLst>
              <a:path w="337" h="315">
                <a:moveTo>
                  <a:pt x="287" y="255"/>
                </a:moveTo>
                <a:cubicBezTo>
                  <a:pt x="283" y="279"/>
                  <a:pt x="275" y="299"/>
                  <a:pt x="262" y="315"/>
                </a:cubicBezTo>
                <a:cubicBezTo>
                  <a:pt x="319" y="315"/>
                  <a:pt x="319" y="315"/>
                  <a:pt x="319" y="315"/>
                </a:cubicBezTo>
                <a:cubicBezTo>
                  <a:pt x="328" y="298"/>
                  <a:pt x="334" y="278"/>
                  <a:pt x="337" y="255"/>
                </a:cubicBezTo>
                <a:lnTo>
                  <a:pt x="287" y="255"/>
                </a:lnTo>
                <a:close/>
                <a:moveTo>
                  <a:pt x="284" y="123"/>
                </a:moveTo>
                <a:cubicBezTo>
                  <a:pt x="334" y="123"/>
                  <a:pt x="334" y="123"/>
                  <a:pt x="334" y="123"/>
                </a:cubicBezTo>
                <a:cubicBezTo>
                  <a:pt x="331" y="100"/>
                  <a:pt x="324" y="81"/>
                  <a:pt x="314" y="65"/>
                </a:cubicBezTo>
                <a:cubicBezTo>
                  <a:pt x="300" y="44"/>
                  <a:pt x="280" y="27"/>
                  <a:pt x="257" y="17"/>
                </a:cubicBezTo>
                <a:cubicBezTo>
                  <a:pt x="233" y="6"/>
                  <a:pt x="207" y="0"/>
                  <a:pt x="179" y="0"/>
                </a:cubicBezTo>
                <a:cubicBezTo>
                  <a:pt x="143" y="0"/>
                  <a:pt x="112" y="8"/>
                  <a:pt x="85" y="24"/>
                </a:cubicBezTo>
                <a:cubicBezTo>
                  <a:pt x="57" y="40"/>
                  <a:pt x="36" y="64"/>
                  <a:pt x="22" y="96"/>
                </a:cubicBezTo>
                <a:cubicBezTo>
                  <a:pt x="7" y="127"/>
                  <a:pt x="0" y="163"/>
                  <a:pt x="0" y="204"/>
                </a:cubicBezTo>
                <a:cubicBezTo>
                  <a:pt x="0" y="235"/>
                  <a:pt x="5" y="264"/>
                  <a:pt x="14" y="291"/>
                </a:cubicBezTo>
                <a:cubicBezTo>
                  <a:pt x="17" y="299"/>
                  <a:pt x="21" y="307"/>
                  <a:pt x="25" y="315"/>
                </a:cubicBezTo>
                <a:cubicBezTo>
                  <a:pt x="87" y="315"/>
                  <a:pt x="87" y="315"/>
                  <a:pt x="87" y="315"/>
                </a:cubicBezTo>
                <a:cubicBezTo>
                  <a:pt x="64" y="288"/>
                  <a:pt x="52" y="250"/>
                  <a:pt x="52" y="201"/>
                </a:cubicBezTo>
                <a:cubicBezTo>
                  <a:pt x="52" y="168"/>
                  <a:pt x="57" y="140"/>
                  <a:pt x="68" y="117"/>
                </a:cubicBezTo>
                <a:cubicBezTo>
                  <a:pt x="80" y="93"/>
                  <a:pt x="95" y="75"/>
                  <a:pt x="114" y="63"/>
                </a:cubicBezTo>
                <a:cubicBezTo>
                  <a:pt x="133" y="51"/>
                  <a:pt x="155" y="45"/>
                  <a:pt x="180" y="45"/>
                </a:cubicBezTo>
                <a:cubicBezTo>
                  <a:pt x="199" y="45"/>
                  <a:pt x="216" y="49"/>
                  <a:pt x="231" y="56"/>
                </a:cubicBezTo>
                <a:cubicBezTo>
                  <a:pt x="246" y="64"/>
                  <a:pt x="258" y="74"/>
                  <a:pt x="267" y="86"/>
                </a:cubicBezTo>
                <a:cubicBezTo>
                  <a:pt x="274" y="95"/>
                  <a:pt x="280" y="108"/>
                  <a:pt x="284" y="123"/>
                </a:cubicBezTo>
                <a:close/>
              </a:path>
            </a:pathLst>
          </a:custGeom>
          <a:solidFill>
            <a:schemeClr val="accent6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14" name="Line 139"/>
          <p:cNvSpPr>
            <a:spLocks noChangeShapeType="1"/>
          </p:cNvSpPr>
          <p:nvPr/>
        </p:nvSpPr>
        <p:spPr bwMode="auto">
          <a:xfrm flipH="1">
            <a:off x="338138" y="1231900"/>
            <a:ext cx="8805862" cy="0"/>
          </a:xfrm>
          <a:prstGeom prst="line">
            <a:avLst/>
          </a:prstGeom>
          <a:noFill/>
          <a:ln w="28575">
            <a:solidFill>
              <a:schemeClr val="accent6"/>
            </a:solidFill>
            <a:round/>
            <a:headEnd/>
            <a:tailEnd/>
          </a:ln>
        </p:spPr>
        <p:txBody>
          <a:bodyPr wrap="square" rIns="36000">
            <a:spAutoFit/>
          </a:bodyPr>
          <a:lstStyle/>
          <a:p>
            <a:endParaRPr lang="ko-KR" altLang="en-US"/>
          </a:p>
        </p:txBody>
      </p:sp>
      <p:sp>
        <p:nvSpPr>
          <p:cNvPr id="15" name="Rectangle 63"/>
          <p:cNvSpPr>
            <a:spLocks noChangeArrowheads="1"/>
          </p:cNvSpPr>
          <p:nvPr/>
        </p:nvSpPr>
        <p:spPr bwMode="auto">
          <a:xfrm>
            <a:off x="554879" y="1650107"/>
            <a:ext cx="8187182" cy="2592288"/>
          </a:xfrm>
          <a:prstGeom prst="roundRect">
            <a:avLst>
              <a:gd name="adj" fmla="val 16667"/>
            </a:avLst>
          </a:prstGeom>
          <a:noFill/>
          <a:ln w="28575" algn="ctr">
            <a:noFill/>
            <a:round/>
            <a:headEnd/>
            <a:tailEnd/>
          </a:ln>
          <a:effectLst/>
        </p:spPr>
        <p:txBody>
          <a:bodyPr wrap="none" lIns="180000" tIns="45696" rIns="91390" bIns="45696" anchor="t" anchorCtr="0"/>
          <a:lstStyle/>
          <a:p>
            <a:pPr lvl="0">
              <a:lnSpc>
                <a:spcPct val="150000"/>
              </a:lnSpc>
            </a:pPr>
            <a:r>
              <a:rPr kumimoji="0" lang="en-US" altLang="ko-KR" b="1" dirty="0">
                <a:latin typeface="+mn-ea"/>
                <a:ea typeface="+mn-ea"/>
              </a:rPr>
              <a:t>01 </a:t>
            </a:r>
            <a:r>
              <a:rPr lang="ko-KR" altLang="en-US" dirty="0" err="1"/>
              <a:t>스토어드</a:t>
            </a:r>
            <a:r>
              <a:rPr lang="ko-KR" altLang="en-US" dirty="0"/>
              <a:t> 프로시저</a:t>
            </a:r>
            <a:endParaRPr lang="en-US" altLang="ko-KR" dirty="0"/>
          </a:p>
          <a:p>
            <a:pPr lvl="0">
              <a:lnSpc>
                <a:spcPct val="150000"/>
              </a:lnSpc>
            </a:pPr>
            <a:r>
              <a:rPr kumimoji="0" lang="en-US" altLang="ko-KR" b="1" dirty="0">
                <a:latin typeface="+mn-ea"/>
                <a:ea typeface="+mn-ea"/>
              </a:rPr>
              <a:t>02 </a:t>
            </a:r>
            <a:r>
              <a:rPr lang="ko-KR" altLang="en-US" dirty="0" err="1"/>
              <a:t>스토어드</a:t>
            </a:r>
            <a:r>
              <a:rPr lang="ko-KR" altLang="en-US" dirty="0"/>
              <a:t> 함수</a:t>
            </a:r>
            <a:endParaRPr lang="en-US" altLang="ko-KR" dirty="0"/>
          </a:p>
          <a:p>
            <a:pPr lvl="0">
              <a:lnSpc>
                <a:spcPct val="150000"/>
              </a:lnSpc>
            </a:pPr>
            <a:r>
              <a:rPr lang="en-US" altLang="ko-KR" b="1" dirty="0">
                <a:latin typeface="+mn-ea"/>
              </a:rPr>
              <a:t>03 </a:t>
            </a:r>
            <a:r>
              <a:rPr lang="ko-KR" altLang="en-US" dirty="0"/>
              <a:t>커서</a:t>
            </a:r>
            <a:endParaRPr lang="en-US" altLang="ko-KR" dirty="0"/>
          </a:p>
          <a:p>
            <a:pPr lvl="0">
              <a:lnSpc>
                <a:spcPct val="150000"/>
              </a:lnSpc>
            </a:pPr>
            <a:r>
              <a:rPr lang="en-US" altLang="ko-KR" b="1" dirty="0">
                <a:latin typeface="+mn-ea"/>
              </a:rPr>
              <a:t>04 </a:t>
            </a:r>
            <a:r>
              <a:rPr lang="ko-KR" altLang="en-US" dirty="0" err="1"/>
              <a:t>트리거</a:t>
            </a:r>
            <a:endParaRPr lang="ko-KR" altLang="en-US" dirty="0"/>
          </a:p>
          <a:p>
            <a:pPr lvl="0">
              <a:lnSpc>
                <a:spcPct val="150000"/>
              </a:lnSpc>
            </a:pPr>
            <a:endParaRPr lang="ko-KR" altLang="en-US" dirty="0"/>
          </a:p>
          <a:p>
            <a:pPr lvl="0">
              <a:lnSpc>
                <a:spcPct val="150000"/>
              </a:lnSpc>
            </a:pPr>
            <a:endParaRPr lang="en-US" altLang="ko-KR" dirty="0"/>
          </a:p>
          <a:p>
            <a:pPr lvl="0">
              <a:lnSpc>
                <a:spcPct val="150000"/>
              </a:lnSpc>
            </a:pPr>
            <a:endParaRPr kumimoji="0" lang="en-US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244473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1-4 </a:t>
            </a:r>
            <a:r>
              <a:rPr lang="ko-KR" altLang="en-US" dirty="0" err="1"/>
              <a:t>스토어드</a:t>
            </a:r>
            <a:r>
              <a:rPr lang="ko-KR" altLang="en-US" dirty="0"/>
              <a:t> 프로시저의 장점 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MySQL</a:t>
            </a:r>
            <a:r>
              <a:rPr lang="ko-KR" altLang="en-US" dirty="0"/>
              <a:t>의 성능을 향상할 수 있다</a:t>
            </a:r>
            <a:endParaRPr lang="en-US" altLang="ko-KR" dirty="0"/>
          </a:p>
          <a:p>
            <a:pPr lvl="1"/>
            <a:r>
              <a:rPr lang="ko-KR" altLang="en-US" dirty="0" err="1"/>
              <a:t>스토어드</a:t>
            </a:r>
            <a:r>
              <a:rPr lang="ko-KR" altLang="en-US" dirty="0"/>
              <a:t> 프로시저를 사용하면 네트워크의 부하를 크게 줄여 결과적으로 </a:t>
            </a:r>
            <a:r>
              <a:rPr lang="en-US" altLang="ko-KR" dirty="0"/>
              <a:t>MySQL</a:t>
            </a:r>
            <a:r>
              <a:rPr lang="ko-KR" altLang="en-US" dirty="0"/>
              <a:t>의 성능을 향상할 수 있음</a:t>
            </a: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r>
              <a:rPr lang="ko-KR" altLang="en-US" dirty="0"/>
              <a:t>유지 관리가 간편하다</a:t>
            </a:r>
            <a:endParaRPr lang="en-US" altLang="ko-KR" dirty="0"/>
          </a:p>
          <a:p>
            <a:pPr lvl="1"/>
            <a:r>
              <a:rPr lang="ko-KR" altLang="en-US" dirty="0" err="1"/>
              <a:t>스토어드</a:t>
            </a:r>
            <a:r>
              <a:rPr lang="ko-KR" altLang="en-US" dirty="0"/>
              <a:t> 프로시저 이름만 호출하도록 설정하면 데이터베이스에서 관련된 </a:t>
            </a:r>
            <a:r>
              <a:rPr lang="ko-KR" altLang="en-US" dirty="0" err="1"/>
              <a:t>스토어드</a:t>
            </a:r>
            <a:r>
              <a:rPr lang="ko-KR" altLang="en-US" dirty="0"/>
              <a:t> 프로시저의 내용을 일관되게 수정하거나 유지</a:t>
            </a:r>
            <a:r>
              <a:rPr lang="en-US" altLang="ko-KR" dirty="0"/>
              <a:t>·</a:t>
            </a:r>
            <a:r>
              <a:rPr lang="ko-KR" altLang="en-US" dirty="0"/>
              <a:t>보수할 수 있음</a:t>
            </a: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r>
              <a:rPr lang="ko-KR" altLang="en-US" dirty="0" err="1"/>
              <a:t>모듈식</a:t>
            </a:r>
            <a:r>
              <a:rPr lang="ko-KR" altLang="en-US" dirty="0"/>
              <a:t> 프로그래밍이 가능하다</a:t>
            </a:r>
            <a:endParaRPr lang="en-US" altLang="ko-KR" dirty="0"/>
          </a:p>
          <a:p>
            <a:pPr lvl="1"/>
            <a:r>
              <a:rPr lang="ko-KR" altLang="en-US" dirty="0"/>
              <a:t>한 번 </a:t>
            </a:r>
            <a:r>
              <a:rPr lang="ko-KR" altLang="en-US" dirty="0" err="1"/>
              <a:t>스토어드</a:t>
            </a:r>
            <a:r>
              <a:rPr lang="ko-KR" altLang="en-US" dirty="0"/>
              <a:t> 프로시저를 </a:t>
            </a:r>
            <a:r>
              <a:rPr lang="ko-KR" altLang="en-US" dirty="0" err="1"/>
              <a:t>생성해놓으면</a:t>
            </a:r>
            <a:r>
              <a:rPr lang="ko-KR" altLang="en-US" dirty="0"/>
              <a:t> 언제든지 실행할 수 있음</a:t>
            </a:r>
            <a:endParaRPr lang="en-US" altLang="ko-KR" dirty="0"/>
          </a:p>
          <a:p>
            <a:pPr lvl="1"/>
            <a:r>
              <a:rPr lang="ko-KR" altLang="en-US" dirty="0" err="1"/>
              <a:t>스토어드</a:t>
            </a:r>
            <a:r>
              <a:rPr lang="ko-KR" altLang="en-US" dirty="0"/>
              <a:t> 프로시저로 저장한 쿼리의 수정</a:t>
            </a:r>
            <a:r>
              <a:rPr lang="en-US" altLang="ko-KR" dirty="0"/>
              <a:t>, </a:t>
            </a:r>
            <a:r>
              <a:rPr lang="ko-KR" altLang="en-US" dirty="0"/>
              <a:t>삭제와 같은 관리도 수월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092431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1-4 </a:t>
            </a:r>
            <a:r>
              <a:rPr lang="ko-KR" altLang="en-US" dirty="0" err="1"/>
              <a:t>스토어드</a:t>
            </a:r>
            <a:r>
              <a:rPr lang="ko-KR" altLang="en-US" dirty="0"/>
              <a:t> 프로시저의 장점 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보안을 강화할 수 있다</a:t>
            </a:r>
            <a:endParaRPr lang="en-US" altLang="ko-KR" dirty="0"/>
          </a:p>
          <a:p>
            <a:pPr lvl="1"/>
            <a:r>
              <a:rPr lang="ko-KR" altLang="en-US" dirty="0"/>
              <a:t>사용자별로 테이블 접근 권한을 주지 않고 </a:t>
            </a:r>
            <a:r>
              <a:rPr lang="ko-KR" altLang="en-US" dirty="0" err="1"/>
              <a:t>스토어드</a:t>
            </a:r>
            <a:r>
              <a:rPr lang="ko-KR" altLang="en-US" dirty="0"/>
              <a:t> 프로시저에만 접근 권한을 주면 보안을 </a:t>
            </a:r>
            <a:r>
              <a:rPr lang="ko-KR" altLang="en-US" dirty="0" err="1"/>
              <a:t>강화할수</a:t>
            </a:r>
            <a:r>
              <a:rPr lang="ko-KR" altLang="en-US" dirty="0"/>
              <a:t> 있음</a:t>
            </a:r>
            <a:endParaRPr lang="en-US" altLang="ko-KR" dirty="0"/>
          </a:p>
          <a:p>
            <a:pPr lvl="1"/>
            <a:r>
              <a:rPr lang="ko-KR" altLang="en-US" dirty="0"/>
              <a:t>예를 들어 </a:t>
            </a:r>
            <a:r>
              <a:rPr lang="en-US" altLang="ko-KR" dirty="0" err="1"/>
              <a:t>cookDB</a:t>
            </a:r>
            <a:r>
              <a:rPr lang="ko-KR" altLang="en-US" dirty="0"/>
              <a:t>의 회원 테이블</a:t>
            </a:r>
            <a:r>
              <a:rPr lang="en-US" altLang="ko-KR" dirty="0"/>
              <a:t>(</a:t>
            </a:r>
            <a:r>
              <a:rPr lang="en-US" altLang="ko-KR" dirty="0" err="1"/>
              <a:t>userTBL</a:t>
            </a:r>
            <a:r>
              <a:rPr lang="en-US" altLang="ko-KR" dirty="0"/>
              <a:t>)</a:t>
            </a:r>
            <a:r>
              <a:rPr lang="ko-KR" altLang="en-US" dirty="0"/>
              <a:t>에는 회원의 이름</a:t>
            </a:r>
            <a:r>
              <a:rPr lang="en-US" altLang="ko-KR" dirty="0"/>
              <a:t>, </a:t>
            </a:r>
            <a:r>
              <a:rPr lang="ko-KR" altLang="en-US" dirty="0"/>
              <a:t>전화번호</a:t>
            </a:r>
            <a:r>
              <a:rPr lang="en-US" altLang="ko-KR" dirty="0"/>
              <a:t>, </a:t>
            </a:r>
            <a:r>
              <a:rPr lang="ko-KR" altLang="en-US" dirty="0"/>
              <a:t>주소</a:t>
            </a:r>
            <a:r>
              <a:rPr lang="en-US" altLang="ko-KR" dirty="0"/>
              <a:t>, </a:t>
            </a:r>
            <a:r>
              <a:rPr lang="ko-KR" altLang="en-US" dirty="0"/>
              <a:t>출생 연도</a:t>
            </a:r>
            <a:r>
              <a:rPr lang="en-US" altLang="ko-KR" dirty="0"/>
              <a:t>, </a:t>
            </a:r>
            <a:r>
              <a:rPr lang="ko-KR" altLang="en-US" dirty="0"/>
              <a:t>키 등의 개인 정보가 들어 있음</a:t>
            </a:r>
            <a:endParaRPr lang="en-US" altLang="ko-KR" dirty="0"/>
          </a:p>
          <a:p>
            <a:pPr lvl="1"/>
            <a:r>
              <a:rPr lang="ko-KR" altLang="en-US" dirty="0"/>
              <a:t>이럴 때 다음과 같은 프로시저를 생성한 후 배송 담당자에게 회원 테이블 대신 </a:t>
            </a:r>
            <a:r>
              <a:rPr lang="ko-KR" altLang="en-US" dirty="0" err="1"/>
              <a:t>스토어드</a:t>
            </a:r>
            <a:r>
              <a:rPr lang="ko-KR" altLang="en-US" dirty="0"/>
              <a:t> 프로시저의 접근 권한을 주면 보안 문제가 해결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B9E1D295-7D16-4C4C-B15B-EEB9B5F3EA1A}"/>
              </a:ext>
            </a:extLst>
          </p:cNvPr>
          <p:cNvSpPr/>
          <p:nvPr/>
        </p:nvSpPr>
        <p:spPr>
          <a:xfrm>
            <a:off x="656565" y="2888940"/>
            <a:ext cx="8055894" cy="225025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DELIMITER $$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CREATE PROCEDURE </a:t>
            </a:r>
            <a:r>
              <a:rPr lang="en-US" altLang="ko-KR" sz="1400" dirty="0" err="1">
                <a:solidFill>
                  <a:schemeClr val="tx1"/>
                </a:solidFill>
              </a:rPr>
              <a:t>delivProc</a:t>
            </a:r>
            <a:r>
              <a:rPr lang="en-US" altLang="ko-KR" sz="1400" dirty="0">
                <a:solidFill>
                  <a:schemeClr val="tx1"/>
                </a:solidFill>
              </a:rPr>
              <a:t>(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IN id VARCHAR(10)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)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BEGIN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SELECT </a:t>
            </a:r>
            <a:r>
              <a:rPr lang="en-US" altLang="ko-KR" sz="1400" dirty="0" err="1">
                <a:solidFill>
                  <a:schemeClr val="tx1"/>
                </a:solidFill>
              </a:rPr>
              <a:t>userID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userName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addr</a:t>
            </a:r>
            <a:r>
              <a:rPr lang="en-US" altLang="ko-KR" sz="1400" dirty="0">
                <a:solidFill>
                  <a:schemeClr val="tx1"/>
                </a:solidFill>
              </a:rPr>
              <a:t>, mobile1, mobile2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FROM </a:t>
            </a:r>
            <a:r>
              <a:rPr lang="en-US" altLang="ko-KR" sz="1400" dirty="0" err="1">
                <a:solidFill>
                  <a:schemeClr val="tx1"/>
                </a:solidFill>
              </a:rPr>
              <a:t>userTBL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WHERE </a:t>
            </a:r>
            <a:r>
              <a:rPr lang="en-US" altLang="ko-KR" sz="1400" dirty="0" err="1">
                <a:solidFill>
                  <a:schemeClr val="tx1"/>
                </a:solidFill>
              </a:rPr>
              <a:t>userID</a:t>
            </a:r>
            <a:r>
              <a:rPr lang="en-US" altLang="ko-KR" sz="1400" dirty="0">
                <a:solidFill>
                  <a:schemeClr val="tx1"/>
                </a:solidFill>
              </a:rPr>
              <a:t> = id;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END $$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DELIMITER ;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FB8BE389-6A1F-4823-B44A-602DEAB9CD6B}"/>
              </a:ext>
            </a:extLst>
          </p:cNvPr>
          <p:cNvSpPr/>
          <p:nvPr/>
        </p:nvSpPr>
        <p:spPr>
          <a:xfrm>
            <a:off x="656565" y="5220235"/>
            <a:ext cx="8055895" cy="32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CALL </a:t>
            </a:r>
            <a:r>
              <a:rPr lang="en-US" altLang="ko-KR" sz="1400" dirty="0" err="1">
                <a:solidFill>
                  <a:schemeClr val="tx1"/>
                </a:solidFill>
              </a:rPr>
              <a:t>delivProc</a:t>
            </a:r>
            <a:r>
              <a:rPr lang="en-US" altLang="ko-KR" sz="1400" dirty="0">
                <a:solidFill>
                  <a:schemeClr val="tx1"/>
                </a:solidFill>
              </a:rPr>
              <a:t> ('LHJ');</a:t>
            </a:r>
          </a:p>
        </p:txBody>
      </p:sp>
    </p:spTree>
    <p:extLst>
      <p:ext uri="{BB962C8B-B14F-4D97-AF65-F5344CB8AC3E}">
        <p14:creationId xmlns:p14="http://schemas.microsoft.com/office/powerpoint/2010/main" val="10688017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2-1 </a:t>
            </a:r>
            <a:r>
              <a:rPr lang="ko-KR" altLang="en-US" dirty="0" err="1"/>
              <a:t>스토어드</a:t>
            </a:r>
            <a:r>
              <a:rPr lang="ko-KR" altLang="en-US" dirty="0"/>
              <a:t> 함수의 개요  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스토어드</a:t>
            </a:r>
            <a:r>
              <a:rPr lang="ko-KR" altLang="en-US" dirty="0"/>
              <a:t> 함수</a:t>
            </a:r>
            <a:r>
              <a:rPr lang="en-US" altLang="ko-KR" dirty="0"/>
              <a:t>(stored function)</a:t>
            </a:r>
          </a:p>
          <a:p>
            <a:pPr lvl="1"/>
            <a:r>
              <a:rPr lang="ko-KR" altLang="en-US" dirty="0"/>
              <a:t>사용자가 직접 만들어 사용하는 함수 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 err="1"/>
              <a:t>스토어드</a:t>
            </a:r>
            <a:r>
              <a:rPr lang="ko-KR" altLang="en-US" dirty="0"/>
              <a:t> 함수의 정의 형식 </a:t>
            </a: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B741FA43-E895-4BD0-BA0A-5FA7C9A43E1A}"/>
              </a:ext>
            </a:extLst>
          </p:cNvPr>
          <p:cNvSpPr/>
          <p:nvPr/>
        </p:nvSpPr>
        <p:spPr>
          <a:xfrm>
            <a:off x="476544" y="2166902"/>
            <a:ext cx="8235915" cy="452401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CREATE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[DEFINER = { user | CURRENT_USER }]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FUNCTION </a:t>
            </a:r>
            <a:r>
              <a:rPr lang="en-US" altLang="ko-KR" sz="1400" dirty="0" err="1">
                <a:solidFill>
                  <a:schemeClr val="tx1"/>
                </a:solidFill>
              </a:rPr>
              <a:t>sp_name</a:t>
            </a:r>
            <a:r>
              <a:rPr lang="en-US" altLang="ko-KR" sz="1400" dirty="0">
                <a:solidFill>
                  <a:schemeClr val="tx1"/>
                </a:solidFill>
              </a:rPr>
              <a:t> ([</a:t>
            </a:r>
            <a:r>
              <a:rPr lang="en-US" altLang="ko-KR" sz="1400" dirty="0" err="1">
                <a:solidFill>
                  <a:schemeClr val="tx1"/>
                </a:solidFill>
              </a:rPr>
              <a:t>func_parameter</a:t>
            </a:r>
            <a:r>
              <a:rPr lang="en-US" altLang="ko-KR" sz="1400" dirty="0">
                <a:solidFill>
                  <a:schemeClr val="tx1"/>
                </a:solidFill>
              </a:rPr>
              <a:t>[, ]])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RETURNS type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[characteristic ] </a:t>
            </a:r>
            <a:r>
              <a:rPr lang="en-US" altLang="ko-KR" sz="1400" dirty="0" err="1">
                <a:solidFill>
                  <a:schemeClr val="tx1"/>
                </a:solidFill>
              </a:rPr>
              <a:t>routine_body</a:t>
            </a:r>
            <a:endParaRPr lang="en-US" altLang="ko-KR" sz="1400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 err="1">
                <a:solidFill>
                  <a:schemeClr val="tx1"/>
                </a:solidFill>
              </a:rPr>
              <a:t>func_parameter</a:t>
            </a:r>
            <a:r>
              <a:rPr lang="en-US" altLang="ko-KR" sz="1400" dirty="0">
                <a:solidFill>
                  <a:schemeClr val="tx1"/>
                </a:solidFill>
              </a:rPr>
              <a:t>: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</a:t>
            </a:r>
            <a:r>
              <a:rPr lang="en-US" altLang="ko-KR" sz="1400" dirty="0" err="1">
                <a:solidFill>
                  <a:schemeClr val="tx1"/>
                </a:solidFill>
              </a:rPr>
              <a:t>param_name</a:t>
            </a:r>
            <a:r>
              <a:rPr lang="en-US" altLang="ko-KR" sz="1400" dirty="0">
                <a:solidFill>
                  <a:schemeClr val="tx1"/>
                </a:solidFill>
              </a:rPr>
              <a:t> type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type: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Any valid MySQL data type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characteristic: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COMMENT 'string’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| LANGUAGE SQL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| [NOT] DETERMINISTIC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| { CONTAINS SQL | NO SQL | READS SQL DATA | MODIFIES SQL DATA }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| SQL SECURITY { DEFINER | INVOKER }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 err="1">
                <a:solidFill>
                  <a:schemeClr val="tx1"/>
                </a:solidFill>
              </a:rPr>
              <a:t>routine_body</a:t>
            </a:r>
            <a:r>
              <a:rPr lang="en-US" altLang="ko-KR" sz="1400" dirty="0">
                <a:solidFill>
                  <a:schemeClr val="tx1"/>
                </a:solidFill>
              </a:rPr>
              <a:t>: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Valid SQL routine statement</a:t>
            </a:r>
          </a:p>
        </p:txBody>
      </p:sp>
    </p:spTree>
    <p:extLst>
      <p:ext uri="{BB962C8B-B14F-4D97-AF65-F5344CB8AC3E}">
        <p14:creationId xmlns:p14="http://schemas.microsoft.com/office/powerpoint/2010/main" val="22530159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2-1 </a:t>
            </a:r>
            <a:r>
              <a:rPr lang="ko-KR" altLang="en-US" dirty="0" err="1"/>
              <a:t>스토어드</a:t>
            </a:r>
            <a:r>
              <a:rPr lang="ko-KR" altLang="en-US" dirty="0"/>
              <a:t> 함수의 개요  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593685"/>
            <a:ext cx="8963994" cy="6032509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간단하게 정리한 형식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sz="2800" dirty="0"/>
          </a:p>
          <a:p>
            <a:r>
              <a:rPr lang="ko-KR" altLang="en-US" dirty="0" err="1"/>
              <a:t>스토어드</a:t>
            </a:r>
            <a:r>
              <a:rPr lang="ko-KR" altLang="en-US" dirty="0"/>
              <a:t> 함수와 </a:t>
            </a:r>
            <a:r>
              <a:rPr lang="ko-KR" altLang="en-US" dirty="0" err="1"/>
              <a:t>스토어드</a:t>
            </a:r>
            <a:r>
              <a:rPr lang="ko-KR" altLang="en-US" dirty="0"/>
              <a:t> 프로시저의 차이점</a:t>
            </a:r>
            <a:endParaRPr lang="en-US" altLang="ko-KR" dirty="0"/>
          </a:p>
          <a:p>
            <a:pPr lvl="1"/>
            <a:r>
              <a:rPr lang="ko-KR" altLang="en-US" dirty="0" err="1"/>
              <a:t>스토어드</a:t>
            </a:r>
            <a:r>
              <a:rPr lang="ko-KR" altLang="en-US" dirty="0"/>
              <a:t> 프로시저는 입력 매개변수와 출력 매개변수를 </a:t>
            </a:r>
            <a:r>
              <a:rPr lang="ko-KR" altLang="en-US"/>
              <a:t>모두 </a:t>
            </a:r>
            <a:r>
              <a:rPr lang="ko-KR" altLang="en-US" smtClean="0"/>
              <a:t>사용 </a:t>
            </a:r>
            <a:r>
              <a:rPr lang="en-US" altLang="ko-KR" smtClean="0"/>
              <a:t>/</a:t>
            </a:r>
            <a:r>
              <a:rPr lang="ko-KR" altLang="en-US" smtClean="0"/>
              <a:t> </a:t>
            </a:r>
            <a:r>
              <a:rPr lang="ko-KR" altLang="en-US" dirty="0" err="1"/>
              <a:t>스토어드</a:t>
            </a:r>
            <a:r>
              <a:rPr lang="ko-KR" altLang="en-US" dirty="0"/>
              <a:t> 함수의 매개 변수는 모두 입력 </a:t>
            </a:r>
            <a:r>
              <a:rPr lang="ko-KR" altLang="en-US"/>
              <a:t>매개변수로만 </a:t>
            </a:r>
            <a:r>
              <a:rPr lang="ko-KR" altLang="en-US" smtClean="0"/>
              <a:t>사용</a:t>
            </a:r>
            <a:endParaRPr lang="en-US" altLang="ko-KR" dirty="0"/>
          </a:p>
          <a:p>
            <a:pPr lvl="1"/>
            <a:r>
              <a:rPr lang="ko-KR" altLang="en-US" dirty="0" err="1"/>
              <a:t>스토어드</a:t>
            </a:r>
            <a:r>
              <a:rPr lang="ko-KR" altLang="en-US" dirty="0"/>
              <a:t> 프로시저는 반환하는 별도의 구문이 없고 꼭 필요하면 여러 개의 </a:t>
            </a:r>
            <a:r>
              <a:rPr lang="en-US" altLang="ko-KR" dirty="0"/>
              <a:t>OUT </a:t>
            </a:r>
            <a:r>
              <a:rPr lang="ko-KR" altLang="en-US" dirty="0"/>
              <a:t>매개변수를 사용하여 </a:t>
            </a:r>
            <a:r>
              <a:rPr lang="ko-KR" altLang="en-US"/>
              <a:t>값을 </a:t>
            </a:r>
            <a:r>
              <a:rPr lang="ko-KR" altLang="en-US" smtClean="0"/>
              <a:t>반환 </a:t>
            </a:r>
            <a:r>
              <a:rPr lang="en-US" altLang="ko-KR" smtClean="0"/>
              <a:t>/</a:t>
            </a:r>
            <a:r>
              <a:rPr lang="ko-KR" altLang="en-US" smtClean="0"/>
              <a:t> </a:t>
            </a:r>
            <a:r>
              <a:rPr lang="ko-KR" altLang="en-US" dirty="0" err="1"/>
              <a:t>스토어드</a:t>
            </a:r>
            <a:r>
              <a:rPr lang="ko-KR" altLang="en-US" dirty="0"/>
              <a:t> 함수는 </a:t>
            </a:r>
            <a:r>
              <a:rPr lang="en-US" altLang="ko-KR" dirty="0"/>
              <a:t>RETURNS </a:t>
            </a:r>
            <a:r>
              <a:rPr lang="ko-KR" altLang="en-US" dirty="0"/>
              <a:t>문으로 반환할 값의 데이터 형식을 지정하고 본문 안에서는 </a:t>
            </a:r>
            <a:r>
              <a:rPr lang="en-US" altLang="ko-KR" dirty="0"/>
              <a:t>RETURN </a:t>
            </a:r>
            <a:r>
              <a:rPr lang="ko-KR" altLang="en-US" dirty="0"/>
              <a:t>문으로 하나의 </a:t>
            </a:r>
            <a:r>
              <a:rPr lang="ko-KR" altLang="en-US"/>
              <a:t>값을 </a:t>
            </a:r>
            <a:r>
              <a:rPr lang="ko-KR" altLang="en-US" smtClean="0"/>
              <a:t>반환</a:t>
            </a:r>
            <a:endParaRPr lang="en-US" altLang="ko-KR" dirty="0"/>
          </a:p>
          <a:p>
            <a:pPr lvl="1"/>
            <a:r>
              <a:rPr lang="ko-KR" altLang="en-US" dirty="0" err="1"/>
              <a:t>스토어드</a:t>
            </a:r>
            <a:r>
              <a:rPr lang="ko-KR" altLang="en-US" dirty="0"/>
              <a:t> 프로시저는 </a:t>
            </a:r>
            <a:r>
              <a:rPr lang="en-US" altLang="ko-KR" dirty="0"/>
              <a:t>CALL</a:t>
            </a:r>
            <a:r>
              <a:rPr lang="ko-KR" altLang="en-US"/>
              <a:t>로 </a:t>
            </a:r>
            <a:r>
              <a:rPr lang="ko-KR" altLang="en-US" smtClean="0"/>
              <a:t>호출 </a:t>
            </a:r>
            <a:r>
              <a:rPr lang="en-US" altLang="ko-KR" smtClean="0"/>
              <a:t>/</a:t>
            </a:r>
            <a:r>
              <a:rPr lang="ko-KR" altLang="en-US" smtClean="0"/>
              <a:t> </a:t>
            </a:r>
            <a:r>
              <a:rPr lang="ko-KR" altLang="en-US" dirty="0" err="1"/>
              <a:t>스토어드</a:t>
            </a:r>
            <a:r>
              <a:rPr lang="ko-KR" altLang="en-US" dirty="0"/>
              <a:t> 함수는 </a:t>
            </a:r>
            <a:r>
              <a:rPr lang="en-US" altLang="ko-KR" dirty="0"/>
              <a:t>SELECT </a:t>
            </a:r>
            <a:r>
              <a:rPr lang="ko-KR" altLang="en-US" dirty="0"/>
              <a:t>문 </a:t>
            </a:r>
            <a:r>
              <a:rPr lang="ko-KR" altLang="en-US"/>
              <a:t>안에서 </a:t>
            </a:r>
            <a:r>
              <a:rPr lang="ko-KR" altLang="en-US" smtClean="0"/>
              <a:t>호출</a:t>
            </a:r>
            <a:endParaRPr lang="en-US" altLang="ko-KR" dirty="0"/>
          </a:p>
          <a:p>
            <a:pPr lvl="1"/>
            <a:r>
              <a:rPr lang="ko-KR" altLang="en-US" dirty="0" err="1"/>
              <a:t>스토어드</a:t>
            </a:r>
            <a:r>
              <a:rPr lang="ko-KR" altLang="en-US" dirty="0"/>
              <a:t> 프로시저 안에는 </a:t>
            </a:r>
            <a:r>
              <a:rPr lang="en-US" altLang="ko-KR" dirty="0"/>
              <a:t>SELECT </a:t>
            </a:r>
            <a:r>
              <a:rPr lang="ko-KR" altLang="en-US"/>
              <a:t>문을 </a:t>
            </a:r>
            <a:r>
              <a:rPr lang="ko-KR" altLang="en-US" smtClean="0"/>
              <a:t>사용 </a:t>
            </a:r>
            <a:r>
              <a:rPr lang="ko-KR" altLang="en-US" smtClean="0"/>
              <a:t>가능 </a:t>
            </a:r>
            <a:r>
              <a:rPr lang="en-US" altLang="ko-KR" smtClean="0"/>
              <a:t>/</a:t>
            </a:r>
            <a:r>
              <a:rPr lang="ko-KR" altLang="en-US" smtClean="0"/>
              <a:t> </a:t>
            </a:r>
            <a:r>
              <a:rPr lang="ko-KR" altLang="en-US" dirty="0" err="1"/>
              <a:t>스토어드</a:t>
            </a:r>
            <a:r>
              <a:rPr lang="ko-KR" altLang="en-US" dirty="0"/>
              <a:t> 함수 안에는 집합 결과를 반환하는 </a:t>
            </a:r>
            <a:r>
              <a:rPr lang="en-US" altLang="ko-KR" dirty="0"/>
              <a:t>SELECT </a:t>
            </a:r>
            <a:r>
              <a:rPr lang="ko-KR" altLang="en-US" dirty="0"/>
              <a:t>문을 사용할 </a:t>
            </a:r>
            <a:r>
              <a:rPr lang="ko-KR" altLang="en-US"/>
              <a:t>수 </a:t>
            </a:r>
            <a:r>
              <a:rPr lang="ko-KR" altLang="en-US" smtClean="0"/>
              <a:t>없음</a:t>
            </a:r>
            <a:endParaRPr lang="en-US" altLang="ko-KR" dirty="0"/>
          </a:p>
          <a:p>
            <a:pPr lvl="1"/>
            <a:r>
              <a:rPr lang="ko-KR" altLang="en-US" dirty="0" err="1"/>
              <a:t>스토어드</a:t>
            </a:r>
            <a:r>
              <a:rPr lang="ko-KR" altLang="en-US" dirty="0"/>
              <a:t> 프로시저는 여러 </a:t>
            </a:r>
            <a:r>
              <a:rPr lang="ko-KR" altLang="en-US" dirty="0" err="1"/>
              <a:t>쿼리문</a:t>
            </a:r>
            <a:r>
              <a:rPr lang="ko-KR" altLang="en-US" dirty="0"/>
              <a:t> 또는 숫자 계산 등을 하나로 묶어 </a:t>
            </a:r>
            <a:r>
              <a:rPr lang="ko-KR" altLang="en-US"/>
              <a:t>일괄 </a:t>
            </a:r>
            <a:r>
              <a:rPr lang="ko-KR" altLang="en-US" smtClean="0"/>
              <a:t>처리 </a:t>
            </a:r>
            <a:r>
              <a:rPr lang="en-US" altLang="ko-KR" smtClean="0"/>
              <a:t>/</a:t>
            </a:r>
            <a:r>
              <a:rPr lang="ko-KR" altLang="en-US" smtClean="0"/>
              <a:t> </a:t>
            </a:r>
            <a:r>
              <a:rPr lang="ko-KR" altLang="en-US" dirty="0" err="1"/>
              <a:t>스토어드</a:t>
            </a:r>
            <a:r>
              <a:rPr lang="ko-KR" altLang="en-US" dirty="0"/>
              <a:t> 함수는 어떤 계산을 통해 하나의 값을 반환하는 데 </a:t>
            </a:r>
            <a:r>
              <a:rPr lang="ko-KR" altLang="en-US"/>
              <a:t>주로 </a:t>
            </a:r>
            <a:r>
              <a:rPr lang="ko-KR" altLang="en-US" smtClean="0"/>
              <a:t>사용 </a:t>
            </a: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B741FA43-E895-4BD0-BA0A-5FA7C9A43E1A}"/>
              </a:ext>
            </a:extLst>
          </p:cNvPr>
          <p:cNvSpPr/>
          <p:nvPr/>
        </p:nvSpPr>
        <p:spPr>
          <a:xfrm>
            <a:off x="476544" y="983221"/>
            <a:ext cx="8235915" cy="24752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DELIMITER $$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CREATE FUNCITON </a:t>
            </a:r>
            <a:r>
              <a:rPr lang="ko-KR" altLang="en-US" sz="1400" dirty="0" err="1">
                <a:solidFill>
                  <a:schemeClr val="tx1"/>
                </a:solidFill>
              </a:rPr>
              <a:t>스토어드함수이름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매개변수</a:t>
            </a:r>
            <a:r>
              <a:rPr lang="en-US" altLang="ko-KR" sz="1400" dirty="0">
                <a:solidFill>
                  <a:schemeClr val="tx1"/>
                </a:solidFill>
              </a:rPr>
              <a:t>)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RETURNS </a:t>
            </a:r>
            <a:r>
              <a:rPr lang="ko-KR" altLang="en-US" sz="1400" dirty="0">
                <a:solidFill>
                  <a:schemeClr val="tx1"/>
                </a:solidFill>
              </a:rPr>
              <a:t>반환형식 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BEGIN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     </a:t>
            </a:r>
            <a:r>
              <a:rPr lang="ko-KR" altLang="en-US" sz="1400" dirty="0">
                <a:solidFill>
                  <a:schemeClr val="tx1"/>
                </a:solidFill>
              </a:rPr>
              <a:t>이 부분에 프로그래밍 코딩 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     RETURN </a:t>
            </a:r>
            <a:r>
              <a:rPr lang="ko-KR" altLang="en-US" sz="1400" dirty="0" err="1">
                <a:solidFill>
                  <a:schemeClr val="tx1"/>
                </a:solidFill>
              </a:rPr>
              <a:t>반환값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END $$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DELIMITER 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SELECT </a:t>
            </a:r>
            <a:r>
              <a:rPr lang="ko-KR" altLang="en-US" sz="1400" dirty="0" err="1">
                <a:solidFill>
                  <a:schemeClr val="tx1"/>
                </a:solidFill>
              </a:rPr>
              <a:t>스토어드함수이름</a:t>
            </a:r>
            <a:r>
              <a:rPr lang="en-US" altLang="ko-KR" sz="1400" dirty="0">
                <a:solidFill>
                  <a:schemeClr val="tx1"/>
                </a:solidFill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760791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2-1 </a:t>
            </a:r>
            <a:r>
              <a:rPr lang="ko-KR" altLang="en-US" dirty="0" err="1"/>
              <a:t>스토어드</a:t>
            </a:r>
            <a:r>
              <a:rPr lang="ko-KR" altLang="en-US" dirty="0"/>
              <a:t> 함수의 개요  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스토어드</a:t>
            </a:r>
            <a:r>
              <a:rPr lang="ko-KR" altLang="en-US" dirty="0"/>
              <a:t> 함수를 생성하려면</a:t>
            </a:r>
            <a:endParaRPr lang="en-US" altLang="ko-KR" dirty="0"/>
          </a:p>
          <a:p>
            <a:pPr lvl="1"/>
            <a:r>
              <a:rPr lang="ko-KR" altLang="en-US" dirty="0"/>
              <a:t>시스템 변수인 </a:t>
            </a:r>
            <a:r>
              <a:rPr lang="en-US" altLang="ko-KR" dirty="0" err="1"/>
              <a:t>log_bin_trust_function_creators</a:t>
            </a:r>
            <a:r>
              <a:rPr lang="ko-KR" altLang="en-US" dirty="0"/>
              <a:t>를 </a:t>
            </a:r>
            <a:r>
              <a:rPr lang="en-US" altLang="ko-KR" dirty="0"/>
              <a:t>ON</a:t>
            </a:r>
            <a:r>
              <a:rPr lang="ko-KR" altLang="en-US" dirty="0"/>
              <a:t>으로 변경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두 수의 합계를 계산하는 </a:t>
            </a:r>
            <a:r>
              <a:rPr lang="ko-KR" altLang="en-US" dirty="0" err="1"/>
              <a:t>스토어드</a:t>
            </a:r>
            <a:r>
              <a:rPr lang="ko-KR" altLang="en-US" dirty="0"/>
              <a:t> 함수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4</a:t>
            </a:r>
            <a:r>
              <a:rPr lang="ko-KR" altLang="en-US" dirty="0"/>
              <a:t>행</a:t>
            </a:r>
            <a:r>
              <a:rPr lang="en-US" altLang="ko-KR" dirty="0"/>
              <a:t>: </a:t>
            </a:r>
            <a:r>
              <a:rPr lang="ko-KR" altLang="en-US" dirty="0"/>
              <a:t>정수형 매개변수 </a:t>
            </a:r>
            <a:r>
              <a:rPr lang="en-US" altLang="ko-KR" dirty="0"/>
              <a:t>2</a:t>
            </a:r>
            <a:r>
              <a:rPr lang="ko-KR" altLang="en-US" dirty="0"/>
              <a:t>개를 전달받음</a:t>
            </a:r>
            <a:endParaRPr lang="en-US" altLang="ko-KR" dirty="0"/>
          </a:p>
          <a:p>
            <a:pPr lvl="1"/>
            <a:r>
              <a:rPr lang="en-US" altLang="ko-KR" dirty="0"/>
              <a:t>5</a:t>
            </a:r>
            <a:r>
              <a:rPr lang="ko-KR" altLang="en-US" dirty="0"/>
              <a:t>행</a:t>
            </a:r>
            <a:r>
              <a:rPr lang="en-US" altLang="ko-KR" dirty="0"/>
              <a:t>: </a:t>
            </a:r>
            <a:r>
              <a:rPr lang="ko-KR" altLang="en-US" dirty="0"/>
              <a:t>이 함수가 반환하는 데이터 형식을 지정</a:t>
            </a:r>
            <a:endParaRPr lang="en-US" altLang="ko-KR" dirty="0"/>
          </a:p>
          <a:p>
            <a:pPr lvl="1"/>
            <a:r>
              <a:rPr lang="en-US" altLang="ko-KR" dirty="0"/>
              <a:t>7</a:t>
            </a:r>
            <a:r>
              <a:rPr lang="ko-KR" altLang="en-US" dirty="0"/>
              <a:t>행</a:t>
            </a:r>
            <a:r>
              <a:rPr lang="en-US" altLang="ko-KR" dirty="0"/>
              <a:t>: RETURN </a:t>
            </a:r>
            <a:r>
              <a:rPr lang="ko-KR" altLang="en-US" dirty="0"/>
              <a:t>문으로 정수형을 반환</a:t>
            </a:r>
            <a:endParaRPr lang="en-US" altLang="ko-KR" dirty="0"/>
          </a:p>
          <a:p>
            <a:pPr lvl="1"/>
            <a:r>
              <a:rPr lang="en-US" altLang="ko-KR" dirty="0"/>
              <a:t>11</a:t>
            </a:r>
            <a:r>
              <a:rPr lang="ko-KR" altLang="en-US" dirty="0"/>
              <a:t>행</a:t>
            </a:r>
            <a:r>
              <a:rPr lang="en-US" altLang="ko-KR" dirty="0"/>
              <a:t>: SELECT </a:t>
            </a:r>
            <a:r>
              <a:rPr lang="ko-KR" altLang="en-US" dirty="0"/>
              <a:t>문에서 함수를 호출하면서 </a:t>
            </a:r>
            <a:r>
              <a:rPr lang="en-US" altLang="ko-KR" dirty="0"/>
              <a:t>2</a:t>
            </a:r>
            <a:r>
              <a:rPr lang="ko-KR" altLang="en-US" dirty="0"/>
              <a:t>개의 매개변수를 전달</a:t>
            </a: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B741FA43-E895-4BD0-BA0A-5FA7C9A43E1A}"/>
              </a:ext>
            </a:extLst>
          </p:cNvPr>
          <p:cNvSpPr/>
          <p:nvPr/>
        </p:nvSpPr>
        <p:spPr>
          <a:xfrm>
            <a:off x="476544" y="2166902"/>
            <a:ext cx="8235915" cy="32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SET GLOBAL </a:t>
            </a:r>
            <a:r>
              <a:rPr lang="en-US" altLang="ko-KR" sz="1400" dirty="0" err="1">
                <a:solidFill>
                  <a:schemeClr val="tx1"/>
                </a:solidFill>
              </a:rPr>
              <a:t>log_bin_trust_function_creators</a:t>
            </a:r>
            <a:r>
              <a:rPr lang="en-US" altLang="ko-KR" sz="1400" dirty="0">
                <a:solidFill>
                  <a:schemeClr val="tx1"/>
                </a:solidFill>
              </a:rPr>
              <a:t> = 1;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99CF3372-8529-4065-9CE2-5C00760B89BB}"/>
              </a:ext>
            </a:extLst>
          </p:cNvPr>
          <p:cNvSpPr/>
          <p:nvPr/>
        </p:nvSpPr>
        <p:spPr>
          <a:xfrm>
            <a:off x="476545" y="2555108"/>
            <a:ext cx="8235915" cy="249407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1</a:t>
            </a:r>
            <a:r>
              <a:rPr lang="en-US" altLang="ko-KR" sz="1400" dirty="0">
                <a:solidFill>
                  <a:schemeClr val="tx1"/>
                </a:solidFill>
              </a:rPr>
              <a:t> USE </a:t>
            </a:r>
            <a:r>
              <a:rPr lang="en-US" altLang="ko-KR" sz="1400" dirty="0" err="1">
                <a:solidFill>
                  <a:schemeClr val="tx1"/>
                </a:solidFill>
              </a:rPr>
              <a:t>cookDB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2</a:t>
            </a:r>
            <a:r>
              <a:rPr lang="en-US" altLang="ko-KR" sz="1400" dirty="0">
                <a:solidFill>
                  <a:schemeClr val="tx1"/>
                </a:solidFill>
              </a:rPr>
              <a:t> DROP FUNCTION IF EXISTS </a:t>
            </a:r>
            <a:r>
              <a:rPr lang="en-US" altLang="ko-KR" sz="1400" dirty="0" err="1">
                <a:solidFill>
                  <a:schemeClr val="tx1"/>
                </a:solidFill>
              </a:rPr>
              <a:t>userFunc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3</a:t>
            </a:r>
            <a:r>
              <a:rPr lang="en-US" altLang="ko-KR" sz="1400" dirty="0">
                <a:solidFill>
                  <a:schemeClr val="tx1"/>
                </a:solidFill>
              </a:rPr>
              <a:t> DELIMITER $$ 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4</a:t>
            </a:r>
            <a:r>
              <a:rPr lang="en-US" altLang="ko-KR" sz="1400" dirty="0">
                <a:solidFill>
                  <a:schemeClr val="tx1"/>
                </a:solidFill>
              </a:rPr>
              <a:t> CREATE FUNCTION </a:t>
            </a:r>
            <a:r>
              <a:rPr lang="en-US" altLang="ko-KR" sz="1400" dirty="0" err="1">
                <a:solidFill>
                  <a:schemeClr val="tx1"/>
                </a:solidFill>
              </a:rPr>
              <a:t>userFunc</a:t>
            </a:r>
            <a:r>
              <a:rPr lang="en-US" altLang="ko-KR" sz="1400" dirty="0">
                <a:solidFill>
                  <a:schemeClr val="tx1"/>
                </a:solidFill>
              </a:rPr>
              <a:t>(value1 INT, value2 INT) 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5</a:t>
            </a:r>
            <a:r>
              <a:rPr lang="en-US" altLang="ko-KR" sz="1400" dirty="0">
                <a:solidFill>
                  <a:schemeClr val="tx1"/>
                </a:solidFill>
              </a:rPr>
              <a:t> RETURNS INT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6</a:t>
            </a:r>
            <a:r>
              <a:rPr lang="en-US" altLang="ko-KR" sz="1400" dirty="0">
                <a:solidFill>
                  <a:schemeClr val="tx1"/>
                </a:solidFill>
              </a:rPr>
              <a:t> BEGIN 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7</a:t>
            </a:r>
            <a:r>
              <a:rPr lang="en-US" altLang="ko-KR" sz="1400" dirty="0">
                <a:solidFill>
                  <a:schemeClr val="tx1"/>
                </a:solidFill>
              </a:rPr>
              <a:t> RETURN value1 + value2;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8</a:t>
            </a:r>
            <a:r>
              <a:rPr lang="en-US" altLang="ko-KR" sz="1400" dirty="0">
                <a:solidFill>
                  <a:schemeClr val="tx1"/>
                </a:solidFill>
              </a:rPr>
              <a:t> END $$ 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9</a:t>
            </a:r>
            <a:r>
              <a:rPr lang="en-US" altLang="ko-KR" sz="1400" dirty="0">
                <a:solidFill>
                  <a:schemeClr val="tx1"/>
                </a:solidFill>
              </a:rPr>
              <a:t> DELIMITER ;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10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11</a:t>
            </a:r>
            <a:r>
              <a:rPr lang="en-US" altLang="ko-KR" sz="1400" dirty="0">
                <a:solidFill>
                  <a:schemeClr val="tx1"/>
                </a:solidFill>
              </a:rPr>
              <a:t> SELECT </a:t>
            </a:r>
            <a:r>
              <a:rPr lang="en-US" altLang="ko-KR" sz="1400" dirty="0" err="1">
                <a:solidFill>
                  <a:schemeClr val="tx1"/>
                </a:solidFill>
              </a:rPr>
              <a:t>userFunc</a:t>
            </a:r>
            <a:r>
              <a:rPr lang="en-US" altLang="ko-KR" sz="1400" dirty="0">
                <a:solidFill>
                  <a:schemeClr val="tx1"/>
                </a:solidFill>
              </a:rPr>
              <a:t>(100, 200);</a:t>
            </a:r>
          </a:p>
        </p:txBody>
      </p:sp>
    </p:spTree>
    <p:extLst>
      <p:ext uri="{BB962C8B-B14F-4D97-AF65-F5344CB8AC3E}">
        <p14:creationId xmlns:p14="http://schemas.microsoft.com/office/powerpoint/2010/main" val="5626173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11-2] </a:t>
            </a:r>
            <a:r>
              <a:rPr lang="ko-KR" altLang="en-US" dirty="0" err="1"/>
              <a:t>스토어드</a:t>
            </a:r>
            <a:r>
              <a:rPr lang="ko-KR" altLang="en-US" dirty="0"/>
              <a:t> 함수 사용하기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>
                <a:latin typeface="+mn-ea"/>
              </a:rPr>
              <a:t>397</a:t>
            </a:r>
            <a:r>
              <a:rPr lang="en-US" altLang="ko-KR" sz="1200" dirty="0">
                <a:latin typeface="+mn-ea"/>
                <a:ea typeface="+mn-ea"/>
              </a:rPr>
              <a:t>~398p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400" dirty="0"/>
              <a:t>1 </a:t>
            </a:r>
            <a:r>
              <a:rPr lang="en-US" altLang="ko-KR" sz="1400" dirty="0" err="1"/>
              <a:t>cookDB</a:t>
            </a:r>
            <a:r>
              <a:rPr lang="en-US" altLang="ko-KR" sz="1400" dirty="0"/>
              <a:t> </a:t>
            </a:r>
            <a:r>
              <a:rPr lang="ko-KR" altLang="en-US" sz="1400" dirty="0"/>
              <a:t>초기화하기 </a:t>
            </a:r>
            <a:endParaRPr lang="en-US" altLang="ko-KR" sz="1400" dirty="0"/>
          </a:p>
          <a:p>
            <a:pPr marL="93662" indent="0">
              <a:buNone/>
            </a:pPr>
            <a:r>
              <a:rPr lang="en-US" altLang="ko-KR" sz="1400" dirty="0"/>
              <a:t>   1-1 </a:t>
            </a:r>
            <a:r>
              <a:rPr lang="en-US" altLang="ko-KR" dirty="0" err="1"/>
              <a:t>cookDB.sql</a:t>
            </a:r>
            <a:r>
              <a:rPr lang="en-US" altLang="ko-KR" dirty="0"/>
              <a:t> </a:t>
            </a:r>
            <a:r>
              <a:rPr lang="ko-KR" altLang="en-US" dirty="0"/>
              <a:t>파일을 열어 실행</a:t>
            </a:r>
            <a:endParaRPr lang="en-US" altLang="ko-KR" dirty="0"/>
          </a:p>
          <a:p>
            <a:pPr marL="93662" indent="0">
              <a:buNone/>
            </a:pPr>
            <a:r>
              <a:rPr lang="en-US" altLang="ko-KR" sz="1400" dirty="0"/>
              <a:t>   1-2 </a:t>
            </a:r>
            <a:r>
              <a:rPr lang="ko-KR" altLang="en-US" sz="1400" dirty="0"/>
              <a:t>열린 쿼리 창을 모두 닫고 새 쿼리 창을 염</a:t>
            </a:r>
            <a:endParaRPr lang="en-US" altLang="ko-KR" sz="1400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r>
              <a:rPr lang="en-US" altLang="ko-KR" sz="1400" dirty="0"/>
              <a:t>2 </a:t>
            </a:r>
            <a:r>
              <a:rPr lang="ko-KR" altLang="en-US" dirty="0" err="1"/>
              <a:t>스토어드</a:t>
            </a:r>
            <a:r>
              <a:rPr lang="ko-KR" altLang="en-US" dirty="0"/>
              <a:t> 함수 만들고 활용하기 </a:t>
            </a:r>
            <a:endParaRPr lang="en-US" altLang="ko-KR" sz="1400" dirty="0"/>
          </a:p>
          <a:p>
            <a:pPr marL="93662" indent="0">
              <a:buNone/>
            </a:pPr>
            <a:r>
              <a:rPr lang="en-US" altLang="ko-KR" sz="1400" dirty="0"/>
              <a:t>   2-1 </a:t>
            </a:r>
            <a:r>
              <a:rPr lang="ko-KR" altLang="en-US" sz="1400" dirty="0"/>
              <a:t>출생 연도를 입력하면 나이가 출력되는 함수 생성 </a:t>
            </a: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800" dirty="0"/>
          </a:p>
          <a:p>
            <a:pPr marL="93662" indent="0">
              <a:buNone/>
            </a:pPr>
            <a:r>
              <a:rPr lang="en-US" altLang="ko-KR" dirty="0"/>
              <a:t>   2-2 </a:t>
            </a:r>
            <a:r>
              <a:rPr lang="ko-KR" altLang="en-US" dirty="0"/>
              <a:t>앞에서 작성한 함수를 </a:t>
            </a:r>
            <a:r>
              <a:rPr lang="en-US" altLang="ko-KR" dirty="0"/>
              <a:t>SELETE </a:t>
            </a:r>
            <a:r>
              <a:rPr lang="ko-KR" altLang="en-US" dirty="0"/>
              <a:t>문에서 호출  </a:t>
            </a:r>
            <a:endParaRPr lang="en-US" altLang="ko-KR" sz="1400" dirty="0"/>
          </a:p>
          <a:p>
            <a:pPr marL="93662" indent="0">
              <a:buNone/>
            </a:pPr>
            <a:r>
              <a:rPr lang="en-US" altLang="ko-KR" sz="1400" dirty="0"/>
              <a:t> </a:t>
            </a:r>
          </a:p>
          <a:p>
            <a:pPr marL="436562" indent="-342900">
              <a:buAutoNum type="arabicPeriod"/>
            </a:pPr>
            <a:endParaRPr lang="en-US" altLang="ko-KR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C7AE049F-9026-48E7-A1B5-E143E3E98A2B}"/>
              </a:ext>
            </a:extLst>
          </p:cNvPr>
          <p:cNvSpPr/>
          <p:nvPr/>
        </p:nvSpPr>
        <p:spPr>
          <a:xfrm>
            <a:off x="476544" y="2663914"/>
            <a:ext cx="8235915" cy="24752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1</a:t>
            </a:r>
            <a:r>
              <a:rPr lang="en-US" altLang="ko-KR" sz="1400" dirty="0">
                <a:solidFill>
                  <a:schemeClr val="tx1"/>
                </a:solidFill>
              </a:rPr>
              <a:t> USE </a:t>
            </a:r>
            <a:r>
              <a:rPr lang="en-US" altLang="ko-KR" sz="1400" dirty="0" err="1">
                <a:solidFill>
                  <a:schemeClr val="tx1"/>
                </a:solidFill>
              </a:rPr>
              <a:t>cookDB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2</a:t>
            </a:r>
            <a:r>
              <a:rPr lang="en-US" altLang="ko-KR" sz="1400" dirty="0">
                <a:solidFill>
                  <a:schemeClr val="tx1"/>
                </a:solidFill>
              </a:rPr>
              <a:t> DROP FUNCTION IF EXISTS </a:t>
            </a:r>
            <a:r>
              <a:rPr lang="en-US" altLang="ko-KR" sz="1400" dirty="0" err="1">
                <a:solidFill>
                  <a:schemeClr val="tx1"/>
                </a:solidFill>
              </a:rPr>
              <a:t>getAgeFunc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3</a:t>
            </a:r>
            <a:r>
              <a:rPr lang="en-US" altLang="ko-KR" sz="1400" dirty="0">
                <a:solidFill>
                  <a:schemeClr val="tx1"/>
                </a:solidFill>
              </a:rPr>
              <a:t> DELIMITER $$ 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4</a:t>
            </a:r>
            <a:r>
              <a:rPr lang="en-US" altLang="ko-KR" sz="1400" dirty="0">
                <a:solidFill>
                  <a:schemeClr val="tx1"/>
                </a:solidFill>
              </a:rPr>
              <a:t> CREATE FUNCTION </a:t>
            </a:r>
            <a:r>
              <a:rPr lang="en-US" altLang="ko-KR" sz="1400" dirty="0" err="1">
                <a:solidFill>
                  <a:schemeClr val="tx1"/>
                </a:solidFill>
              </a:rPr>
              <a:t>getAgeFunc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</a:rPr>
              <a:t>bYear</a:t>
            </a:r>
            <a:r>
              <a:rPr lang="en-US" altLang="ko-KR" sz="1400" dirty="0">
                <a:solidFill>
                  <a:schemeClr val="tx1"/>
                </a:solidFill>
              </a:rPr>
              <a:t> INT) 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5</a:t>
            </a:r>
            <a:r>
              <a:rPr lang="en-US" altLang="ko-KR" sz="1400" dirty="0">
                <a:solidFill>
                  <a:schemeClr val="tx1"/>
                </a:solidFill>
              </a:rPr>
              <a:t>      RETURNS INT 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6</a:t>
            </a:r>
            <a:r>
              <a:rPr lang="en-US" altLang="ko-KR" sz="1400" dirty="0">
                <a:solidFill>
                  <a:schemeClr val="tx1"/>
                </a:solidFill>
              </a:rPr>
              <a:t> BEGIN 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7</a:t>
            </a:r>
            <a:r>
              <a:rPr lang="en-US" altLang="ko-KR" sz="1400" dirty="0">
                <a:solidFill>
                  <a:schemeClr val="tx1"/>
                </a:solidFill>
              </a:rPr>
              <a:t>      DECLARE age INT;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8</a:t>
            </a:r>
            <a:r>
              <a:rPr lang="en-US" altLang="ko-KR" sz="1400" dirty="0">
                <a:solidFill>
                  <a:schemeClr val="tx1"/>
                </a:solidFill>
              </a:rPr>
              <a:t>      SET age = YEAR(CURDATE()) - </a:t>
            </a:r>
            <a:r>
              <a:rPr lang="en-US" altLang="ko-KR" sz="1400" dirty="0" err="1">
                <a:solidFill>
                  <a:schemeClr val="tx1"/>
                </a:solidFill>
              </a:rPr>
              <a:t>bYear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9 </a:t>
            </a:r>
            <a:r>
              <a:rPr lang="en-US" altLang="ko-KR" sz="1400" dirty="0">
                <a:solidFill>
                  <a:schemeClr val="tx1"/>
                </a:solidFill>
              </a:rPr>
              <a:t>     RETURN age;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10</a:t>
            </a:r>
            <a:r>
              <a:rPr lang="en-US" altLang="ko-KR" sz="1400" dirty="0">
                <a:solidFill>
                  <a:schemeClr val="tx1"/>
                </a:solidFill>
              </a:rPr>
              <a:t> END $$ 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11 </a:t>
            </a:r>
            <a:r>
              <a:rPr lang="en-US" altLang="ko-KR" sz="1400" dirty="0">
                <a:solidFill>
                  <a:schemeClr val="tx1"/>
                </a:solidFill>
              </a:rPr>
              <a:t>DELIMITER ;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98562EC6-CDB4-438E-AD16-C2AD90E86526}"/>
              </a:ext>
            </a:extLst>
          </p:cNvPr>
          <p:cNvSpPr/>
          <p:nvPr/>
        </p:nvSpPr>
        <p:spPr>
          <a:xfrm>
            <a:off x="476545" y="5729277"/>
            <a:ext cx="8235915" cy="32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SELECT </a:t>
            </a:r>
            <a:r>
              <a:rPr lang="en-US" altLang="ko-KR" sz="1400" dirty="0" err="1">
                <a:solidFill>
                  <a:schemeClr val="tx1"/>
                </a:solidFill>
              </a:rPr>
              <a:t>getAgeFunc</a:t>
            </a:r>
            <a:r>
              <a:rPr lang="en-US" altLang="ko-KR" sz="1400" dirty="0">
                <a:solidFill>
                  <a:schemeClr val="tx1"/>
                </a:solidFill>
              </a:rPr>
              <a:t>(1979);</a:t>
            </a:r>
          </a:p>
        </p:txBody>
      </p:sp>
    </p:spTree>
    <p:extLst>
      <p:ext uri="{BB962C8B-B14F-4D97-AF65-F5344CB8AC3E}">
        <p14:creationId xmlns:p14="http://schemas.microsoft.com/office/powerpoint/2010/main" val="10857856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11-2] </a:t>
            </a:r>
            <a:r>
              <a:rPr lang="ko-KR" altLang="en-US" dirty="0" err="1"/>
              <a:t>스토어드</a:t>
            </a:r>
            <a:r>
              <a:rPr lang="ko-KR" altLang="en-US" dirty="0"/>
              <a:t> 함수 사용하기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>
                <a:latin typeface="+mn-ea"/>
              </a:rPr>
              <a:t>397</a:t>
            </a:r>
            <a:r>
              <a:rPr lang="en-US" altLang="ko-KR" sz="1200" dirty="0">
                <a:latin typeface="+mn-ea"/>
                <a:ea typeface="+mn-ea"/>
              </a:rPr>
              <a:t>~398p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400" dirty="0"/>
              <a:t>   2-3 </a:t>
            </a:r>
            <a:r>
              <a:rPr lang="ko-KR" altLang="en-US" sz="1400" dirty="0"/>
              <a:t>두 출생 연도의 나이 차 출력 </a:t>
            </a: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2400" dirty="0"/>
          </a:p>
          <a:p>
            <a:pPr marL="93662" indent="0">
              <a:buNone/>
            </a:pPr>
            <a:r>
              <a:rPr lang="en-US" altLang="ko-KR" sz="1400" dirty="0"/>
              <a:t>   2-4 </a:t>
            </a:r>
            <a:r>
              <a:rPr lang="ko-KR" altLang="en-US" dirty="0"/>
              <a:t>작성한 함수를 테이블을 검색하는 쿼리에 활용 </a:t>
            </a:r>
            <a:endParaRPr lang="en-US" altLang="ko-KR" sz="1400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r>
              <a:rPr lang="en-US" altLang="ko-KR" sz="1400" dirty="0"/>
              <a:t> </a:t>
            </a:r>
          </a:p>
          <a:p>
            <a:pPr marL="436562" indent="-342900">
              <a:buAutoNum type="arabicPeriod"/>
            </a:pPr>
            <a:endParaRPr lang="en-US" altLang="ko-KR" sz="1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AB1D7237-4CE3-404B-82EF-40BB96CCF873}"/>
              </a:ext>
            </a:extLst>
          </p:cNvPr>
          <p:cNvSpPr/>
          <p:nvPr/>
        </p:nvSpPr>
        <p:spPr>
          <a:xfrm>
            <a:off x="476545" y="1153408"/>
            <a:ext cx="8235915" cy="74542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SELECT </a:t>
            </a:r>
            <a:r>
              <a:rPr lang="en-US" altLang="ko-KR" sz="1400" dirty="0" err="1">
                <a:solidFill>
                  <a:schemeClr val="tx1"/>
                </a:solidFill>
              </a:rPr>
              <a:t>getAgeFunc</a:t>
            </a:r>
            <a:r>
              <a:rPr lang="en-US" altLang="ko-KR" sz="1400" dirty="0">
                <a:solidFill>
                  <a:schemeClr val="tx1"/>
                </a:solidFill>
              </a:rPr>
              <a:t>(1979) INTO @age1979;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SELECT </a:t>
            </a:r>
            <a:r>
              <a:rPr lang="en-US" altLang="ko-KR" sz="1400" dirty="0" err="1">
                <a:solidFill>
                  <a:schemeClr val="tx1"/>
                </a:solidFill>
              </a:rPr>
              <a:t>getAgeFunc</a:t>
            </a:r>
            <a:r>
              <a:rPr lang="en-US" altLang="ko-KR" sz="1400" dirty="0">
                <a:solidFill>
                  <a:schemeClr val="tx1"/>
                </a:solidFill>
              </a:rPr>
              <a:t>(1997) INTO @age1997;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SELECT CONCAT('1997</a:t>
            </a:r>
            <a:r>
              <a:rPr lang="ko-KR" altLang="en-US" sz="1400" dirty="0">
                <a:solidFill>
                  <a:schemeClr val="tx1"/>
                </a:solidFill>
              </a:rPr>
              <a:t>년과 </a:t>
            </a:r>
            <a:r>
              <a:rPr lang="en-US" altLang="ko-KR" sz="1400" dirty="0">
                <a:solidFill>
                  <a:schemeClr val="tx1"/>
                </a:solidFill>
              </a:rPr>
              <a:t>1979</a:t>
            </a:r>
            <a:r>
              <a:rPr lang="ko-KR" altLang="en-US" sz="1400" dirty="0">
                <a:solidFill>
                  <a:schemeClr val="tx1"/>
                </a:solidFill>
              </a:rPr>
              <a:t>년의 나이차 </a:t>
            </a:r>
            <a:r>
              <a:rPr lang="en-US" altLang="ko-KR" sz="1400" dirty="0">
                <a:solidFill>
                  <a:schemeClr val="tx1"/>
                </a:solidFill>
              </a:rPr>
              <a:t>==&gt; ', (@age1979-@age1997));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EF50933C-E2EA-43B8-85F6-B56A37B1524A}"/>
              </a:ext>
            </a:extLst>
          </p:cNvPr>
          <p:cNvSpPr/>
          <p:nvPr/>
        </p:nvSpPr>
        <p:spPr>
          <a:xfrm>
            <a:off x="476545" y="2587892"/>
            <a:ext cx="8235915" cy="32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SELECT </a:t>
            </a:r>
            <a:r>
              <a:rPr lang="en-US" altLang="ko-KR" sz="1400" dirty="0" err="1">
                <a:solidFill>
                  <a:schemeClr val="tx1"/>
                </a:solidFill>
              </a:rPr>
              <a:t>userID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userName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getAgeFunc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</a:rPr>
              <a:t>birthYear</a:t>
            </a:r>
            <a:r>
              <a:rPr lang="en-US" altLang="ko-KR" sz="1400" dirty="0">
                <a:solidFill>
                  <a:schemeClr val="tx1"/>
                </a:solidFill>
              </a:rPr>
              <a:t>) AS '</a:t>
            </a:r>
            <a:r>
              <a:rPr lang="ko-KR" altLang="en-US" sz="1400" dirty="0">
                <a:solidFill>
                  <a:schemeClr val="tx1"/>
                </a:solidFill>
              </a:rPr>
              <a:t>만 나이</a:t>
            </a:r>
            <a:r>
              <a:rPr lang="en-US" altLang="ko-KR" sz="1400" dirty="0">
                <a:solidFill>
                  <a:schemeClr val="tx1"/>
                </a:solidFill>
              </a:rPr>
              <a:t>' FROM </a:t>
            </a:r>
            <a:r>
              <a:rPr lang="en-US" altLang="ko-KR" sz="1400" dirty="0" err="1">
                <a:solidFill>
                  <a:schemeClr val="tx1"/>
                </a:solidFill>
              </a:rPr>
              <a:t>userTBL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944C1006-4778-45AE-A8B8-B61A13C56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44" y="2992958"/>
            <a:ext cx="2428845" cy="295632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527898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11-2] </a:t>
            </a:r>
            <a:r>
              <a:rPr lang="ko-KR" altLang="en-US" dirty="0" err="1"/>
              <a:t>스토어드</a:t>
            </a:r>
            <a:r>
              <a:rPr lang="ko-KR" altLang="en-US" dirty="0"/>
              <a:t> 함수 사용하기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>
                <a:latin typeface="+mn-ea"/>
              </a:rPr>
              <a:t>397</a:t>
            </a:r>
            <a:r>
              <a:rPr lang="en-US" altLang="ko-KR" sz="1200" dirty="0">
                <a:latin typeface="+mn-ea"/>
                <a:ea typeface="+mn-ea"/>
              </a:rPr>
              <a:t>~398p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400" dirty="0"/>
              <a:t>   2-5 </a:t>
            </a:r>
            <a:r>
              <a:rPr lang="ko-KR" altLang="en-US" dirty="0"/>
              <a:t>현재 저장된 </a:t>
            </a:r>
            <a:r>
              <a:rPr lang="ko-KR" altLang="en-US" dirty="0" err="1"/>
              <a:t>스토어드</a:t>
            </a:r>
            <a:r>
              <a:rPr lang="ko-KR" altLang="en-US" dirty="0"/>
              <a:t> 함수의 이름과 내용 확인 </a:t>
            </a:r>
            <a:r>
              <a:rPr lang="ko-KR" altLang="en-US" sz="1400" dirty="0"/>
              <a:t> </a:t>
            </a:r>
            <a:endParaRPr lang="en-US" altLang="ko-KR" sz="1400" dirty="0"/>
          </a:p>
          <a:p>
            <a:pPr marL="93662" indent="0">
              <a:buNone/>
            </a:pPr>
            <a:endParaRPr lang="en-US" altLang="ko-KR" sz="3200" dirty="0"/>
          </a:p>
          <a:p>
            <a:pPr marL="93662" indent="0">
              <a:buNone/>
            </a:pPr>
            <a:r>
              <a:rPr lang="en-US" altLang="ko-KR" sz="1400" dirty="0"/>
              <a:t>   2-6 </a:t>
            </a:r>
            <a:r>
              <a:rPr lang="ko-KR" altLang="en-US" sz="1400" dirty="0" err="1"/>
              <a:t>스토어드</a:t>
            </a:r>
            <a:r>
              <a:rPr lang="ko-KR" altLang="en-US" sz="1400" dirty="0"/>
              <a:t> 함수 삭제 </a:t>
            </a:r>
            <a:r>
              <a:rPr lang="ko-KR" altLang="en-US" dirty="0"/>
              <a:t> </a:t>
            </a:r>
            <a:endParaRPr lang="en-US" altLang="ko-KR" sz="1400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r>
              <a:rPr lang="en-US" altLang="ko-KR" sz="1400" dirty="0"/>
              <a:t> </a:t>
            </a:r>
          </a:p>
          <a:p>
            <a:pPr marL="436562" indent="-342900">
              <a:buAutoNum type="arabicPeriod"/>
            </a:pPr>
            <a:endParaRPr lang="en-US" altLang="ko-KR" sz="14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EF50933C-E2EA-43B8-85F6-B56A37B1524A}"/>
              </a:ext>
            </a:extLst>
          </p:cNvPr>
          <p:cNvSpPr/>
          <p:nvPr/>
        </p:nvSpPr>
        <p:spPr>
          <a:xfrm>
            <a:off x="476545" y="2123855"/>
            <a:ext cx="8235915" cy="32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DROP FUNCTION </a:t>
            </a:r>
            <a:r>
              <a:rPr lang="en-US" altLang="ko-KR" sz="1400" dirty="0" err="1">
                <a:solidFill>
                  <a:schemeClr val="tx1"/>
                </a:solidFill>
              </a:rPr>
              <a:t>getAgeFunc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6C21CDDC-34EB-45BC-840D-D6EF60A4221F}"/>
              </a:ext>
            </a:extLst>
          </p:cNvPr>
          <p:cNvSpPr/>
          <p:nvPr/>
        </p:nvSpPr>
        <p:spPr>
          <a:xfrm>
            <a:off x="476545" y="1149254"/>
            <a:ext cx="8235915" cy="32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SHOW CREATE FUNCTION </a:t>
            </a:r>
            <a:r>
              <a:rPr lang="en-US" altLang="ko-KR" sz="1400" dirty="0" err="1">
                <a:solidFill>
                  <a:schemeClr val="tx1"/>
                </a:solidFill>
              </a:rPr>
              <a:t>getAgeFunc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6833769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3-1 </a:t>
            </a:r>
            <a:r>
              <a:rPr lang="ko-KR" altLang="en-US" dirty="0"/>
              <a:t>커서의 개요 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커서</a:t>
            </a:r>
            <a:r>
              <a:rPr lang="en-US" altLang="ko-KR" dirty="0"/>
              <a:t>(cursor)</a:t>
            </a:r>
          </a:p>
          <a:p>
            <a:pPr lvl="1"/>
            <a:r>
              <a:rPr lang="ko-KR" altLang="en-US" dirty="0"/>
              <a:t>일반 프로그래밍 언어로 파일 처리를 하는 것과 비슷한 방식으로 테이블의 행 집합을 다룰 수 있음</a:t>
            </a:r>
            <a:endParaRPr lang="en-US" altLang="ko-KR" dirty="0"/>
          </a:p>
          <a:p>
            <a:pPr lvl="1"/>
            <a:r>
              <a:rPr lang="ko-KR" altLang="en-US" dirty="0"/>
              <a:t>쿼리의 결과 행 집합에서 한 </a:t>
            </a:r>
            <a:r>
              <a:rPr lang="ko-KR" altLang="en-US" dirty="0" err="1"/>
              <a:t>행씩</a:t>
            </a:r>
            <a:r>
              <a:rPr lang="ko-KR" altLang="en-US" dirty="0"/>
              <a:t> 옮겨가며 명령을 처리 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42B2FAE3-D544-4BCD-9C3A-11FD546CE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195" y="1853825"/>
            <a:ext cx="4371975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0621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3-1 </a:t>
            </a:r>
            <a:r>
              <a:rPr lang="ko-KR" altLang="en-US" dirty="0"/>
              <a:t>커서의 개요 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커서의 작동 순서 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FC5D4B50-02DF-4AD6-B60D-622C2C1F8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1550" y="1268760"/>
            <a:ext cx="4295775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29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Line 139"/>
          <p:cNvSpPr>
            <a:spLocks noChangeShapeType="1"/>
          </p:cNvSpPr>
          <p:nvPr/>
        </p:nvSpPr>
        <p:spPr bwMode="auto">
          <a:xfrm flipH="1">
            <a:off x="338138" y="1231900"/>
            <a:ext cx="8805862" cy="0"/>
          </a:xfrm>
          <a:prstGeom prst="line">
            <a:avLst/>
          </a:prstGeom>
          <a:noFill/>
          <a:ln w="28575">
            <a:solidFill>
              <a:schemeClr val="accent6"/>
            </a:solidFill>
            <a:round/>
            <a:headEnd/>
            <a:tailEnd/>
          </a:ln>
        </p:spPr>
        <p:txBody>
          <a:bodyPr wrap="square" rIns="36000">
            <a:spAutoFit/>
          </a:bodyPr>
          <a:lstStyle/>
          <a:p>
            <a:endParaRPr lang="ko-KR" altLang="en-US"/>
          </a:p>
        </p:txBody>
      </p:sp>
      <p:sp>
        <p:nvSpPr>
          <p:cNvPr id="16" name="Rectangle 63"/>
          <p:cNvSpPr>
            <a:spLocks noChangeArrowheads="1"/>
          </p:cNvSpPr>
          <p:nvPr/>
        </p:nvSpPr>
        <p:spPr bwMode="auto">
          <a:xfrm>
            <a:off x="554879" y="692696"/>
            <a:ext cx="3912996" cy="539204"/>
          </a:xfrm>
          <a:prstGeom prst="roundRect">
            <a:avLst>
              <a:gd name="adj" fmla="val 16667"/>
            </a:avLst>
          </a:prstGeom>
          <a:noFill/>
          <a:ln w="28575" algn="ctr">
            <a:noFill/>
            <a:round/>
            <a:headEnd/>
            <a:tailEnd/>
          </a:ln>
          <a:effectLst/>
        </p:spPr>
        <p:txBody>
          <a:bodyPr wrap="none" lIns="252000" tIns="45696" rIns="91390" bIns="45696" anchor="t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000" b="1" dirty="0">
                <a:solidFill>
                  <a:schemeClr val="accent6"/>
                </a:solidFill>
                <a:latin typeface="+mn-lt"/>
                <a:ea typeface="+mn-ea"/>
              </a:rPr>
              <a:t>학습목표</a:t>
            </a:r>
            <a:endParaRPr kumimoji="0" lang="en-US" altLang="en-US" sz="3000" b="1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7" name="Rectangle 63"/>
          <p:cNvSpPr>
            <a:spLocks noChangeArrowheads="1"/>
          </p:cNvSpPr>
          <p:nvPr/>
        </p:nvSpPr>
        <p:spPr bwMode="auto">
          <a:xfrm>
            <a:off x="554879" y="1556792"/>
            <a:ext cx="8187182" cy="2592288"/>
          </a:xfrm>
          <a:prstGeom prst="roundRect">
            <a:avLst>
              <a:gd name="adj" fmla="val 16667"/>
            </a:avLst>
          </a:prstGeom>
          <a:noFill/>
          <a:ln w="28575" algn="ctr">
            <a:noFill/>
            <a:round/>
            <a:headEnd/>
            <a:tailEnd/>
          </a:ln>
          <a:effectLst/>
        </p:spPr>
        <p:txBody>
          <a:bodyPr wrap="none" lIns="180000" tIns="45696" rIns="91390" bIns="45696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/>
              <a:t>스토어드</a:t>
            </a:r>
            <a:r>
              <a:rPr lang="ko-KR" altLang="en-US" dirty="0"/>
              <a:t> 프로시저의 개념을 이해하고 실습한다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ko-KR" altLang="en-US" dirty="0" err="1">
                <a:latin typeface="+mn-ea"/>
                <a:ea typeface="+mn-ea"/>
              </a:rPr>
              <a:t>스토어드</a:t>
            </a:r>
            <a:r>
              <a:rPr kumimoji="0" lang="ko-KR" altLang="en-US" dirty="0">
                <a:latin typeface="+mn-ea"/>
                <a:ea typeface="+mn-ea"/>
              </a:rPr>
              <a:t> 함수 사용법을 익힌다</a:t>
            </a:r>
            <a:r>
              <a:rPr kumimoji="0" lang="en-US" altLang="ko-KR" dirty="0">
                <a:latin typeface="+mn-ea"/>
                <a:ea typeface="+mn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커서의 개념을 이해하고 실습한다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ko-KR" altLang="en-US" dirty="0" err="1">
                <a:latin typeface="+mn-ea"/>
                <a:ea typeface="+mn-ea"/>
              </a:rPr>
              <a:t>트리거의</a:t>
            </a:r>
            <a:r>
              <a:rPr kumimoji="0" lang="ko-KR" altLang="en-US" dirty="0">
                <a:latin typeface="+mn-ea"/>
                <a:ea typeface="+mn-ea"/>
              </a:rPr>
              <a:t> 개념을 이해하고 실습한다</a:t>
            </a:r>
            <a:r>
              <a:rPr kumimoji="0" lang="en-US" altLang="ko-KR">
                <a:latin typeface="+mn-ea"/>
                <a:ea typeface="+mn-ea"/>
              </a:rPr>
              <a:t>. </a:t>
            </a:r>
            <a:endParaRPr kumimoji="0" lang="en-US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609488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11-3] </a:t>
            </a:r>
            <a:r>
              <a:rPr lang="ko-KR" altLang="en-US" dirty="0"/>
              <a:t>커서 활용하기 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>
                <a:latin typeface="+mn-ea"/>
                <a:ea typeface="+mn-ea"/>
              </a:rPr>
              <a:t>400~403p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400" dirty="0"/>
              <a:t>1 </a:t>
            </a:r>
            <a:r>
              <a:rPr lang="ko-KR" altLang="en-US" sz="1400" dirty="0"/>
              <a:t>고객의 평균 키를 구하는 </a:t>
            </a:r>
            <a:r>
              <a:rPr lang="ko-KR" altLang="en-US" sz="1400" dirty="0" err="1"/>
              <a:t>스토어드</a:t>
            </a:r>
            <a:r>
              <a:rPr lang="ko-KR" altLang="en-US" sz="1400" dirty="0"/>
              <a:t> 프로시저 작성하기</a:t>
            </a:r>
            <a:endParaRPr lang="en-US" altLang="ko-KR" sz="1400" dirty="0"/>
          </a:p>
          <a:p>
            <a:pPr marL="93662" indent="0">
              <a:buNone/>
            </a:pPr>
            <a:r>
              <a:rPr lang="en-US" altLang="ko-KR" sz="1400" dirty="0"/>
              <a:t>   1-1 </a:t>
            </a:r>
            <a:r>
              <a:rPr lang="ko-KR" altLang="en-US" sz="1400" dirty="0"/>
              <a:t>고객의 평균 키를 구하는 </a:t>
            </a:r>
            <a:r>
              <a:rPr lang="ko-KR" altLang="en-US" sz="1400" dirty="0" err="1"/>
              <a:t>스토어드</a:t>
            </a:r>
            <a:r>
              <a:rPr lang="ko-KR" altLang="en-US" sz="1400" dirty="0"/>
              <a:t> 프로시저 작성 </a:t>
            </a:r>
            <a:endParaRPr lang="en-US" altLang="ko-KR" sz="1400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r>
              <a:rPr lang="en-US" altLang="ko-KR" sz="1400" dirty="0"/>
              <a:t> </a:t>
            </a:r>
          </a:p>
          <a:p>
            <a:pPr marL="436562" indent="-342900">
              <a:buAutoNum type="arabicPeriod"/>
            </a:pPr>
            <a:endParaRPr lang="en-US" altLang="ko-KR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C7AE049F-9026-48E7-A1B5-E143E3E98A2B}"/>
              </a:ext>
            </a:extLst>
          </p:cNvPr>
          <p:cNvSpPr/>
          <p:nvPr/>
        </p:nvSpPr>
        <p:spPr>
          <a:xfrm>
            <a:off x="476544" y="1448780"/>
            <a:ext cx="8235915" cy="50855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1</a:t>
            </a:r>
            <a:r>
              <a:rPr lang="en-US" altLang="ko-KR" sz="1400" dirty="0">
                <a:solidFill>
                  <a:schemeClr val="tx1"/>
                </a:solidFill>
              </a:rPr>
              <a:t> DROP PROCEDURE IF EXISTS </a:t>
            </a:r>
            <a:r>
              <a:rPr lang="en-US" altLang="ko-KR" sz="1400" dirty="0" err="1">
                <a:solidFill>
                  <a:schemeClr val="tx1"/>
                </a:solidFill>
              </a:rPr>
              <a:t>cursorProc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2</a:t>
            </a:r>
            <a:r>
              <a:rPr lang="en-US" altLang="ko-KR" sz="1400" dirty="0">
                <a:solidFill>
                  <a:schemeClr val="tx1"/>
                </a:solidFill>
              </a:rPr>
              <a:t> DELIMITER $$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3</a:t>
            </a:r>
            <a:r>
              <a:rPr lang="en-US" altLang="ko-KR" sz="1400" dirty="0">
                <a:solidFill>
                  <a:schemeClr val="tx1"/>
                </a:solidFill>
              </a:rPr>
              <a:t> CREATE PROCEDURE </a:t>
            </a:r>
            <a:r>
              <a:rPr lang="en-US" altLang="ko-KR" sz="1400" dirty="0" err="1">
                <a:solidFill>
                  <a:schemeClr val="tx1"/>
                </a:solidFill>
              </a:rPr>
              <a:t>cursorProc</a:t>
            </a:r>
            <a:r>
              <a:rPr lang="en-US" altLang="ko-KR" sz="1400" dirty="0">
                <a:solidFill>
                  <a:schemeClr val="tx1"/>
                </a:solidFill>
              </a:rPr>
              <a:t>() 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4</a:t>
            </a:r>
            <a:r>
              <a:rPr lang="en-US" altLang="ko-KR" sz="1400" dirty="0">
                <a:solidFill>
                  <a:schemeClr val="tx1"/>
                </a:solidFill>
              </a:rPr>
              <a:t> BEGIN 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5</a:t>
            </a:r>
            <a:r>
              <a:rPr lang="en-US" altLang="ko-KR" sz="1400" dirty="0">
                <a:solidFill>
                  <a:schemeClr val="tx1"/>
                </a:solidFill>
              </a:rPr>
              <a:t>      DECLARE </a:t>
            </a:r>
            <a:r>
              <a:rPr lang="en-US" altLang="ko-KR" sz="1400" dirty="0" err="1">
                <a:solidFill>
                  <a:schemeClr val="tx1"/>
                </a:solidFill>
              </a:rPr>
              <a:t>userHeight</a:t>
            </a:r>
            <a:r>
              <a:rPr lang="en-US" altLang="ko-KR" sz="1400" dirty="0">
                <a:solidFill>
                  <a:schemeClr val="tx1"/>
                </a:solidFill>
              </a:rPr>
              <a:t> INT; </a:t>
            </a:r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-- </a:t>
            </a:r>
            <a:r>
              <a:rPr lang="ko-KR" altLang="en-US" sz="1400" dirty="0">
                <a:solidFill>
                  <a:schemeClr val="accent3">
                    <a:lumMod val="50000"/>
                  </a:schemeClr>
                </a:solidFill>
              </a:rPr>
              <a:t>고객의 키 </a:t>
            </a:r>
            <a:endParaRPr lang="en-US" altLang="ko-KR" sz="14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6</a:t>
            </a:r>
            <a:r>
              <a:rPr lang="en-US" altLang="ko-KR" sz="1400" dirty="0">
                <a:solidFill>
                  <a:schemeClr val="tx1"/>
                </a:solidFill>
              </a:rPr>
              <a:t>      DECLARE </a:t>
            </a:r>
            <a:r>
              <a:rPr lang="en-US" altLang="ko-KR" sz="1400" dirty="0" err="1">
                <a:solidFill>
                  <a:schemeClr val="tx1"/>
                </a:solidFill>
              </a:rPr>
              <a:t>cnt</a:t>
            </a:r>
            <a:r>
              <a:rPr lang="en-US" altLang="ko-KR" sz="1400" dirty="0">
                <a:solidFill>
                  <a:schemeClr val="tx1"/>
                </a:solidFill>
              </a:rPr>
              <a:t> INT DEFAULT 0; </a:t>
            </a:r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-- </a:t>
            </a:r>
            <a:r>
              <a:rPr lang="ko-KR" altLang="en-US" sz="1400" dirty="0">
                <a:solidFill>
                  <a:schemeClr val="accent3">
                    <a:lumMod val="50000"/>
                  </a:schemeClr>
                </a:solidFill>
              </a:rPr>
              <a:t>고객의 인원수</a:t>
            </a:r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(</a:t>
            </a:r>
            <a:r>
              <a:rPr lang="ko-KR" altLang="en-US" sz="1400" dirty="0">
                <a:solidFill>
                  <a:schemeClr val="accent3">
                    <a:lumMod val="50000"/>
                  </a:schemeClr>
                </a:solidFill>
              </a:rPr>
              <a:t>읽은 행의 수</a:t>
            </a:r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) 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7</a:t>
            </a:r>
            <a:r>
              <a:rPr lang="en-US" altLang="ko-KR" sz="1400" dirty="0">
                <a:solidFill>
                  <a:schemeClr val="tx1"/>
                </a:solidFill>
              </a:rPr>
              <a:t>      DECLARE </a:t>
            </a:r>
            <a:r>
              <a:rPr lang="en-US" altLang="ko-KR" sz="1400" dirty="0" err="1">
                <a:solidFill>
                  <a:schemeClr val="tx1"/>
                </a:solidFill>
              </a:rPr>
              <a:t>totalHeight</a:t>
            </a:r>
            <a:r>
              <a:rPr lang="en-US" altLang="ko-KR" sz="1400" dirty="0">
                <a:solidFill>
                  <a:schemeClr val="tx1"/>
                </a:solidFill>
              </a:rPr>
              <a:t> INT DEFAULT 0; </a:t>
            </a:r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-- </a:t>
            </a:r>
            <a:r>
              <a:rPr lang="ko-KR" altLang="en-US" sz="1400" dirty="0">
                <a:solidFill>
                  <a:schemeClr val="accent3">
                    <a:lumMod val="50000"/>
                  </a:schemeClr>
                </a:solidFill>
              </a:rPr>
              <a:t>키의 합계 </a:t>
            </a:r>
            <a:endParaRPr lang="en-US" altLang="ko-KR" sz="14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8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9</a:t>
            </a:r>
            <a:r>
              <a:rPr lang="en-US" altLang="ko-KR" sz="1400" dirty="0">
                <a:solidFill>
                  <a:schemeClr val="tx1"/>
                </a:solidFill>
              </a:rPr>
              <a:t>      DECLARE </a:t>
            </a:r>
            <a:r>
              <a:rPr lang="en-US" altLang="ko-KR" sz="1400" dirty="0" err="1">
                <a:solidFill>
                  <a:schemeClr val="tx1"/>
                </a:solidFill>
              </a:rPr>
              <a:t>endOfRow</a:t>
            </a:r>
            <a:r>
              <a:rPr lang="en-US" altLang="ko-KR" sz="1400" dirty="0">
                <a:solidFill>
                  <a:schemeClr val="tx1"/>
                </a:solidFill>
              </a:rPr>
              <a:t> BOOLEAN DEFAULT FALSE; </a:t>
            </a:r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-- </a:t>
            </a:r>
            <a:r>
              <a:rPr lang="ko-KR" altLang="en-US" sz="1400" dirty="0">
                <a:solidFill>
                  <a:schemeClr val="accent3">
                    <a:lumMod val="50000"/>
                  </a:schemeClr>
                </a:solidFill>
              </a:rPr>
              <a:t>행의 끝 여부</a:t>
            </a:r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(</a:t>
            </a:r>
            <a:r>
              <a:rPr lang="ko-KR" altLang="en-US" sz="1400" dirty="0">
                <a:solidFill>
                  <a:schemeClr val="accent3">
                    <a:lumMod val="50000"/>
                  </a:schemeClr>
                </a:solidFill>
              </a:rPr>
              <a:t>기본은 </a:t>
            </a:r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FALSE)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10 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11    </a:t>
            </a:r>
            <a:r>
              <a:rPr lang="en-US" altLang="ko-KR" sz="1400" dirty="0">
                <a:solidFill>
                  <a:schemeClr val="tx1"/>
                </a:solidFill>
              </a:rPr>
              <a:t>DECLARE </a:t>
            </a:r>
            <a:r>
              <a:rPr lang="en-US" altLang="ko-KR" sz="1400" dirty="0" err="1">
                <a:solidFill>
                  <a:schemeClr val="tx1"/>
                </a:solidFill>
              </a:rPr>
              <a:t>userCuror</a:t>
            </a:r>
            <a:r>
              <a:rPr lang="en-US" altLang="ko-KR" sz="1400" dirty="0">
                <a:solidFill>
                  <a:schemeClr val="tx1"/>
                </a:solidFill>
              </a:rPr>
              <a:t> CURSOR FOR </a:t>
            </a:r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-- </a:t>
            </a:r>
            <a:r>
              <a:rPr lang="ko-KR" altLang="en-US" sz="1400" dirty="0">
                <a:solidFill>
                  <a:schemeClr val="accent3">
                    <a:lumMod val="50000"/>
                  </a:schemeClr>
                </a:solidFill>
              </a:rPr>
              <a:t>커서 선언 </a:t>
            </a:r>
            <a:endParaRPr lang="en-US" altLang="ko-KR" sz="14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12</a:t>
            </a:r>
            <a:r>
              <a:rPr lang="en-US" altLang="ko-KR" sz="1400" dirty="0">
                <a:solidFill>
                  <a:schemeClr val="tx1"/>
                </a:solidFill>
              </a:rPr>
              <a:t>         SELECT height FROM </a:t>
            </a:r>
            <a:r>
              <a:rPr lang="en-US" altLang="ko-KR" sz="1400" dirty="0" err="1">
                <a:solidFill>
                  <a:schemeClr val="tx1"/>
                </a:solidFill>
              </a:rPr>
              <a:t>userTBL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13 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14    </a:t>
            </a:r>
            <a:r>
              <a:rPr lang="en-US" altLang="ko-KR" sz="1400" dirty="0">
                <a:solidFill>
                  <a:schemeClr val="tx1"/>
                </a:solidFill>
              </a:rPr>
              <a:t>DECLARE CONTINUE HANDLER </a:t>
            </a:r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-- </a:t>
            </a:r>
            <a:r>
              <a:rPr lang="ko-KR" altLang="en-US" sz="1400" dirty="0">
                <a:solidFill>
                  <a:schemeClr val="accent3">
                    <a:lumMod val="50000"/>
                  </a:schemeClr>
                </a:solidFill>
              </a:rPr>
              <a:t>행의 끝이면 </a:t>
            </a:r>
            <a:r>
              <a:rPr lang="en-US" altLang="ko-KR" sz="1400" dirty="0" err="1">
                <a:solidFill>
                  <a:schemeClr val="accent3">
                    <a:lumMod val="50000"/>
                  </a:schemeClr>
                </a:solidFill>
              </a:rPr>
              <a:t>endOfRow</a:t>
            </a:r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ko-KR" altLang="en-US" sz="1400" dirty="0">
                <a:solidFill>
                  <a:schemeClr val="accent3">
                    <a:lumMod val="50000"/>
                  </a:schemeClr>
                </a:solidFill>
              </a:rPr>
              <a:t>변수에 </a:t>
            </a:r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TRUE </a:t>
            </a:r>
            <a:r>
              <a:rPr lang="ko-KR" altLang="en-US" sz="1400" dirty="0">
                <a:solidFill>
                  <a:schemeClr val="accent3">
                    <a:lumMod val="50000"/>
                  </a:schemeClr>
                </a:solidFill>
              </a:rPr>
              <a:t>대입 </a:t>
            </a:r>
            <a:endParaRPr lang="en-US" altLang="ko-KR" sz="14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15</a:t>
            </a:r>
            <a:r>
              <a:rPr lang="en-US" altLang="ko-KR" sz="1400" dirty="0">
                <a:solidFill>
                  <a:schemeClr val="tx1"/>
                </a:solidFill>
              </a:rPr>
              <a:t>         FOR NOT FOUND SET </a:t>
            </a:r>
            <a:r>
              <a:rPr lang="en-US" altLang="ko-KR" sz="1400" dirty="0" err="1">
                <a:solidFill>
                  <a:schemeClr val="tx1"/>
                </a:solidFill>
              </a:rPr>
              <a:t>endOfRow</a:t>
            </a:r>
            <a:r>
              <a:rPr lang="en-US" altLang="ko-KR" sz="1400" dirty="0">
                <a:solidFill>
                  <a:schemeClr val="tx1"/>
                </a:solidFill>
              </a:rPr>
              <a:t> = TRUE;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16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17</a:t>
            </a:r>
            <a:r>
              <a:rPr lang="en-US" altLang="ko-KR" sz="1400" dirty="0">
                <a:solidFill>
                  <a:schemeClr val="tx1"/>
                </a:solidFill>
              </a:rPr>
              <a:t>     OPEN </a:t>
            </a:r>
            <a:r>
              <a:rPr lang="en-US" altLang="ko-KR" sz="1400" dirty="0" err="1">
                <a:solidFill>
                  <a:schemeClr val="tx1"/>
                </a:solidFill>
              </a:rPr>
              <a:t>userCuror</a:t>
            </a:r>
            <a:r>
              <a:rPr lang="en-US" altLang="ko-KR" sz="1400" dirty="0">
                <a:solidFill>
                  <a:schemeClr val="tx1"/>
                </a:solidFill>
              </a:rPr>
              <a:t>; </a:t>
            </a:r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-- </a:t>
            </a:r>
            <a:r>
              <a:rPr lang="ko-KR" altLang="en-US" sz="1400" dirty="0">
                <a:solidFill>
                  <a:schemeClr val="accent3">
                    <a:lumMod val="50000"/>
                  </a:schemeClr>
                </a:solidFill>
              </a:rPr>
              <a:t>커서 열기 </a:t>
            </a:r>
            <a:endParaRPr lang="en-US" altLang="ko-KR" sz="14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18 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19</a:t>
            </a:r>
            <a:r>
              <a:rPr lang="en-US" altLang="ko-KR" sz="1400" dirty="0">
                <a:solidFill>
                  <a:schemeClr val="tx1"/>
                </a:solidFill>
              </a:rPr>
              <a:t>     </a:t>
            </a:r>
            <a:r>
              <a:rPr lang="en-US" altLang="ko-KR" sz="1400" dirty="0" err="1">
                <a:solidFill>
                  <a:schemeClr val="tx1"/>
                </a:solidFill>
              </a:rPr>
              <a:t>cursor_loop</a:t>
            </a:r>
            <a:r>
              <a:rPr lang="en-US" altLang="ko-KR" sz="1400" dirty="0">
                <a:solidFill>
                  <a:schemeClr val="tx1"/>
                </a:solidFill>
              </a:rPr>
              <a:t>: LOOP 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20</a:t>
            </a:r>
            <a:r>
              <a:rPr lang="en-US" altLang="ko-KR" sz="1400" dirty="0">
                <a:solidFill>
                  <a:schemeClr val="tx1"/>
                </a:solidFill>
              </a:rPr>
              <a:t>         FETCH </a:t>
            </a:r>
            <a:r>
              <a:rPr lang="en-US" altLang="ko-KR" sz="1400" dirty="0" err="1">
                <a:solidFill>
                  <a:schemeClr val="tx1"/>
                </a:solidFill>
              </a:rPr>
              <a:t>userCuror</a:t>
            </a:r>
            <a:r>
              <a:rPr lang="en-US" altLang="ko-KR" sz="1400" dirty="0">
                <a:solidFill>
                  <a:schemeClr val="tx1"/>
                </a:solidFill>
              </a:rPr>
              <a:t> INTO </a:t>
            </a:r>
            <a:r>
              <a:rPr lang="en-US" altLang="ko-KR" sz="1400" dirty="0" err="1">
                <a:solidFill>
                  <a:schemeClr val="tx1"/>
                </a:solidFill>
              </a:rPr>
              <a:t>userHeight</a:t>
            </a:r>
            <a:r>
              <a:rPr lang="en-US" altLang="ko-KR" sz="1400" dirty="0">
                <a:solidFill>
                  <a:schemeClr val="tx1"/>
                </a:solidFill>
              </a:rPr>
              <a:t>; </a:t>
            </a:r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-- </a:t>
            </a:r>
            <a:r>
              <a:rPr lang="ko-KR" altLang="en-US" sz="1400" dirty="0">
                <a:solidFill>
                  <a:schemeClr val="accent3">
                    <a:lumMod val="50000"/>
                  </a:schemeClr>
                </a:solidFill>
              </a:rPr>
              <a:t>고객의 키 </a:t>
            </a:r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1</a:t>
            </a:r>
            <a:r>
              <a:rPr lang="ko-KR" altLang="en-US" sz="1400" dirty="0">
                <a:solidFill>
                  <a:schemeClr val="accent3">
                    <a:lumMod val="50000"/>
                  </a:schemeClr>
                </a:solidFill>
              </a:rPr>
              <a:t>개 대입 </a:t>
            </a:r>
            <a:endParaRPr lang="en-US" altLang="ko-KR" sz="14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21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22</a:t>
            </a:r>
            <a:r>
              <a:rPr lang="en-US" altLang="ko-KR" sz="1400" dirty="0">
                <a:solidFill>
                  <a:schemeClr val="tx1"/>
                </a:solidFill>
              </a:rPr>
              <a:t>         IF </a:t>
            </a:r>
            <a:r>
              <a:rPr lang="en-US" altLang="ko-KR" sz="1400" dirty="0" err="1">
                <a:solidFill>
                  <a:schemeClr val="tx1"/>
                </a:solidFill>
              </a:rPr>
              <a:t>endOfRow</a:t>
            </a:r>
            <a:r>
              <a:rPr lang="en-US" altLang="ko-KR" sz="1400" dirty="0">
                <a:solidFill>
                  <a:schemeClr val="tx1"/>
                </a:solidFill>
              </a:rPr>
              <a:t> THEN </a:t>
            </a:r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-- </a:t>
            </a:r>
            <a:r>
              <a:rPr lang="ko-KR" altLang="en-US" sz="1400" dirty="0">
                <a:solidFill>
                  <a:schemeClr val="accent3">
                    <a:lumMod val="50000"/>
                  </a:schemeClr>
                </a:solidFill>
              </a:rPr>
              <a:t>더 이상 읽을 행이 없으면 </a:t>
            </a:r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LOOP </a:t>
            </a:r>
            <a:r>
              <a:rPr lang="ko-KR" altLang="en-US" sz="1400" dirty="0">
                <a:solidFill>
                  <a:schemeClr val="accent3">
                    <a:lumMod val="50000"/>
                  </a:schemeClr>
                </a:solidFill>
              </a:rPr>
              <a:t>종료 </a:t>
            </a:r>
            <a:endParaRPr lang="en-US" altLang="ko-KR" sz="14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23</a:t>
            </a:r>
            <a:r>
              <a:rPr lang="en-US" altLang="ko-KR" sz="1400" dirty="0">
                <a:solidFill>
                  <a:schemeClr val="tx1"/>
                </a:solidFill>
              </a:rPr>
              <a:t>             LEAVE </a:t>
            </a:r>
            <a:r>
              <a:rPr lang="en-US" altLang="ko-KR" sz="1400" dirty="0" err="1">
                <a:solidFill>
                  <a:schemeClr val="tx1"/>
                </a:solidFill>
              </a:rPr>
              <a:t>cursor_loop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1068064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11-3] </a:t>
            </a:r>
            <a:r>
              <a:rPr lang="ko-KR" altLang="en-US" dirty="0"/>
              <a:t>커서 활용하기 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>
                <a:latin typeface="+mn-ea"/>
                <a:ea typeface="+mn-ea"/>
              </a:rPr>
              <a:t>400~403p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940660"/>
          </a:xfrm>
        </p:spPr>
        <p:txBody>
          <a:bodyPr>
            <a:normAutofit fontScale="92500" lnSpcReduction="20000"/>
          </a:bodyPr>
          <a:lstStyle/>
          <a:p>
            <a:pPr marL="93662" indent="0">
              <a:buNone/>
            </a:pPr>
            <a:r>
              <a:rPr lang="en-US" altLang="ko-KR" sz="1400" dirty="0"/>
              <a:t>   </a:t>
            </a:r>
            <a:r>
              <a:rPr lang="en-US" altLang="ko-KR" sz="1500" dirty="0"/>
              <a:t>1-1 </a:t>
            </a:r>
            <a:r>
              <a:rPr lang="ko-KR" altLang="en-US" sz="1500" dirty="0"/>
              <a:t>고객의 평균 키를 구하는 </a:t>
            </a:r>
            <a:r>
              <a:rPr lang="ko-KR" altLang="en-US" sz="1500" dirty="0" err="1"/>
              <a:t>스토어드</a:t>
            </a:r>
            <a:r>
              <a:rPr lang="ko-KR" altLang="en-US" sz="1500" dirty="0"/>
              <a:t> 프로시저 작성</a:t>
            </a:r>
            <a:endParaRPr lang="en-US" altLang="ko-KR" sz="1500" dirty="0"/>
          </a:p>
          <a:p>
            <a:pPr marL="93662" indent="0">
              <a:buNone/>
            </a:pPr>
            <a:endParaRPr lang="en-US" altLang="ko-KR" sz="1500" dirty="0"/>
          </a:p>
          <a:p>
            <a:pPr marL="93662" indent="0">
              <a:buNone/>
            </a:pPr>
            <a:endParaRPr lang="en-US" altLang="ko-KR" sz="1500" dirty="0"/>
          </a:p>
          <a:p>
            <a:pPr marL="93662" indent="0">
              <a:buNone/>
            </a:pPr>
            <a:endParaRPr lang="en-US" altLang="ko-KR" sz="1500" dirty="0"/>
          </a:p>
          <a:p>
            <a:pPr marL="93662" indent="0">
              <a:buNone/>
            </a:pPr>
            <a:endParaRPr lang="en-US" altLang="ko-KR" sz="1500" dirty="0"/>
          </a:p>
          <a:p>
            <a:pPr marL="93662" indent="0">
              <a:buNone/>
            </a:pPr>
            <a:endParaRPr lang="en-US" altLang="ko-KR" sz="1500" dirty="0"/>
          </a:p>
          <a:p>
            <a:pPr marL="93662" indent="0">
              <a:buNone/>
            </a:pPr>
            <a:endParaRPr lang="en-US" altLang="ko-KR" sz="1500" dirty="0"/>
          </a:p>
          <a:p>
            <a:pPr marL="93662" indent="0">
              <a:buNone/>
            </a:pPr>
            <a:endParaRPr lang="en-US" altLang="ko-KR" sz="1500" dirty="0"/>
          </a:p>
          <a:p>
            <a:pPr marL="93662" indent="0">
              <a:buNone/>
            </a:pPr>
            <a:endParaRPr lang="en-US" altLang="ko-KR" sz="1500" dirty="0"/>
          </a:p>
          <a:p>
            <a:pPr marL="93662" indent="0">
              <a:buNone/>
            </a:pPr>
            <a:endParaRPr lang="en-US" altLang="ko-KR" sz="1500" dirty="0"/>
          </a:p>
          <a:p>
            <a:pPr marL="93662" indent="0">
              <a:buNone/>
            </a:pPr>
            <a:endParaRPr lang="en-US" altLang="ko-KR" sz="1500" dirty="0"/>
          </a:p>
          <a:p>
            <a:pPr marL="93662" indent="0">
              <a:buNone/>
            </a:pPr>
            <a:endParaRPr lang="en-US" altLang="ko-KR" sz="1500" dirty="0"/>
          </a:p>
          <a:p>
            <a:pPr marL="93662" indent="0">
              <a:buNone/>
            </a:pPr>
            <a:endParaRPr lang="en-US" altLang="ko-KR" sz="1500" dirty="0"/>
          </a:p>
          <a:p>
            <a:pPr lvl="1"/>
            <a:r>
              <a:rPr lang="en-US" altLang="ko-KR" sz="1500" dirty="0"/>
              <a:t>5~7</a:t>
            </a:r>
            <a:r>
              <a:rPr lang="ko-KR" altLang="en-US" sz="1500" dirty="0"/>
              <a:t>행</a:t>
            </a:r>
            <a:r>
              <a:rPr lang="en-US" altLang="ko-KR" sz="1500" dirty="0"/>
              <a:t>: </a:t>
            </a:r>
            <a:r>
              <a:rPr lang="ko-KR" altLang="en-US" sz="1500" dirty="0"/>
              <a:t>고객의 평균 키를 계산하기 위해 변수를 선언</a:t>
            </a:r>
            <a:endParaRPr lang="en-US" altLang="ko-KR" sz="1500" dirty="0"/>
          </a:p>
          <a:p>
            <a:pPr lvl="1"/>
            <a:r>
              <a:rPr lang="en-US" altLang="ko-KR" sz="1500" dirty="0"/>
              <a:t>9</a:t>
            </a:r>
            <a:r>
              <a:rPr lang="ko-KR" altLang="en-US" sz="1500" dirty="0"/>
              <a:t>행</a:t>
            </a:r>
            <a:r>
              <a:rPr lang="en-US" altLang="ko-KR" sz="1500" dirty="0"/>
              <a:t>, 14~15</a:t>
            </a:r>
            <a:r>
              <a:rPr lang="ko-KR" altLang="en-US" sz="1500" dirty="0"/>
              <a:t>행</a:t>
            </a:r>
            <a:r>
              <a:rPr lang="en-US" altLang="ko-KR" sz="1500" dirty="0"/>
              <a:t>: LOOP </a:t>
            </a:r>
            <a:r>
              <a:rPr lang="ko-KR" altLang="en-US" sz="1500" dirty="0"/>
              <a:t>부분을 종료하기 위한 조건을 지정</a:t>
            </a:r>
            <a:r>
              <a:rPr lang="en-US" altLang="ko-KR" sz="1500" dirty="0"/>
              <a:t>, </a:t>
            </a:r>
            <a:r>
              <a:rPr lang="ko-KR" altLang="en-US" sz="1500" dirty="0"/>
              <a:t>만약 행의 끝이라면 </a:t>
            </a:r>
            <a:r>
              <a:rPr lang="en-US" altLang="ko-KR" sz="1500" dirty="0" err="1"/>
              <a:t>endOfRow</a:t>
            </a:r>
            <a:r>
              <a:rPr lang="en-US" altLang="ko-KR" sz="1500" dirty="0"/>
              <a:t> </a:t>
            </a:r>
            <a:r>
              <a:rPr lang="ko-KR" altLang="en-US" sz="1500" dirty="0"/>
              <a:t>변수에 </a:t>
            </a:r>
            <a:r>
              <a:rPr lang="en-US" altLang="ko-KR" sz="1500" dirty="0"/>
              <a:t>TRUE</a:t>
            </a:r>
            <a:r>
              <a:rPr lang="ko-KR" altLang="en-US" sz="1500" dirty="0"/>
              <a:t>가 대입되어 </a:t>
            </a:r>
            <a:r>
              <a:rPr lang="en-US" altLang="ko-KR" sz="1500" dirty="0"/>
              <a:t>22~24</a:t>
            </a:r>
            <a:r>
              <a:rPr lang="ko-KR" altLang="en-US" sz="1500" dirty="0"/>
              <a:t>행이 수행되고 </a:t>
            </a:r>
            <a:r>
              <a:rPr lang="en-US" altLang="ko-KR" sz="1500" dirty="0"/>
              <a:t>LOOP</a:t>
            </a:r>
            <a:r>
              <a:rPr lang="ko-KR" altLang="en-US" sz="1500" dirty="0"/>
              <a:t>가 종료됨</a:t>
            </a:r>
            <a:endParaRPr lang="en-US" altLang="ko-KR" sz="1500" dirty="0"/>
          </a:p>
          <a:p>
            <a:pPr lvl="1"/>
            <a:r>
              <a:rPr lang="en-US" altLang="ko-KR" sz="1500" dirty="0"/>
              <a:t>17</a:t>
            </a:r>
            <a:r>
              <a:rPr lang="ko-KR" altLang="en-US" sz="1500" dirty="0"/>
              <a:t>행</a:t>
            </a:r>
            <a:r>
              <a:rPr lang="en-US" altLang="ko-KR" sz="1500" dirty="0"/>
              <a:t>: </a:t>
            </a:r>
            <a:r>
              <a:rPr lang="ko-KR" altLang="en-US" sz="1500" dirty="0"/>
              <a:t>준비한 커서를 염</a:t>
            </a:r>
            <a:endParaRPr lang="en-US" altLang="ko-KR" sz="1500" dirty="0"/>
          </a:p>
          <a:p>
            <a:pPr lvl="1"/>
            <a:r>
              <a:rPr lang="en-US" altLang="ko-KR" sz="1500" dirty="0"/>
              <a:t>19~28</a:t>
            </a:r>
            <a:r>
              <a:rPr lang="ko-KR" altLang="en-US" sz="1500" dirty="0"/>
              <a:t>행</a:t>
            </a:r>
            <a:r>
              <a:rPr lang="en-US" altLang="ko-KR" sz="1500" dirty="0"/>
              <a:t>: </a:t>
            </a:r>
            <a:r>
              <a:rPr lang="ko-KR" altLang="en-US" sz="1500" dirty="0"/>
              <a:t>행의 끝까지 반복하면서 고객의 키를 하나씩 </a:t>
            </a:r>
            <a:r>
              <a:rPr lang="en-US" altLang="ko-KR" sz="1500" dirty="0" err="1"/>
              <a:t>totalHeight</a:t>
            </a:r>
            <a:r>
              <a:rPr lang="en-US" altLang="ko-KR" sz="1500" dirty="0"/>
              <a:t> </a:t>
            </a:r>
            <a:r>
              <a:rPr lang="ko-KR" altLang="en-US" sz="1500" dirty="0"/>
              <a:t>변수에 누적함</a:t>
            </a:r>
            <a:r>
              <a:rPr lang="en-US" altLang="ko-KR" sz="1500" dirty="0"/>
              <a:t>. </a:t>
            </a:r>
            <a:r>
              <a:rPr lang="ko-KR" altLang="en-US" sz="1500" dirty="0"/>
              <a:t>또한 </a:t>
            </a:r>
            <a:r>
              <a:rPr lang="en-US" altLang="ko-KR" sz="1500" dirty="0"/>
              <a:t>26</a:t>
            </a:r>
            <a:r>
              <a:rPr lang="ko-KR" altLang="en-US" sz="1500" dirty="0"/>
              <a:t>행에서 고객의 수를 셈</a:t>
            </a:r>
            <a:endParaRPr lang="en-US" altLang="ko-KR" sz="1500" dirty="0"/>
          </a:p>
          <a:p>
            <a:pPr lvl="1"/>
            <a:r>
              <a:rPr lang="en-US" altLang="ko-KR" sz="1500" dirty="0"/>
              <a:t>31</a:t>
            </a:r>
            <a:r>
              <a:rPr lang="ko-KR" altLang="en-US" sz="1500" dirty="0"/>
              <a:t>행</a:t>
            </a:r>
            <a:r>
              <a:rPr lang="en-US" altLang="ko-KR" sz="1500" dirty="0"/>
              <a:t>: LOOP</a:t>
            </a:r>
            <a:r>
              <a:rPr lang="ko-KR" altLang="en-US" sz="1500" dirty="0"/>
              <a:t>를 빠져나와 평균 키</a:t>
            </a:r>
            <a:r>
              <a:rPr lang="en-US" altLang="ko-KR" sz="1500" dirty="0"/>
              <a:t>(</a:t>
            </a:r>
            <a:r>
              <a:rPr lang="ko-KR" altLang="en-US" sz="1500" dirty="0"/>
              <a:t>키의 합계</a:t>
            </a:r>
            <a:r>
              <a:rPr lang="en-US" altLang="ko-KR" sz="1500" dirty="0"/>
              <a:t>/</a:t>
            </a:r>
            <a:r>
              <a:rPr lang="ko-KR" altLang="en-US" sz="1500" dirty="0"/>
              <a:t>고객의 수</a:t>
            </a:r>
            <a:r>
              <a:rPr lang="en-US" altLang="ko-KR" sz="1500" dirty="0"/>
              <a:t>)</a:t>
            </a:r>
            <a:r>
              <a:rPr lang="ko-KR" altLang="en-US" sz="1500" dirty="0"/>
              <a:t>를 출력</a:t>
            </a:r>
            <a:endParaRPr lang="en-US" altLang="ko-KR" sz="1500" dirty="0"/>
          </a:p>
          <a:p>
            <a:pPr lvl="1"/>
            <a:r>
              <a:rPr lang="en-US" altLang="ko-KR" sz="1500" dirty="0"/>
              <a:t>33</a:t>
            </a:r>
            <a:r>
              <a:rPr lang="ko-KR" altLang="en-US" sz="1500" dirty="0"/>
              <a:t>행</a:t>
            </a:r>
            <a:r>
              <a:rPr lang="en-US" altLang="ko-KR" sz="1500" dirty="0"/>
              <a:t>: </a:t>
            </a:r>
            <a:r>
              <a:rPr lang="ko-KR" altLang="en-US" sz="1500" dirty="0"/>
              <a:t>커서를 닫음</a:t>
            </a:r>
            <a:endParaRPr lang="en-US" altLang="ko-KR" sz="1500" dirty="0"/>
          </a:p>
          <a:p>
            <a:pPr marL="93662" indent="0">
              <a:buNone/>
            </a:pPr>
            <a:r>
              <a:rPr lang="en-US" altLang="ko-KR" sz="1400" dirty="0"/>
              <a:t> </a:t>
            </a:r>
          </a:p>
          <a:p>
            <a:pPr marL="436562" indent="-342900">
              <a:buAutoNum type="arabicPeriod"/>
            </a:pPr>
            <a:endParaRPr lang="en-US" altLang="ko-KR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C7AE049F-9026-48E7-A1B5-E143E3E98A2B}"/>
              </a:ext>
            </a:extLst>
          </p:cNvPr>
          <p:cNvSpPr/>
          <p:nvPr/>
        </p:nvSpPr>
        <p:spPr>
          <a:xfrm>
            <a:off x="476544" y="1178751"/>
            <a:ext cx="8235915" cy="27003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24</a:t>
            </a:r>
            <a:r>
              <a:rPr lang="en-US" altLang="ko-KR" sz="1400" dirty="0">
                <a:solidFill>
                  <a:schemeClr val="tx1"/>
                </a:solidFill>
              </a:rPr>
              <a:t>        END IF;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25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26</a:t>
            </a:r>
            <a:r>
              <a:rPr lang="en-US" altLang="ko-KR" sz="1400" dirty="0">
                <a:solidFill>
                  <a:schemeClr val="tx1"/>
                </a:solidFill>
              </a:rPr>
              <a:t>        SET </a:t>
            </a:r>
            <a:r>
              <a:rPr lang="en-US" altLang="ko-KR" sz="1400" dirty="0" err="1">
                <a:solidFill>
                  <a:schemeClr val="tx1"/>
                </a:solidFill>
              </a:rPr>
              <a:t>cnt</a:t>
            </a:r>
            <a:r>
              <a:rPr lang="en-US" altLang="ko-KR" sz="1400" dirty="0">
                <a:solidFill>
                  <a:schemeClr val="tx1"/>
                </a:solidFill>
              </a:rPr>
              <a:t> = </a:t>
            </a:r>
            <a:r>
              <a:rPr lang="en-US" altLang="ko-KR" sz="1400" dirty="0" err="1">
                <a:solidFill>
                  <a:schemeClr val="tx1"/>
                </a:solidFill>
              </a:rPr>
              <a:t>cnt</a:t>
            </a:r>
            <a:r>
              <a:rPr lang="en-US" altLang="ko-KR" sz="1400" dirty="0">
                <a:solidFill>
                  <a:schemeClr val="tx1"/>
                </a:solidFill>
              </a:rPr>
              <a:t> + 1;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27</a:t>
            </a:r>
            <a:r>
              <a:rPr lang="en-US" altLang="ko-KR" sz="1400" dirty="0">
                <a:solidFill>
                  <a:schemeClr val="tx1"/>
                </a:solidFill>
              </a:rPr>
              <a:t>        SET </a:t>
            </a:r>
            <a:r>
              <a:rPr lang="en-US" altLang="ko-KR" sz="1400" dirty="0" err="1">
                <a:solidFill>
                  <a:schemeClr val="tx1"/>
                </a:solidFill>
              </a:rPr>
              <a:t>totalHeight</a:t>
            </a:r>
            <a:r>
              <a:rPr lang="en-US" altLang="ko-KR" sz="1400" dirty="0">
                <a:solidFill>
                  <a:schemeClr val="tx1"/>
                </a:solidFill>
              </a:rPr>
              <a:t> = </a:t>
            </a:r>
            <a:r>
              <a:rPr lang="en-US" altLang="ko-KR" sz="1400" dirty="0" err="1">
                <a:solidFill>
                  <a:schemeClr val="tx1"/>
                </a:solidFill>
              </a:rPr>
              <a:t>totalHeight</a:t>
            </a:r>
            <a:r>
              <a:rPr lang="en-US" altLang="ko-KR" sz="1400" dirty="0">
                <a:solidFill>
                  <a:schemeClr val="tx1"/>
                </a:solidFill>
              </a:rPr>
              <a:t> + </a:t>
            </a:r>
            <a:r>
              <a:rPr lang="en-US" altLang="ko-KR" sz="1400" dirty="0" err="1">
                <a:solidFill>
                  <a:schemeClr val="tx1"/>
                </a:solidFill>
              </a:rPr>
              <a:t>userHeight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28</a:t>
            </a:r>
            <a:r>
              <a:rPr lang="en-US" altLang="ko-KR" sz="1400" dirty="0">
                <a:solidFill>
                  <a:schemeClr val="tx1"/>
                </a:solidFill>
              </a:rPr>
              <a:t>     END LOOP </a:t>
            </a:r>
            <a:r>
              <a:rPr lang="en-US" altLang="ko-KR" sz="1400" dirty="0" err="1">
                <a:solidFill>
                  <a:schemeClr val="tx1"/>
                </a:solidFill>
              </a:rPr>
              <a:t>cursor_loop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29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30</a:t>
            </a:r>
            <a:r>
              <a:rPr lang="en-US" altLang="ko-KR" sz="1400" dirty="0">
                <a:solidFill>
                  <a:schemeClr val="tx1"/>
                </a:solidFill>
              </a:rPr>
              <a:t>     </a:t>
            </a:r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-- </a:t>
            </a:r>
            <a:r>
              <a:rPr lang="ko-KR" altLang="en-US" sz="1400" dirty="0">
                <a:solidFill>
                  <a:schemeClr val="accent3">
                    <a:lumMod val="50000"/>
                  </a:schemeClr>
                </a:solidFill>
              </a:rPr>
              <a:t>고객의 평균 키 출력 </a:t>
            </a:r>
            <a:endParaRPr lang="en-US" altLang="ko-KR" sz="14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31</a:t>
            </a:r>
            <a:r>
              <a:rPr lang="en-US" altLang="ko-KR" sz="1400" dirty="0">
                <a:solidFill>
                  <a:schemeClr val="tx1"/>
                </a:solidFill>
              </a:rPr>
              <a:t>     SELECT CONCAT('</a:t>
            </a:r>
            <a:r>
              <a:rPr lang="ko-KR" altLang="en-US" sz="1400" dirty="0">
                <a:solidFill>
                  <a:schemeClr val="tx1"/>
                </a:solidFill>
              </a:rPr>
              <a:t>고객 키의 평균 </a:t>
            </a:r>
            <a:r>
              <a:rPr lang="en-US" altLang="ko-KR" sz="1400" dirty="0">
                <a:solidFill>
                  <a:schemeClr val="tx1"/>
                </a:solidFill>
              </a:rPr>
              <a:t>==&gt; ', (</a:t>
            </a:r>
            <a:r>
              <a:rPr lang="en-US" altLang="ko-KR" sz="1400" dirty="0" err="1">
                <a:solidFill>
                  <a:schemeClr val="tx1"/>
                </a:solidFill>
              </a:rPr>
              <a:t>totalHeight</a:t>
            </a:r>
            <a:r>
              <a:rPr lang="en-US" altLang="ko-KR" sz="1400" dirty="0">
                <a:solidFill>
                  <a:schemeClr val="tx1"/>
                </a:solidFill>
              </a:rPr>
              <a:t>/</a:t>
            </a:r>
            <a:r>
              <a:rPr lang="en-US" altLang="ko-KR" sz="1400" dirty="0" err="1">
                <a:solidFill>
                  <a:schemeClr val="tx1"/>
                </a:solidFill>
              </a:rPr>
              <a:t>cnt</a:t>
            </a:r>
            <a:r>
              <a:rPr lang="en-US" altLang="ko-KR" sz="1400" dirty="0">
                <a:solidFill>
                  <a:schemeClr val="tx1"/>
                </a:solidFill>
              </a:rPr>
              <a:t>));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32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33</a:t>
            </a:r>
            <a:r>
              <a:rPr lang="en-US" altLang="ko-KR" sz="1400" dirty="0">
                <a:solidFill>
                  <a:schemeClr val="tx1"/>
                </a:solidFill>
              </a:rPr>
              <a:t>     CLOSE </a:t>
            </a:r>
            <a:r>
              <a:rPr lang="en-US" altLang="ko-KR" sz="1400" dirty="0" err="1">
                <a:solidFill>
                  <a:schemeClr val="tx1"/>
                </a:solidFill>
              </a:rPr>
              <a:t>userCuror</a:t>
            </a:r>
            <a:r>
              <a:rPr lang="en-US" altLang="ko-KR" sz="1400" dirty="0">
                <a:solidFill>
                  <a:schemeClr val="tx1"/>
                </a:solidFill>
              </a:rPr>
              <a:t>; </a:t>
            </a:r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-- </a:t>
            </a:r>
            <a:r>
              <a:rPr lang="ko-KR" altLang="en-US" sz="1400" dirty="0">
                <a:solidFill>
                  <a:schemeClr val="accent3">
                    <a:lumMod val="50000"/>
                  </a:schemeClr>
                </a:solidFill>
              </a:rPr>
              <a:t>커서 닫기 </a:t>
            </a:r>
            <a:endParaRPr lang="en-US" altLang="ko-KR" sz="14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34</a:t>
            </a:r>
            <a:r>
              <a:rPr lang="en-US" altLang="ko-KR" sz="1400" dirty="0">
                <a:solidFill>
                  <a:schemeClr val="tx1"/>
                </a:solidFill>
              </a:rPr>
              <a:t> END $$ 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35</a:t>
            </a:r>
            <a:r>
              <a:rPr lang="en-US" altLang="ko-KR" sz="1400" dirty="0">
                <a:solidFill>
                  <a:schemeClr val="tx1"/>
                </a:solidFill>
              </a:rPr>
              <a:t> DELIMITER ;</a:t>
            </a:r>
          </a:p>
        </p:txBody>
      </p:sp>
    </p:spTree>
    <p:extLst>
      <p:ext uri="{BB962C8B-B14F-4D97-AF65-F5344CB8AC3E}">
        <p14:creationId xmlns:p14="http://schemas.microsoft.com/office/powerpoint/2010/main" val="23926420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11-3] </a:t>
            </a:r>
            <a:r>
              <a:rPr lang="ko-KR" altLang="en-US" dirty="0"/>
              <a:t>커서 활용하기 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>
                <a:latin typeface="+mn-ea"/>
                <a:ea typeface="+mn-ea"/>
              </a:rPr>
              <a:t>400~403p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940660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400" dirty="0"/>
              <a:t>   </a:t>
            </a:r>
            <a:r>
              <a:rPr lang="en-US" altLang="ko-KR" dirty="0"/>
              <a:t>1-2 </a:t>
            </a:r>
            <a:r>
              <a:rPr lang="ko-KR" altLang="en-US" dirty="0" err="1"/>
              <a:t>스토어드</a:t>
            </a:r>
            <a:r>
              <a:rPr lang="ko-KR" altLang="en-US" dirty="0"/>
              <a:t> 프로시저 호출 </a:t>
            </a: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800" dirty="0"/>
          </a:p>
          <a:p>
            <a:pPr marL="93662" indent="0">
              <a:buNone/>
            </a:pPr>
            <a:r>
              <a:rPr lang="en-US" altLang="ko-KR" dirty="0"/>
              <a:t>2 </a:t>
            </a:r>
            <a:r>
              <a:rPr lang="ko-KR" altLang="en-US" dirty="0"/>
              <a:t>고객 등급을 분류하는 </a:t>
            </a:r>
            <a:r>
              <a:rPr lang="ko-KR" altLang="en-US" dirty="0" err="1"/>
              <a:t>스토어드</a:t>
            </a:r>
            <a:r>
              <a:rPr lang="ko-KR" altLang="en-US" dirty="0"/>
              <a:t> 프로시저 작성하기</a:t>
            </a:r>
            <a:endParaRPr lang="en-US" altLang="ko-KR" dirty="0"/>
          </a:p>
          <a:p>
            <a:pPr marL="93662" indent="0">
              <a:buNone/>
            </a:pPr>
            <a:r>
              <a:rPr lang="en-US" altLang="ko-KR" dirty="0"/>
              <a:t>   2-1 </a:t>
            </a:r>
            <a:r>
              <a:rPr lang="ko-KR" altLang="en-US" dirty="0"/>
              <a:t>회원 테이블</a:t>
            </a:r>
            <a:r>
              <a:rPr lang="en-US" altLang="ko-KR" dirty="0"/>
              <a:t>(</a:t>
            </a:r>
            <a:r>
              <a:rPr lang="en-US" altLang="ko-KR" dirty="0" err="1"/>
              <a:t>userTBL</a:t>
            </a:r>
            <a:r>
              <a:rPr lang="en-US" altLang="ko-KR" dirty="0"/>
              <a:t>)</a:t>
            </a:r>
            <a:r>
              <a:rPr lang="ko-KR" altLang="en-US" dirty="0"/>
              <a:t>에 고객 등급</a:t>
            </a:r>
            <a:r>
              <a:rPr lang="en-US" altLang="ko-KR" dirty="0"/>
              <a:t>( grade) </a:t>
            </a:r>
            <a:r>
              <a:rPr lang="ko-KR" altLang="en-US" dirty="0"/>
              <a:t>열 추가</a:t>
            </a:r>
            <a:r>
              <a:rPr lang="en-US" altLang="ko-KR" dirty="0"/>
              <a:t>  </a:t>
            </a:r>
            <a:r>
              <a:rPr lang="ko-KR" altLang="en-US" dirty="0"/>
              <a:t> </a:t>
            </a: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r>
              <a:rPr lang="en-US" altLang="ko-KR" dirty="0"/>
              <a:t> </a:t>
            </a:r>
          </a:p>
          <a:p>
            <a:pPr marL="436562" indent="-342900">
              <a:buAutoNum type="arabicPeriod"/>
            </a:pPr>
            <a:endParaRPr lang="en-US" altLang="ko-KR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C7AE049F-9026-48E7-A1B5-E143E3E98A2B}"/>
              </a:ext>
            </a:extLst>
          </p:cNvPr>
          <p:cNvSpPr/>
          <p:nvPr/>
        </p:nvSpPr>
        <p:spPr>
          <a:xfrm>
            <a:off x="476544" y="1178751"/>
            <a:ext cx="8235915" cy="32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CALL </a:t>
            </a:r>
            <a:r>
              <a:rPr lang="en-US" altLang="ko-KR" sz="1400" dirty="0" err="1">
                <a:solidFill>
                  <a:schemeClr val="tx1"/>
                </a:solidFill>
              </a:rPr>
              <a:t>cursorProc</a:t>
            </a:r>
            <a:r>
              <a:rPr lang="en-US" altLang="ko-KR" sz="1400" dirty="0">
                <a:solidFill>
                  <a:schemeClr val="tx1"/>
                </a:solidFill>
              </a:rPr>
              <a:t>();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558CEDCC-51AB-41DC-8DA9-F7998B7F5343}"/>
              </a:ext>
            </a:extLst>
          </p:cNvPr>
          <p:cNvSpPr/>
          <p:nvPr/>
        </p:nvSpPr>
        <p:spPr>
          <a:xfrm>
            <a:off x="476545" y="1558454"/>
            <a:ext cx="8235914" cy="6750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ko-KR" altLang="en-US" sz="1400" dirty="0">
                <a:solidFill>
                  <a:schemeClr val="tx1"/>
                </a:solidFill>
              </a:rPr>
              <a:t>고객 키의 평균</a:t>
            </a:r>
            <a:r>
              <a:rPr lang="en-US" altLang="ko-KR" sz="1400" dirty="0">
                <a:solidFill>
                  <a:schemeClr val="tx1"/>
                </a:solidFill>
              </a:rPr>
              <a:t>==&gt; 177.0000</a:t>
            </a:r>
            <a:endParaRPr lang="ko-KR" alt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627037E-D45E-4E7C-955E-1A645D974334}"/>
              </a:ext>
            </a:extLst>
          </p:cNvPr>
          <p:cNvSpPr txBox="1"/>
          <p:nvPr/>
        </p:nvSpPr>
        <p:spPr>
          <a:xfrm>
            <a:off x="541214" y="1554299"/>
            <a:ext cx="990110" cy="31503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accent3">
                    <a:lumMod val="50000"/>
                  </a:schemeClr>
                </a:solidFill>
              </a:rPr>
              <a:t>실행 결과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8EBBF135-18D1-4F18-83EE-A2DE355C8884}"/>
              </a:ext>
            </a:extLst>
          </p:cNvPr>
          <p:cNvSpPr/>
          <p:nvPr/>
        </p:nvSpPr>
        <p:spPr>
          <a:xfrm>
            <a:off x="476545" y="3124664"/>
            <a:ext cx="8235915" cy="5743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USE </a:t>
            </a:r>
            <a:r>
              <a:rPr lang="en-US" altLang="ko-KR" sz="1400" dirty="0" err="1">
                <a:solidFill>
                  <a:schemeClr val="tx1"/>
                </a:solidFill>
              </a:rPr>
              <a:t>cookDB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ALTER TABLE </a:t>
            </a:r>
            <a:r>
              <a:rPr lang="en-US" altLang="ko-KR" sz="1400" dirty="0" err="1">
                <a:solidFill>
                  <a:schemeClr val="tx1"/>
                </a:solidFill>
              </a:rPr>
              <a:t>userTBL</a:t>
            </a:r>
            <a:r>
              <a:rPr lang="en-US" altLang="ko-KR" sz="1400" dirty="0">
                <a:solidFill>
                  <a:schemeClr val="tx1"/>
                </a:solidFill>
              </a:rPr>
              <a:t> ADD grade VARCHAR(5); </a:t>
            </a:r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-- </a:t>
            </a:r>
            <a:r>
              <a:rPr lang="ko-KR" altLang="en-US" sz="1400" dirty="0">
                <a:solidFill>
                  <a:schemeClr val="accent3">
                    <a:lumMod val="50000"/>
                  </a:schemeClr>
                </a:solidFill>
              </a:rPr>
              <a:t>고객 등급 열 추가</a:t>
            </a:r>
            <a:endParaRPr lang="en-US" altLang="ko-K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43403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11-3] </a:t>
            </a:r>
            <a:r>
              <a:rPr lang="ko-KR" altLang="en-US" dirty="0"/>
              <a:t>커서 활용하기 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>
                <a:latin typeface="+mn-ea"/>
                <a:ea typeface="+mn-ea"/>
              </a:rPr>
              <a:t>400~403p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940660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400" dirty="0"/>
              <a:t>   </a:t>
            </a:r>
            <a:r>
              <a:rPr lang="en-US" altLang="ko-KR" sz="1500" dirty="0"/>
              <a:t>2-2 </a:t>
            </a:r>
            <a:r>
              <a:rPr lang="ko-KR" altLang="en-US" sz="1500" dirty="0"/>
              <a:t>회원 테이블의 고객 등급 열에 최우수 고객</a:t>
            </a:r>
            <a:r>
              <a:rPr lang="en-US" altLang="ko-KR" sz="1500" dirty="0"/>
              <a:t>, </a:t>
            </a:r>
            <a:r>
              <a:rPr lang="ko-KR" altLang="en-US" sz="1500" dirty="0"/>
              <a:t>우수고객</a:t>
            </a:r>
            <a:r>
              <a:rPr lang="en-US" altLang="ko-KR" sz="1500" dirty="0"/>
              <a:t>, </a:t>
            </a:r>
            <a:r>
              <a:rPr lang="ko-KR" altLang="en-US" sz="1500" dirty="0"/>
              <a:t>일반고객</a:t>
            </a:r>
            <a:r>
              <a:rPr lang="en-US" altLang="ko-KR" sz="1500" dirty="0"/>
              <a:t>, </a:t>
            </a:r>
            <a:r>
              <a:rPr lang="ko-KR" altLang="en-US" sz="1500" dirty="0"/>
              <a:t>유령고객 등의 값을 입력하는  </a:t>
            </a:r>
            <a:endParaRPr lang="en-US" altLang="ko-KR" sz="1500" dirty="0"/>
          </a:p>
          <a:p>
            <a:pPr marL="93662" indent="0">
              <a:buNone/>
            </a:pPr>
            <a:r>
              <a:rPr lang="en-US" altLang="ko-KR" sz="1500" dirty="0"/>
              <a:t>        </a:t>
            </a:r>
            <a:r>
              <a:rPr lang="ko-KR" altLang="en-US" sz="1500" dirty="0" err="1"/>
              <a:t>스토어드</a:t>
            </a:r>
            <a:r>
              <a:rPr lang="ko-KR" altLang="en-US" sz="1500" dirty="0"/>
              <a:t> 프로시저를 작성</a:t>
            </a:r>
            <a:endParaRPr lang="en-US" altLang="ko-KR" sz="1500" dirty="0"/>
          </a:p>
          <a:p>
            <a:pPr marL="93662" indent="0">
              <a:buNone/>
            </a:pPr>
            <a:endParaRPr lang="en-US" altLang="ko-KR" sz="1500" dirty="0"/>
          </a:p>
          <a:p>
            <a:pPr marL="93662" indent="0">
              <a:buNone/>
            </a:pPr>
            <a:endParaRPr lang="en-US" altLang="ko-KR" sz="1500" dirty="0"/>
          </a:p>
          <a:p>
            <a:pPr marL="93662" indent="0">
              <a:buNone/>
            </a:pPr>
            <a:endParaRPr lang="en-US" altLang="ko-KR" sz="1500" dirty="0"/>
          </a:p>
          <a:p>
            <a:pPr marL="93662" indent="0">
              <a:buNone/>
            </a:pPr>
            <a:endParaRPr lang="en-US" altLang="ko-KR" sz="1500" dirty="0"/>
          </a:p>
          <a:p>
            <a:pPr marL="93662" indent="0">
              <a:buNone/>
            </a:pPr>
            <a:endParaRPr lang="en-US" altLang="ko-KR" sz="1500" dirty="0"/>
          </a:p>
          <a:p>
            <a:pPr marL="93662" indent="0">
              <a:buNone/>
            </a:pPr>
            <a:endParaRPr lang="en-US" altLang="ko-KR" sz="1500" dirty="0"/>
          </a:p>
          <a:p>
            <a:pPr marL="93662" indent="0">
              <a:buNone/>
            </a:pPr>
            <a:endParaRPr lang="en-US" altLang="ko-KR" sz="1500" dirty="0"/>
          </a:p>
          <a:p>
            <a:pPr marL="93662" indent="0">
              <a:buNone/>
            </a:pPr>
            <a:endParaRPr lang="en-US" altLang="ko-KR" sz="1500" dirty="0"/>
          </a:p>
          <a:p>
            <a:pPr marL="93662" indent="0">
              <a:buNone/>
            </a:pPr>
            <a:endParaRPr lang="en-US" altLang="ko-KR" sz="1500" dirty="0"/>
          </a:p>
          <a:p>
            <a:pPr marL="93662" indent="0">
              <a:buNone/>
            </a:pPr>
            <a:endParaRPr lang="en-US" altLang="ko-KR" sz="1500" dirty="0"/>
          </a:p>
          <a:p>
            <a:pPr marL="93662" indent="0">
              <a:buNone/>
            </a:pPr>
            <a:endParaRPr lang="en-US" altLang="ko-KR" sz="1500" dirty="0"/>
          </a:p>
          <a:p>
            <a:pPr marL="436562" indent="-342900">
              <a:buAutoNum type="arabicPeriod"/>
            </a:pPr>
            <a:endParaRPr lang="en-US" altLang="ko-KR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C7AE049F-9026-48E7-A1B5-E143E3E98A2B}"/>
              </a:ext>
            </a:extLst>
          </p:cNvPr>
          <p:cNvSpPr/>
          <p:nvPr/>
        </p:nvSpPr>
        <p:spPr>
          <a:xfrm>
            <a:off x="476544" y="1493785"/>
            <a:ext cx="8235915" cy="52205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350" dirty="0">
                <a:solidFill>
                  <a:schemeClr val="accent3">
                    <a:lumMod val="50000"/>
                  </a:schemeClr>
                </a:solidFill>
              </a:rPr>
              <a:t>1</a:t>
            </a:r>
            <a:r>
              <a:rPr lang="en-US" altLang="ko-KR" sz="1350" dirty="0">
                <a:solidFill>
                  <a:schemeClr val="tx1"/>
                </a:solidFill>
              </a:rPr>
              <a:t> DROP PROCEDURE IF EXISTS </a:t>
            </a:r>
            <a:r>
              <a:rPr lang="en-US" altLang="ko-KR" sz="1350" dirty="0" err="1">
                <a:solidFill>
                  <a:schemeClr val="tx1"/>
                </a:solidFill>
              </a:rPr>
              <a:t>gradeProc</a:t>
            </a:r>
            <a:r>
              <a:rPr lang="en-US" altLang="ko-KR" sz="135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350" dirty="0">
                <a:solidFill>
                  <a:schemeClr val="accent3">
                    <a:lumMod val="50000"/>
                  </a:schemeClr>
                </a:solidFill>
              </a:rPr>
              <a:t>2</a:t>
            </a:r>
            <a:r>
              <a:rPr lang="en-US" altLang="ko-KR" sz="1350" dirty="0">
                <a:solidFill>
                  <a:schemeClr val="tx1"/>
                </a:solidFill>
              </a:rPr>
              <a:t> DELIMITER $$ </a:t>
            </a:r>
          </a:p>
          <a:p>
            <a:r>
              <a:rPr lang="en-US" altLang="ko-KR" sz="1350" dirty="0">
                <a:solidFill>
                  <a:schemeClr val="accent3">
                    <a:lumMod val="50000"/>
                  </a:schemeClr>
                </a:solidFill>
              </a:rPr>
              <a:t>3</a:t>
            </a:r>
            <a:r>
              <a:rPr lang="en-US" altLang="ko-KR" sz="1350" dirty="0">
                <a:solidFill>
                  <a:schemeClr val="tx1"/>
                </a:solidFill>
              </a:rPr>
              <a:t> CREATE PROCEDURE </a:t>
            </a:r>
            <a:r>
              <a:rPr lang="en-US" altLang="ko-KR" sz="1350" dirty="0" err="1">
                <a:solidFill>
                  <a:schemeClr val="tx1"/>
                </a:solidFill>
              </a:rPr>
              <a:t>gradeProc</a:t>
            </a:r>
            <a:r>
              <a:rPr lang="en-US" altLang="ko-KR" sz="1350" dirty="0">
                <a:solidFill>
                  <a:schemeClr val="tx1"/>
                </a:solidFill>
              </a:rPr>
              <a:t>() </a:t>
            </a:r>
          </a:p>
          <a:p>
            <a:r>
              <a:rPr lang="en-US" altLang="ko-KR" sz="1350" dirty="0">
                <a:solidFill>
                  <a:schemeClr val="accent3">
                    <a:lumMod val="50000"/>
                  </a:schemeClr>
                </a:solidFill>
              </a:rPr>
              <a:t>4</a:t>
            </a:r>
            <a:r>
              <a:rPr lang="en-US" altLang="ko-KR" sz="1350" dirty="0">
                <a:solidFill>
                  <a:schemeClr val="tx1"/>
                </a:solidFill>
              </a:rPr>
              <a:t> BEGIN </a:t>
            </a:r>
          </a:p>
          <a:p>
            <a:r>
              <a:rPr lang="en-US" altLang="ko-KR" sz="1350" dirty="0">
                <a:solidFill>
                  <a:schemeClr val="accent3">
                    <a:lumMod val="50000"/>
                  </a:schemeClr>
                </a:solidFill>
              </a:rPr>
              <a:t>5</a:t>
            </a:r>
            <a:r>
              <a:rPr lang="en-US" altLang="ko-KR" sz="1350" dirty="0">
                <a:solidFill>
                  <a:schemeClr val="tx1"/>
                </a:solidFill>
              </a:rPr>
              <a:t>     DECLARE id VARCHAR(10); </a:t>
            </a:r>
            <a:r>
              <a:rPr lang="en-US" altLang="ko-KR" sz="1350" dirty="0">
                <a:solidFill>
                  <a:schemeClr val="accent3">
                    <a:lumMod val="50000"/>
                  </a:schemeClr>
                </a:solidFill>
              </a:rPr>
              <a:t>-- </a:t>
            </a:r>
            <a:r>
              <a:rPr lang="ko-KR" altLang="en-US" sz="1350" dirty="0">
                <a:solidFill>
                  <a:schemeClr val="accent3">
                    <a:lumMod val="50000"/>
                  </a:schemeClr>
                </a:solidFill>
              </a:rPr>
              <a:t>사용자 아이디를 저장할 변수 </a:t>
            </a:r>
            <a:endParaRPr lang="en-US" altLang="ko-KR" sz="135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altLang="ko-KR" sz="1350" dirty="0">
                <a:solidFill>
                  <a:schemeClr val="accent3">
                    <a:lumMod val="50000"/>
                  </a:schemeClr>
                </a:solidFill>
              </a:rPr>
              <a:t>6</a:t>
            </a:r>
            <a:r>
              <a:rPr lang="en-US" altLang="ko-KR" sz="1350" dirty="0">
                <a:solidFill>
                  <a:schemeClr val="tx1"/>
                </a:solidFill>
              </a:rPr>
              <a:t>     DECLARE hap BIGINT; </a:t>
            </a:r>
            <a:r>
              <a:rPr lang="en-US" altLang="ko-KR" sz="1350" dirty="0">
                <a:solidFill>
                  <a:schemeClr val="accent3">
                    <a:lumMod val="50000"/>
                  </a:schemeClr>
                </a:solidFill>
              </a:rPr>
              <a:t>-- </a:t>
            </a:r>
            <a:r>
              <a:rPr lang="ko-KR" altLang="en-US" sz="1350" dirty="0">
                <a:solidFill>
                  <a:schemeClr val="accent3">
                    <a:lumMod val="50000"/>
                  </a:schemeClr>
                </a:solidFill>
              </a:rPr>
              <a:t>총구매액을 저장할 변수 </a:t>
            </a:r>
            <a:endParaRPr lang="en-US" altLang="ko-KR" sz="135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altLang="ko-KR" sz="1350" dirty="0">
                <a:solidFill>
                  <a:schemeClr val="accent3">
                    <a:lumMod val="50000"/>
                  </a:schemeClr>
                </a:solidFill>
              </a:rPr>
              <a:t>7</a:t>
            </a:r>
            <a:r>
              <a:rPr lang="en-US" altLang="ko-KR" sz="1350" dirty="0">
                <a:solidFill>
                  <a:schemeClr val="tx1"/>
                </a:solidFill>
              </a:rPr>
              <a:t>     DECLARE </a:t>
            </a:r>
            <a:r>
              <a:rPr lang="en-US" altLang="ko-KR" sz="1350" dirty="0" err="1">
                <a:solidFill>
                  <a:schemeClr val="tx1"/>
                </a:solidFill>
              </a:rPr>
              <a:t>userGrade</a:t>
            </a:r>
            <a:r>
              <a:rPr lang="en-US" altLang="ko-KR" sz="1350" dirty="0">
                <a:solidFill>
                  <a:schemeClr val="tx1"/>
                </a:solidFill>
              </a:rPr>
              <a:t> CHAR(5); </a:t>
            </a:r>
            <a:r>
              <a:rPr lang="en-US" altLang="ko-KR" sz="1350" dirty="0">
                <a:solidFill>
                  <a:schemeClr val="accent3">
                    <a:lumMod val="50000"/>
                  </a:schemeClr>
                </a:solidFill>
              </a:rPr>
              <a:t>-- </a:t>
            </a:r>
            <a:r>
              <a:rPr lang="ko-KR" altLang="en-US" sz="1350" dirty="0">
                <a:solidFill>
                  <a:schemeClr val="accent3">
                    <a:lumMod val="50000"/>
                  </a:schemeClr>
                </a:solidFill>
              </a:rPr>
              <a:t>고객 등급 변수 </a:t>
            </a:r>
            <a:endParaRPr lang="en-US" altLang="ko-KR" sz="135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altLang="ko-KR" sz="1350" dirty="0">
                <a:solidFill>
                  <a:schemeClr val="accent3">
                    <a:lumMod val="50000"/>
                  </a:schemeClr>
                </a:solidFill>
              </a:rPr>
              <a:t>8</a:t>
            </a:r>
            <a:r>
              <a:rPr lang="en-US" altLang="ko-KR" sz="135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350" dirty="0">
                <a:solidFill>
                  <a:schemeClr val="accent3">
                    <a:lumMod val="50000"/>
                  </a:schemeClr>
                </a:solidFill>
              </a:rPr>
              <a:t>9 </a:t>
            </a:r>
            <a:r>
              <a:rPr lang="en-US" altLang="ko-KR" sz="1350" dirty="0">
                <a:solidFill>
                  <a:schemeClr val="tx1"/>
                </a:solidFill>
              </a:rPr>
              <a:t>    DECLARE </a:t>
            </a:r>
            <a:r>
              <a:rPr lang="en-US" altLang="ko-KR" sz="1350" dirty="0" err="1">
                <a:solidFill>
                  <a:schemeClr val="tx1"/>
                </a:solidFill>
              </a:rPr>
              <a:t>endOfRow</a:t>
            </a:r>
            <a:r>
              <a:rPr lang="en-US" altLang="ko-KR" sz="1350" dirty="0">
                <a:solidFill>
                  <a:schemeClr val="tx1"/>
                </a:solidFill>
              </a:rPr>
              <a:t> BOOLEAN DEFAULT FALSE;</a:t>
            </a:r>
          </a:p>
          <a:p>
            <a:r>
              <a:rPr lang="en-US" altLang="ko-KR" sz="1350" dirty="0">
                <a:solidFill>
                  <a:schemeClr val="accent3">
                    <a:lumMod val="50000"/>
                  </a:schemeClr>
                </a:solidFill>
              </a:rPr>
              <a:t>10</a:t>
            </a:r>
            <a:r>
              <a:rPr lang="en-US" altLang="ko-KR" sz="135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350" dirty="0">
                <a:solidFill>
                  <a:schemeClr val="accent3">
                    <a:lumMod val="50000"/>
                  </a:schemeClr>
                </a:solidFill>
              </a:rPr>
              <a:t>11</a:t>
            </a:r>
            <a:r>
              <a:rPr lang="en-US" altLang="ko-KR" sz="1350" dirty="0">
                <a:solidFill>
                  <a:schemeClr val="tx1"/>
                </a:solidFill>
              </a:rPr>
              <a:t>   DECLARE </a:t>
            </a:r>
            <a:r>
              <a:rPr lang="en-US" altLang="ko-KR" sz="1350" dirty="0" err="1">
                <a:solidFill>
                  <a:schemeClr val="tx1"/>
                </a:solidFill>
              </a:rPr>
              <a:t>userCuror</a:t>
            </a:r>
            <a:r>
              <a:rPr lang="en-US" altLang="ko-KR" sz="1350" dirty="0">
                <a:solidFill>
                  <a:schemeClr val="tx1"/>
                </a:solidFill>
              </a:rPr>
              <a:t> CURSOR FOR </a:t>
            </a:r>
            <a:r>
              <a:rPr lang="en-US" altLang="ko-KR" sz="1350" dirty="0">
                <a:solidFill>
                  <a:schemeClr val="accent3">
                    <a:lumMod val="50000"/>
                  </a:schemeClr>
                </a:solidFill>
              </a:rPr>
              <a:t>-- </a:t>
            </a:r>
            <a:r>
              <a:rPr lang="ko-KR" altLang="en-US" sz="1350" dirty="0">
                <a:solidFill>
                  <a:schemeClr val="accent3">
                    <a:lumMod val="50000"/>
                  </a:schemeClr>
                </a:solidFill>
              </a:rPr>
              <a:t>커서 선언 </a:t>
            </a:r>
            <a:endParaRPr lang="en-US" altLang="ko-KR" sz="135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altLang="ko-KR" sz="1350" dirty="0">
                <a:solidFill>
                  <a:schemeClr val="accent3">
                    <a:lumMod val="50000"/>
                  </a:schemeClr>
                </a:solidFill>
              </a:rPr>
              <a:t>12</a:t>
            </a:r>
            <a:r>
              <a:rPr lang="en-US" altLang="ko-KR" sz="1350" dirty="0">
                <a:solidFill>
                  <a:schemeClr val="tx1"/>
                </a:solidFill>
              </a:rPr>
              <a:t>        SELECT </a:t>
            </a:r>
            <a:r>
              <a:rPr lang="en-US" altLang="ko-KR" sz="1350" dirty="0" err="1">
                <a:solidFill>
                  <a:schemeClr val="tx1"/>
                </a:solidFill>
              </a:rPr>
              <a:t>U.userid</a:t>
            </a:r>
            <a:r>
              <a:rPr lang="en-US" altLang="ko-KR" sz="1350" dirty="0">
                <a:solidFill>
                  <a:schemeClr val="tx1"/>
                </a:solidFill>
              </a:rPr>
              <a:t>, sum(price * amount) </a:t>
            </a:r>
          </a:p>
          <a:p>
            <a:r>
              <a:rPr lang="en-US" altLang="ko-KR" sz="1350" dirty="0">
                <a:solidFill>
                  <a:schemeClr val="accent3">
                    <a:lumMod val="50000"/>
                  </a:schemeClr>
                </a:solidFill>
              </a:rPr>
              <a:t>13</a:t>
            </a:r>
            <a:r>
              <a:rPr lang="en-US" altLang="ko-KR" sz="1350" dirty="0">
                <a:solidFill>
                  <a:schemeClr val="tx1"/>
                </a:solidFill>
              </a:rPr>
              <a:t>            FROM </a:t>
            </a:r>
            <a:r>
              <a:rPr lang="en-US" altLang="ko-KR" sz="1350" dirty="0" err="1">
                <a:solidFill>
                  <a:schemeClr val="tx1"/>
                </a:solidFill>
              </a:rPr>
              <a:t>buyTBL</a:t>
            </a:r>
            <a:r>
              <a:rPr lang="en-US" altLang="ko-KR" sz="1350" dirty="0">
                <a:solidFill>
                  <a:schemeClr val="tx1"/>
                </a:solidFill>
              </a:rPr>
              <a:t> B </a:t>
            </a:r>
          </a:p>
          <a:p>
            <a:r>
              <a:rPr lang="en-US" altLang="ko-KR" sz="1350" dirty="0">
                <a:solidFill>
                  <a:schemeClr val="accent3">
                    <a:lumMod val="50000"/>
                  </a:schemeClr>
                </a:solidFill>
              </a:rPr>
              <a:t>14</a:t>
            </a:r>
            <a:r>
              <a:rPr lang="en-US" altLang="ko-KR" sz="1350" dirty="0">
                <a:solidFill>
                  <a:schemeClr val="tx1"/>
                </a:solidFill>
              </a:rPr>
              <a:t>               RIGHT OUTER JOIN </a:t>
            </a:r>
            <a:r>
              <a:rPr lang="en-US" altLang="ko-KR" sz="1350" dirty="0" err="1">
                <a:solidFill>
                  <a:schemeClr val="tx1"/>
                </a:solidFill>
              </a:rPr>
              <a:t>userTBL</a:t>
            </a:r>
            <a:r>
              <a:rPr lang="en-US" altLang="ko-KR" sz="1350" dirty="0">
                <a:solidFill>
                  <a:schemeClr val="tx1"/>
                </a:solidFill>
              </a:rPr>
              <a:t> U </a:t>
            </a:r>
          </a:p>
          <a:p>
            <a:r>
              <a:rPr lang="en-US" altLang="ko-KR" sz="1350" dirty="0">
                <a:solidFill>
                  <a:schemeClr val="accent3">
                    <a:lumMod val="50000"/>
                  </a:schemeClr>
                </a:solidFill>
              </a:rPr>
              <a:t>15 </a:t>
            </a:r>
            <a:r>
              <a:rPr lang="en-US" altLang="ko-KR" sz="1350" dirty="0">
                <a:solidFill>
                  <a:schemeClr val="tx1"/>
                </a:solidFill>
              </a:rPr>
              <a:t>              ON </a:t>
            </a:r>
            <a:r>
              <a:rPr lang="en-US" altLang="ko-KR" sz="1350" dirty="0" err="1">
                <a:solidFill>
                  <a:schemeClr val="tx1"/>
                </a:solidFill>
              </a:rPr>
              <a:t>B.userid</a:t>
            </a:r>
            <a:r>
              <a:rPr lang="en-US" altLang="ko-KR" sz="1350" dirty="0">
                <a:solidFill>
                  <a:schemeClr val="tx1"/>
                </a:solidFill>
              </a:rPr>
              <a:t> = </a:t>
            </a:r>
            <a:r>
              <a:rPr lang="en-US" altLang="ko-KR" sz="1350" dirty="0" err="1">
                <a:solidFill>
                  <a:schemeClr val="tx1"/>
                </a:solidFill>
              </a:rPr>
              <a:t>U.userid</a:t>
            </a:r>
            <a:r>
              <a:rPr lang="en-US" altLang="ko-KR" sz="135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350" dirty="0">
                <a:solidFill>
                  <a:schemeClr val="accent3">
                    <a:lumMod val="50000"/>
                  </a:schemeClr>
                </a:solidFill>
              </a:rPr>
              <a:t>16  </a:t>
            </a:r>
            <a:r>
              <a:rPr lang="en-US" altLang="ko-KR" sz="1350" dirty="0">
                <a:solidFill>
                  <a:schemeClr val="tx1"/>
                </a:solidFill>
              </a:rPr>
              <a:t>          GROUP BY </a:t>
            </a:r>
            <a:r>
              <a:rPr lang="en-US" altLang="ko-KR" sz="1350" dirty="0" err="1">
                <a:solidFill>
                  <a:schemeClr val="tx1"/>
                </a:solidFill>
              </a:rPr>
              <a:t>U.userid</a:t>
            </a:r>
            <a:r>
              <a:rPr lang="en-US" altLang="ko-KR" sz="1350" dirty="0">
                <a:solidFill>
                  <a:schemeClr val="tx1"/>
                </a:solidFill>
              </a:rPr>
              <a:t>, </a:t>
            </a:r>
            <a:r>
              <a:rPr lang="en-US" altLang="ko-KR" sz="1350" dirty="0" err="1">
                <a:solidFill>
                  <a:schemeClr val="tx1"/>
                </a:solidFill>
              </a:rPr>
              <a:t>U.userName</a:t>
            </a:r>
            <a:r>
              <a:rPr lang="en-US" altLang="ko-KR" sz="135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350" dirty="0">
                <a:solidFill>
                  <a:schemeClr val="accent3">
                    <a:lumMod val="50000"/>
                  </a:schemeClr>
                </a:solidFill>
              </a:rPr>
              <a:t>17</a:t>
            </a:r>
            <a:r>
              <a:rPr lang="en-US" altLang="ko-KR" sz="135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350" dirty="0">
                <a:solidFill>
                  <a:schemeClr val="accent3">
                    <a:lumMod val="50000"/>
                  </a:schemeClr>
                </a:solidFill>
              </a:rPr>
              <a:t>18</a:t>
            </a:r>
            <a:r>
              <a:rPr lang="en-US" altLang="ko-KR" sz="1350" dirty="0">
                <a:solidFill>
                  <a:schemeClr val="tx1"/>
                </a:solidFill>
              </a:rPr>
              <a:t>   DECLARE CONTINUE HANDLER </a:t>
            </a:r>
          </a:p>
          <a:p>
            <a:r>
              <a:rPr lang="en-US" altLang="ko-KR" sz="1350" dirty="0">
                <a:solidFill>
                  <a:schemeClr val="accent3">
                    <a:lumMod val="50000"/>
                  </a:schemeClr>
                </a:solidFill>
              </a:rPr>
              <a:t>19</a:t>
            </a:r>
            <a:r>
              <a:rPr lang="en-US" altLang="ko-KR" sz="1350" dirty="0">
                <a:solidFill>
                  <a:schemeClr val="tx1"/>
                </a:solidFill>
              </a:rPr>
              <a:t>        FOR NOT FOUND SET </a:t>
            </a:r>
            <a:r>
              <a:rPr lang="en-US" altLang="ko-KR" sz="1350" dirty="0" err="1">
                <a:solidFill>
                  <a:schemeClr val="tx1"/>
                </a:solidFill>
              </a:rPr>
              <a:t>endOfRow</a:t>
            </a:r>
            <a:r>
              <a:rPr lang="en-US" altLang="ko-KR" sz="1350" dirty="0">
                <a:solidFill>
                  <a:schemeClr val="tx1"/>
                </a:solidFill>
              </a:rPr>
              <a:t> = TRUE;</a:t>
            </a:r>
          </a:p>
          <a:p>
            <a:r>
              <a:rPr lang="en-US" altLang="ko-KR" sz="1350" dirty="0">
                <a:solidFill>
                  <a:schemeClr val="accent3">
                    <a:lumMod val="50000"/>
                  </a:schemeClr>
                </a:solidFill>
              </a:rPr>
              <a:t>20</a:t>
            </a:r>
          </a:p>
          <a:p>
            <a:r>
              <a:rPr lang="en-US" altLang="ko-KR" sz="1350" dirty="0">
                <a:solidFill>
                  <a:schemeClr val="accent3">
                    <a:lumMod val="50000"/>
                  </a:schemeClr>
                </a:solidFill>
              </a:rPr>
              <a:t>21</a:t>
            </a:r>
            <a:r>
              <a:rPr lang="en-US" altLang="ko-KR" sz="1350" dirty="0">
                <a:solidFill>
                  <a:schemeClr val="tx1"/>
                </a:solidFill>
              </a:rPr>
              <a:t>    OPEN </a:t>
            </a:r>
            <a:r>
              <a:rPr lang="en-US" altLang="ko-KR" sz="1350" dirty="0" err="1">
                <a:solidFill>
                  <a:schemeClr val="tx1"/>
                </a:solidFill>
              </a:rPr>
              <a:t>userCuror</a:t>
            </a:r>
            <a:r>
              <a:rPr lang="en-US" altLang="ko-KR" sz="1350" dirty="0">
                <a:solidFill>
                  <a:schemeClr val="tx1"/>
                </a:solidFill>
              </a:rPr>
              <a:t>; -- </a:t>
            </a:r>
            <a:r>
              <a:rPr lang="ko-KR" altLang="en-US" sz="1350" dirty="0">
                <a:solidFill>
                  <a:schemeClr val="tx1"/>
                </a:solidFill>
              </a:rPr>
              <a:t>커서 열기</a:t>
            </a:r>
            <a:endParaRPr lang="en-US" altLang="ko-KR" sz="1350" dirty="0">
              <a:solidFill>
                <a:schemeClr val="tx1"/>
              </a:solidFill>
            </a:endParaRPr>
          </a:p>
          <a:p>
            <a:r>
              <a:rPr lang="en-US" altLang="ko-KR" sz="1350" dirty="0">
                <a:solidFill>
                  <a:schemeClr val="accent3">
                    <a:lumMod val="50000"/>
                  </a:schemeClr>
                </a:solidFill>
              </a:rPr>
              <a:t>22</a:t>
            </a:r>
            <a:r>
              <a:rPr lang="en-US" altLang="ko-KR" sz="1350" dirty="0">
                <a:solidFill>
                  <a:schemeClr val="tx1"/>
                </a:solidFill>
              </a:rPr>
              <a:t>    </a:t>
            </a:r>
            <a:r>
              <a:rPr lang="en-US" altLang="ko-KR" sz="1350" dirty="0" err="1">
                <a:solidFill>
                  <a:schemeClr val="tx1"/>
                </a:solidFill>
              </a:rPr>
              <a:t>grade_loop</a:t>
            </a:r>
            <a:r>
              <a:rPr lang="en-US" altLang="ko-KR" sz="1350" dirty="0">
                <a:solidFill>
                  <a:schemeClr val="tx1"/>
                </a:solidFill>
              </a:rPr>
              <a:t>: LOOP </a:t>
            </a:r>
          </a:p>
          <a:p>
            <a:r>
              <a:rPr lang="en-US" altLang="ko-KR" sz="1350" dirty="0">
                <a:solidFill>
                  <a:schemeClr val="accent3">
                    <a:lumMod val="50000"/>
                  </a:schemeClr>
                </a:solidFill>
              </a:rPr>
              <a:t>23</a:t>
            </a:r>
            <a:r>
              <a:rPr lang="en-US" altLang="ko-KR" sz="1350" dirty="0">
                <a:solidFill>
                  <a:schemeClr val="tx1"/>
                </a:solidFill>
              </a:rPr>
              <a:t>        FETCH </a:t>
            </a:r>
            <a:r>
              <a:rPr lang="en-US" altLang="ko-KR" sz="1350" dirty="0" err="1">
                <a:solidFill>
                  <a:schemeClr val="tx1"/>
                </a:solidFill>
              </a:rPr>
              <a:t>userCuror</a:t>
            </a:r>
            <a:r>
              <a:rPr lang="en-US" altLang="ko-KR" sz="1350" dirty="0">
                <a:solidFill>
                  <a:schemeClr val="tx1"/>
                </a:solidFill>
              </a:rPr>
              <a:t> INTO id, hap; </a:t>
            </a:r>
            <a:r>
              <a:rPr lang="en-US" altLang="ko-KR" sz="1350" dirty="0">
                <a:solidFill>
                  <a:schemeClr val="accent3">
                    <a:lumMod val="50000"/>
                  </a:schemeClr>
                </a:solidFill>
              </a:rPr>
              <a:t>-- </a:t>
            </a:r>
            <a:r>
              <a:rPr lang="ko-KR" altLang="en-US" sz="1350" dirty="0">
                <a:solidFill>
                  <a:schemeClr val="accent3">
                    <a:lumMod val="50000"/>
                  </a:schemeClr>
                </a:solidFill>
              </a:rPr>
              <a:t>첫 행 값 대입</a:t>
            </a:r>
            <a:endParaRPr lang="en-US" altLang="ko-KR" sz="135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altLang="ko-KR" sz="1350" dirty="0">
                <a:solidFill>
                  <a:schemeClr val="accent3">
                    <a:lumMod val="50000"/>
                  </a:schemeClr>
                </a:solidFill>
              </a:rPr>
              <a:t>24</a:t>
            </a:r>
            <a:r>
              <a:rPr lang="en-US" altLang="ko-KR" sz="1350" dirty="0">
                <a:solidFill>
                  <a:schemeClr val="tx1"/>
                </a:solidFill>
              </a:rPr>
              <a:t>        IF </a:t>
            </a:r>
            <a:r>
              <a:rPr lang="en-US" altLang="ko-KR" sz="1350" dirty="0" err="1">
                <a:solidFill>
                  <a:schemeClr val="tx1"/>
                </a:solidFill>
              </a:rPr>
              <a:t>endOfRow</a:t>
            </a:r>
            <a:r>
              <a:rPr lang="en-US" altLang="ko-KR" sz="1350" dirty="0">
                <a:solidFill>
                  <a:schemeClr val="tx1"/>
                </a:solidFill>
              </a:rPr>
              <a:t> THEN</a:t>
            </a:r>
          </a:p>
          <a:p>
            <a:r>
              <a:rPr lang="en-US" altLang="ko-KR" sz="1350" dirty="0">
                <a:solidFill>
                  <a:schemeClr val="accent3">
                    <a:lumMod val="50000"/>
                  </a:schemeClr>
                </a:solidFill>
              </a:rPr>
              <a:t>25</a:t>
            </a:r>
            <a:r>
              <a:rPr lang="en-US" altLang="ko-KR" sz="1350" dirty="0">
                <a:solidFill>
                  <a:schemeClr val="tx1"/>
                </a:solidFill>
              </a:rPr>
              <a:t>            LEAVE </a:t>
            </a:r>
            <a:r>
              <a:rPr lang="en-US" altLang="ko-KR" sz="1350" dirty="0" err="1">
                <a:solidFill>
                  <a:schemeClr val="tx1"/>
                </a:solidFill>
              </a:rPr>
              <a:t>grade_loop</a:t>
            </a:r>
            <a:r>
              <a:rPr lang="en-US" altLang="ko-KR" sz="1350" dirty="0">
                <a:solidFill>
                  <a:schemeClr val="tx1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8084564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11-3] </a:t>
            </a:r>
            <a:r>
              <a:rPr lang="ko-KR" altLang="en-US" dirty="0"/>
              <a:t>커서 활용하기 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>
                <a:latin typeface="+mn-ea"/>
                <a:ea typeface="+mn-ea"/>
              </a:rPr>
              <a:t>400~403p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9" name="내용 개체 틀 4">
            <a:extLst>
              <a:ext uri="{FF2B5EF4-FFF2-40B4-BE49-F238E27FC236}">
                <a16:creationId xmlns:a16="http://schemas.microsoft.com/office/drawing/2014/main" xmlns="" id="{2AF840FA-E1D4-495D-92C4-A177E339C0D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3501" y="773704"/>
            <a:ext cx="8963994" cy="6032509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400" dirty="0"/>
              <a:t>   </a:t>
            </a:r>
            <a:r>
              <a:rPr lang="en-US" altLang="ko-KR" sz="1500" dirty="0"/>
              <a:t>2-2 </a:t>
            </a:r>
            <a:r>
              <a:rPr lang="ko-KR" altLang="en-US" sz="1500" dirty="0"/>
              <a:t>회원 테이블의 고객 등급 열에 최우수 고객</a:t>
            </a:r>
            <a:r>
              <a:rPr lang="en-US" altLang="ko-KR" sz="1500" dirty="0"/>
              <a:t>, </a:t>
            </a:r>
            <a:r>
              <a:rPr lang="ko-KR" altLang="en-US" sz="1500" dirty="0"/>
              <a:t>우수고객</a:t>
            </a:r>
            <a:r>
              <a:rPr lang="en-US" altLang="ko-KR" sz="1500" dirty="0"/>
              <a:t>, </a:t>
            </a:r>
            <a:r>
              <a:rPr lang="ko-KR" altLang="en-US" sz="1500" dirty="0"/>
              <a:t>일반고객</a:t>
            </a:r>
            <a:r>
              <a:rPr lang="en-US" altLang="ko-KR" sz="1500" dirty="0"/>
              <a:t>, </a:t>
            </a:r>
            <a:r>
              <a:rPr lang="ko-KR" altLang="en-US" sz="1500" dirty="0"/>
              <a:t>유령고객 등의 값을 입력하는  </a:t>
            </a:r>
            <a:endParaRPr lang="en-US" altLang="ko-KR" sz="1500" dirty="0"/>
          </a:p>
          <a:p>
            <a:pPr marL="93662" indent="0">
              <a:buNone/>
            </a:pPr>
            <a:r>
              <a:rPr lang="en-US" altLang="ko-KR" sz="1500" dirty="0"/>
              <a:t>        </a:t>
            </a:r>
            <a:r>
              <a:rPr lang="ko-KR" altLang="en-US" sz="1500" dirty="0" err="1"/>
              <a:t>스토어드</a:t>
            </a:r>
            <a:r>
              <a:rPr lang="ko-KR" altLang="en-US" sz="1500" dirty="0"/>
              <a:t> 프로시저를 작성</a:t>
            </a:r>
            <a:endParaRPr lang="en-US" altLang="ko-KR" sz="1500" dirty="0"/>
          </a:p>
          <a:p>
            <a:pPr marL="93662" indent="0">
              <a:buNone/>
            </a:pPr>
            <a:endParaRPr lang="en-US" altLang="ko-KR" sz="1500" dirty="0"/>
          </a:p>
          <a:p>
            <a:pPr marL="93662" indent="0">
              <a:buNone/>
            </a:pPr>
            <a:endParaRPr lang="en-US" altLang="ko-KR" sz="1500" dirty="0"/>
          </a:p>
          <a:p>
            <a:pPr marL="93662" indent="0">
              <a:buNone/>
            </a:pPr>
            <a:endParaRPr lang="en-US" altLang="ko-KR" sz="1500" dirty="0"/>
          </a:p>
          <a:p>
            <a:pPr marL="93662" indent="0">
              <a:buNone/>
            </a:pPr>
            <a:endParaRPr lang="en-US" altLang="ko-KR" sz="1500" dirty="0"/>
          </a:p>
          <a:p>
            <a:pPr marL="93662" indent="0">
              <a:buNone/>
            </a:pPr>
            <a:endParaRPr lang="en-US" altLang="ko-KR" sz="1500" dirty="0"/>
          </a:p>
          <a:p>
            <a:pPr marL="93662" indent="0">
              <a:buNone/>
            </a:pPr>
            <a:endParaRPr lang="en-US" altLang="ko-KR" sz="1500" dirty="0"/>
          </a:p>
          <a:p>
            <a:pPr marL="93662" indent="0">
              <a:buNone/>
            </a:pPr>
            <a:endParaRPr lang="en-US" altLang="ko-KR" sz="1500" dirty="0"/>
          </a:p>
          <a:p>
            <a:pPr marL="93662" indent="0">
              <a:buNone/>
            </a:pPr>
            <a:endParaRPr lang="en-US" altLang="ko-KR" sz="1500" dirty="0"/>
          </a:p>
          <a:p>
            <a:pPr marL="93662" indent="0">
              <a:buNone/>
            </a:pPr>
            <a:endParaRPr lang="en-US" altLang="ko-KR" sz="1500" dirty="0"/>
          </a:p>
          <a:p>
            <a:pPr marL="93662" indent="0">
              <a:buNone/>
            </a:pPr>
            <a:endParaRPr lang="en-US" altLang="ko-KR" sz="2400" dirty="0"/>
          </a:p>
          <a:p>
            <a:pPr lvl="1"/>
            <a:r>
              <a:rPr lang="en-US" altLang="ko-KR" sz="1500" dirty="0"/>
              <a:t>5~7</a:t>
            </a:r>
            <a:r>
              <a:rPr lang="ko-KR" altLang="en-US" sz="1500" dirty="0"/>
              <a:t>행</a:t>
            </a:r>
            <a:r>
              <a:rPr lang="en-US" altLang="ko-KR" sz="1500" dirty="0"/>
              <a:t>: </a:t>
            </a:r>
            <a:r>
              <a:rPr lang="ko-KR" altLang="en-US" sz="1500" dirty="0"/>
              <a:t>사용할 변수를 정의</a:t>
            </a:r>
            <a:endParaRPr lang="en-US" altLang="ko-KR" sz="1500" dirty="0"/>
          </a:p>
          <a:p>
            <a:pPr lvl="1"/>
            <a:r>
              <a:rPr lang="en-US" altLang="ko-KR" sz="1500" dirty="0"/>
              <a:t>11~16</a:t>
            </a:r>
            <a:r>
              <a:rPr lang="ko-KR" altLang="en-US" sz="1500" dirty="0"/>
              <a:t>행</a:t>
            </a:r>
            <a:r>
              <a:rPr lang="en-US" altLang="ko-KR" sz="1500" dirty="0"/>
              <a:t>: </a:t>
            </a:r>
            <a:r>
              <a:rPr lang="ko-KR" altLang="en-US" sz="1500" dirty="0"/>
              <a:t>커서를 정의하는데</a:t>
            </a:r>
            <a:r>
              <a:rPr lang="en-US" altLang="ko-KR" sz="1500" dirty="0"/>
              <a:t>, </a:t>
            </a:r>
            <a:r>
              <a:rPr lang="ko-KR" altLang="en-US" sz="1500" dirty="0"/>
              <a:t>결과로 사용자 아이디와 사용자별 총구매액이 나옴</a:t>
            </a:r>
            <a:endParaRPr lang="en-US" altLang="ko-KR" sz="1500" dirty="0"/>
          </a:p>
          <a:p>
            <a:pPr lvl="1"/>
            <a:r>
              <a:rPr lang="en-US" altLang="ko-KR" sz="1500" dirty="0"/>
              <a:t>22~36</a:t>
            </a:r>
            <a:r>
              <a:rPr lang="ko-KR" altLang="en-US" sz="1500" dirty="0"/>
              <a:t>행</a:t>
            </a:r>
            <a:r>
              <a:rPr lang="en-US" altLang="ko-KR" sz="1500" dirty="0"/>
              <a:t>: LOOP</a:t>
            </a:r>
            <a:r>
              <a:rPr lang="ko-KR" altLang="en-US" sz="1500" dirty="0"/>
              <a:t>를 반복하면서 한 </a:t>
            </a:r>
            <a:r>
              <a:rPr lang="ko-KR" altLang="en-US" sz="1500" dirty="0" err="1"/>
              <a:t>행씩</a:t>
            </a:r>
            <a:r>
              <a:rPr lang="ko-KR" altLang="en-US" sz="1500" dirty="0"/>
              <a:t> 처리</a:t>
            </a:r>
            <a:endParaRPr lang="en-US" altLang="ko-KR" sz="1500" dirty="0"/>
          </a:p>
          <a:p>
            <a:pPr lvl="1"/>
            <a:r>
              <a:rPr lang="en-US" altLang="ko-KR" sz="1500" dirty="0"/>
              <a:t>28~33</a:t>
            </a:r>
            <a:r>
              <a:rPr lang="ko-KR" altLang="en-US" sz="1500" dirty="0"/>
              <a:t>행</a:t>
            </a:r>
            <a:r>
              <a:rPr lang="en-US" altLang="ko-KR" sz="1500" dirty="0"/>
              <a:t>: </a:t>
            </a:r>
            <a:r>
              <a:rPr lang="ko-KR" altLang="en-US" sz="1500" dirty="0"/>
              <a:t>총구매액</a:t>
            </a:r>
            <a:r>
              <a:rPr lang="en-US" altLang="ko-KR" sz="1500" dirty="0"/>
              <a:t>(hap)</a:t>
            </a:r>
            <a:r>
              <a:rPr lang="ko-KR" altLang="en-US" sz="1500" dirty="0"/>
              <a:t>에 따라 고객의 등급을 분류</a:t>
            </a:r>
            <a:endParaRPr lang="en-US" altLang="ko-KR" sz="1500" dirty="0"/>
          </a:p>
          <a:p>
            <a:pPr lvl="1"/>
            <a:r>
              <a:rPr lang="en-US" altLang="ko-KR" sz="1500" dirty="0"/>
              <a:t>35</a:t>
            </a:r>
            <a:r>
              <a:rPr lang="ko-KR" altLang="en-US" sz="1500" dirty="0"/>
              <a:t>행</a:t>
            </a:r>
            <a:r>
              <a:rPr lang="en-US" altLang="ko-KR" sz="1500" dirty="0"/>
              <a:t>: </a:t>
            </a:r>
            <a:r>
              <a:rPr lang="ko-KR" altLang="en-US" sz="1500" dirty="0"/>
              <a:t>분류한 고객의 등급</a:t>
            </a:r>
            <a:r>
              <a:rPr lang="en-US" altLang="ko-KR" sz="1500" dirty="0"/>
              <a:t>( grade)</a:t>
            </a:r>
            <a:r>
              <a:rPr lang="ko-KR" altLang="en-US" sz="1500" dirty="0"/>
              <a:t>을 업데이트</a:t>
            </a:r>
            <a:endParaRPr lang="en-US" altLang="ko-KR" sz="1500" dirty="0"/>
          </a:p>
          <a:p>
            <a:pPr marL="93662" indent="0">
              <a:buNone/>
            </a:pPr>
            <a:endParaRPr lang="en-US" altLang="ko-KR" sz="1500" dirty="0"/>
          </a:p>
          <a:p>
            <a:pPr marL="436562" indent="-342900">
              <a:buAutoNum type="arabicPeriod"/>
            </a:pPr>
            <a:endParaRPr lang="en-US" altLang="ko-KR" sz="14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C6DD6627-8D3F-4AFE-9A3D-4BF1F96B51AD}"/>
              </a:ext>
            </a:extLst>
          </p:cNvPr>
          <p:cNvSpPr/>
          <p:nvPr/>
        </p:nvSpPr>
        <p:spPr>
          <a:xfrm>
            <a:off x="476544" y="1493785"/>
            <a:ext cx="8235915" cy="319535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350" dirty="0">
                <a:solidFill>
                  <a:schemeClr val="accent3">
                    <a:lumMod val="50000"/>
                  </a:schemeClr>
                </a:solidFill>
              </a:rPr>
              <a:t>26</a:t>
            </a:r>
            <a:r>
              <a:rPr lang="en-US" altLang="ko-KR" sz="1350" dirty="0">
                <a:solidFill>
                  <a:schemeClr val="tx1"/>
                </a:solidFill>
              </a:rPr>
              <a:t>        END IF;</a:t>
            </a:r>
          </a:p>
          <a:p>
            <a:r>
              <a:rPr lang="en-US" altLang="ko-KR" sz="1350" dirty="0">
                <a:solidFill>
                  <a:schemeClr val="accent3">
                    <a:lumMod val="50000"/>
                  </a:schemeClr>
                </a:solidFill>
              </a:rPr>
              <a:t>27</a:t>
            </a:r>
            <a:r>
              <a:rPr lang="en-US" altLang="ko-KR" sz="135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350" dirty="0">
                <a:solidFill>
                  <a:schemeClr val="accent3">
                    <a:lumMod val="50000"/>
                  </a:schemeClr>
                </a:solidFill>
              </a:rPr>
              <a:t>28</a:t>
            </a:r>
            <a:r>
              <a:rPr lang="en-US" altLang="ko-KR" sz="1350" dirty="0">
                <a:solidFill>
                  <a:schemeClr val="tx1"/>
                </a:solidFill>
              </a:rPr>
              <a:t>        CASE </a:t>
            </a:r>
          </a:p>
          <a:p>
            <a:r>
              <a:rPr lang="en-US" altLang="ko-KR" sz="1350" dirty="0">
                <a:solidFill>
                  <a:schemeClr val="accent3">
                    <a:lumMod val="50000"/>
                  </a:schemeClr>
                </a:solidFill>
              </a:rPr>
              <a:t>29</a:t>
            </a:r>
            <a:r>
              <a:rPr lang="en-US" altLang="ko-KR" sz="1350" dirty="0">
                <a:solidFill>
                  <a:schemeClr val="tx1"/>
                </a:solidFill>
              </a:rPr>
              <a:t>            WHEN (hap &gt;= 1500) THEN SET </a:t>
            </a:r>
            <a:r>
              <a:rPr lang="en-US" altLang="ko-KR" sz="1350" dirty="0" err="1">
                <a:solidFill>
                  <a:schemeClr val="tx1"/>
                </a:solidFill>
              </a:rPr>
              <a:t>userGrade</a:t>
            </a:r>
            <a:r>
              <a:rPr lang="en-US" altLang="ko-KR" sz="1350" dirty="0">
                <a:solidFill>
                  <a:schemeClr val="tx1"/>
                </a:solidFill>
              </a:rPr>
              <a:t> = '</a:t>
            </a:r>
            <a:r>
              <a:rPr lang="ko-KR" altLang="en-US" sz="1350" dirty="0">
                <a:solidFill>
                  <a:schemeClr val="tx1"/>
                </a:solidFill>
              </a:rPr>
              <a:t>최우수고객</a:t>
            </a:r>
            <a:r>
              <a:rPr lang="en-US" altLang="ko-KR" sz="1350" dirty="0">
                <a:solidFill>
                  <a:schemeClr val="tx1"/>
                </a:solidFill>
              </a:rPr>
              <a:t>';</a:t>
            </a:r>
          </a:p>
          <a:p>
            <a:r>
              <a:rPr lang="en-US" altLang="ko-KR" sz="1350" dirty="0">
                <a:solidFill>
                  <a:schemeClr val="accent3">
                    <a:lumMod val="50000"/>
                  </a:schemeClr>
                </a:solidFill>
              </a:rPr>
              <a:t>30</a:t>
            </a:r>
            <a:r>
              <a:rPr lang="en-US" altLang="ko-KR" sz="1350" dirty="0">
                <a:solidFill>
                  <a:schemeClr val="tx1"/>
                </a:solidFill>
              </a:rPr>
              <a:t>            WHEN (hap &gt;= 1000) THEN SET </a:t>
            </a:r>
            <a:r>
              <a:rPr lang="en-US" altLang="ko-KR" sz="1350" dirty="0" err="1">
                <a:solidFill>
                  <a:schemeClr val="tx1"/>
                </a:solidFill>
              </a:rPr>
              <a:t>userGrade</a:t>
            </a:r>
            <a:r>
              <a:rPr lang="en-US" altLang="ko-KR" sz="1350" dirty="0">
                <a:solidFill>
                  <a:schemeClr val="tx1"/>
                </a:solidFill>
              </a:rPr>
              <a:t> ='</a:t>
            </a:r>
            <a:r>
              <a:rPr lang="ko-KR" altLang="en-US" sz="1350" dirty="0">
                <a:solidFill>
                  <a:schemeClr val="tx1"/>
                </a:solidFill>
              </a:rPr>
              <a:t>우수고객</a:t>
            </a:r>
            <a:r>
              <a:rPr lang="en-US" altLang="ko-KR" sz="1350" dirty="0">
                <a:solidFill>
                  <a:schemeClr val="tx1"/>
                </a:solidFill>
              </a:rPr>
              <a:t>';</a:t>
            </a:r>
          </a:p>
          <a:p>
            <a:r>
              <a:rPr lang="en-US" altLang="ko-KR" sz="1350" dirty="0">
                <a:solidFill>
                  <a:schemeClr val="accent3">
                    <a:lumMod val="50000"/>
                  </a:schemeClr>
                </a:solidFill>
              </a:rPr>
              <a:t>31</a:t>
            </a:r>
            <a:r>
              <a:rPr lang="en-US" altLang="ko-KR" sz="1350" dirty="0">
                <a:solidFill>
                  <a:schemeClr val="tx1"/>
                </a:solidFill>
              </a:rPr>
              <a:t>            WHEN (hap &gt;= 1) THEN SET </a:t>
            </a:r>
            <a:r>
              <a:rPr lang="en-US" altLang="ko-KR" sz="1350" dirty="0" err="1">
                <a:solidFill>
                  <a:schemeClr val="tx1"/>
                </a:solidFill>
              </a:rPr>
              <a:t>userGrade</a:t>
            </a:r>
            <a:r>
              <a:rPr lang="en-US" altLang="ko-KR" sz="1350" dirty="0">
                <a:solidFill>
                  <a:schemeClr val="tx1"/>
                </a:solidFill>
              </a:rPr>
              <a:t> ='</a:t>
            </a:r>
            <a:r>
              <a:rPr lang="ko-KR" altLang="en-US" sz="1350" dirty="0">
                <a:solidFill>
                  <a:schemeClr val="tx1"/>
                </a:solidFill>
              </a:rPr>
              <a:t>일반고객</a:t>
            </a:r>
            <a:r>
              <a:rPr lang="en-US" altLang="ko-KR" sz="1350" dirty="0">
                <a:solidFill>
                  <a:schemeClr val="tx1"/>
                </a:solidFill>
              </a:rPr>
              <a:t>';</a:t>
            </a:r>
          </a:p>
          <a:p>
            <a:r>
              <a:rPr lang="en-US" altLang="ko-KR" sz="1350" dirty="0">
                <a:solidFill>
                  <a:schemeClr val="accent3">
                    <a:lumMod val="50000"/>
                  </a:schemeClr>
                </a:solidFill>
              </a:rPr>
              <a:t>32</a:t>
            </a:r>
            <a:r>
              <a:rPr lang="en-US" altLang="ko-KR" sz="1350" dirty="0">
                <a:solidFill>
                  <a:schemeClr val="tx1"/>
                </a:solidFill>
              </a:rPr>
              <a:t>            ELSE SET </a:t>
            </a:r>
            <a:r>
              <a:rPr lang="en-US" altLang="ko-KR" sz="1350" dirty="0" err="1">
                <a:solidFill>
                  <a:schemeClr val="tx1"/>
                </a:solidFill>
              </a:rPr>
              <a:t>userGrade</a:t>
            </a:r>
            <a:r>
              <a:rPr lang="en-US" altLang="ko-KR" sz="1350" dirty="0">
                <a:solidFill>
                  <a:schemeClr val="tx1"/>
                </a:solidFill>
              </a:rPr>
              <a:t> ='</a:t>
            </a:r>
            <a:r>
              <a:rPr lang="ko-KR" altLang="en-US" sz="1350" dirty="0">
                <a:solidFill>
                  <a:schemeClr val="tx1"/>
                </a:solidFill>
              </a:rPr>
              <a:t>유령고객</a:t>
            </a:r>
            <a:r>
              <a:rPr lang="en-US" altLang="ko-KR" sz="1350" dirty="0">
                <a:solidFill>
                  <a:schemeClr val="tx1"/>
                </a:solidFill>
              </a:rPr>
              <a:t>';</a:t>
            </a:r>
          </a:p>
          <a:p>
            <a:r>
              <a:rPr lang="en-US" altLang="ko-KR" sz="1350" dirty="0">
                <a:solidFill>
                  <a:schemeClr val="accent3">
                    <a:lumMod val="50000"/>
                  </a:schemeClr>
                </a:solidFill>
              </a:rPr>
              <a:t>33</a:t>
            </a:r>
            <a:r>
              <a:rPr lang="en-US" altLang="ko-KR" sz="1350" dirty="0">
                <a:solidFill>
                  <a:schemeClr val="tx1"/>
                </a:solidFill>
              </a:rPr>
              <a:t>        END CASE;</a:t>
            </a:r>
          </a:p>
          <a:p>
            <a:r>
              <a:rPr lang="en-US" altLang="ko-KR" sz="1350" dirty="0">
                <a:solidFill>
                  <a:schemeClr val="accent3">
                    <a:lumMod val="50000"/>
                  </a:schemeClr>
                </a:solidFill>
              </a:rPr>
              <a:t>34 </a:t>
            </a:r>
          </a:p>
          <a:p>
            <a:r>
              <a:rPr lang="en-US" altLang="ko-KR" sz="1350" dirty="0">
                <a:solidFill>
                  <a:schemeClr val="accent3">
                    <a:lumMod val="50000"/>
                  </a:schemeClr>
                </a:solidFill>
              </a:rPr>
              <a:t>35</a:t>
            </a:r>
            <a:r>
              <a:rPr lang="en-US" altLang="ko-KR" sz="1350" dirty="0">
                <a:solidFill>
                  <a:schemeClr val="tx1"/>
                </a:solidFill>
              </a:rPr>
              <a:t>        UPDATE </a:t>
            </a:r>
            <a:r>
              <a:rPr lang="en-US" altLang="ko-KR" sz="1350" dirty="0" err="1">
                <a:solidFill>
                  <a:schemeClr val="tx1"/>
                </a:solidFill>
              </a:rPr>
              <a:t>userTBL</a:t>
            </a:r>
            <a:r>
              <a:rPr lang="en-US" altLang="ko-KR" sz="1350" dirty="0">
                <a:solidFill>
                  <a:schemeClr val="tx1"/>
                </a:solidFill>
              </a:rPr>
              <a:t> SET grade = </a:t>
            </a:r>
            <a:r>
              <a:rPr lang="en-US" altLang="ko-KR" sz="1350" dirty="0" err="1">
                <a:solidFill>
                  <a:schemeClr val="tx1"/>
                </a:solidFill>
              </a:rPr>
              <a:t>userGrade</a:t>
            </a:r>
            <a:r>
              <a:rPr lang="en-US" altLang="ko-KR" sz="1350" dirty="0">
                <a:solidFill>
                  <a:schemeClr val="tx1"/>
                </a:solidFill>
              </a:rPr>
              <a:t> WHERE </a:t>
            </a:r>
            <a:r>
              <a:rPr lang="en-US" altLang="ko-KR" sz="1350" dirty="0" err="1">
                <a:solidFill>
                  <a:schemeClr val="tx1"/>
                </a:solidFill>
              </a:rPr>
              <a:t>userID</a:t>
            </a:r>
            <a:r>
              <a:rPr lang="en-US" altLang="ko-KR" sz="1350" dirty="0">
                <a:solidFill>
                  <a:schemeClr val="tx1"/>
                </a:solidFill>
              </a:rPr>
              <a:t> = id;</a:t>
            </a:r>
          </a:p>
          <a:p>
            <a:r>
              <a:rPr lang="en-US" altLang="ko-KR" sz="1350" dirty="0">
                <a:solidFill>
                  <a:schemeClr val="accent3">
                    <a:lumMod val="50000"/>
                  </a:schemeClr>
                </a:solidFill>
              </a:rPr>
              <a:t>36</a:t>
            </a:r>
            <a:r>
              <a:rPr lang="en-US" altLang="ko-KR" sz="1350" dirty="0">
                <a:solidFill>
                  <a:schemeClr val="tx1"/>
                </a:solidFill>
              </a:rPr>
              <a:t>     END LOOP </a:t>
            </a:r>
            <a:r>
              <a:rPr lang="en-US" altLang="ko-KR" sz="1350" dirty="0" err="1">
                <a:solidFill>
                  <a:schemeClr val="tx1"/>
                </a:solidFill>
              </a:rPr>
              <a:t>grade_loop</a:t>
            </a:r>
            <a:r>
              <a:rPr lang="en-US" altLang="ko-KR" sz="135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350" dirty="0">
                <a:solidFill>
                  <a:schemeClr val="accent3">
                    <a:lumMod val="50000"/>
                  </a:schemeClr>
                </a:solidFill>
              </a:rPr>
              <a:t>37</a:t>
            </a:r>
            <a:r>
              <a:rPr lang="en-US" altLang="ko-KR" sz="135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350" dirty="0">
                <a:solidFill>
                  <a:schemeClr val="accent3">
                    <a:lumMod val="50000"/>
                  </a:schemeClr>
                </a:solidFill>
              </a:rPr>
              <a:t>38</a:t>
            </a:r>
            <a:r>
              <a:rPr lang="en-US" altLang="ko-KR" sz="1350" dirty="0">
                <a:solidFill>
                  <a:schemeClr val="tx1"/>
                </a:solidFill>
              </a:rPr>
              <a:t>     CLOSE </a:t>
            </a:r>
            <a:r>
              <a:rPr lang="en-US" altLang="ko-KR" sz="1350" dirty="0" err="1">
                <a:solidFill>
                  <a:schemeClr val="tx1"/>
                </a:solidFill>
              </a:rPr>
              <a:t>userCuror</a:t>
            </a:r>
            <a:r>
              <a:rPr lang="en-US" altLang="ko-KR" sz="1350" dirty="0">
                <a:solidFill>
                  <a:schemeClr val="tx1"/>
                </a:solidFill>
              </a:rPr>
              <a:t>; </a:t>
            </a:r>
            <a:r>
              <a:rPr lang="en-US" altLang="ko-KR" sz="1350" dirty="0">
                <a:solidFill>
                  <a:schemeClr val="accent3">
                    <a:lumMod val="50000"/>
                  </a:schemeClr>
                </a:solidFill>
              </a:rPr>
              <a:t>-- </a:t>
            </a:r>
            <a:r>
              <a:rPr lang="ko-KR" altLang="en-US" sz="1350" dirty="0">
                <a:solidFill>
                  <a:schemeClr val="accent3">
                    <a:lumMod val="50000"/>
                  </a:schemeClr>
                </a:solidFill>
              </a:rPr>
              <a:t>커서 닫기 </a:t>
            </a:r>
            <a:endParaRPr lang="en-US" altLang="ko-KR" sz="135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altLang="ko-KR" sz="1350" dirty="0">
                <a:solidFill>
                  <a:schemeClr val="accent3">
                    <a:lumMod val="50000"/>
                  </a:schemeClr>
                </a:solidFill>
              </a:rPr>
              <a:t>39 </a:t>
            </a:r>
            <a:r>
              <a:rPr lang="en-US" altLang="ko-KR" sz="1350" dirty="0">
                <a:solidFill>
                  <a:schemeClr val="tx1"/>
                </a:solidFill>
              </a:rPr>
              <a:t>END $$ </a:t>
            </a:r>
          </a:p>
          <a:p>
            <a:r>
              <a:rPr lang="en-US" altLang="ko-KR" sz="1350" dirty="0">
                <a:solidFill>
                  <a:schemeClr val="accent3">
                    <a:lumMod val="50000"/>
                  </a:schemeClr>
                </a:solidFill>
              </a:rPr>
              <a:t>40</a:t>
            </a:r>
            <a:r>
              <a:rPr lang="en-US" altLang="ko-KR" sz="1350" dirty="0">
                <a:solidFill>
                  <a:schemeClr val="tx1"/>
                </a:solidFill>
              </a:rPr>
              <a:t> DELIMITER ;</a:t>
            </a:r>
          </a:p>
        </p:txBody>
      </p:sp>
    </p:spTree>
    <p:extLst>
      <p:ext uri="{BB962C8B-B14F-4D97-AF65-F5344CB8AC3E}">
        <p14:creationId xmlns:p14="http://schemas.microsoft.com/office/powerpoint/2010/main" val="40758360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11-3] </a:t>
            </a:r>
            <a:r>
              <a:rPr lang="ko-KR" altLang="en-US" dirty="0"/>
              <a:t>커서 활용하기 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>
                <a:latin typeface="+mn-ea"/>
                <a:ea typeface="+mn-ea"/>
              </a:rPr>
              <a:t>400~403p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9" name="내용 개체 틀 4">
            <a:extLst>
              <a:ext uri="{FF2B5EF4-FFF2-40B4-BE49-F238E27FC236}">
                <a16:creationId xmlns:a16="http://schemas.microsoft.com/office/drawing/2014/main" xmlns="" id="{2AF840FA-E1D4-495D-92C4-A177E339C0D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3501" y="773704"/>
            <a:ext cx="8963994" cy="6032509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400" dirty="0"/>
              <a:t>   </a:t>
            </a:r>
            <a:r>
              <a:rPr lang="en-US" altLang="ko-KR" sz="1500" dirty="0"/>
              <a:t>2-3 </a:t>
            </a:r>
            <a:r>
              <a:rPr lang="ko-KR" altLang="en-US" sz="1500" dirty="0"/>
              <a:t>고객 등급이 완성되었는지 확인 </a:t>
            </a:r>
            <a:endParaRPr lang="en-US" altLang="ko-KR" sz="1500" dirty="0"/>
          </a:p>
          <a:p>
            <a:pPr marL="93662" indent="0">
              <a:buNone/>
            </a:pPr>
            <a:endParaRPr lang="en-US" altLang="ko-KR" sz="1500" dirty="0"/>
          </a:p>
          <a:p>
            <a:pPr marL="93662" indent="0">
              <a:buNone/>
            </a:pPr>
            <a:endParaRPr lang="en-US" altLang="ko-KR" sz="1500" dirty="0"/>
          </a:p>
          <a:p>
            <a:pPr marL="93662" indent="0">
              <a:buNone/>
            </a:pPr>
            <a:endParaRPr lang="en-US" altLang="ko-KR" sz="1500" dirty="0"/>
          </a:p>
          <a:p>
            <a:pPr marL="93662" indent="0">
              <a:buNone/>
            </a:pPr>
            <a:endParaRPr lang="en-US" altLang="ko-KR" sz="1500" dirty="0"/>
          </a:p>
          <a:p>
            <a:pPr marL="93662" indent="0">
              <a:buNone/>
            </a:pPr>
            <a:endParaRPr lang="en-US" altLang="ko-KR" sz="1500" dirty="0"/>
          </a:p>
          <a:p>
            <a:pPr marL="93662" indent="0">
              <a:buNone/>
            </a:pPr>
            <a:endParaRPr lang="en-US" altLang="ko-KR" sz="1500" dirty="0"/>
          </a:p>
          <a:p>
            <a:pPr marL="93662" indent="0">
              <a:buNone/>
            </a:pPr>
            <a:endParaRPr lang="en-US" altLang="ko-KR" sz="1500" dirty="0"/>
          </a:p>
          <a:p>
            <a:pPr marL="93662" indent="0">
              <a:buNone/>
            </a:pPr>
            <a:endParaRPr lang="en-US" altLang="ko-KR" sz="1500" dirty="0"/>
          </a:p>
          <a:p>
            <a:pPr marL="93662" indent="0">
              <a:buNone/>
            </a:pPr>
            <a:endParaRPr lang="en-US" altLang="ko-KR" sz="2400" dirty="0"/>
          </a:p>
          <a:p>
            <a:pPr marL="93662" indent="0">
              <a:buNone/>
            </a:pPr>
            <a:endParaRPr lang="en-US" altLang="ko-KR" sz="1500" dirty="0"/>
          </a:p>
          <a:p>
            <a:pPr marL="436562" indent="-342900">
              <a:buAutoNum type="arabicPeriod"/>
            </a:pPr>
            <a:endParaRPr lang="en-US" altLang="ko-KR" sz="14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C6DD6627-8D3F-4AFE-9A3D-4BF1F96B51AD}"/>
              </a:ext>
            </a:extLst>
          </p:cNvPr>
          <p:cNvSpPr/>
          <p:nvPr/>
        </p:nvSpPr>
        <p:spPr>
          <a:xfrm>
            <a:off x="476544" y="1178750"/>
            <a:ext cx="8235915" cy="54006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350" dirty="0">
                <a:solidFill>
                  <a:schemeClr val="tx1"/>
                </a:solidFill>
              </a:rPr>
              <a:t>CALL </a:t>
            </a:r>
            <a:r>
              <a:rPr lang="en-US" altLang="ko-KR" sz="1350" dirty="0" err="1">
                <a:solidFill>
                  <a:schemeClr val="tx1"/>
                </a:solidFill>
              </a:rPr>
              <a:t>gradeProc</a:t>
            </a:r>
            <a:r>
              <a:rPr lang="en-US" altLang="ko-KR" sz="1350" dirty="0">
                <a:solidFill>
                  <a:schemeClr val="tx1"/>
                </a:solidFill>
              </a:rPr>
              <a:t>();</a:t>
            </a:r>
          </a:p>
          <a:p>
            <a:r>
              <a:rPr lang="en-US" altLang="ko-KR" sz="1350" dirty="0">
                <a:solidFill>
                  <a:schemeClr val="tx1"/>
                </a:solidFill>
              </a:rPr>
              <a:t>SELECT * FROM </a:t>
            </a:r>
            <a:r>
              <a:rPr lang="en-US" altLang="ko-KR" sz="1350" dirty="0" err="1">
                <a:solidFill>
                  <a:schemeClr val="tx1"/>
                </a:solidFill>
              </a:rPr>
              <a:t>userTBL</a:t>
            </a:r>
            <a:r>
              <a:rPr lang="en-US" altLang="ko-KR" sz="1350" dirty="0">
                <a:solidFill>
                  <a:schemeClr val="tx1"/>
                </a:solidFill>
              </a:rPr>
              <a:t>;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09ABEF5E-64C8-46EF-889F-8C5B17CD63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87" y="1808819"/>
            <a:ext cx="7080864" cy="284259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484720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4-1 </a:t>
            </a:r>
            <a:r>
              <a:rPr lang="ko-KR" altLang="en-US" dirty="0"/>
              <a:t>트리거  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트리거</a:t>
            </a:r>
            <a:r>
              <a:rPr lang="en-US" altLang="ko-KR" dirty="0"/>
              <a:t>(trigger)</a:t>
            </a:r>
          </a:p>
          <a:p>
            <a:pPr lvl="1"/>
            <a:r>
              <a:rPr lang="ko-KR" altLang="en-US" dirty="0"/>
              <a:t>테이블에 부착되는</a:t>
            </a:r>
            <a:r>
              <a:rPr lang="en-US" altLang="ko-KR" dirty="0"/>
              <a:t>(attach) </a:t>
            </a:r>
            <a:r>
              <a:rPr lang="ko-KR" altLang="en-US" dirty="0"/>
              <a:t>프로그램 코드</a:t>
            </a:r>
            <a:endParaRPr lang="en-US" altLang="ko-KR" dirty="0"/>
          </a:p>
          <a:p>
            <a:pPr lvl="1"/>
            <a:r>
              <a:rPr lang="ko-KR" altLang="en-US" dirty="0"/>
              <a:t>해당 테이블에 데이터 삽입</a:t>
            </a:r>
            <a:r>
              <a:rPr lang="en-US" altLang="ko-KR" dirty="0"/>
              <a:t>, </a:t>
            </a:r>
            <a:r>
              <a:rPr lang="ko-KR" altLang="en-US" dirty="0"/>
              <a:t>수정</a:t>
            </a:r>
            <a:r>
              <a:rPr lang="en-US" altLang="ko-KR" dirty="0"/>
              <a:t>, </a:t>
            </a:r>
            <a:r>
              <a:rPr lang="ko-KR" altLang="en-US" dirty="0"/>
              <a:t>삭제 작업이 발생하면 자동으로 실행</a:t>
            </a:r>
            <a:endParaRPr lang="en-US" altLang="ko-KR" dirty="0"/>
          </a:p>
          <a:p>
            <a:pPr lvl="1"/>
            <a:r>
              <a:rPr lang="ko-KR" altLang="en-US" dirty="0"/>
              <a:t>트리거는 제약 조건과 더불어 데이터의 무결성을 보장하는 장치의 역할을 함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347046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11-4] </a:t>
            </a:r>
            <a:r>
              <a:rPr lang="ko-KR" altLang="en-US" dirty="0"/>
              <a:t>트리거 생성하고 작동 확인하기 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>
                <a:latin typeface="+mn-ea"/>
                <a:ea typeface="+mn-ea"/>
              </a:rPr>
              <a:t>404~406p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400" dirty="0"/>
              <a:t>1 </a:t>
            </a:r>
            <a:r>
              <a:rPr lang="en-US" altLang="ko-KR" sz="1400" dirty="0" err="1"/>
              <a:t>cookDB</a:t>
            </a:r>
            <a:r>
              <a:rPr lang="en-US" altLang="ko-KR" sz="1400" dirty="0"/>
              <a:t> </a:t>
            </a:r>
            <a:r>
              <a:rPr lang="ko-KR" altLang="en-US" sz="1400" dirty="0"/>
              <a:t>초기화하기 </a:t>
            </a:r>
            <a:endParaRPr lang="en-US" altLang="ko-KR" sz="1400" dirty="0"/>
          </a:p>
          <a:p>
            <a:pPr marL="93662" indent="0">
              <a:buNone/>
            </a:pPr>
            <a:r>
              <a:rPr lang="en-US" altLang="ko-KR" sz="1400" dirty="0"/>
              <a:t>   1-1 </a:t>
            </a:r>
            <a:r>
              <a:rPr lang="en-US" altLang="ko-KR" dirty="0" err="1"/>
              <a:t>cookDB.sql</a:t>
            </a:r>
            <a:r>
              <a:rPr lang="en-US" altLang="ko-KR" dirty="0"/>
              <a:t> </a:t>
            </a:r>
            <a:r>
              <a:rPr lang="ko-KR" altLang="en-US" dirty="0"/>
              <a:t>파일을 열어 실행</a:t>
            </a:r>
            <a:endParaRPr lang="en-US" altLang="ko-KR" dirty="0"/>
          </a:p>
          <a:p>
            <a:pPr marL="93662" indent="0">
              <a:buNone/>
            </a:pPr>
            <a:r>
              <a:rPr lang="en-US" altLang="ko-KR" sz="1400" dirty="0"/>
              <a:t>   1-2 </a:t>
            </a:r>
            <a:r>
              <a:rPr lang="ko-KR" altLang="en-US" sz="1400" dirty="0"/>
              <a:t>열린 쿼리 창을 모두 닫고 새 쿼리 창을 염</a:t>
            </a:r>
            <a:endParaRPr lang="en-US" altLang="ko-KR" sz="1400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r>
              <a:rPr lang="en-US" altLang="ko-KR" sz="1400" dirty="0"/>
              <a:t>2 </a:t>
            </a:r>
            <a:r>
              <a:rPr lang="ko-KR" altLang="en-US" sz="1400" dirty="0"/>
              <a:t>트리거 생성하고 작동 확인하기 </a:t>
            </a:r>
            <a:endParaRPr lang="en-US" altLang="ko-KR" sz="1400" dirty="0"/>
          </a:p>
          <a:p>
            <a:pPr marL="93662" indent="0">
              <a:buNone/>
            </a:pPr>
            <a:r>
              <a:rPr lang="en-US" altLang="ko-KR" sz="1400" dirty="0"/>
              <a:t>   2-1 </a:t>
            </a:r>
            <a:r>
              <a:rPr lang="en-US" altLang="ko-KR" dirty="0" err="1"/>
              <a:t>cookDB</a:t>
            </a:r>
            <a:r>
              <a:rPr lang="ko-KR" altLang="en-US" dirty="0"/>
              <a:t>에 간단한 테이블 생성</a:t>
            </a: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800" dirty="0"/>
          </a:p>
          <a:p>
            <a:pPr marL="93662" indent="0">
              <a:buNone/>
            </a:pPr>
            <a:r>
              <a:rPr lang="en-US" altLang="ko-KR" dirty="0"/>
              <a:t>   2-2 </a:t>
            </a:r>
            <a:r>
              <a:rPr lang="ko-KR" altLang="en-US" dirty="0"/>
              <a:t>로 만든 테이블</a:t>
            </a:r>
            <a:r>
              <a:rPr lang="en-US" altLang="ko-KR" dirty="0"/>
              <a:t>(</a:t>
            </a:r>
            <a:r>
              <a:rPr lang="en-US" altLang="ko-KR" dirty="0" err="1"/>
              <a:t>testTBL</a:t>
            </a:r>
            <a:r>
              <a:rPr lang="en-US" altLang="ko-KR" dirty="0"/>
              <a:t>)</a:t>
            </a:r>
            <a:r>
              <a:rPr lang="ko-KR" altLang="en-US" dirty="0"/>
              <a:t>에 트리거 부착</a:t>
            </a:r>
            <a:endParaRPr lang="en-US" altLang="ko-KR" sz="1400" dirty="0"/>
          </a:p>
          <a:p>
            <a:pPr marL="93662" indent="0">
              <a:buNone/>
            </a:pPr>
            <a:r>
              <a:rPr lang="en-US" altLang="ko-KR" sz="1400" dirty="0"/>
              <a:t> </a:t>
            </a:r>
          </a:p>
          <a:p>
            <a:pPr marL="436562" indent="-342900">
              <a:buAutoNum type="arabicPeriod"/>
            </a:pPr>
            <a:endParaRPr lang="en-US" altLang="ko-KR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C7AE049F-9026-48E7-A1B5-E143E3E98A2B}"/>
              </a:ext>
            </a:extLst>
          </p:cNvPr>
          <p:cNvSpPr/>
          <p:nvPr/>
        </p:nvSpPr>
        <p:spPr>
          <a:xfrm>
            <a:off x="476544" y="2663914"/>
            <a:ext cx="8235915" cy="11701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USE </a:t>
            </a:r>
            <a:r>
              <a:rPr lang="en-US" altLang="ko-KR" sz="1400" dirty="0" err="1">
                <a:solidFill>
                  <a:schemeClr val="tx1"/>
                </a:solidFill>
              </a:rPr>
              <a:t>cookDB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CREATE TABLE IF NOT EXISTS </a:t>
            </a:r>
            <a:r>
              <a:rPr lang="en-US" altLang="ko-KR" sz="1400" dirty="0" err="1">
                <a:solidFill>
                  <a:schemeClr val="tx1"/>
                </a:solidFill>
              </a:rPr>
              <a:t>testTBL</a:t>
            </a:r>
            <a:r>
              <a:rPr lang="en-US" altLang="ko-KR" sz="1400" dirty="0">
                <a:solidFill>
                  <a:schemeClr val="tx1"/>
                </a:solidFill>
              </a:rPr>
              <a:t> (id INT, txt VARCHAR(10));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INSERT INTO </a:t>
            </a:r>
            <a:r>
              <a:rPr lang="en-US" altLang="ko-KR" sz="1400" dirty="0" err="1">
                <a:solidFill>
                  <a:schemeClr val="tx1"/>
                </a:solidFill>
              </a:rPr>
              <a:t>testTBL</a:t>
            </a:r>
            <a:r>
              <a:rPr lang="en-US" altLang="ko-KR" sz="1400" dirty="0">
                <a:solidFill>
                  <a:schemeClr val="tx1"/>
                </a:solidFill>
              </a:rPr>
              <a:t> VALUES (1, '</a:t>
            </a:r>
            <a:r>
              <a:rPr lang="ko-KR" altLang="en-US" sz="1400" dirty="0" err="1">
                <a:solidFill>
                  <a:schemeClr val="tx1"/>
                </a:solidFill>
              </a:rPr>
              <a:t>이엑스아이디</a:t>
            </a:r>
            <a:r>
              <a:rPr lang="en-US" altLang="ko-KR" sz="1400" dirty="0">
                <a:solidFill>
                  <a:schemeClr val="tx1"/>
                </a:solidFill>
              </a:rPr>
              <a:t>');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INSERT INTO </a:t>
            </a:r>
            <a:r>
              <a:rPr lang="en-US" altLang="ko-KR" sz="1400" dirty="0" err="1">
                <a:solidFill>
                  <a:schemeClr val="tx1"/>
                </a:solidFill>
              </a:rPr>
              <a:t>testTBL</a:t>
            </a:r>
            <a:r>
              <a:rPr lang="en-US" altLang="ko-KR" sz="1400" dirty="0">
                <a:solidFill>
                  <a:schemeClr val="tx1"/>
                </a:solidFill>
              </a:rPr>
              <a:t> VALUES (2, '</a:t>
            </a:r>
            <a:r>
              <a:rPr lang="ko-KR" altLang="en-US" sz="1400" dirty="0">
                <a:solidFill>
                  <a:schemeClr val="tx1"/>
                </a:solidFill>
              </a:rPr>
              <a:t>블랙핑크</a:t>
            </a:r>
            <a:r>
              <a:rPr lang="en-US" altLang="ko-KR" sz="1400" dirty="0">
                <a:solidFill>
                  <a:schemeClr val="tx1"/>
                </a:solidFill>
              </a:rPr>
              <a:t>');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INSERT INTO </a:t>
            </a:r>
            <a:r>
              <a:rPr lang="en-US" altLang="ko-KR" sz="1400" dirty="0" err="1">
                <a:solidFill>
                  <a:schemeClr val="tx1"/>
                </a:solidFill>
              </a:rPr>
              <a:t>testTBL</a:t>
            </a:r>
            <a:r>
              <a:rPr lang="en-US" altLang="ko-KR" sz="1400" dirty="0">
                <a:solidFill>
                  <a:schemeClr val="tx1"/>
                </a:solidFill>
              </a:rPr>
              <a:t> VALUES (3, '</a:t>
            </a:r>
            <a:r>
              <a:rPr lang="ko-KR" altLang="en-US" sz="1400" dirty="0" err="1">
                <a:solidFill>
                  <a:schemeClr val="tx1"/>
                </a:solidFill>
              </a:rPr>
              <a:t>에이핑크</a:t>
            </a:r>
            <a:r>
              <a:rPr lang="en-US" altLang="ko-KR" sz="1400" dirty="0">
                <a:solidFill>
                  <a:schemeClr val="tx1"/>
                </a:solidFill>
              </a:rPr>
              <a:t>');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62FE64B7-0C62-4401-8EC7-2E08A1F99212}"/>
              </a:ext>
            </a:extLst>
          </p:cNvPr>
          <p:cNvSpPr/>
          <p:nvPr/>
        </p:nvSpPr>
        <p:spPr>
          <a:xfrm>
            <a:off x="476545" y="4528783"/>
            <a:ext cx="8235915" cy="218640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DROP TRIGGER IF EXISTS </a:t>
            </a:r>
            <a:r>
              <a:rPr lang="en-US" altLang="ko-KR" sz="1400" dirty="0" err="1">
                <a:solidFill>
                  <a:schemeClr val="tx1"/>
                </a:solidFill>
              </a:rPr>
              <a:t>testTrg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DELIMITER //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CREATE TRIGGER </a:t>
            </a:r>
            <a:r>
              <a:rPr lang="en-US" altLang="ko-KR" sz="1400" dirty="0" err="1">
                <a:solidFill>
                  <a:schemeClr val="tx1"/>
                </a:solidFill>
              </a:rPr>
              <a:t>testTrg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-- </a:t>
            </a:r>
            <a:r>
              <a:rPr lang="ko-KR" altLang="en-US" sz="1400" dirty="0">
                <a:solidFill>
                  <a:schemeClr val="accent3">
                    <a:lumMod val="50000"/>
                  </a:schemeClr>
                </a:solidFill>
              </a:rPr>
              <a:t>트리거 이름 </a:t>
            </a:r>
            <a:endParaRPr lang="en-US" altLang="ko-KR" sz="14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     AFTER DELETE </a:t>
            </a:r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-- </a:t>
            </a:r>
            <a:r>
              <a:rPr lang="ko-KR" altLang="en-US" sz="1400" dirty="0">
                <a:solidFill>
                  <a:schemeClr val="accent3">
                    <a:lumMod val="50000"/>
                  </a:schemeClr>
                </a:solidFill>
              </a:rPr>
              <a:t>삭제 후에 작동하도록 지정 </a:t>
            </a:r>
            <a:endParaRPr lang="en-US" altLang="ko-KR" sz="14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     ON </a:t>
            </a:r>
            <a:r>
              <a:rPr lang="en-US" altLang="ko-KR" sz="1400" dirty="0" err="1">
                <a:solidFill>
                  <a:schemeClr val="tx1"/>
                </a:solidFill>
              </a:rPr>
              <a:t>testTBL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-- </a:t>
            </a:r>
            <a:r>
              <a:rPr lang="ko-KR" altLang="en-US" sz="1400" dirty="0">
                <a:solidFill>
                  <a:schemeClr val="accent3">
                    <a:lumMod val="50000"/>
                  </a:schemeClr>
                </a:solidFill>
              </a:rPr>
              <a:t>트리거를 부착할 테이블 </a:t>
            </a:r>
            <a:endParaRPr lang="en-US" altLang="ko-KR" sz="14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     FOR EACH ROW </a:t>
            </a:r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-- </a:t>
            </a:r>
            <a:r>
              <a:rPr lang="ko-KR" altLang="en-US" sz="1400" dirty="0">
                <a:solidFill>
                  <a:schemeClr val="accent3">
                    <a:lumMod val="50000"/>
                  </a:schemeClr>
                </a:solidFill>
              </a:rPr>
              <a:t>각 행마다 적용 </a:t>
            </a:r>
            <a:endParaRPr lang="en-US" altLang="ko-KR" sz="14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BEGIN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SET @msg = '</a:t>
            </a:r>
            <a:r>
              <a:rPr lang="ko-KR" altLang="en-US" sz="1400" dirty="0">
                <a:solidFill>
                  <a:schemeClr val="tx1"/>
                </a:solidFill>
              </a:rPr>
              <a:t>가수 그룹이 삭제됨</a:t>
            </a:r>
            <a:r>
              <a:rPr lang="en-US" altLang="ko-KR" sz="1400" dirty="0">
                <a:solidFill>
                  <a:schemeClr val="tx1"/>
                </a:solidFill>
              </a:rPr>
              <a:t>'; </a:t>
            </a:r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-- </a:t>
            </a:r>
            <a:r>
              <a:rPr lang="ko-KR" altLang="en-US" sz="1400" dirty="0">
                <a:solidFill>
                  <a:schemeClr val="accent3">
                    <a:lumMod val="50000"/>
                  </a:schemeClr>
                </a:solidFill>
              </a:rPr>
              <a:t>트리거 실행 시 작동하는 코드 </a:t>
            </a:r>
            <a:endParaRPr lang="en-US" altLang="ko-KR" sz="14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END //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DELIMITER ;</a:t>
            </a:r>
          </a:p>
        </p:txBody>
      </p:sp>
    </p:spTree>
    <p:extLst>
      <p:ext uri="{BB962C8B-B14F-4D97-AF65-F5344CB8AC3E}">
        <p14:creationId xmlns:p14="http://schemas.microsoft.com/office/powerpoint/2010/main" val="2451126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11-4] </a:t>
            </a:r>
            <a:r>
              <a:rPr lang="ko-KR" altLang="en-US" dirty="0"/>
              <a:t>트리거 생성하고 작동 확인하기 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>
                <a:latin typeface="+mn-ea"/>
                <a:ea typeface="+mn-ea"/>
              </a:rPr>
              <a:t>404~406p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400" dirty="0"/>
              <a:t>   2-3 </a:t>
            </a:r>
            <a:r>
              <a:rPr lang="ko-KR" altLang="en-US" sz="1400" dirty="0"/>
              <a:t>데이터 변경</a:t>
            </a:r>
            <a:r>
              <a:rPr lang="en-US" altLang="ko-KR" sz="1400" dirty="0"/>
              <a:t>(</a:t>
            </a:r>
            <a:r>
              <a:rPr lang="ko-KR" altLang="en-US" sz="1400" dirty="0"/>
              <a:t>삽입</a:t>
            </a:r>
            <a:r>
              <a:rPr lang="en-US" altLang="ko-KR" sz="1400" dirty="0"/>
              <a:t>, </a:t>
            </a:r>
            <a:r>
              <a:rPr lang="ko-KR" altLang="en-US" sz="1400" dirty="0"/>
              <a:t>수정</a:t>
            </a:r>
            <a:r>
              <a:rPr lang="en-US" altLang="ko-KR" sz="1400" dirty="0"/>
              <a:t>, </a:t>
            </a:r>
            <a:r>
              <a:rPr lang="ko-KR" altLang="en-US" sz="1400" dirty="0"/>
              <a:t>삭제</a:t>
            </a:r>
            <a:r>
              <a:rPr lang="en-US" altLang="ko-KR" sz="1400" dirty="0"/>
              <a:t>) </a:t>
            </a:r>
            <a:r>
              <a:rPr lang="ko-KR" altLang="en-US" sz="1400" dirty="0"/>
              <a:t>작업 수행 </a:t>
            </a:r>
            <a:r>
              <a:rPr lang="en-US" altLang="ko-KR" sz="1400" dirty="0"/>
              <a:t> </a:t>
            </a:r>
          </a:p>
          <a:p>
            <a:pPr marL="436562" indent="-342900">
              <a:buAutoNum type="arabicPeriod"/>
            </a:pPr>
            <a:endParaRPr lang="en-US" altLang="ko-KR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C7AE049F-9026-48E7-A1B5-E143E3E98A2B}"/>
              </a:ext>
            </a:extLst>
          </p:cNvPr>
          <p:cNvSpPr/>
          <p:nvPr/>
        </p:nvSpPr>
        <p:spPr>
          <a:xfrm>
            <a:off x="476544" y="1178751"/>
            <a:ext cx="8235915" cy="16201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SET @msg = '';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INSERT INTO </a:t>
            </a:r>
            <a:r>
              <a:rPr lang="en-US" altLang="ko-KR" sz="1400" dirty="0" err="1">
                <a:solidFill>
                  <a:schemeClr val="tx1"/>
                </a:solidFill>
              </a:rPr>
              <a:t>testTBL</a:t>
            </a:r>
            <a:r>
              <a:rPr lang="en-US" altLang="ko-KR" sz="1400" dirty="0">
                <a:solidFill>
                  <a:schemeClr val="tx1"/>
                </a:solidFill>
              </a:rPr>
              <a:t> VALUES (4, '</a:t>
            </a:r>
            <a:r>
              <a:rPr lang="ko-KR" altLang="en-US" sz="1400" dirty="0">
                <a:solidFill>
                  <a:schemeClr val="tx1"/>
                </a:solidFill>
              </a:rPr>
              <a:t>여자친구</a:t>
            </a:r>
            <a:r>
              <a:rPr lang="en-US" altLang="ko-KR" sz="1400" dirty="0">
                <a:solidFill>
                  <a:schemeClr val="tx1"/>
                </a:solidFill>
              </a:rPr>
              <a:t>');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SELECT @msg;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UPDATE </a:t>
            </a:r>
            <a:r>
              <a:rPr lang="en-US" altLang="ko-KR" sz="1400" dirty="0" err="1">
                <a:solidFill>
                  <a:schemeClr val="tx1"/>
                </a:solidFill>
              </a:rPr>
              <a:t>testTBL</a:t>
            </a:r>
            <a:r>
              <a:rPr lang="en-US" altLang="ko-KR" sz="1400" dirty="0">
                <a:solidFill>
                  <a:schemeClr val="tx1"/>
                </a:solidFill>
              </a:rPr>
              <a:t> SET txt = '</a:t>
            </a:r>
            <a:r>
              <a:rPr lang="ko-KR" altLang="en-US" sz="1400" dirty="0" err="1">
                <a:solidFill>
                  <a:schemeClr val="tx1"/>
                </a:solidFill>
              </a:rPr>
              <a:t>레드벨벳</a:t>
            </a:r>
            <a:r>
              <a:rPr lang="en-US" altLang="ko-KR" sz="1400" dirty="0">
                <a:solidFill>
                  <a:schemeClr val="tx1"/>
                </a:solidFill>
              </a:rPr>
              <a:t>' WHERE id = 3;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SELECT @msg;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DELETE FROM </a:t>
            </a:r>
            <a:r>
              <a:rPr lang="en-US" altLang="ko-KR" sz="1400" dirty="0" err="1">
                <a:solidFill>
                  <a:schemeClr val="tx1"/>
                </a:solidFill>
              </a:rPr>
              <a:t>testTBL</a:t>
            </a:r>
            <a:r>
              <a:rPr lang="en-US" altLang="ko-KR" sz="1400" dirty="0">
                <a:solidFill>
                  <a:schemeClr val="tx1"/>
                </a:solidFill>
              </a:rPr>
              <a:t> WHERE id = 4;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SELECT @msg;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F59E7B0A-D1CF-4722-B1BB-B393C0A8AA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44" y="2956303"/>
            <a:ext cx="2403167" cy="2137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175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4-2 </a:t>
            </a:r>
            <a:r>
              <a:rPr lang="ko-KR" altLang="en-US" dirty="0"/>
              <a:t>트리거의 종류   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AFTER </a:t>
            </a:r>
            <a:r>
              <a:rPr lang="ko-KR" altLang="en-US" dirty="0"/>
              <a:t>트리거</a:t>
            </a:r>
            <a:endParaRPr lang="en-US" altLang="ko-KR" dirty="0"/>
          </a:p>
          <a:p>
            <a:pPr lvl="1"/>
            <a:r>
              <a:rPr lang="ko-KR" altLang="en-US" dirty="0"/>
              <a:t>테이블에 변경</a:t>
            </a:r>
            <a:r>
              <a:rPr lang="en-US" altLang="ko-KR" dirty="0"/>
              <a:t>(</a:t>
            </a:r>
            <a:r>
              <a:rPr lang="ko-KR" altLang="en-US" dirty="0"/>
              <a:t>삽입</a:t>
            </a:r>
            <a:r>
              <a:rPr lang="en-US" altLang="ko-KR" dirty="0"/>
              <a:t>, </a:t>
            </a:r>
            <a:r>
              <a:rPr lang="ko-KR" altLang="en-US" dirty="0"/>
              <a:t>수정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  <a:r>
              <a:rPr lang="en-US" altLang="ko-KR" dirty="0"/>
              <a:t>) </a:t>
            </a:r>
            <a:r>
              <a:rPr lang="ko-KR" altLang="en-US" dirty="0"/>
              <a:t>작업이 일어났을 때 작동하는 트리거</a:t>
            </a:r>
            <a:endParaRPr lang="en-US" altLang="ko-KR" dirty="0"/>
          </a:p>
          <a:p>
            <a:pPr lvl="1"/>
            <a:r>
              <a:rPr lang="ko-KR" altLang="en-US" dirty="0"/>
              <a:t>변경 작업이 일어난 후</a:t>
            </a:r>
            <a:r>
              <a:rPr lang="en-US" altLang="ko-KR" dirty="0"/>
              <a:t>(after) </a:t>
            </a:r>
            <a:r>
              <a:rPr lang="ko-KR" altLang="en-US" dirty="0"/>
              <a:t>실행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BEFORE </a:t>
            </a:r>
            <a:r>
              <a:rPr lang="ko-KR" altLang="en-US" dirty="0"/>
              <a:t>트리거</a:t>
            </a:r>
            <a:endParaRPr lang="en-US" altLang="ko-KR" dirty="0"/>
          </a:p>
          <a:p>
            <a:pPr lvl="1"/>
            <a:r>
              <a:rPr lang="ko-KR" altLang="en-US" dirty="0"/>
              <a:t>테이블에 변경</a:t>
            </a:r>
            <a:r>
              <a:rPr lang="en-US" altLang="ko-KR" dirty="0"/>
              <a:t>(</a:t>
            </a:r>
            <a:r>
              <a:rPr lang="ko-KR" altLang="en-US" dirty="0"/>
              <a:t>삽입</a:t>
            </a:r>
            <a:r>
              <a:rPr lang="en-US" altLang="ko-KR" dirty="0"/>
              <a:t>, </a:t>
            </a:r>
            <a:r>
              <a:rPr lang="ko-KR" altLang="en-US" dirty="0"/>
              <a:t>수정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  <a:r>
              <a:rPr lang="en-US" altLang="ko-KR" dirty="0"/>
              <a:t>) </a:t>
            </a:r>
            <a:r>
              <a:rPr lang="ko-KR" altLang="en-US" dirty="0"/>
              <a:t>작업이 일어나기 전</a:t>
            </a:r>
            <a:r>
              <a:rPr lang="en-US" altLang="ko-KR" dirty="0"/>
              <a:t>(before)</a:t>
            </a:r>
            <a:r>
              <a:rPr lang="ko-KR" altLang="en-US" dirty="0"/>
              <a:t>에 실행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트리거 생성 형식 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67B22763-75FB-4510-A8D1-91A3A171501E}"/>
              </a:ext>
            </a:extLst>
          </p:cNvPr>
          <p:cNvSpPr/>
          <p:nvPr/>
        </p:nvSpPr>
        <p:spPr>
          <a:xfrm>
            <a:off x="476544" y="3383994"/>
            <a:ext cx="8235915" cy="292532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CREATE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[DEFINER = { user | CURRENT_USER }]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TRIGGER </a:t>
            </a:r>
            <a:r>
              <a:rPr lang="en-US" altLang="ko-KR" sz="1400" dirty="0" err="1">
                <a:solidFill>
                  <a:schemeClr val="tx1"/>
                </a:solidFill>
              </a:rPr>
              <a:t>trigger_name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</a:t>
            </a:r>
            <a:r>
              <a:rPr lang="en-US" altLang="ko-KR" sz="1400" dirty="0" err="1">
                <a:solidFill>
                  <a:schemeClr val="tx1"/>
                </a:solidFill>
              </a:rPr>
              <a:t>trigger_time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</a:rPr>
              <a:t>trigger_event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ON </a:t>
            </a:r>
            <a:r>
              <a:rPr lang="en-US" altLang="ko-KR" sz="1400" dirty="0" err="1">
                <a:solidFill>
                  <a:schemeClr val="tx1"/>
                </a:solidFill>
              </a:rPr>
              <a:t>TBL_name</a:t>
            </a:r>
            <a:r>
              <a:rPr lang="en-US" altLang="ko-KR" sz="1400" dirty="0">
                <a:solidFill>
                  <a:schemeClr val="tx1"/>
                </a:solidFill>
              </a:rPr>
              <a:t> FOR EACH ROW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[</a:t>
            </a:r>
            <a:r>
              <a:rPr lang="en-US" altLang="ko-KR" sz="1400" dirty="0" err="1">
                <a:solidFill>
                  <a:schemeClr val="tx1"/>
                </a:solidFill>
              </a:rPr>
              <a:t>trigger_order</a:t>
            </a:r>
            <a:r>
              <a:rPr lang="en-US" altLang="ko-KR" sz="1400" dirty="0">
                <a:solidFill>
                  <a:schemeClr val="tx1"/>
                </a:solidFill>
              </a:rPr>
              <a:t>]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</a:t>
            </a:r>
            <a:r>
              <a:rPr lang="en-US" altLang="ko-KR" sz="1400" dirty="0" err="1">
                <a:solidFill>
                  <a:schemeClr val="tx1"/>
                </a:solidFill>
              </a:rPr>
              <a:t>trigger_body</a:t>
            </a:r>
            <a:endParaRPr lang="en-US" altLang="ko-KR" sz="1400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 err="1">
                <a:solidFill>
                  <a:schemeClr val="tx1"/>
                </a:solidFill>
              </a:rPr>
              <a:t>trigger_time</a:t>
            </a:r>
            <a:r>
              <a:rPr lang="en-US" altLang="ko-KR" sz="1400" dirty="0">
                <a:solidFill>
                  <a:schemeClr val="tx1"/>
                </a:solidFill>
              </a:rPr>
              <a:t>: { BEFORE | AFTER }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 err="1">
                <a:solidFill>
                  <a:schemeClr val="tx1"/>
                </a:solidFill>
              </a:rPr>
              <a:t>trigger_event</a:t>
            </a:r>
            <a:r>
              <a:rPr lang="en-US" altLang="ko-KR" sz="1400" dirty="0">
                <a:solidFill>
                  <a:schemeClr val="tx1"/>
                </a:solidFill>
              </a:rPr>
              <a:t>: { INSERT | UPDATE | DELETE }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 err="1">
                <a:solidFill>
                  <a:schemeClr val="tx1"/>
                </a:solidFill>
              </a:rPr>
              <a:t>trigger_order</a:t>
            </a:r>
            <a:r>
              <a:rPr lang="en-US" altLang="ko-KR" sz="1400" dirty="0">
                <a:solidFill>
                  <a:schemeClr val="tx1"/>
                </a:solidFill>
              </a:rPr>
              <a:t>: { FOLLOWS | PRECEDES } </a:t>
            </a:r>
            <a:r>
              <a:rPr lang="en-US" altLang="ko-KR" sz="1400" dirty="0" err="1">
                <a:solidFill>
                  <a:schemeClr val="tx1"/>
                </a:solidFill>
              </a:rPr>
              <a:t>other_trigger_name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8382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1-1 </a:t>
            </a:r>
            <a:r>
              <a:rPr lang="ko-KR" altLang="en-US" dirty="0" err="1"/>
              <a:t>스토어드</a:t>
            </a:r>
            <a:r>
              <a:rPr lang="ko-KR" altLang="en-US" dirty="0"/>
              <a:t> 프로그램의 개요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스토어드</a:t>
            </a:r>
            <a:r>
              <a:rPr lang="ko-KR" altLang="en-US" dirty="0"/>
              <a:t> 프로그램</a:t>
            </a:r>
            <a:r>
              <a:rPr lang="en-US" altLang="ko-KR" dirty="0"/>
              <a:t>(stored program)</a:t>
            </a:r>
          </a:p>
          <a:p>
            <a:pPr lvl="1"/>
            <a:r>
              <a:rPr lang="en-US" altLang="ko-KR" dirty="0"/>
              <a:t>MySQL</a:t>
            </a:r>
            <a:r>
              <a:rPr lang="ko-KR" altLang="en-US" dirty="0"/>
              <a:t>에서 제공하는 프로그래밍 언어 기능을 통틀어서 일컫는 말</a:t>
            </a:r>
            <a:endParaRPr lang="en-US" altLang="ko-KR" dirty="0"/>
          </a:p>
          <a:p>
            <a:pPr lvl="1"/>
            <a:r>
              <a:rPr lang="ko-KR" altLang="en-US" dirty="0"/>
              <a:t>일반 쿼리를 묶는 역할을 할 뿐만 아니라 프로그래밍 기능도 제공함으로써 시스템의 성능이 향상됨</a:t>
            </a:r>
            <a:endParaRPr lang="en-US" altLang="ko-KR" dirty="0"/>
          </a:p>
          <a:p>
            <a:pPr lvl="1"/>
            <a:r>
              <a:rPr lang="ko-KR" altLang="en-US" dirty="0"/>
              <a:t>종류에는 </a:t>
            </a:r>
            <a:r>
              <a:rPr lang="ko-KR" altLang="en-US" dirty="0" err="1"/>
              <a:t>스토어드</a:t>
            </a:r>
            <a:r>
              <a:rPr lang="ko-KR" altLang="en-US" dirty="0"/>
              <a:t> 프로시저</a:t>
            </a:r>
            <a:r>
              <a:rPr lang="en-US" altLang="ko-KR" dirty="0"/>
              <a:t>, </a:t>
            </a:r>
            <a:r>
              <a:rPr lang="ko-KR" altLang="en-US" dirty="0" err="1"/>
              <a:t>스토어드</a:t>
            </a:r>
            <a:r>
              <a:rPr lang="ko-KR" altLang="en-US" dirty="0"/>
              <a:t> 함수</a:t>
            </a:r>
            <a:r>
              <a:rPr lang="en-US" altLang="ko-KR" dirty="0"/>
              <a:t>, </a:t>
            </a:r>
            <a:r>
              <a:rPr lang="ko-KR" altLang="en-US" dirty="0"/>
              <a:t>트리거</a:t>
            </a:r>
            <a:r>
              <a:rPr lang="en-US" altLang="ko-KR" dirty="0"/>
              <a:t>, </a:t>
            </a:r>
            <a:r>
              <a:rPr lang="ko-KR" altLang="en-US" dirty="0"/>
              <a:t>커서 등이 있음 </a:t>
            </a:r>
          </a:p>
        </p:txBody>
      </p:sp>
    </p:spTree>
    <p:extLst>
      <p:ext uri="{BB962C8B-B14F-4D97-AF65-F5344CB8AC3E}">
        <p14:creationId xmlns:p14="http://schemas.microsoft.com/office/powerpoint/2010/main" val="5048098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11-5] AFTER</a:t>
            </a:r>
            <a:r>
              <a:rPr lang="ko-KR" altLang="en-US" dirty="0"/>
              <a:t> 트리거 생성하고 작동 확인하기  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>
                <a:latin typeface="+mn-ea"/>
                <a:ea typeface="+mn-ea"/>
              </a:rPr>
              <a:t>407~410p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400" dirty="0"/>
              <a:t>1 </a:t>
            </a:r>
            <a:r>
              <a:rPr lang="ko-KR" altLang="en-US" sz="1400" dirty="0"/>
              <a:t>백업 테이블 생성하기 </a:t>
            </a:r>
            <a:endParaRPr lang="en-US" altLang="ko-KR" sz="1400" dirty="0"/>
          </a:p>
          <a:p>
            <a:pPr marL="93662" indent="0">
              <a:buNone/>
            </a:pPr>
            <a:r>
              <a:rPr lang="en-US" altLang="ko-KR" sz="1400" dirty="0"/>
              <a:t>   1-1 </a:t>
            </a:r>
            <a:r>
              <a:rPr lang="ko-KR" altLang="en-US" sz="1400" dirty="0"/>
              <a:t>데이터를 저장할 백업 테이블 생성 </a:t>
            </a: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436562" indent="-342900">
              <a:buAutoNum type="arabicPeriod"/>
            </a:pPr>
            <a:endParaRPr lang="en-US" altLang="ko-KR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C7AE049F-9026-48E7-A1B5-E143E3E98A2B}"/>
              </a:ext>
            </a:extLst>
          </p:cNvPr>
          <p:cNvSpPr/>
          <p:nvPr/>
        </p:nvSpPr>
        <p:spPr>
          <a:xfrm>
            <a:off x="476544" y="1468444"/>
            <a:ext cx="8235915" cy="340071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USE </a:t>
            </a:r>
            <a:r>
              <a:rPr lang="en-US" altLang="ko-KR" sz="1400" dirty="0" err="1">
                <a:solidFill>
                  <a:schemeClr val="tx1"/>
                </a:solidFill>
              </a:rPr>
              <a:t>cookDB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DROP TABLE </a:t>
            </a:r>
            <a:r>
              <a:rPr lang="en-US" altLang="ko-KR" sz="1400" dirty="0" err="1">
                <a:solidFill>
                  <a:schemeClr val="tx1"/>
                </a:solidFill>
              </a:rPr>
              <a:t>buyTBL</a:t>
            </a:r>
            <a:r>
              <a:rPr lang="en-US" altLang="ko-KR" sz="1400" dirty="0">
                <a:solidFill>
                  <a:schemeClr val="tx1"/>
                </a:solidFill>
              </a:rPr>
              <a:t>; </a:t>
            </a:r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-- </a:t>
            </a:r>
            <a:r>
              <a:rPr lang="ko-KR" altLang="en-US" sz="1400" dirty="0">
                <a:solidFill>
                  <a:schemeClr val="accent3">
                    <a:lumMod val="50000"/>
                  </a:schemeClr>
                </a:solidFill>
              </a:rPr>
              <a:t>구매 테이블은 실습에 필요 없으므로 삭제 </a:t>
            </a:r>
            <a:endParaRPr lang="en-US" altLang="ko-KR" sz="14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CREATE TABLE </a:t>
            </a:r>
            <a:r>
              <a:rPr lang="en-US" altLang="ko-KR" sz="1400" dirty="0" err="1">
                <a:solidFill>
                  <a:schemeClr val="tx1"/>
                </a:solidFill>
              </a:rPr>
              <a:t>backup_userTBL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( </a:t>
            </a:r>
            <a:r>
              <a:rPr lang="en-US" altLang="ko-KR" sz="1400" dirty="0" err="1">
                <a:solidFill>
                  <a:schemeClr val="tx1"/>
                </a:solidFill>
              </a:rPr>
              <a:t>userID</a:t>
            </a:r>
            <a:r>
              <a:rPr lang="en-US" altLang="ko-KR" sz="1400" dirty="0">
                <a:solidFill>
                  <a:schemeClr val="tx1"/>
                </a:solidFill>
              </a:rPr>
              <a:t> char(8) NOT NULL,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</a:rPr>
              <a:t>userName</a:t>
            </a:r>
            <a:r>
              <a:rPr lang="en-US" altLang="ko-KR" sz="1400" dirty="0">
                <a:solidFill>
                  <a:schemeClr val="tx1"/>
                </a:solidFill>
              </a:rPr>
              <a:t> varchar(10) NOT NULL,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</a:rPr>
              <a:t>birthYear</a:t>
            </a:r>
            <a:r>
              <a:rPr lang="en-US" altLang="ko-KR" sz="1400" dirty="0">
                <a:solidFill>
                  <a:schemeClr val="tx1"/>
                </a:solidFill>
              </a:rPr>
              <a:t> int NOT NULL,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</a:rPr>
              <a:t>addr</a:t>
            </a:r>
            <a:r>
              <a:rPr lang="en-US" altLang="ko-KR" sz="1400" dirty="0">
                <a:solidFill>
                  <a:schemeClr val="tx1"/>
                </a:solidFill>
              </a:rPr>
              <a:t> char(2) NOT NULL,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mobile1 char(3),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mobile2 char(8),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height </a:t>
            </a:r>
            <a:r>
              <a:rPr lang="en-US" altLang="ko-KR" sz="1400" dirty="0" err="1">
                <a:solidFill>
                  <a:schemeClr val="tx1"/>
                </a:solidFill>
              </a:rPr>
              <a:t>smallint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</a:rPr>
              <a:t>mDate</a:t>
            </a:r>
            <a:r>
              <a:rPr lang="en-US" altLang="ko-KR" sz="1400" dirty="0">
                <a:solidFill>
                  <a:schemeClr val="tx1"/>
                </a:solidFill>
              </a:rPr>
              <a:t> date,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</a:rPr>
              <a:t>modType</a:t>
            </a:r>
            <a:r>
              <a:rPr lang="en-US" altLang="ko-KR" sz="1400" dirty="0">
                <a:solidFill>
                  <a:schemeClr val="tx1"/>
                </a:solidFill>
              </a:rPr>
              <a:t> char(2), </a:t>
            </a:r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-- </a:t>
            </a:r>
            <a:r>
              <a:rPr lang="ko-KR" altLang="en-US" sz="1400" dirty="0">
                <a:solidFill>
                  <a:schemeClr val="accent3">
                    <a:lumMod val="50000"/>
                  </a:schemeClr>
                </a:solidFill>
              </a:rPr>
              <a:t>변경된 유형</a:t>
            </a:r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(‘</a:t>
            </a:r>
            <a:r>
              <a:rPr lang="ko-KR" altLang="en-US" sz="1400" dirty="0">
                <a:solidFill>
                  <a:schemeClr val="accent3">
                    <a:lumMod val="50000"/>
                  </a:schemeClr>
                </a:solidFill>
              </a:rPr>
              <a:t>수정’ 또는 ‘삭제’</a:t>
            </a:r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)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</a:rPr>
              <a:t>modDate</a:t>
            </a:r>
            <a:r>
              <a:rPr lang="en-US" altLang="ko-KR" sz="1400" dirty="0">
                <a:solidFill>
                  <a:schemeClr val="tx1"/>
                </a:solidFill>
              </a:rPr>
              <a:t> date, </a:t>
            </a:r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-- </a:t>
            </a:r>
            <a:r>
              <a:rPr lang="ko-KR" altLang="en-US" sz="1400" dirty="0">
                <a:solidFill>
                  <a:schemeClr val="accent3">
                    <a:lumMod val="50000"/>
                  </a:schemeClr>
                </a:solidFill>
              </a:rPr>
              <a:t>변경된 날짜 </a:t>
            </a:r>
            <a:endParaRPr lang="en-US" altLang="ko-KR" sz="14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</a:rPr>
              <a:t>modUser</a:t>
            </a:r>
            <a:r>
              <a:rPr lang="en-US" altLang="ko-KR" sz="1400" dirty="0">
                <a:solidFill>
                  <a:schemeClr val="tx1"/>
                </a:solidFill>
              </a:rPr>
              <a:t> varchar(256) </a:t>
            </a:r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-- </a:t>
            </a:r>
            <a:r>
              <a:rPr lang="ko-KR" altLang="en-US" sz="1400" dirty="0">
                <a:solidFill>
                  <a:schemeClr val="accent3">
                    <a:lumMod val="50000"/>
                  </a:schemeClr>
                </a:solidFill>
              </a:rPr>
              <a:t>변경한 사용자 </a:t>
            </a:r>
            <a:endParaRPr lang="en-US" altLang="ko-KR" sz="14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018086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11-5] AFTER</a:t>
            </a:r>
            <a:r>
              <a:rPr lang="ko-KR" altLang="en-US" dirty="0"/>
              <a:t> 트리거 생성하고 작동 확인하기  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>
                <a:latin typeface="+mn-ea"/>
                <a:ea typeface="+mn-ea"/>
              </a:rPr>
              <a:t>407~410p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dirty="0"/>
              <a:t>2</a:t>
            </a:r>
            <a:r>
              <a:rPr lang="en-US" altLang="ko-KR" sz="1400" dirty="0"/>
              <a:t> </a:t>
            </a:r>
            <a:r>
              <a:rPr lang="ko-KR" altLang="en-US" dirty="0"/>
              <a:t>트리거 생성하고 작동 확인하기 </a:t>
            </a:r>
            <a:endParaRPr lang="en-US" altLang="ko-KR" sz="1400" dirty="0"/>
          </a:p>
          <a:p>
            <a:pPr marL="93662" indent="0">
              <a:buNone/>
            </a:pPr>
            <a:r>
              <a:rPr lang="en-US" altLang="ko-KR" sz="1400" dirty="0"/>
              <a:t>   </a:t>
            </a:r>
            <a:r>
              <a:rPr lang="en-US" altLang="ko-KR" dirty="0"/>
              <a:t>2</a:t>
            </a:r>
            <a:r>
              <a:rPr lang="en-US" altLang="ko-KR" sz="1400" dirty="0"/>
              <a:t>-1 </a:t>
            </a:r>
            <a:r>
              <a:rPr lang="ko-KR" altLang="en-US" sz="1400" dirty="0"/>
              <a:t>데이터를 수정했을 때 작동하는 트리거 생성  </a:t>
            </a: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436562" indent="-342900">
              <a:buAutoNum type="arabicPeriod"/>
            </a:pPr>
            <a:endParaRPr lang="en-US" altLang="ko-KR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C7AE049F-9026-48E7-A1B5-E143E3E98A2B}"/>
              </a:ext>
            </a:extLst>
          </p:cNvPr>
          <p:cNvSpPr/>
          <p:nvPr/>
        </p:nvSpPr>
        <p:spPr>
          <a:xfrm>
            <a:off x="476544" y="1468444"/>
            <a:ext cx="8235915" cy="268063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1</a:t>
            </a:r>
            <a:r>
              <a:rPr lang="en-US" altLang="ko-KR" sz="1400" dirty="0">
                <a:solidFill>
                  <a:schemeClr val="tx1"/>
                </a:solidFill>
              </a:rPr>
              <a:t> DROP TRIGGER IF EXISTS </a:t>
            </a:r>
            <a:r>
              <a:rPr lang="en-US" altLang="ko-KR" sz="1400" dirty="0" err="1">
                <a:solidFill>
                  <a:schemeClr val="tx1"/>
                </a:solidFill>
              </a:rPr>
              <a:t>backUserTBL_UpdateTrg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2 </a:t>
            </a:r>
            <a:r>
              <a:rPr lang="en-US" altLang="ko-KR" sz="1400" dirty="0">
                <a:solidFill>
                  <a:schemeClr val="tx1"/>
                </a:solidFill>
              </a:rPr>
              <a:t>DELIMITER // 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3 </a:t>
            </a:r>
            <a:r>
              <a:rPr lang="en-US" altLang="ko-KR" sz="1400" dirty="0">
                <a:solidFill>
                  <a:schemeClr val="tx1"/>
                </a:solidFill>
              </a:rPr>
              <a:t>CREATE TRIGGER </a:t>
            </a:r>
            <a:r>
              <a:rPr lang="en-US" altLang="ko-KR" sz="1400" dirty="0" err="1">
                <a:solidFill>
                  <a:schemeClr val="tx1"/>
                </a:solidFill>
              </a:rPr>
              <a:t>backUserTBL_UpdateTrg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-- </a:t>
            </a:r>
            <a:r>
              <a:rPr lang="ko-KR" altLang="en-US" sz="1400" dirty="0">
                <a:solidFill>
                  <a:schemeClr val="accent3">
                    <a:lumMod val="50000"/>
                  </a:schemeClr>
                </a:solidFill>
              </a:rPr>
              <a:t>트리거 이름 </a:t>
            </a:r>
            <a:endParaRPr lang="en-US" altLang="ko-KR" sz="14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4</a:t>
            </a:r>
            <a:r>
              <a:rPr lang="en-US" altLang="ko-KR" sz="1400" dirty="0">
                <a:solidFill>
                  <a:schemeClr val="tx1"/>
                </a:solidFill>
              </a:rPr>
              <a:t>      AFTER UPDATE </a:t>
            </a:r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-- </a:t>
            </a:r>
            <a:r>
              <a:rPr lang="ko-KR" altLang="en-US" sz="1400" dirty="0">
                <a:solidFill>
                  <a:schemeClr val="accent3">
                    <a:lumMod val="50000"/>
                  </a:schemeClr>
                </a:solidFill>
              </a:rPr>
              <a:t>변경 후 작동하도록 지정 </a:t>
            </a:r>
            <a:endParaRPr lang="en-US" altLang="ko-KR" sz="14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5 </a:t>
            </a:r>
            <a:r>
              <a:rPr lang="en-US" altLang="ko-KR" sz="1400" dirty="0">
                <a:solidFill>
                  <a:schemeClr val="tx1"/>
                </a:solidFill>
              </a:rPr>
              <a:t>     ON </a:t>
            </a:r>
            <a:r>
              <a:rPr lang="en-US" altLang="ko-KR" sz="1400" dirty="0" err="1">
                <a:solidFill>
                  <a:schemeClr val="tx1"/>
                </a:solidFill>
              </a:rPr>
              <a:t>userTBL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-- </a:t>
            </a:r>
            <a:r>
              <a:rPr lang="ko-KR" altLang="en-US" sz="1400" dirty="0">
                <a:solidFill>
                  <a:schemeClr val="accent3">
                    <a:lumMod val="50000"/>
                  </a:schemeClr>
                </a:solidFill>
              </a:rPr>
              <a:t>트리거를 부착할 테이블 </a:t>
            </a:r>
            <a:endParaRPr lang="en-US" altLang="ko-KR" sz="14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6</a:t>
            </a:r>
            <a:r>
              <a:rPr lang="en-US" altLang="ko-KR" sz="1400" dirty="0">
                <a:solidFill>
                  <a:schemeClr val="tx1"/>
                </a:solidFill>
              </a:rPr>
              <a:t>      FOR EACH ROW 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7</a:t>
            </a:r>
            <a:r>
              <a:rPr lang="en-US" altLang="ko-KR" sz="1400" dirty="0">
                <a:solidFill>
                  <a:schemeClr val="tx1"/>
                </a:solidFill>
              </a:rPr>
              <a:t> BEGIN 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8</a:t>
            </a:r>
            <a:r>
              <a:rPr lang="en-US" altLang="ko-KR" sz="1400" dirty="0">
                <a:solidFill>
                  <a:schemeClr val="tx1"/>
                </a:solidFill>
              </a:rPr>
              <a:t>    INSERT INTO </a:t>
            </a:r>
            <a:r>
              <a:rPr lang="en-US" altLang="ko-KR" sz="1400" dirty="0" err="1">
                <a:solidFill>
                  <a:schemeClr val="tx1"/>
                </a:solidFill>
              </a:rPr>
              <a:t>backup_userTBL</a:t>
            </a:r>
            <a:r>
              <a:rPr lang="en-US" altLang="ko-KR" sz="1400" dirty="0">
                <a:solidFill>
                  <a:schemeClr val="tx1"/>
                </a:solidFill>
              </a:rPr>
              <a:t> VALUES (</a:t>
            </a:r>
            <a:r>
              <a:rPr lang="en-US" altLang="ko-KR" sz="1400" dirty="0" err="1">
                <a:solidFill>
                  <a:schemeClr val="tx1"/>
                </a:solidFill>
              </a:rPr>
              <a:t>OLD.userID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OLD.userName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OLD.birthYear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9</a:t>
            </a:r>
            <a:r>
              <a:rPr lang="en-US" altLang="ko-KR" sz="1400" dirty="0">
                <a:solidFill>
                  <a:schemeClr val="tx1"/>
                </a:solidFill>
              </a:rPr>
              <a:t>       </a:t>
            </a:r>
            <a:r>
              <a:rPr lang="en-US" altLang="ko-KR" sz="1400" dirty="0" err="1">
                <a:solidFill>
                  <a:schemeClr val="tx1"/>
                </a:solidFill>
              </a:rPr>
              <a:t>OLD.addr</a:t>
            </a:r>
            <a:r>
              <a:rPr lang="en-US" altLang="ko-KR" sz="1400" dirty="0">
                <a:solidFill>
                  <a:schemeClr val="tx1"/>
                </a:solidFill>
              </a:rPr>
              <a:t>, OLD.mobile1, OLD.mobile2, </a:t>
            </a:r>
            <a:r>
              <a:rPr lang="en-US" altLang="ko-KR" sz="1400" dirty="0" err="1">
                <a:solidFill>
                  <a:schemeClr val="tx1"/>
                </a:solidFill>
              </a:rPr>
              <a:t>OLD.height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OLD.mDate</a:t>
            </a:r>
            <a:r>
              <a:rPr lang="en-US" altLang="ko-KR" sz="1400" dirty="0">
                <a:solidFill>
                  <a:schemeClr val="tx1"/>
                </a:solidFill>
              </a:rPr>
              <a:t>,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10 </a:t>
            </a:r>
            <a:r>
              <a:rPr lang="en-US" altLang="ko-KR" sz="1400" dirty="0">
                <a:solidFill>
                  <a:schemeClr val="tx1"/>
                </a:solidFill>
              </a:rPr>
              <a:t>     '</a:t>
            </a:r>
            <a:r>
              <a:rPr lang="ko-KR" altLang="en-US" sz="1400" dirty="0">
                <a:solidFill>
                  <a:schemeClr val="tx1"/>
                </a:solidFill>
              </a:rPr>
              <a:t>수정</a:t>
            </a:r>
            <a:r>
              <a:rPr lang="en-US" altLang="ko-KR" sz="1400" dirty="0">
                <a:solidFill>
                  <a:schemeClr val="tx1"/>
                </a:solidFill>
              </a:rPr>
              <a:t>', CURDATE(), CURRENT_USER());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11</a:t>
            </a:r>
            <a:r>
              <a:rPr lang="en-US" altLang="ko-KR" sz="1400" dirty="0">
                <a:solidFill>
                  <a:schemeClr val="tx1"/>
                </a:solidFill>
              </a:rPr>
              <a:t> END // 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12</a:t>
            </a:r>
            <a:r>
              <a:rPr lang="en-US" altLang="ko-KR" sz="1400" dirty="0">
                <a:solidFill>
                  <a:schemeClr val="tx1"/>
                </a:solidFill>
              </a:rPr>
              <a:t> DELIMITER ;</a:t>
            </a:r>
          </a:p>
        </p:txBody>
      </p:sp>
    </p:spTree>
    <p:extLst>
      <p:ext uri="{BB962C8B-B14F-4D97-AF65-F5344CB8AC3E}">
        <p14:creationId xmlns:p14="http://schemas.microsoft.com/office/powerpoint/2010/main" val="24370457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11-5] AFTER</a:t>
            </a:r>
            <a:r>
              <a:rPr lang="ko-KR" altLang="en-US" dirty="0"/>
              <a:t> 트리거 생성하고 작동 확인하기  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>
                <a:latin typeface="+mn-ea"/>
                <a:ea typeface="+mn-ea"/>
              </a:rPr>
              <a:t>407~410p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4377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400" dirty="0"/>
              <a:t>   2-2 </a:t>
            </a:r>
            <a:r>
              <a:rPr lang="ko-KR" altLang="en-US" sz="1400" dirty="0"/>
              <a:t>데이터를 삭제했을 때 작동하는 트리거 생성</a:t>
            </a: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r>
              <a:rPr lang="en-US" altLang="ko-KR" dirty="0"/>
              <a:t>   2-3 </a:t>
            </a:r>
            <a:r>
              <a:rPr lang="ko-KR" altLang="en-US" dirty="0"/>
              <a:t>데이터를 수정하고 삭제</a:t>
            </a:r>
            <a:r>
              <a:rPr lang="ko-KR" altLang="en-US" sz="1400" dirty="0"/>
              <a:t> </a:t>
            </a: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436562" indent="-342900">
              <a:buAutoNum type="arabicPeriod"/>
            </a:pPr>
            <a:endParaRPr lang="en-US" altLang="ko-KR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C7AE049F-9026-48E7-A1B5-E143E3E98A2B}"/>
              </a:ext>
            </a:extLst>
          </p:cNvPr>
          <p:cNvSpPr/>
          <p:nvPr/>
        </p:nvSpPr>
        <p:spPr>
          <a:xfrm>
            <a:off x="476544" y="1179422"/>
            <a:ext cx="8235915" cy="268063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1</a:t>
            </a:r>
            <a:r>
              <a:rPr lang="en-US" altLang="ko-KR" sz="1400" dirty="0">
                <a:solidFill>
                  <a:schemeClr val="tx1"/>
                </a:solidFill>
              </a:rPr>
              <a:t> DROP TRIGGER IF EXISTS </a:t>
            </a:r>
            <a:r>
              <a:rPr lang="en-US" altLang="ko-KR" sz="1400" dirty="0" err="1">
                <a:solidFill>
                  <a:schemeClr val="tx1"/>
                </a:solidFill>
              </a:rPr>
              <a:t>backUserTBL_DeleteTrg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2</a:t>
            </a:r>
            <a:r>
              <a:rPr lang="en-US" altLang="ko-KR" sz="1400" dirty="0">
                <a:solidFill>
                  <a:schemeClr val="tx1"/>
                </a:solidFill>
              </a:rPr>
              <a:t> DELIMITER // 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3</a:t>
            </a:r>
            <a:r>
              <a:rPr lang="en-US" altLang="ko-KR" sz="1400" dirty="0">
                <a:solidFill>
                  <a:schemeClr val="tx1"/>
                </a:solidFill>
              </a:rPr>
              <a:t> CREATE TRIGGER </a:t>
            </a:r>
            <a:r>
              <a:rPr lang="en-US" altLang="ko-KR" sz="1400" dirty="0" err="1">
                <a:solidFill>
                  <a:schemeClr val="tx1"/>
                </a:solidFill>
              </a:rPr>
              <a:t>backUserTBL_DeleteTrg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-- </a:t>
            </a:r>
            <a:r>
              <a:rPr lang="ko-KR" altLang="en-US" sz="1400" dirty="0">
                <a:solidFill>
                  <a:schemeClr val="accent3">
                    <a:lumMod val="50000"/>
                  </a:schemeClr>
                </a:solidFill>
              </a:rPr>
              <a:t>트리거 이름 </a:t>
            </a:r>
            <a:endParaRPr lang="en-US" altLang="ko-KR" sz="14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4</a:t>
            </a:r>
            <a:r>
              <a:rPr lang="en-US" altLang="ko-KR" sz="1400" dirty="0">
                <a:solidFill>
                  <a:schemeClr val="tx1"/>
                </a:solidFill>
              </a:rPr>
              <a:t> AFTER DELETE </a:t>
            </a:r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-- </a:t>
            </a:r>
            <a:r>
              <a:rPr lang="ko-KR" altLang="en-US" sz="1400" dirty="0">
                <a:solidFill>
                  <a:schemeClr val="accent3">
                    <a:lumMod val="50000"/>
                  </a:schemeClr>
                </a:solidFill>
              </a:rPr>
              <a:t>삭제 후 작동하도록 지정 </a:t>
            </a:r>
            <a:endParaRPr lang="en-US" altLang="ko-KR" sz="14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5</a:t>
            </a:r>
            <a:r>
              <a:rPr lang="en-US" altLang="ko-KR" sz="1400" dirty="0">
                <a:solidFill>
                  <a:schemeClr val="tx1"/>
                </a:solidFill>
              </a:rPr>
              <a:t> ON </a:t>
            </a:r>
            <a:r>
              <a:rPr lang="en-US" altLang="ko-KR" sz="1400" dirty="0" err="1">
                <a:solidFill>
                  <a:schemeClr val="tx1"/>
                </a:solidFill>
              </a:rPr>
              <a:t>userTBL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-- </a:t>
            </a:r>
            <a:r>
              <a:rPr lang="ko-KR" altLang="en-US" sz="1400" dirty="0">
                <a:solidFill>
                  <a:schemeClr val="accent3">
                    <a:lumMod val="50000"/>
                  </a:schemeClr>
                </a:solidFill>
              </a:rPr>
              <a:t>트리거를 부착할 테이블 </a:t>
            </a:r>
            <a:endParaRPr lang="en-US" altLang="ko-KR" sz="14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6</a:t>
            </a:r>
            <a:r>
              <a:rPr lang="en-US" altLang="ko-KR" sz="1400" dirty="0">
                <a:solidFill>
                  <a:schemeClr val="tx1"/>
                </a:solidFill>
              </a:rPr>
              <a:t> FOR EACH ROW 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7</a:t>
            </a:r>
            <a:r>
              <a:rPr lang="en-US" altLang="ko-KR" sz="1400" dirty="0">
                <a:solidFill>
                  <a:schemeClr val="tx1"/>
                </a:solidFill>
              </a:rPr>
              <a:t> BEGIN 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8</a:t>
            </a:r>
            <a:r>
              <a:rPr lang="en-US" altLang="ko-KR" sz="1400" dirty="0">
                <a:solidFill>
                  <a:schemeClr val="tx1"/>
                </a:solidFill>
              </a:rPr>
              <a:t> INSERT INTO </a:t>
            </a:r>
            <a:r>
              <a:rPr lang="en-US" altLang="ko-KR" sz="1400" dirty="0" err="1">
                <a:solidFill>
                  <a:schemeClr val="tx1"/>
                </a:solidFill>
              </a:rPr>
              <a:t>backup_userTBL</a:t>
            </a:r>
            <a:r>
              <a:rPr lang="en-US" altLang="ko-KR" sz="1400" dirty="0">
                <a:solidFill>
                  <a:schemeClr val="tx1"/>
                </a:solidFill>
              </a:rPr>
              <a:t> VALUES(</a:t>
            </a:r>
            <a:r>
              <a:rPr lang="en-US" altLang="ko-KR" sz="1400" dirty="0" err="1">
                <a:solidFill>
                  <a:schemeClr val="tx1"/>
                </a:solidFill>
              </a:rPr>
              <a:t>OLD.userID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OLD.userName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OLD.birthYear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9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</a:rPr>
              <a:t>OLD.addr</a:t>
            </a:r>
            <a:r>
              <a:rPr lang="en-US" altLang="ko-KR" sz="1400" dirty="0">
                <a:solidFill>
                  <a:schemeClr val="tx1"/>
                </a:solidFill>
              </a:rPr>
              <a:t>, OLD.mobile1, OLD.mobile2, </a:t>
            </a:r>
            <a:r>
              <a:rPr lang="en-US" altLang="ko-KR" sz="1400" dirty="0" err="1">
                <a:solidFill>
                  <a:schemeClr val="tx1"/>
                </a:solidFill>
              </a:rPr>
              <a:t>OLD.height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OLD.mDate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10</a:t>
            </a:r>
            <a:r>
              <a:rPr lang="en-US" altLang="ko-KR" sz="1400" dirty="0">
                <a:solidFill>
                  <a:schemeClr val="tx1"/>
                </a:solidFill>
              </a:rPr>
              <a:t> ' </a:t>
            </a:r>
            <a:r>
              <a:rPr lang="ko-KR" altLang="en-US" sz="1400" dirty="0">
                <a:solidFill>
                  <a:schemeClr val="tx1"/>
                </a:solidFill>
              </a:rPr>
              <a:t>삭제 </a:t>
            </a:r>
            <a:r>
              <a:rPr lang="en-US" altLang="ko-KR" sz="1400" dirty="0">
                <a:solidFill>
                  <a:schemeClr val="tx1"/>
                </a:solidFill>
              </a:rPr>
              <a:t>', CURDATE(), CURRENT_USER());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11</a:t>
            </a:r>
            <a:r>
              <a:rPr lang="en-US" altLang="ko-KR" sz="1400" dirty="0">
                <a:solidFill>
                  <a:schemeClr val="tx1"/>
                </a:solidFill>
              </a:rPr>
              <a:t> END // 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12</a:t>
            </a:r>
            <a:r>
              <a:rPr lang="en-US" altLang="ko-KR" sz="1400" dirty="0">
                <a:solidFill>
                  <a:schemeClr val="tx1"/>
                </a:solidFill>
              </a:rPr>
              <a:t> DELIMITER 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CEEE48DB-213B-4E91-B486-B62FBED81FAF}"/>
              </a:ext>
            </a:extLst>
          </p:cNvPr>
          <p:cNvSpPr/>
          <p:nvPr/>
        </p:nvSpPr>
        <p:spPr>
          <a:xfrm>
            <a:off x="480298" y="4422062"/>
            <a:ext cx="8235915" cy="58278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UPDATE </a:t>
            </a:r>
            <a:r>
              <a:rPr lang="en-US" altLang="ko-KR" sz="1400" dirty="0" err="1">
                <a:solidFill>
                  <a:schemeClr val="tx1"/>
                </a:solidFill>
              </a:rPr>
              <a:t>userTBL</a:t>
            </a:r>
            <a:r>
              <a:rPr lang="en-US" altLang="ko-KR" sz="1400" dirty="0">
                <a:solidFill>
                  <a:schemeClr val="tx1"/>
                </a:solidFill>
              </a:rPr>
              <a:t> SET </a:t>
            </a:r>
            <a:r>
              <a:rPr lang="en-US" altLang="ko-KR" sz="1400" dirty="0" err="1">
                <a:solidFill>
                  <a:schemeClr val="tx1"/>
                </a:solidFill>
              </a:rPr>
              <a:t>addr</a:t>
            </a:r>
            <a:r>
              <a:rPr lang="en-US" altLang="ko-KR" sz="1400" dirty="0">
                <a:solidFill>
                  <a:schemeClr val="tx1"/>
                </a:solidFill>
              </a:rPr>
              <a:t> = '</a:t>
            </a:r>
            <a:r>
              <a:rPr lang="ko-KR" altLang="en-US" sz="1400" dirty="0">
                <a:solidFill>
                  <a:schemeClr val="tx1"/>
                </a:solidFill>
              </a:rPr>
              <a:t>제주</a:t>
            </a:r>
            <a:r>
              <a:rPr lang="en-US" altLang="ko-KR" sz="1400" dirty="0">
                <a:solidFill>
                  <a:schemeClr val="tx1"/>
                </a:solidFill>
              </a:rPr>
              <a:t>' WHERE </a:t>
            </a:r>
            <a:r>
              <a:rPr lang="en-US" altLang="ko-KR" sz="1400" dirty="0" err="1">
                <a:solidFill>
                  <a:schemeClr val="tx1"/>
                </a:solidFill>
              </a:rPr>
              <a:t>userID</a:t>
            </a:r>
            <a:r>
              <a:rPr lang="en-US" altLang="ko-KR" sz="1400" dirty="0">
                <a:solidFill>
                  <a:schemeClr val="tx1"/>
                </a:solidFill>
              </a:rPr>
              <a:t> = 'KJD';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DELETE FROM </a:t>
            </a:r>
            <a:r>
              <a:rPr lang="en-US" altLang="ko-KR" sz="1400" dirty="0" err="1">
                <a:solidFill>
                  <a:schemeClr val="tx1"/>
                </a:solidFill>
              </a:rPr>
              <a:t>userTBL</a:t>
            </a:r>
            <a:r>
              <a:rPr lang="en-US" altLang="ko-KR" sz="1400" dirty="0">
                <a:solidFill>
                  <a:schemeClr val="tx1"/>
                </a:solidFill>
              </a:rPr>
              <a:t> WHERE height &gt;= 180;</a:t>
            </a:r>
          </a:p>
        </p:txBody>
      </p:sp>
    </p:spTree>
    <p:extLst>
      <p:ext uri="{BB962C8B-B14F-4D97-AF65-F5344CB8AC3E}">
        <p14:creationId xmlns:p14="http://schemas.microsoft.com/office/powerpoint/2010/main" val="5486296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11-5] AFTER</a:t>
            </a:r>
            <a:r>
              <a:rPr lang="ko-KR" altLang="en-US" dirty="0"/>
              <a:t> 트리거 생성하고 작동 확인하기  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>
                <a:latin typeface="+mn-ea"/>
                <a:ea typeface="+mn-ea"/>
              </a:rPr>
              <a:t>407~410p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45082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dirty="0"/>
              <a:t>   2-4 </a:t>
            </a:r>
            <a:r>
              <a:rPr lang="ko-KR" altLang="en-US" dirty="0"/>
              <a:t>방금 수정하고 삭제한 내용이 백업 테이블에 잘 보관되었는지 확인</a:t>
            </a: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2000" dirty="0"/>
          </a:p>
          <a:p>
            <a:pPr marL="93662" indent="0">
              <a:buNone/>
            </a:pPr>
            <a:r>
              <a:rPr lang="en-US" altLang="ko-KR" dirty="0"/>
              <a:t>3 </a:t>
            </a:r>
            <a:r>
              <a:rPr lang="ko-KR" altLang="en-US" dirty="0"/>
              <a:t>테이블의 모든 행 삭제하기 </a:t>
            </a:r>
            <a:endParaRPr lang="en-US" altLang="ko-KR" dirty="0"/>
          </a:p>
          <a:p>
            <a:pPr marL="93662" indent="0">
              <a:buNone/>
            </a:pPr>
            <a:r>
              <a:rPr lang="en-US" altLang="ko-KR" dirty="0"/>
              <a:t>   3-1 DELETE </a:t>
            </a:r>
            <a:r>
              <a:rPr lang="ko-KR" altLang="en-US" dirty="0"/>
              <a:t>문 대신 </a:t>
            </a:r>
            <a:r>
              <a:rPr lang="en-US" altLang="ko-KR" dirty="0"/>
              <a:t>TRUNCATE TABLE </a:t>
            </a:r>
            <a:r>
              <a:rPr lang="ko-KR" altLang="en-US" dirty="0"/>
              <a:t>문 사용</a:t>
            </a: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r>
              <a:rPr lang="en-US" altLang="ko-KR" dirty="0"/>
              <a:t>   3-2 </a:t>
            </a:r>
            <a:r>
              <a:rPr lang="ko-KR" altLang="en-US" dirty="0"/>
              <a:t>백업 테이블 확인  </a:t>
            </a: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436562" indent="-342900">
              <a:buAutoNum type="arabicPeriod"/>
            </a:pPr>
            <a:endParaRPr lang="en-US" altLang="ko-KR" sz="14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669EC2BC-C141-44ED-BDD9-531C230B3983}"/>
              </a:ext>
            </a:extLst>
          </p:cNvPr>
          <p:cNvSpPr/>
          <p:nvPr/>
        </p:nvSpPr>
        <p:spPr>
          <a:xfrm>
            <a:off x="496209" y="1159086"/>
            <a:ext cx="8235915" cy="32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SELECT * FROM </a:t>
            </a:r>
            <a:r>
              <a:rPr lang="en-US" altLang="ko-KR" sz="1400" dirty="0" err="1">
                <a:solidFill>
                  <a:schemeClr val="tx1"/>
                </a:solidFill>
              </a:rPr>
              <a:t>backup_userTBL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D6AF0A19-674C-4F51-873E-4FA0D82682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24" y="1538790"/>
            <a:ext cx="8250800" cy="148001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DE2F24B4-F1FC-4608-92AE-44B480C89579}"/>
              </a:ext>
            </a:extLst>
          </p:cNvPr>
          <p:cNvSpPr/>
          <p:nvPr/>
        </p:nvSpPr>
        <p:spPr>
          <a:xfrm>
            <a:off x="501886" y="3924922"/>
            <a:ext cx="8235915" cy="32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TRUNCATE TABLE </a:t>
            </a:r>
            <a:r>
              <a:rPr lang="en-US" altLang="ko-KR" sz="1400" dirty="0" err="1">
                <a:solidFill>
                  <a:schemeClr val="tx1"/>
                </a:solidFill>
              </a:rPr>
              <a:t>userTBL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40DBDAEF-DD1B-4981-A322-2EB5698E4942}"/>
              </a:ext>
            </a:extLst>
          </p:cNvPr>
          <p:cNvSpPr/>
          <p:nvPr/>
        </p:nvSpPr>
        <p:spPr>
          <a:xfrm>
            <a:off x="506665" y="4840531"/>
            <a:ext cx="8235915" cy="32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SELECT * FROM </a:t>
            </a:r>
            <a:r>
              <a:rPr lang="en-US" altLang="ko-KR" sz="1400" dirty="0" err="1">
                <a:solidFill>
                  <a:schemeClr val="tx1"/>
                </a:solidFill>
              </a:rPr>
              <a:t>backup_userTBL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7CD25B4B-82F8-449F-A42D-38DB2B23CB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60" y="5205450"/>
            <a:ext cx="8257320" cy="146873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33894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11-5] AFTER</a:t>
            </a:r>
            <a:r>
              <a:rPr lang="ko-KR" altLang="en-US" dirty="0"/>
              <a:t> 트리거 생성하고 작동 확인하기  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>
                <a:latin typeface="+mn-ea"/>
                <a:ea typeface="+mn-ea"/>
              </a:rPr>
              <a:t>407~410p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45082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dirty="0"/>
              <a:t>4 </a:t>
            </a:r>
            <a:r>
              <a:rPr lang="ko-KR" altLang="en-US" dirty="0"/>
              <a:t>경고 메시지 보내기</a:t>
            </a:r>
            <a:endParaRPr lang="en-US" altLang="ko-KR" dirty="0"/>
          </a:p>
          <a:p>
            <a:pPr marL="93662" indent="0">
              <a:buNone/>
            </a:pPr>
            <a:r>
              <a:rPr lang="en-US" altLang="ko-KR" dirty="0"/>
              <a:t>   4-1 INSERT </a:t>
            </a:r>
            <a:r>
              <a:rPr lang="ko-KR" altLang="en-US" dirty="0"/>
              <a:t>트리거 생성</a:t>
            </a: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r>
              <a:rPr lang="en-US" altLang="ko-KR" dirty="0"/>
              <a:t>   4-2 </a:t>
            </a:r>
            <a:r>
              <a:rPr lang="ko-KR" altLang="en-US" dirty="0"/>
              <a:t>새로운 데이터 삽입  </a:t>
            </a: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436562" indent="-342900">
              <a:buAutoNum type="arabicPeriod"/>
            </a:pPr>
            <a:endParaRPr lang="en-US" altLang="ko-KR" sz="14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669EC2BC-C141-44ED-BDD9-531C230B3983}"/>
              </a:ext>
            </a:extLst>
          </p:cNvPr>
          <p:cNvSpPr/>
          <p:nvPr/>
        </p:nvSpPr>
        <p:spPr>
          <a:xfrm>
            <a:off x="496209" y="1403774"/>
            <a:ext cx="8396271" cy="247527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1</a:t>
            </a:r>
            <a:r>
              <a:rPr lang="en-US" altLang="ko-KR" sz="1400" dirty="0">
                <a:solidFill>
                  <a:schemeClr val="tx1"/>
                </a:solidFill>
              </a:rPr>
              <a:t> DROP TRIGGER IF EXISTS </a:t>
            </a:r>
            <a:r>
              <a:rPr lang="en-US" altLang="ko-KR" sz="1400" dirty="0" err="1">
                <a:solidFill>
                  <a:schemeClr val="tx1"/>
                </a:solidFill>
              </a:rPr>
              <a:t>userTBL_InsertTrg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2</a:t>
            </a:r>
            <a:r>
              <a:rPr lang="en-US" altLang="ko-KR" sz="1400" dirty="0">
                <a:solidFill>
                  <a:schemeClr val="tx1"/>
                </a:solidFill>
              </a:rPr>
              <a:t> DELIMITER // 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3</a:t>
            </a:r>
            <a:r>
              <a:rPr lang="en-US" altLang="ko-KR" sz="1400" dirty="0">
                <a:solidFill>
                  <a:schemeClr val="tx1"/>
                </a:solidFill>
              </a:rPr>
              <a:t> CREATE TRIGGER </a:t>
            </a:r>
            <a:r>
              <a:rPr lang="en-US" altLang="ko-KR" sz="1400" dirty="0" err="1">
                <a:solidFill>
                  <a:schemeClr val="tx1"/>
                </a:solidFill>
              </a:rPr>
              <a:t>userTBL_InsertTrg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-- </a:t>
            </a:r>
            <a:r>
              <a:rPr lang="ko-KR" altLang="en-US" sz="1400" dirty="0">
                <a:solidFill>
                  <a:schemeClr val="accent3">
                    <a:lumMod val="50000"/>
                  </a:schemeClr>
                </a:solidFill>
              </a:rPr>
              <a:t>트리거 이름 </a:t>
            </a:r>
            <a:endParaRPr lang="en-US" altLang="ko-KR" sz="14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4</a:t>
            </a:r>
            <a:r>
              <a:rPr lang="en-US" altLang="ko-KR" sz="1400" dirty="0">
                <a:solidFill>
                  <a:schemeClr val="tx1"/>
                </a:solidFill>
              </a:rPr>
              <a:t>      AFTER INSERT </a:t>
            </a:r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-- </a:t>
            </a:r>
            <a:r>
              <a:rPr lang="ko-KR" altLang="en-US" sz="1400" dirty="0">
                <a:solidFill>
                  <a:schemeClr val="accent3">
                    <a:lumMod val="50000"/>
                  </a:schemeClr>
                </a:solidFill>
              </a:rPr>
              <a:t>데이터 삽입 후 작동하도록 설정 </a:t>
            </a:r>
            <a:endParaRPr lang="en-US" altLang="ko-KR" sz="14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5</a:t>
            </a:r>
            <a:r>
              <a:rPr lang="en-US" altLang="ko-KR" sz="1400" dirty="0">
                <a:solidFill>
                  <a:schemeClr val="tx1"/>
                </a:solidFill>
              </a:rPr>
              <a:t>      ON </a:t>
            </a:r>
            <a:r>
              <a:rPr lang="en-US" altLang="ko-KR" sz="1400" dirty="0" err="1">
                <a:solidFill>
                  <a:schemeClr val="tx1"/>
                </a:solidFill>
              </a:rPr>
              <a:t>userTBL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-- </a:t>
            </a:r>
            <a:r>
              <a:rPr lang="ko-KR" altLang="en-US" sz="1400" dirty="0">
                <a:solidFill>
                  <a:schemeClr val="accent3">
                    <a:lumMod val="50000"/>
                  </a:schemeClr>
                </a:solidFill>
              </a:rPr>
              <a:t>트리거를 부착할 테이블 </a:t>
            </a:r>
            <a:endParaRPr lang="en-US" altLang="ko-KR" sz="14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6 </a:t>
            </a:r>
            <a:r>
              <a:rPr lang="en-US" altLang="ko-KR" sz="1400" dirty="0">
                <a:solidFill>
                  <a:schemeClr val="tx1"/>
                </a:solidFill>
              </a:rPr>
              <a:t>     FOR EACH ROW 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7</a:t>
            </a:r>
            <a:r>
              <a:rPr lang="en-US" altLang="ko-KR" sz="1400" dirty="0">
                <a:solidFill>
                  <a:schemeClr val="tx1"/>
                </a:solidFill>
              </a:rPr>
              <a:t> BEGIN 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8</a:t>
            </a:r>
            <a:r>
              <a:rPr lang="en-US" altLang="ko-KR" sz="1400" dirty="0">
                <a:solidFill>
                  <a:schemeClr val="tx1"/>
                </a:solidFill>
              </a:rPr>
              <a:t>      SIGNAL SQLSTATE '45000’ 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9</a:t>
            </a:r>
            <a:r>
              <a:rPr lang="en-US" altLang="ko-KR" sz="1400" dirty="0">
                <a:solidFill>
                  <a:schemeClr val="tx1"/>
                </a:solidFill>
              </a:rPr>
              <a:t>         SET MESSAGE_TEXT = '</a:t>
            </a:r>
            <a:r>
              <a:rPr lang="ko-KR" altLang="en-US" sz="1400" dirty="0">
                <a:solidFill>
                  <a:schemeClr val="tx1"/>
                </a:solidFill>
              </a:rPr>
              <a:t>데이터의 입력을 시도했습니다</a:t>
            </a:r>
            <a:r>
              <a:rPr lang="en-US" altLang="ko-KR" sz="1400" dirty="0">
                <a:solidFill>
                  <a:schemeClr val="tx1"/>
                </a:solidFill>
              </a:rPr>
              <a:t>. </a:t>
            </a:r>
            <a:r>
              <a:rPr lang="ko-KR" altLang="en-US" sz="1400" dirty="0">
                <a:solidFill>
                  <a:schemeClr val="tx1"/>
                </a:solidFill>
              </a:rPr>
              <a:t>귀하의 정보가 서버에 기록되었습니다</a:t>
            </a:r>
            <a:r>
              <a:rPr lang="en-US" altLang="ko-KR" sz="1400" dirty="0">
                <a:solidFill>
                  <a:schemeClr val="tx1"/>
                </a:solidFill>
              </a:rPr>
              <a:t>.';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10</a:t>
            </a:r>
            <a:r>
              <a:rPr lang="en-US" altLang="ko-KR" sz="1400" dirty="0">
                <a:solidFill>
                  <a:schemeClr val="tx1"/>
                </a:solidFill>
              </a:rPr>
              <a:t> END // 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11</a:t>
            </a:r>
            <a:r>
              <a:rPr lang="en-US" altLang="ko-KR" sz="1400" dirty="0">
                <a:solidFill>
                  <a:schemeClr val="tx1"/>
                </a:solidFill>
              </a:rPr>
              <a:t> DELIMITER ;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C6B17748-187B-43C3-A6F6-3E86F4E48F54}"/>
              </a:ext>
            </a:extLst>
          </p:cNvPr>
          <p:cNvSpPr/>
          <p:nvPr/>
        </p:nvSpPr>
        <p:spPr>
          <a:xfrm>
            <a:off x="501886" y="4409278"/>
            <a:ext cx="8396271" cy="32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INSERT INTO </a:t>
            </a:r>
            <a:r>
              <a:rPr lang="en-US" altLang="ko-KR" sz="1400" dirty="0" err="1">
                <a:solidFill>
                  <a:schemeClr val="tx1"/>
                </a:solidFill>
              </a:rPr>
              <a:t>userTBL</a:t>
            </a:r>
            <a:r>
              <a:rPr lang="en-US" altLang="ko-KR" sz="1400" dirty="0">
                <a:solidFill>
                  <a:schemeClr val="tx1"/>
                </a:solidFill>
              </a:rPr>
              <a:t> VALUES ('ABC', '</a:t>
            </a:r>
            <a:r>
              <a:rPr lang="ko-KR" altLang="en-US" sz="1400" dirty="0" err="1">
                <a:solidFill>
                  <a:schemeClr val="tx1"/>
                </a:solidFill>
              </a:rPr>
              <a:t>에비씨</a:t>
            </a:r>
            <a:r>
              <a:rPr lang="en-US" altLang="ko-KR" sz="1400" dirty="0">
                <a:solidFill>
                  <a:schemeClr val="tx1"/>
                </a:solidFill>
              </a:rPr>
              <a:t>', 1977, '</a:t>
            </a:r>
            <a:r>
              <a:rPr lang="ko-KR" altLang="en-US" sz="1400" dirty="0">
                <a:solidFill>
                  <a:schemeClr val="tx1"/>
                </a:solidFill>
              </a:rPr>
              <a:t>서울</a:t>
            </a:r>
            <a:r>
              <a:rPr lang="en-US" altLang="ko-KR" sz="1400" dirty="0">
                <a:solidFill>
                  <a:schemeClr val="tx1"/>
                </a:solidFill>
              </a:rPr>
              <a:t>', '011', '1111111', 181, '2019-12-25');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CE147696-6F4F-4BC9-83A7-EFCE0432A5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39" y="4797764"/>
            <a:ext cx="8407842" cy="97482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098749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4-2 </a:t>
            </a:r>
            <a:r>
              <a:rPr lang="ko-KR" altLang="en-US" dirty="0"/>
              <a:t>트리거의 종류   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NEW </a:t>
            </a:r>
            <a:r>
              <a:rPr lang="ko-KR" altLang="en-US" dirty="0"/>
              <a:t>테이블과 </a:t>
            </a:r>
            <a:r>
              <a:rPr lang="en-US" altLang="ko-KR" dirty="0"/>
              <a:t>OLD </a:t>
            </a:r>
            <a:r>
              <a:rPr lang="ko-KR" altLang="en-US" dirty="0"/>
              <a:t>테이블</a:t>
            </a:r>
            <a:endParaRPr lang="en-US" altLang="ko-KR" dirty="0"/>
          </a:p>
          <a:p>
            <a:pPr lvl="1"/>
            <a:r>
              <a:rPr lang="en-US" altLang="ko-KR" dirty="0"/>
              <a:t>NEW </a:t>
            </a:r>
            <a:r>
              <a:rPr lang="ko-KR" altLang="en-US" dirty="0"/>
              <a:t>테이블의 경우 대상 테이블에 삽입 또는 수정 작업이 발생했을 때 변경될 새 데이터가 잠깐 저장</a:t>
            </a:r>
            <a:endParaRPr lang="en-US" altLang="ko-KR" dirty="0"/>
          </a:p>
          <a:p>
            <a:pPr lvl="1"/>
            <a:r>
              <a:rPr lang="en-US" altLang="ko-KR" dirty="0"/>
              <a:t>OLD </a:t>
            </a:r>
            <a:r>
              <a:rPr lang="ko-KR" altLang="en-US" dirty="0"/>
              <a:t>테이블의 경우 삭제 또는 수정 명령이 수행될 때 삭제 또는 수정되기 전의 예전 값이 저장</a:t>
            </a:r>
            <a:endParaRPr lang="en-US" altLang="ko-KR" dirty="0"/>
          </a:p>
          <a:p>
            <a:pPr lvl="1"/>
            <a:r>
              <a:rPr lang="ko-KR" altLang="en-US" dirty="0"/>
              <a:t>트리거가 작동할 때 삽입되거나 수정되는 새 데이터를 참조하려면 </a:t>
            </a:r>
            <a:r>
              <a:rPr lang="en-US" altLang="ko-KR" dirty="0"/>
              <a:t>NEW </a:t>
            </a:r>
            <a:r>
              <a:rPr lang="ko-KR" altLang="en-US" dirty="0"/>
              <a:t>테이블을 확인하고</a:t>
            </a:r>
            <a:r>
              <a:rPr lang="en-US" altLang="ko-KR" dirty="0"/>
              <a:t>, </a:t>
            </a:r>
            <a:r>
              <a:rPr lang="ko-KR" altLang="en-US" dirty="0"/>
              <a:t>변경되기 전의 예전 데이터를 참조하려면 </a:t>
            </a:r>
            <a:r>
              <a:rPr lang="en-US" altLang="ko-KR" dirty="0"/>
              <a:t>OLD </a:t>
            </a:r>
            <a:r>
              <a:rPr lang="ko-KR" altLang="en-US" dirty="0"/>
              <a:t>테이블을 확인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BEFORE </a:t>
            </a:r>
            <a:r>
              <a:rPr lang="ko-KR" altLang="en-US" dirty="0"/>
              <a:t>트리거</a:t>
            </a:r>
            <a:endParaRPr lang="en-US" altLang="ko-KR" dirty="0"/>
          </a:p>
          <a:p>
            <a:pPr lvl="1"/>
            <a:r>
              <a:rPr lang="ko-KR" altLang="en-US" dirty="0"/>
              <a:t>테이블에 변경이 가해지기 전에 작동하는 트리거 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1BD86818-8FA6-47AC-B0E4-C234BA551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637" y="2442660"/>
            <a:ext cx="5800725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3241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11-6] BEFORE INSERT </a:t>
            </a:r>
            <a:r>
              <a:rPr lang="ko-KR" altLang="en-US" dirty="0"/>
              <a:t>트리거 생성하기   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>
                <a:latin typeface="+mn-ea"/>
                <a:ea typeface="+mn-ea"/>
              </a:rPr>
              <a:t>411~412p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45082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dirty="0"/>
              <a:t>1 BEFORE INSERT </a:t>
            </a:r>
            <a:r>
              <a:rPr lang="ko-KR" altLang="en-US" dirty="0"/>
              <a:t>트리거 생성하기</a:t>
            </a:r>
            <a:endParaRPr lang="en-US" altLang="ko-KR" dirty="0"/>
          </a:p>
          <a:p>
            <a:pPr marL="93662" indent="0">
              <a:buNone/>
            </a:pPr>
            <a:r>
              <a:rPr lang="en-US" altLang="ko-KR" dirty="0"/>
              <a:t>   1-1 BEFORE INSERT </a:t>
            </a:r>
            <a:r>
              <a:rPr lang="ko-KR" altLang="en-US" dirty="0"/>
              <a:t>트리거 작성</a:t>
            </a: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800" dirty="0"/>
          </a:p>
          <a:p>
            <a:pPr marL="93662" indent="0">
              <a:buNone/>
            </a:pPr>
            <a:endParaRPr lang="en-US" altLang="ko-KR" sz="1400" dirty="0"/>
          </a:p>
          <a:p>
            <a:pPr lvl="1"/>
            <a:r>
              <a:rPr lang="en-US" altLang="ko-KR" sz="1500" dirty="0"/>
              <a:t>6</a:t>
            </a:r>
            <a:r>
              <a:rPr lang="ko-KR" altLang="en-US" sz="1500" dirty="0"/>
              <a:t>행</a:t>
            </a:r>
            <a:r>
              <a:rPr lang="en-US" altLang="ko-KR" sz="1500" dirty="0"/>
              <a:t>: </a:t>
            </a:r>
            <a:r>
              <a:rPr lang="ko-KR" altLang="en-US" sz="1500" dirty="0"/>
              <a:t>데이터를 삽입하기 전에 처리되는 트리거를 생성</a:t>
            </a:r>
            <a:endParaRPr lang="en-US" altLang="ko-KR" sz="1500" dirty="0"/>
          </a:p>
          <a:p>
            <a:pPr lvl="1"/>
            <a:r>
              <a:rPr lang="en-US" altLang="ko-KR" sz="1500" dirty="0"/>
              <a:t>10~14</a:t>
            </a:r>
            <a:r>
              <a:rPr lang="ko-KR" altLang="en-US" sz="1500" dirty="0"/>
              <a:t>행</a:t>
            </a:r>
            <a:r>
              <a:rPr lang="en-US" altLang="ko-KR" sz="1500" dirty="0"/>
              <a:t>: </a:t>
            </a:r>
            <a:r>
              <a:rPr lang="ko-KR" altLang="en-US" sz="1500" dirty="0"/>
              <a:t>새로 삽입되는 값이 들어 있는 </a:t>
            </a:r>
            <a:r>
              <a:rPr lang="en-US" altLang="ko-KR" sz="1500" dirty="0"/>
              <a:t>NEW </a:t>
            </a:r>
            <a:r>
              <a:rPr lang="ko-KR" altLang="en-US" sz="1500" dirty="0"/>
              <a:t>테이블을 검사하여 </a:t>
            </a:r>
            <a:r>
              <a:rPr lang="en-US" altLang="ko-KR" sz="1500" dirty="0"/>
              <a:t>1900 </a:t>
            </a:r>
            <a:r>
              <a:rPr lang="ko-KR" altLang="en-US" sz="1500" dirty="0"/>
              <a:t>미만이면 </a:t>
            </a:r>
            <a:r>
              <a:rPr lang="en-US" altLang="ko-KR" sz="1500" dirty="0"/>
              <a:t>0</a:t>
            </a:r>
            <a:r>
              <a:rPr lang="ko-KR" altLang="en-US" sz="1500" dirty="0"/>
              <a:t>으로</a:t>
            </a:r>
            <a:r>
              <a:rPr lang="en-US" altLang="ko-KR" sz="1500" dirty="0"/>
              <a:t>, </a:t>
            </a:r>
            <a:r>
              <a:rPr lang="ko-KR" altLang="en-US" sz="1500" dirty="0"/>
              <a:t>올해 연도를 초과하면 올해 연도로 변경</a:t>
            </a: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436562" indent="-342900">
              <a:buAutoNum type="arabicPeriod"/>
            </a:pPr>
            <a:endParaRPr lang="en-US" altLang="ko-KR" sz="14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669EC2BC-C141-44ED-BDD9-531C230B3983}"/>
              </a:ext>
            </a:extLst>
          </p:cNvPr>
          <p:cNvSpPr/>
          <p:nvPr/>
        </p:nvSpPr>
        <p:spPr>
          <a:xfrm>
            <a:off x="496209" y="1403773"/>
            <a:ext cx="8396271" cy="35103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1</a:t>
            </a:r>
            <a:r>
              <a:rPr lang="en-US" altLang="ko-KR" sz="1400" dirty="0">
                <a:solidFill>
                  <a:schemeClr val="tx1"/>
                </a:solidFill>
              </a:rPr>
              <a:t> USE </a:t>
            </a:r>
            <a:r>
              <a:rPr lang="en-US" altLang="ko-KR" sz="1400" dirty="0" err="1">
                <a:solidFill>
                  <a:schemeClr val="tx1"/>
                </a:solidFill>
              </a:rPr>
              <a:t>cookDB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2</a:t>
            </a:r>
            <a:r>
              <a:rPr lang="en-US" altLang="ko-KR" sz="1400" dirty="0">
                <a:solidFill>
                  <a:schemeClr val="tx1"/>
                </a:solidFill>
              </a:rPr>
              <a:t> DROP TRIGGER IF EXISTS </a:t>
            </a:r>
            <a:r>
              <a:rPr lang="en-US" altLang="ko-KR" sz="1400" dirty="0" err="1">
                <a:solidFill>
                  <a:schemeClr val="tx1"/>
                </a:solidFill>
              </a:rPr>
              <a:t>userTBL_InsertTrg</a:t>
            </a:r>
            <a:r>
              <a:rPr lang="en-US" altLang="ko-KR" sz="1400" dirty="0">
                <a:solidFill>
                  <a:schemeClr val="tx1"/>
                </a:solidFill>
              </a:rPr>
              <a:t>; </a:t>
            </a:r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-- </a:t>
            </a:r>
            <a:r>
              <a:rPr lang="ko-KR" altLang="en-US" sz="1400" dirty="0">
                <a:solidFill>
                  <a:schemeClr val="accent3">
                    <a:lumMod val="50000"/>
                  </a:schemeClr>
                </a:solidFill>
              </a:rPr>
              <a:t>앞에서 실습한 트리거 제거 </a:t>
            </a:r>
            <a:endParaRPr lang="en-US" altLang="ko-KR" sz="14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3</a:t>
            </a:r>
            <a:r>
              <a:rPr lang="en-US" altLang="ko-KR" sz="1400" dirty="0">
                <a:solidFill>
                  <a:schemeClr val="tx1"/>
                </a:solidFill>
              </a:rPr>
              <a:t> DROP TRIGGER IF EXISTS </a:t>
            </a:r>
            <a:r>
              <a:rPr lang="en-US" altLang="ko-KR" sz="1400" dirty="0" err="1">
                <a:solidFill>
                  <a:schemeClr val="tx1"/>
                </a:solidFill>
              </a:rPr>
              <a:t>userTBL_BeforeInsertTrg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4</a:t>
            </a:r>
            <a:r>
              <a:rPr lang="en-US" altLang="ko-KR" sz="1400" dirty="0">
                <a:solidFill>
                  <a:schemeClr val="tx1"/>
                </a:solidFill>
              </a:rPr>
              <a:t> DELIMITER // 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5</a:t>
            </a:r>
            <a:r>
              <a:rPr lang="en-US" altLang="ko-KR" sz="1400" dirty="0">
                <a:solidFill>
                  <a:schemeClr val="tx1"/>
                </a:solidFill>
              </a:rPr>
              <a:t> CREATE TRIGGER </a:t>
            </a:r>
            <a:r>
              <a:rPr lang="en-US" altLang="ko-KR" sz="1400" dirty="0" err="1">
                <a:solidFill>
                  <a:schemeClr val="tx1"/>
                </a:solidFill>
              </a:rPr>
              <a:t>userTBL_BeforeInsertTrg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-- </a:t>
            </a:r>
            <a:r>
              <a:rPr lang="ko-KR" altLang="en-US" sz="1400" dirty="0">
                <a:solidFill>
                  <a:schemeClr val="accent3">
                    <a:lumMod val="50000"/>
                  </a:schemeClr>
                </a:solidFill>
              </a:rPr>
              <a:t>트리거 이름 </a:t>
            </a:r>
            <a:endParaRPr lang="en-US" altLang="ko-KR" sz="14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6</a:t>
            </a:r>
            <a:r>
              <a:rPr lang="en-US" altLang="ko-KR" sz="1400" dirty="0">
                <a:solidFill>
                  <a:schemeClr val="tx1"/>
                </a:solidFill>
              </a:rPr>
              <a:t>      BEFORE INSERT </a:t>
            </a:r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-- </a:t>
            </a:r>
            <a:r>
              <a:rPr lang="ko-KR" altLang="en-US" sz="1400" dirty="0">
                <a:solidFill>
                  <a:schemeClr val="accent3">
                    <a:lumMod val="50000"/>
                  </a:schemeClr>
                </a:solidFill>
              </a:rPr>
              <a:t>데이터를 삽입하기 전 작동하도록 지정 </a:t>
            </a:r>
            <a:endParaRPr lang="en-US" altLang="ko-KR" sz="14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7</a:t>
            </a:r>
            <a:r>
              <a:rPr lang="en-US" altLang="ko-KR" sz="1400" dirty="0">
                <a:solidFill>
                  <a:schemeClr val="tx1"/>
                </a:solidFill>
              </a:rPr>
              <a:t>      ON </a:t>
            </a:r>
            <a:r>
              <a:rPr lang="en-US" altLang="ko-KR" sz="1400" dirty="0" err="1">
                <a:solidFill>
                  <a:schemeClr val="tx1"/>
                </a:solidFill>
              </a:rPr>
              <a:t>userTBL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-- </a:t>
            </a:r>
            <a:r>
              <a:rPr lang="ko-KR" altLang="en-US" sz="1400" dirty="0">
                <a:solidFill>
                  <a:schemeClr val="accent3">
                    <a:lumMod val="50000"/>
                  </a:schemeClr>
                </a:solidFill>
              </a:rPr>
              <a:t>트리거를 부착할 테이블 </a:t>
            </a:r>
            <a:endParaRPr lang="en-US" altLang="ko-KR" sz="14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8</a:t>
            </a:r>
            <a:r>
              <a:rPr lang="en-US" altLang="ko-KR" sz="1400" dirty="0">
                <a:solidFill>
                  <a:schemeClr val="tx1"/>
                </a:solidFill>
              </a:rPr>
              <a:t>      FOR EACH ROW 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9</a:t>
            </a:r>
            <a:r>
              <a:rPr lang="en-US" altLang="ko-KR" sz="1400" dirty="0">
                <a:solidFill>
                  <a:schemeClr val="tx1"/>
                </a:solidFill>
              </a:rPr>
              <a:t> BEGIN 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10</a:t>
            </a:r>
            <a:r>
              <a:rPr lang="en-US" altLang="ko-KR" sz="1400" dirty="0">
                <a:solidFill>
                  <a:schemeClr val="tx1"/>
                </a:solidFill>
              </a:rPr>
              <a:t>     IF </a:t>
            </a:r>
            <a:r>
              <a:rPr lang="en-US" altLang="ko-KR" sz="1400" dirty="0" err="1">
                <a:solidFill>
                  <a:schemeClr val="tx1"/>
                </a:solidFill>
              </a:rPr>
              <a:t>NEW.birthYear</a:t>
            </a:r>
            <a:r>
              <a:rPr lang="en-US" altLang="ko-KR" sz="1400" dirty="0">
                <a:solidFill>
                  <a:schemeClr val="tx1"/>
                </a:solidFill>
              </a:rPr>
              <a:t> &lt; 1900 THEN 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11</a:t>
            </a:r>
            <a:r>
              <a:rPr lang="en-US" altLang="ko-KR" sz="1400" dirty="0">
                <a:solidFill>
                  <a:schemeClr val="tx1"/>
                </a:solidFill>
              </a:rPr>
              <a:t>         SET </a:t>
            </a:r>
            <a:r>
              <a:rPr lang="en-US" altLang="ko-KR" sz="1400" dirty="0" err="1">
                <a:solidFill>
                  <a:schemeClr val="tx1"/>
                </a:solidFill>
              </a:rPr>
              <a:t>NEW.birthYear</a:t>
            </a:r>
            <a:r>
              <a:rPr lang="en-US" altLang="ko-KR" sz="1400" dirty="0">
                <a:solidFill>
                  <a:schemeClr val="tx1"/>
                </a:solidFill>
              </a:rPr>
              <a:t> = 0;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12     </a:t>
            </a:r>
            <a:r>
              <a:rPr lang="en-US" altLang="ko-KR" sz="1400" dirty="0">
                <a:solidFill>
                  <a:schemeClr val="tx1"/>
                </a:solidFill>
              </a:rPr>
              <a:t>ELSEIF </a:t>
            </a:r>
            <a:r>
              <a:rPr lang="en-US" altLang="ko-KR" sz="1400" dirty="0" err="1">
                <a:solidFill>
                  <a:schemeClr val="tx1"/>
                </a:solidFill>
              </a:rPr>
              <a:t>NEW.birthYear</a:t>
            </a:r>
            <a:r>
              <a:rPr lang="en-US" altLang="ko-KR" sz="1400" dirty="0">
                <a:solidFill>
                  <a:schemeClr val="tx1"/>
                </a:solidFill>
              </a:rPr>
              <a:t> &gt; YEAR(CURDATE()) THEN 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13</a:t>
            </a:r>
            <a:r>
              <a:rPr lang="en-US" altLang="ko-KR" sz="1400" dirty="0">
                <a:solidFill>
                  <a:schemeClr val="tx1"/>
                </a:solidFill>
              </a:rPr>
              <a:t>         SET </a:t>
            </a:r>
            <a:r>
              <a:rPr lang="en-US" altLang="ko-KR" sz="1400" dirty="0" err="1">
                <a:solidFill>
                  <a:schemeClr val="tx1"/>
                </a:solidFill>
              </a:rPr>
              <a:t>NEW.birthYear</a:t>
            </a:r>
            <a:r>
              <a:rPr lang="en-US" altLang="ko-KR" sz="1400" dirty="0">
                <a:solidFill>
                  <a:schemeClr val="tx1"/>
                </a:solidFill>
              </a:rPr>
              <a:t> = YEAR(CURDATE());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14</a:t>
            </a:r>
            <a:r>
              <a:rPr lang="en-US" altLang="ko-KR" sz="1400" dirty="0">
                <a:solidFill>
                  <a:schemeClr val="tx1"/>
                </a:solidFill>
              </a:rPr>
              <a:t>     END IF;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15</a:t>
            </a:r>
            <a:r>
              <a:rPr lang="en-US" altLang="ko-KR" sz="1400" dirty="0">
                <a:solidFill>
                  <a:schemeClr val="tx1"/>
                </a:solidFill>
              </a:rPr>
              <a:t> END // 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16 </a:t>
            </a:r>
            <a:r>
              <a:rPr lang="en-US" altLang="ko-KR" sz="1400" dirty="0">
                <a:solidFill>
                  <a:schemeClr val="tx1"/>
                </a:solidFill>
              </a:rPr>
              <a:t>DELIMITER ;</a:t>
            </a:r>
          </a:p>
        </p:txBody>
      </p:sp>
    </p:spTree>
    <p:extLst>
      <p:ext uri="{BB962C8B-B14F-4D97-AF65-F5344CB8AC3E}">
        <p14:creationId xmlns:p14="http://schemas.microsoft.com/office/powerpoint/2010/main" val="292200093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11-6] BEFORE INSERT </a:t>
            </a:r>
            <a:r>
              <a:rPr lang="ko-KR" altLang="en-US" dirty="0"/>
              <a:t>트리거 생성하기   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>
                <a:latin typeface="+mn-ea"/>
                <a:ea typeface="+mn-ea"/>
              </a:rPr>
              <a:t>411~412p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45081"/>
            <a:ext cx="8963994" cy="5887741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400" dirty="0"/>
              <a:t>   1-2 </a:t>
            </a:r>
            <a:r>
              <a:rPr lang="ko-KR" altLang="en-US" dirty="0"/>
              <a:t>출생 연도에 문제가 있는 데이터 </a:t>
            </a:r>
            <a:r>
              <a:rPr lang="en-US" altLang="ko-KR" dirty="0"/>
              <a:t>2</a:t>
            </a:r>
            <a:r>
              <a:rPr lang="ko-KR" altLang="en-US" dirty="0"/>
              <a:t>개를 회원 테이블에 삽입</a:t>
            </a: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sz="1800" dirty="0"/>
          </a:p>
          <a:p>
            <a:pPr marL="93662" indent="0">
              <a:buNone/>
            </a:pPr>
            <a:r>
              <a:rPr lang="en-US" altLang="ko-KR" sz="1400" dirty="0"/>
              <a:t>   1-3 </a:t>
            </a:r>
            <a:r>
              <a:rPr lang="en-US" altLang="ko-KR" dirty="0"/>
              <a:t>SELECT * FROM </a:t>
            </a:r>
            <a:r>
              <a:rPr lang="en-US" altLang="ko-KR" dirty="0" err="1"/>
              <a:t>userTBL</a:t>
            </a:r>
            <a:r>
              <a:rPr lang="en-US" altLang="ko-KR" dirty="0"/>
              <a:t>; </a:t>
            </a:r>
            <a:r>
              <a:rPr lang="ko-KR" altLang="en-US" dirty="0"/>
              <a:t>문으로 확인</a:t>
            </a: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sz="2000" dirty="0"/>
          </a:p>
          <a:p>
            <a:pPr marL="93662" indent="0">
              <a:buNone/>
            </a:pPr>
            <a:r>
              <a:rPr lang="en-US" altLang="ko-KR" sz="1400" dirty="0"/>
              <a:t>2 </a:t>
            </a:r>
            <a:r>
              <a:rPr lang="ko-KR" altLang="en-US" dirty="0"/>
              <a:t>생성된 트리거 확인하기</a:t>
            </a:r>
            <a:endParaRPr lang="en-US" altLang="ko-KR" dirty="0"/>
          </a:p>
          <a:p>
            <a:pPr marL="93662" indent="0">
              <a:buNone/>
            </a:pPr>
            <a:r>
              <a:rPr lang="en-US" altLang="ko-KR" sz="1400" dirty="0"/>
              <a:t>   2-1 </a:t>
            </a:r>
            <a:r>
              <a:rPr lang="en-US" altLang="ko-KR" sz="1400" dirty="0" err="1"/>
              <a:t>cookDB</a:t>
            </a:r>
            <a:r>
              <a:rPr lang="ko-KR" altLang="en-US" dirty="0"/>
              <a:t>에 생성된 트리거 확인</a:t>
            </a: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2000" dirty="0"/>
          </a:p>
          <a:p>
            <a:pPr marL="93662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 </a:t>
            </a:r>
            <a:r>
              <a:rPr lang="en-US" altLang="ko-KR" dirty="0"/>
              <a:t>2-2 </a:t>
            </a:r>
            <a:r>
              <a:rPr lang="ko-KR" altLang="en-US" dirty="0"/>
              <a:t>트리거를 삭제할 때는 </a:t>
            </a:r>
            <a:r>
              <a:rPr lang="en-US" altLang="ko-KR" dirty="0"/>
              <a:t>DROP TRIGGER </a:t>
            </a:r>
            <a:r>
              <a:rPr lang="ko-KR" altLang="en-US" dirty="0" err="1"/>
              <a:t>트리거이름</a:t>
            </a:r>
            <a:r>
              <a:rPr lang="en-US" altLang="ko-KR" dirty="0"/>
              <a:t>; </a:t>
            </a:r>
            <a:r>
              <a:rPr lang="ko-KR" altLang="en-US" dirty="0"/>
              <a:t>문 사용</a:t>
            </a: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436562" indent="-342900">
              <a:buAutoNum type="arabicPeriod"/>
            </a:pPr>
            <a:endParaRPr lang="en-US" altLang="ko-KR" sz="14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669EC2BC-C141-44ED-BDD9-531C230B3983}"/>
              </a:ext>
            </a:extLst>
          </p:cNvPr>
          <p:cNvSpPr/>
          <p:nvPr/>
        </p:nvSpPr>
        <p:spPr>
          <a:xfrm>
            <a:off x="496209" y="1133745"/>
            <a:ext cx="8216251" cy="99011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INSERT INTO </a:t>
            </a:r>
            <a:r>
              <a:rPr lang="en-US" altLang="ko-KR" sz="1400" dirty="0" err="1">
                <a:solidFill>
                  <a:schemeClr val="tx1"/>
                </a:solidFill>
              </a:rPr>
              <a:t>userTBL</a:t>
            </a:r>
            <a:r>
              <a:rPr lang="en-US" altLang="ko-KR" sz="1400" dirty="0">
                <a:solidFill>
                  <a:schemeClr val="tx1"/>
                </a:solidFill>
              </a:rPr>
              <a:t> VALUES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('AAA', '</a:t>
            </a:r>
            <a:r>
              <a:rPr lang="ko-KR" altLang="en-US" sz="1400" dirty="0">
                <a:solidFill>
                  <a:schemeClr val="tx1"/>
                </a:solidFill>
              </a:rPr>
              <a:t>에이</a:t>
            </a:r>
            <a:r>
              <a:rPr lang="en-US" altLang="ko-KR" sz="1400" dirty="0">
                <a:solidFill>
                  <a:schemeClr val="tx1"/>
                </a:solidFill>
              </a:rPr>
              <a:t>', 1877, '</a:t>
            </a:r>
            <a:r>
              <a:rPr lang="ko-KR" altLang="en-US" sz="1400" dirty="0">
                <a:solidFill>
                  <a:schemeClr val="tx1"/>
                </a:solidFill>
              </a:rPr>
              <a:t>서울</a:t>
            </a:r>
            <a:r>
              <a:rPr lang="en-US" altLang="ko-KR" sz="1400" dirty="0">
                <a:solidFill>
                  <a:schemeClr val="tx1"/>
                </a:solidFill>
              </a:rPr>
              <a:t>', '011', '11112222', 181, '2019-12-25');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INSERT INTO </a:t>
            </a:r>
            <a:r>
              <a:rPr lang="en-US" altLang="ko-KR" sz="1400" dirty="0" err="1">
                <a:solidFill>
                  <a:schemeClr val="tx1"/>
                </a:solidFill>
              </a:rPr>
              <a:t>userTBL</a:t>
            </a:r>
            <a:r>
              <a:rPr lang="en-US" altLang="ko-KR" sz="1400" dirty="0">
                <a:solidFill>
                  <a:schemeClr val="tx1"/>
                </a:solidFill>
              </a:rPr>
              <a:t> VALUES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('BBB', '</a:t>
            </a:r>
            <a:r>
              <a:rPr lang="ko-KR" altLang="en-US" sz="1400" dirty="0">
                <a:solidFill>
                  <a:schemeClr val="tx1"/>
                </a:solidFill>
              </a:rPr>
              <a:t>비이</a:t>
            </a:r>
            <a:r>
              <a:rPr lang="en-US" altLang="ko-KR" sz="1400" dirty="0">
                <a:solidFill>
                  <a:schemeClr val="tx1"/>
                </a:solidFill>
              </a:rPr>
              <a:t>', 2977, '</a:t>
            </a:r>
            <a:r>
              <a:rPr lang="ko-KR" altLang="en-US" sz="1400" dirty="0">
                <a:solidFill>
                  <a:schemeClr val="tx1"/>
                </a:solidFill>
              </a:rPr>
              <a:t>경기</a:t>
            </a:r>
            <a:r>
              <a:rPr lang="en-US" altLang="ko-KR" sz="1400" dirty="0">
                <a:solidFill>
                  <a:schemeClr val="tx1"/>
                </a:solidFill>
              </a:rPr>
              <a:t>', '011', '11113333', 171, '2011-3-25');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AD745CDB-68E0-4891-80B0-29BD3C768C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209" y="2657571"/>
            <a:ext cx="6281036" cy="104684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6266C6AE-0C33-4262-93CC-F1122F95C97C}"/>
              </a:ext>
            </a:extLst>
          </p:cNvPr>
          <p:cNvSpPr/>
          <p:nvPr/>
        </p:nvSpPr>
        <p:spPr>
          <a:xfrm>
            <a:off x="501887" y="4624469"/>
            <a:ext cx="8210574" cy="32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SHOW TRIGGERS FROM </a:t>
            </a:r>
            <a:r>
              <a:rPr lang="en-US" altLang="ko-KR" sz="1400" dirty="0" err="1">
                <a:solidFill>
                  <a:schemeClr val="tx1"/>
                </a:solidFill>
              </a:rPr>
              <a:t>cookDB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495294E3-A02A-4CAB-82ED-B89DE8219C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209" y="5008768"/>
            <a:ext cx="8210575" cy="90719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9276757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4-3 </a:t>
            </a:r>
            <a:r>
              <a:rPr lang="ko-KR" altLang="en-US" dirty="0"/>
              <a:t>다중 트리거와 중첩 트리거   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다중 트리거</a:t>
            </a:r>
            <a:r>
              <a:rPr lang="en-US" altLang="ko-KR" dirty="0"/>
              <a:t>(multiple trigger)</a:t>
            </a:r>
          </a:p>
          <a:p>
            <a:pPr lvl="1"/>
            <a:r>
              <a:rPr lang="ko-KR" altLang="en-US" dirty="0"/>
              <a:t>하나의 테이블에 동일한 트리거가 여러 개 부착되어 있는 것</a:t>
            </a:r>
            <a:endParaRPr lang="en-US" altLang="ko-KR" dirty="0"/>
          </a:p>
          <a:p>
            <a:pPr marL="357188" lvl="1" indent="0">
              <a:buNone/>
            </a:pPr>
            <a:endParaRPr lang="en-US" altLang="ko-KR" dirty="0"/>
          </a:p>
          <a:p>
            <a:r>
              <a:rPr lang="ko-KR" altLang="en-US" dirty="0"/>
              <a:t>중첩 트리거</a:t>
            </a:r>
            <a:r>
              <a:rPr lang="en-US" altLang="ko-KR" dirty="0"/>
              <a:t>(nested trigger)</a:t>
            </a:r>
          </a:p>
          <a:p>
            <a:pPr lvl="1"/>
            <a:r>
              <a:rPr lang="ko-KR" altLang="en-US" dirty="0"/>
              <a:t>트리거가 또 다른 트리거를 작동시키는 것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sz="1800" dirty="0"/>
          </a:p>
          <a:p>
            <a:pPr marL="700088" lvl="1" indent="-342900">
              <a:buClrTx/>
              <a:buFont typeface="+mj-ea"/>
              <a:buAutoNum type="circleNumDbPlain"/>
            </a:pPr>
            <a:r>
              <a:rPr lang="ko-KR" altLang="en-US" dirty="0"/>
              <a:t>고객이 물건을 구매하면 그 구매 기록이 구매 테이블에 ➊ 삽입</a:t>
            </a:r>
            <a:r>
              <a:rPr lang="en-US" altLang="ko-KR" dirty="0"/>
              <a:t>(INSERT)</a:t>
            </a:r>
            <a:r>
              <a:rPr lang="ko-KR" altLang="en-US" dirty="0"/>
              <a:t>된다</a:t>
            </a:r>
            <a:r>
              <a:rPr lang="en-US" altLang="ko-KR" dirty="0"/>
              <a:t>.</a:t>
            </a:r>
          </a:p>
          <a:p>
            <a:pPr marL="700088" lvl="1" indent="-342900">
              <a:buClrTx/>
              <a:buFont typeface="+mj-ea"/>
              <a:buAutoNum type="circleNumDbPlain"/>
            </a:pPr>
            <a:r>
              <a:rPr lang="ko-KR" altLang="en-US" dirty="0"/>
              <a:t>구매 테이블에 부착된 </a:t>
            </a:r>
            <a:r>
              <a:rPr lang="en-US" altLang="ko-KR" dirty="0"/>
              <a:t>INSERT </a:t>
            </a:r>
            <a:r>
              <a:rPr lang="ko-KR" altLang="en-US" dirty="0"/>
              <a:t>트리거가 작동하면서 물품 테이블의 남은 개수에서 구매한 개수를 빼도록 ➋ 수정</a:t>
            </a:r>
            <a:r>
              <a:rPr lang="en-US" altLang="ko-KR" dirty="0"/>
              <a:t>(UPDATE)</a:t>
            </a:r>
            <a:r>
              <a:rPr lang="ko-KR" altLang="en-US" dirty="0"/>
              <a:t>한다</a:t>
            </a:r>
            <a:r>
              <a:rPr lang="en-US" altLang="ko-KR" dirty="0"/>
              <a:t>(</a:t>
            </a:r>
            <a:r>
              <a:rPr lang="ko-KR" altLang="en-US" dirty="0"/>
              <a:t>인터넷 쇼핑몰에서 물건을 구매하면 그 즉시 남은 수량이 줄어드는 것을 보았을 것이다</a:t>
            </a:r>
            <a:r>
              <a:rPr lang="en-US" altLang="ko-KR" dirty="0"/>
              <a:t>).</a:t>
            </a:r>
          </a:p>
          <a:p>
            <a:pPr marL="700088" lvl="1" indent="-342900">
              <a:buClrTx/>
              <a:buFont typeface="+mj-ea"/>
              <a:buAutoNum type="circleNumDbPlain"/>
            </a:pPr>
            <a:r>
              <a:rPr lang="ko-KR" altLang="en-US" dirty="0"/>
              <a:t>물품 테이블에 장착된 </a:t>
            </a:r>
            <a:r>
              <a:rPr lang="en-US" altLang="ko-KR" dirty="0"/>
              <a:t>UPDATE </a:t>
            </a:r>
            <a:r>
              <a:rPr lang="ko-KR" altLang="en-US" dirty="0"/>
              <a:t>트리거가 작동하면서 배송 테이블에 배송할 내용을 ➌ 삽입 </a:t>
            </a:r>
            <a:r>
              <a:rPr lang="en-US" altLang="ko-KR" dirty="0"/>
              <a:t>(INSERT)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78F8EDCC-5F65-4C6E-8C89-C1AFFA46A1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2452687"/>
            <a:ext cx="7410450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45593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4-3 </a:t>
            </a:r>
            <a:r>
              <a:rPr lang="ko-KR" altLang="en-US" dirty="0"/>
              <a:t>다중 트리거와 중첩 트리거   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트리거의 작동 순서 지정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357188" lvl="1" indent="0">
              <a:buNone/>
            </a:pPr>
            <a:endParaRPr lang="en-US" altLang="ko-KR" dirty="0"/>
          </a:p>
          <a:p>
            <a:pPr lvl="1"/>
            <a:r>
              <a:rPr lang="ko-KR" altLang="en-US" dirty="0"/>
              <a:t>‘</a:t>
            </a:r>
            <a:r>
              <a:rPr lang="en-US" altLang="ko-KR" dirty="0"/>
              <a:t>FOLLOWS </a:t>
            </a:r>
            <a:r>
              <a:rPr lang="ko-KR" altLang="en-US" dirty="0" err="1"/>
              <a:t>트리거이름’으로</a:t>
            </a:r>
            <a:r>
              <a:rPr lang="ko-KR" altLang="en-US" dirty="0"/>
              <a:t> 지정하면 지정한 트리거 다음에 현재 트리거가 작동</a:t>
            </a:r>
            <a:endParaRPr lang="en-US" altLang="ko-KR" dirty="0"/>
          </a:p>
          <a:p>
            <a:pPr lvl="1"/>
            <a:r>
              <a:rPr lang="ko-KR" altLang="en-US" dirty="0"/>
              <a:t>‘ </a:t>
            </a:r>
            <a:r>
              <a:rPr lang="en-US" altLang="ko-KR" dirty="0"/>
              <a:t>PRECEDES </a:t>
            </a:r>
            <a:r>
              <a:rPr lang="ko-KR" altLang="en-US" dirty="0" err="1"/>
              <a:t>트리거이름’으로</a:t>
            </a:r>
            <a:r>
              <a:rPr lang="ko-KR" altLang="en-US" dirty="0"/>
              <a:t> 지정하면 지정한 트리거가 작동하기 이전에 현재 트리거가 작동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CF2C9C9B-DC70-4CB7-B3DD-718A5B591B70}"/>
              </a:ext>
            </a:extLst>
          </p:cNvPr>
          <p:cNvSpPr/>
          <p:nvPr/>
        </p:nvSpPr>
        <p:spPr>
          <a:xfrm>
            <a:off x="501887" y="1214790"/>
            <a:ext cx="8210574" cy="32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{ FOLLOWS | PRECEDES } </a:t>
            </a:r>
            <a:r>
              <a:rPr lang="en-US" altLang="ko-KR" sz="1400" dirty="0" err="1">
                <a:solidFill>
                  <a:schemeClr val="tx1"/>
                </a:solidFill>
              </a:rPr>
              <a:t>other_trigger_name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2901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1-2 </a:t>
            </a:r>
            <a:r>
              <a:rPr lang="ko-KR" altLang="en-US" dirty="0" err="1"/>
              <a:t>스토어드</a:t>
            </a:r>
            <a:r>
              <a:rPr lang="ko-KR" altLang="en-US" dirty="0"/>
              <a:t> 프로시저의 개요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스토어드</a:t>
            </a:r>
            <a:r>
              <a:rPr lang="ko-KR" altLang="en-US" dirty="0"/>
              <a:t> 프로시저</a:t>
            </a:r>
            <a:r>
              <a:rPr lang="en-US" altLang="ko-KR" dirty="0"/>
              <a:t>(stored procedure, </a:t>
            </a:r>
            <a:r>
              <a:rPr lang="ko-KR" altLang="en-US" dirty="0"/>
              <a:t>저장 프로시저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MySQL</a:t>
            </a:r>
            <a:r>
              <a:rPr lang="ko-KR" altLang="en-US" dirty="0"/>
              <a:t>에서 제공하는 프로그래밍 기능</a:t>
            </a:r>
            <a:endParaRPr lang="en-US" altLang="ko-KR" dirty="0"/>
          </a:p>
          <a:p>
            <a:pPr lvl="1"/>
            <a:r>
              <a:rPr lang="ko-KR" altLang="en-US" dirty="0"/>
              <a:t>쿼리의 </a:t>
            </a:r>
            <a:r>
              <a:rPr lang="ko-KR" altLang="en-US" dirty="0" err="1"/>
              <a:t>집합으로서</a:t>
            </a:r>
            <a:r>
              <a:rPr lang="ko-KR" altLang="en-US" dirty="0"/>
              <a:t> 어떠한 동작을 일괄 처리하는 데 사용</a:t>
            </a:r>
            <a:endParaRPr lang="en-US" altLang="ko-KR" dirty="0"/>
          </a:p>
          <a:p>
            <a:pPr lvl="1"/>
            <a:r>
              <a:rPr lang="ko-KR" altLang="en-US" dirty="0"/>
              <a:t>자주 사용되는 일반적인 쿼리를 하나하나 실행하는 것이 아니라 </a:t>
            </a:r>
            <a:r>
              <a:rPr lang="ko-KR" altLang="en-US" dirty="0" err="1"/>
              <a:t>모듈화하여</a:t>
            </a:r>
            <a:r>
              <a:rPr lang="ko-KR" altLang="en-US" dirty="0"/>
              <a:t> 필요할 때마다 호출하기 때문에 </a:t>
            </a:r>
            <a:r>
              <a:rPr lang="en-US" altLang="ko-KR" dirty="0"/>
              <a:t>MySQL</a:t>
            </a:r>
            <a:r>
              <a:rPr lang="ko-KR" altLang="en-US" dirty="0"/>
              <a:t>을 한층 더 편리하게 운영할 수 있음 </a:t>
            </a:r>
          </a:p>
        </p:txBody>
      </p:sp>
    </p:spTree>
    <p:extLst>
      <p:ext uri="{BB962C8B-B14F-4D97-AF65-F5344CB8AC3E}">
        <p14:creationId xmlns:p14="http://schemas.microsoft.com/office/powerpoint/2010/main" val="121664091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11-7] </a:t>
            </a:r>
            <a:r>
              <a:rPr lang="ko-KR" altLang="en-US" dirty="0"/>
              <a:t>중첩 트리거 생성하고 작동 확인하기    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>
                <a:latin typeface="+mn-ea"/>
                <a:ea typeface="+mn-ea"/>
              </a:rPr>
              <a:t>413~416p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45082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dirty="0"/>
              <a:t>1 </a:t>
            </a:r>
            <a:r>
              <a:rPr lang="ko-KR" altLang="en-US" dirty="0"/>
              <a:t>새 데이터베이스 만들기</a:t>
            </a:r>
            <a:endParaRPr lang="en-US" altLang="ko-KR" dirty="0"/>
          </a:p>
          <a:p>
            <a:pPr marL="93662" indent="0">
              <a:buNone/>
            </a:pPr>
            <a:r>
              <a:rPr lang="en-US" altLang="ko-KR" dirty="0"/>
              <a:t>   1-1 </a:t>
            </a:r>
            <a:r>
              <a:rPr lang="ko-KR" altLang="en-US" dirty="0"/>
              <a:t>새 쿼리 창을 염</a:t>
            </a:r>
            <a:endParaRPr lang="en-US" altLang="ko-KR" dirty="0"/>
          </a:p>
          <a:p>
            <a:pPr marL="93662" indent="0">
              <a:buNone/>
            </a:pPr>
            <a:r>
              <a:rPr lang="en-US" altLang="ko-KR" dirty="0"/>
              <a:t>   1-2 </a:t>
            </a:r>
            <a:r>
              <a:rPr lang="ko-KR" altLang="en-US" dirty="0"/>
              <a:t>연습용 데이터베이스 생성 </a:t>
            </a: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2400" dirty="0"/>
          </a:p>
          <a:p>
            <a:pPr marL="93662" indent="0">
              <a:buNone/>
            </a:pPr>
            <a:r>
              <a:rPr lang="en-US" altLang="ko-KR" dirty="0"/>
              <a:t>   1-3 [</a:t>
            </a:r>
            <a:r>
              <a:rPr lang="ko-KR" altLang="en-US" dirty="0"/>
              <a:t>그림 </a:t>
            </a:r>
            <a:r>
              <a:rPr lang="en-US" altLang="ko-KR" dirty="0"/>
              <a:t>1—18]</a:t>
            </a:r>
            <a:r>
              <a:rPr lang="ko-KR" altLang="en-US" dirty="0"/>
              <a:t>의 중첩 트리거를 실습할 테이블 만들기 </a:t>
            </a: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436562" indent="-342900">
              <a:buAutoNum type="arabicPeriod"/>
            </a:pPr>
            <a:endParaRPr lang="en-US" altLang="ko-KR" sz="14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669EC2BC-C141-44ED-BDD9-531C230B3983}"/>
              </a:ext>
            </a:extLst>
          </p:cNvPr>
          <p:cNvSpPr/>
          <p:nvPr/>
        </p:nvSpPr>
        <p:spPr>
          <a:xfrm>
            <a:off x="496209" y="1718810"/>
            <a:ext cx="8216251" cy="8100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USE </a:t>
            </a:r>
            <a:r>
              <a:rPr lang="en-US" altLang="ko-KR" sz="1400" dirty="0" err="1">
                <a:solidFill>
                  <a:schemeClr val="tx1"/>
                </a:solidFill>
              </a:rPr>
              <a:t>mysql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DROP DATABASE IF EXISTS </a:t>
            </a:r>
            <a:r>
              <a:rPr lang="en-US" altLang="ko-KR" sz="1400" dirty="0" err="1">
                <a:solidFill>
                  <a:schemeClr val="tx1"/>
                </a:solidFill>
              </a:rPr>
              <a:t>triggerDB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CREATE DATABASE IF NOT EXISTS </a:t>
            </a:r>
            <a:r>
              <a:rPr lang="en-US" altLang="ko-KR" sz="1400" dirty="0" err="1">
                <a:solidFill>
                  <a:schemeClr val="tx1"/>
                </a:solidFill>
              </a:rPr>
              <a:t>triggerDB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EE9CE498-14DF-4B08-8F38-B293CFD34152}"/>
              </a:ext>
            </a:extLst>
          </p:cNvPr>
          <p:cNvSpPr/>
          <p:nvPr/>
        </p:nvSpPr>
        <p:spPr>
          <a:xfrm>
            <a:off x="506041" y="3113965"/>
            <a:ext cx="8206419" cy="351885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USE </a:t>
            </a:r>
            <a:r>
              <a:rPr lang="en-US" altLang="ko-KR" sz="1400" dirty="0" err="1">
                <a:solidFill>
                  <a:schemeClr val="tx1"/>
                </a:solidFill>
              </a:rPr>
              <a:t>triggerDB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CREATE TABLE </a:t>
            </a:r>
            <a:r>
              <a:rPr lang="en-US" altLang="ko-KR" sz="1400" dirty="0" err="1">
                <a:solidFill>
                  <a:schemeClr val="tx1"/>
                </a:solidFill>
              </a:rPr>
              <a:t>orderTBL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-- </a:t>
            </a:r>
            <a:r>
              <a:rPr lang="ko-KR" altLang="en-US" sz="1400" dirty="0">
                <a:solidFill>
                  <a:schemeClr val="accent3">
                    <a:lumMod val="50000"/>
                  </a:schemeClr>
                </a:solidFill>
              </a:rPr>
              <a:t>구매 테이블 </a:t>
            </a:r>
            <a:endParaRPr lang="en-US" altLang="ko-KR" sz="14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( </a:t>
            </a:r>
            <a:r>
              <a:rPr lang="en-US" altLang="ko-KR" sz="1400" dirty="0" err="1">
                <a:solidFill>
                  <a:schemeClr val="tx1"/>
                </a:solidFill>
              </a:rPr>
              <a:t>orderNo</a:t>
            </a:r>
            <a:r>
              <a:rPr lang="en-US" altLang="ko-KR" sz="1400" dirty="0">
                <a:solidFill>
                  <a:schemeClr val="tx1"/>
                </a:solidFill>
              </a:rPr>
              <a:t> INT AUTO_INCREMENT PRIMARY KEY, </a:t>
            </a:r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-- </a:t>
            </a:r>
            <a:r>
              <a:rPr lang="ko-KR" altLang="en-US" sz="1400" dirty="0">
                <a:solidFill>
                  <a:schemeClr val="accent3">
                    <a:lumMod val="50000"/>
                  </a:schemeClr>
                </a:solidFill>
              </a:rPr>
              <a:t>구매 일련번호 </a:t>
            </a:r>
            <a:endParaRPr lang="en-US" altLang="ko-KR" sz="14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</a:rPr>
              <a:t>userID</a:t>
            </a:r>
            <a:r>
              <a:rPr lang="en-US" altLang="ko-KR" sz="1400" dirty="0">
                <a:solidFill>
                  <a:schemeClr val="tx1"/>
                </a:solidFill>
              </a:rPr>
              <a:t> VARCHAR(5), </a:t>
            </a:r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-- </a:t>
            </a:r>
            <a:r>
              <a:rPr lang="ko-KR" altLang="en-US" sz="1400" dirty="0">
                <a:solidFill>
                  <a:schemeClr val="accent3">
                    <a:lumMod val="50000"/>
                  </a:schemeClr>
                </a:solidFill>
              </a:rPr>
              <a:t>구매한 회원 아이디 </a:t>
            </a:r>
            <a:endParaRPr lang="en-US" altLang="ko-KR" sz="14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</a:rPr>
              <a:t>prodName</a:t>
            </a:r>
            <a:r>
              <a:rPr lang="en-US" altLang="ko-KR" sz="1400" dirty="0">
                <a:solidFill>
                  <a:schemeClr val="tx1"/>
                </a:solidFill>
              </a:rPr>
              <a:t> VARCHAR(5), </a:t>
            </a:r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-- </a:t>
            </a:r>
            <a:r>
              <a:rPr lang="ko-KR" altLang="en-US" sz="1400" dirty="0">
                <a:solidFill>
                  <a:schemeClr val="accent3">
                    <a:lumMod val="50000"/>
                  </a:schemeClr>
                </a:solidFill>
              </a:rPr>
              <a:t>구매한 물건 </a:t>
            </a:r>
            <a:endParaRPr lang="en-US" altLang="ko-KR" sz="14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</a:rPr>
              <a:t>orderamount</a:t>
            </a:r>
            <a:r>
              <a:rPr lang="en-US" altLang="ko-KR" sz="1400" dirty="0">
                <a:solidFill>
                  <a:schemeClr val="tx1"/>
                </a:solidFill>
              </a:rPr>
              <a:t> INT </a:t>
            </a:r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-- </a:t>
            </a:r>
            <a:r>
              <a:rPr lang="ko-KR" altLang="en-US" sz="1400" dirty="0">
                <a:solidFill>
                  <a:schemeClr val="accent3">
                    <a:lumMod val="50000"/>
                  </a:schemeClr>
                </a:solidFill>
              </a:rPr>
              <a:t>구매한 개수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);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CREATE TABLE </a:t>
            </a:r>
            <a:r>
              <a:rPr lang="en-US" altLang="ko-KR" sz="1400" dirty="0" err="1">
                <a:solidFill>
                  <a:schemeClr val="tx1"/>
                </a:solidFill>
              </a:rPr>
              <a:t>prodTBL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-- </a:t>
            </a:r>
            <a:r>
              <a:rPr lang="ko-KR" altLang="en-US" sz="1400" dirty="0">
                <a:solidFill>
                  <a:schemeClr val="accent3">
                    <a:lumMod val="50000"/>
                  </a:schemeClr>
                </a:solidFill>
              </a:rPr>
              <a:t>물품 테이블 </a:t>
            </a:r>
            <a:endParaRPr lang="en-US" altLang="ko-KR" sz="14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( </a:t>
            </a:r>
            <a:r>
              <a:rPr lang="en-US" altLang="ko-KR" sz="1400" dirty="0" err="1">
                <a:solidFill>
                  <a:schemeClr val="tx1"/>
                </a:solidFill>
              </a:rPr>
              <a:t>prodName</a:t>
            </a:r>
            <a:r>
              <a:rPr lang="en-US" altLang="ko-KR" sz="1400" dirty="0">
                <a:solidFill>
                  <a:schemeClr val="tx1"/>
                </a:solidFill>
              </a:rPr>
              <a:t> VARCHAR(5), </a:t>
            </a:r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-- </a:t>
            </a:r>
            <a:r>
              <a:rPr lang="ko-KR" altLang="en-US" sz="1400" dirty="0">
                <a:solidFill>
                  <a:schemeClr val="accent3">
                    <a:lumMod val="50000"/>
                  </a:schemeClr>
                </a:solidFill>
              </a:rPr>
              <a:t>물건 이름 </a:t>
            </a:r>
            <a:endParaRPr lang="en-US" altLang="ko-KR" sz="14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  account INT </a:t>
            </a:r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-- </a:t>
            </a:r>
            <a:r>
              <a:rPr lang="ko-KR" altLang="en-US" sz="1400" dirty="0">
                <a:solidFill>
                  <a:schemeClr val="accent3">
                    <a:lumMod val="50000"/>
                  </a:schemeClr>
                </a:solidFill>
              </a:rPr>
              <a:t>남은 물건 수량 </a:t>
            </a:r>
            <a:endParaRPr lang="en-US" altLang="ko-KR" sz="14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);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CREATE TABLE </a:t>
            </a:r>
            <a:r>
              <a:rPr lang="en-US" altLang="ko-KR" sz="1400" dirty="0" err="1">
                <a:solidFill>
                  <a:schemeClr val="tx1"/>
                </a:solidFill>
              </a:rPr>
              <a:t>deliverTBL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-- </a:t>
            </a:r>
            <a:r>
              <a:rPr lang="ko-KR" altLang="en-US" sz="1400" dirty="0">
                <a:solidFill>
                  <a:schemeClr val="accent3">
                    <a:lumMod val="50000"/>
                  </a:schemeClr>
                </a:solidFill>
              </a:rPr>
              <a:t>배송 테이블 </a:t>
            </a:r>
            <a:endParaRPr lang="en-US" altLang="ko-KR" sz="14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( </a:t>
            </a:r>
            <a:r>
              <a:rPr lang="en-US" altLang="ko-KR" sz="1400" dirty="0" err="1">
                <a:solidFill>
                  <a:schemeClr val="tx1"/>
                </a:solidFill>
              </a:rPr>
              <a:t>deliverNo</a:t>
            </a:r>
            <a:r>
              <a:rPr lang="en-US" altLang="ko-KR" sz="1400" dirty="0">
                <a:solidFill>
                  <a:schemeClr val="tx1"/>
                </a:solidFill>
              </a:rPr>
              <a:t> INT AUTO_INCREMENT PRIMARY KEY, </a:t>
            </a:r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-- </a:t>
            </a:r>
            <a:r>
              <a:rPr lang="ko-KR" altLang="en-US" sz="1400" dirty="0">
                <a:solidFill>
                  <a:schemeClr val="accent3">
                    <a:lumMod val="50000"/>
                  </a:schemeClr>
                </a:solidFill>
              </a:rPr>
              <a:t>배송 일련번호 </a:t>
            </a:r>
            <a:endParaRPr lang="en-US" altLang="ko-KR" sz="14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</a:rPr>
              <a:t>prodName</a:t>
            </a:r>
            <a:r>
              <a:rPr lang="en-US" altLang="ko-KR" sz="1400" dirty="0">
                <a:solidFill>
                  <a:schemeClr val="tx1"/>
                </a:solidFill>
              </a:rPr>
              <a:t> VARCHAR(5), </a:t>
            </a:r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-- </a:t>
            </a:r>
            <a:r>
              <a:rPr lang="ko-KR" altLang="en-US" sz="1400" dirty="0">
                <a:solidFill>
                  <a:schemeClr val="accent3">
                    <a:lumMod val="50000"/>
                  </a:schemeClr>
                </a:solidFill>
              </a:rPr>
              <a:t>배송할 물건 </a:t>
            </a:r>
            <a:endParaRPr lang="en-US" altLang="ko-KR" sz="14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  account INT UNIQUE </a:t>
            </a:r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-- </a:t>
            </a:r>
            <a:r>
              <a:rPr lang="ko-KR" altLang="en-US" sz="1400" dirty="0">
                <a:solidFill>
                  <a:schemeClr val="accent3">
                    <a:lumMod val="50000"/>
                  </a:schemeClr>
                </a:solidFill>
              </a:rPr>
              <a:t>배송할 물건 개수 </a:t>
            </a:r>
            <a:endParaRPr lang="en-US" altLang="ko-KR" sz="14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55967682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11-7] </a:t>
            </a:r>
            <a:r>
              <a:rPr lang="ko-KR" altLang="en-US" dirty="0"/>
              <a:t>중첩 트리거 생성하고 작동 확인하기    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>
                <a:latin typeface="+mn-ea"/>
                <a:ea typeface="+mn-ea"/>
              </a:rPr>
              <a:t>413~416p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45082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dirty="0"/>
              <a:t>   1-4 </a:t>
            </a:r>
            <a:r>
              <a:rPr lang="ko-KR" altLang="en-US" dirty="0"/>
              <a:t>물품 테이블에 데이터 </a:t>
            </a:r>
            <a:r>
              <a:rPr lang="en-US" altLang="ko-KR" dirty="0"/>
              <a:t>3</a:t>
            </a:r>
            <a:r>
              <a:rPr lang="ko-KR" altLang="en-US" dirty="0"/>
              <a:t>건 삽입 </a:t>
            </a: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436562" indent="-342900">
              <a:buAutoNum type="arabicPeriod"/>
            </a:pPr>
            <a:endParaRPr lang="en-US" altLang="ko-KR" sz="14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669EC2BC-C141-44ED-BDD9-531C230B3983}"/>
              </a:ext>
            </a:extLst>
          </p:cNvPr>
          <p:cNvSpPr/>
          <p:nvPr/>
        </p:nvSpPr>
        <p:spPr>
          <a:xfrm>
            <a:off x="496209" y="1133745"/>
            <a:ext cx="8216251" cy="8100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INSERT INTO </a:t>
            </a:r>
            <a:r>
              <a:rPr lang="en-US" altLang="ko-KR" sz="1400" dirty="0" err="1">
                <a:solidFill>
                  <a:schemeClr val="tx1"/>
                </a:solidFill>
              </a:rPr>
              <a:t>prodTBL</a:t>
            </a:r>
            <a:r>
              <a:rPr lang="en-US" altLang="ko-KR" sz="1400" dirty="0">
                <a:solidFill>
                  <a:schemeClr val="tx1"/>
                </a:solidFill>
              </a:rPr>
              <a:t> VALUES ('</a:t>
            </a:r>
            <a:r>
              <a:rPr lang="ko-KR" altLang="en-US" sz="1400" dirty="0">
                <a:solidFill>
                  <a:schemeClr val="tx1"/>
                </a:solidFill>
              </a:rPr>
              <a:t>사과</a:t>
            </a:r>
            <a:r>
              <a:rPr lang="en-US" altLang="ko-KR" sz="1400" dirty="0">
                <a:solidFill>
                  <a:schemeClr val="tx1"/>
                </a:solidFill>
              </a:rPr>
              <a:t>', 100);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INSERT INTO </a:t>
            </a:r>
            <a:r>
              <a:rPr lang="en-US" altLang="ko-KR" sz="1400" dirty="0" err="1">
                <a:solidFill>
                  <a:schemeClr val="tx1"/>
                </a:solidFill>
              </a:rPr>
              <a:t>prodTBL</a:t>
            </a:r>
            <a:r>
              <a:rPr lang="en-US" altLang="ko-KR" sz="1400" dirty="0">
                <a:solidFill>
                  <a:schemeClr val="tx1"/>
                </a:solidFill>
              </a:rPr>
              <a:t> VALUES ('</a:t>
            </a:r>
            <a:r>
              <a:rPr lang="ko-KR" altLang="en-US" sz="1400" dirty="0">
                <a:solidFill>
                  <a:schemeClr val="tx1"/>
                </a:solidFill>
              </a:rPr>
              <a:t>배</a:t>
            </a:r>
            <a:r>
              <a:rPr lang="en-US" altLang="ko-KR" sz="1400" dirty="0">
                <a:solidFill>
                  <a:schemeClr val="tx1"/>
                </a:solidFill>
              </a:rPr>
              <a:t>', 100);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INSERT INTO </a:t>
            </a:r>
            <a:r>
              <a:rPr lang="en-US" altLang="ko-KR" sz="1400" dirty="0" err="1">
                <a:solidFill>
                  <a:schemeClr val="tx1"/>
                </a:solidFill>
              </a:rPr>
              <a:t>prodTBL</a:t>
            </a:r>
            <a:r>
              <a:rPr lang="en-US" altLang="ko-KR" sz="1400" dirty="0">
                <a:solidFill>
                  <a:schemeClr val="tx1"/>
                </a:solidFill>
              </a:rPr>
              <a:t> VALUES ('</a:t>
            </a:r>
            <a:r>
              <a:rPr lang="ko-KR" altLang="en-US" sz="1400" dirty="0">
                <a:solidFill>
                  <a:schemeClr val="tx1"/>
                </a:solidFill>
              </a:rPr>
              <a:t>귤</a:t>
            </a:r>
            <a:r>
              <a:rPr lang="en-US" altLang="ko-KR" sz="1400" dirty="0">
                <a:solidFill>
                  <a:schemeClr val="tx1"/>
                </a:solidFill>
              </a:rPr>
              <a:t>', 100);</a:t>
            </a:r>
          </a:p>
        </p:txBody>
      </p:sp>
    </p:spTree>
    <p:extLst>
      <p:ext uri="{BB962C8B-B14F-4D97-AF65-F5344CB8AC3E}">
        <p14:creationId xmlns:p14="http://schemas.microsoft.com/office/powerpoint/2010/main" val="254769238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11-7] </a:t>
            </a:r>
            <a:r>
              <a:rPr lang="ko-KR" altLang="en-US" dirty="0"/>
              <a:t>중첩 트리거 생성하고 작동 확인하기    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>
                <a:latin typeface="+mn-ea"/>
                <a:ea typeface="+mn-ea"/>
              </a:rPr>
              <a:t>413~416p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45082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dirty="0"/>
              <a:t>2 </a:t>
            </a:r>
            <a:r>
              <a:rPr lang="ko-KR" altLang="en-US" dirty="0"/>
              <a:t>중첩 트리거의 작동 확인하기 </a:t>
            </a:r>
            <a:endParaRPr lang="en-US" altLang="ko-KR" dirty="0"/>
          </a:p>
          <a:p>
            <a:pPr marL="93662" indent="0">
              <a:buNone/>
            </a:pPr>
            <a:r>
              <a:rPr lang="en-US" altLang="ko-KR" dirty="0"/>
              <a:t>   2-1 </a:t>
            </a:r>
            <a:r>
              <a:rPr lang="ko-KR" altLang="en-US" dirty="0"/>
              <a:t>트리거를 구매 테이블</a:t>
            </a:r>
            <a:r>
              <a:rPr lang="en-US" altLang="ko-KR" dirty="0"/>
              <a:t>(</a:t>
            </a:r>
            <a:r>
              <a:rPr lang="en-US" altLang="ko-KR" dirty="0" err="1"/>
              <a:t>orderTBL</a:t>
            </a:r>
            <a:r>
              <a:rPr lang="en-US" altLang="ko-KR" dirty="0"/>
              <a:t>)</a:t>
            </a:r>
            <a:r>
              <a:rPr lang="ko-KR" altLang="en-US" dirty="0"/>
              <a:t>과 물품 테이블</a:t>
            </a:r>
            <a:r>
              <a:rPr lang="en-US" altLang="ko-KR" dirty="0"/>
              <a:t>(</a:t>
            </a:r>
            <a:r>
              <a:rPr lang="en-US" altLang="ko-KR" dirty="0" err="1"/>
              <a:t>prodTBL</a:t>
            </a:r>
            <a:r>
              <a:rPr lang="en-US" altLang="ko-KR" dirty="0"/>
              <a:t>)</a:t>
            </a:r>
            <a:r>
              <a:rPr lang="ko-KR" altLang="en-US" dirty="0"/>
              <a:t>에 부착</a:t>
            </a: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436562" indent="-342900">
              <a:buAutoNum type="arabicPeriod"/>
            </a:pPr>
            <a:endParaRPr lang="en-US" altLang="ko-KR" sz="1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EE9CE498-14DF-4B08-8F38-B293CFD34152}"/>
              </a:ext>
            </a:extLst>
          </p:cNvPr>
          <p:cNvSpPr/>
          <p:nvPr/>
        </p:nvSpPr>
        <p:spPr>
          <a:xfrm>
            <a:off x="506041" y="1448781"/>
            <a:ext cx="8206419" cy="518404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accent3">
                    <a:lumMod val="50000"/>
                  </a:schemeClr>
                </a:solidFill>
              </a:rPr>
              <a:t>1 -- </a:t>
            </a:r>
            <a:r>
              <a:rPr lang="ko-KR" altLang="en-US" sz="1200" dirty="0">
                <a:solidFill>
                  <a:schemeClr val="accent3">
                    <a:lumMod val="50000"/>
                  </a:schemeClr>
                </a:solidFill>
              </a:rPr>
              <a:t>물품 테이블에서 개수를 감소시키는 트리거 </a:t>
            </a:r>
            <a:endParaRPr lang="en-US" altLang="ko-KR" sz="12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accent3">
                    <a:lumMod val="50000"/>
                  </a:schemeClr>
                </a:solidFill>
              </a:rPr>
              <a:t>2</a:t>
            </a:r>
            <a:r>
              <a:rPr lang="en-US" altLang="ko-KR" sz="1200" dirty="0">
                <a:solidFill>
                  <a:schemeClr val="tx1"/>
                </a:solidFill>
              </a:rPr>
              <a:t> DROP TRIGGER IF EXISTS </a:t>
            </a:r>
            <a:r>
              <a:rPr lang="en-US" altLang="ko-KR" sz="1200" dirty="0" err="1">
                <a:solidFill>
                  <a:schemeClr val="tx1"/>
                </a:solidFill>
              </a:rPr>
              <a:t>orderTrg</a:t>
            </a:r>
            <a:r>
              <a:rPr lang="en-US" altLang="ko-KR" sz="12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200" dirty="0">
                <a:solidFill>
                  <a:schemeClr val="accent3">
                    <a:lumMod val="50000"/>
                  </a:schemeClr>
                </a:solidFill>
              </a:rPr>
              <a:t>3</a:t>
            </a:r>
            <a:r>
              <a:rPr lang="en-US" altLang="ko-KR" sz="1200" dirty="0">
                <a:solidFill>
                  <a:schemeClr val="tx1"/>
                </a:solidFill>
              </a:rPr>
              <a:t> DELIMITER // </a:t>
            </a:r>
          </a:p>
          <a:p>
            <a:r>
              <a:rPr lang="en-US" altLang="ko-KR" sz="1200" dirty="0">
                <a:solidFill>
                  <a:schemeClr val="accent3">
                    <a:lumMod val="50000"/>
                  </a:schemeClr>
                </a:solidFill>
              </a:rPr>
              <a:t>4</a:t>
            </a:r>
            <a:r>
              <a:rPr lang="en-US" altLang="ko-KR" sz="1200" dirty="0">
                <a:solidFill>
                  <a:schemeClr val="tx1"/>
                </a:solidFill>
              </a:rPr>
              <a:t> CREATE TRIGGER </a:t>
            </a:r>
            <a:r>
              <a:rPr lang="en-US" altLang="ko-KR" sz="1200" dirty="0" err="1">
                <a:solidFill>
                  <a:schemeClr val="tx1"/>
                </a:solidFill>
              </a:rPr>
              <a:t>orderTrg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accent3">
                    <a:lumMod val="50000"/>
                  </a:schemeClr>
                </a:solidFill>
              </a:rPr>
              <a:t>-- </a:t>
            </a:r>
            <a:r>
              <a:rPr lang="ko-KR" altLang="en-US" sz="1200" dirty="0">
                <a:solidFill>
                  <a:schemeClr val="accent3">
                    <a:lumMod val="50000"/>
                  </a:schemeClr>
                </a:solidFill>
              </a:rPr>
              <a:t>트리거 이름 </a:t>
            </a:r>
            <a:endParaRPr lang="en-US" altLang="ko-KR" sz="12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accent3">
                    <a:lumMod val="50000"/>
                  </a:schemeClr>
                </a:solidFill>
              </a:rPr>
              <a:t>5</a:t>
            </a:r>
            <a:r>
              <a:rPr lang="en-US" altLang="ko-KR" sz="1200" dirty="0">
                <a:solidFill>
                  <a:schemeClr val="tx1"/>
                </a:solidFill>
              </a:rPr>
              <a:t> AFTER INSERT </a:t>
            </a:r>
          </a:p>
          <a:p>
            <a:r>
              <a:rPr lang="en-US" altLang="ko-KR" sz="1200" dirty="0">
                <a:solidFill>
                  <a:schemeClr val="accent3">
                    <a:lumMod val="50000"/>
                  </a:schemeClr>
                </a:solidFill>
              </a:rPr>
              <a:t>6 </a:t>
            </a:r>
            <a:r>
              <a:rPr lang="en-US" altLang="ko-KR" sz="1200" dirty="0">
                <a:solidFill>
                  <a:schemeClr val="tx1"/>
                </a:solidFill>
              </a:rPr>
              <a:t>ON </a:t>
            </a:r>
            <a:r>
              <a:rPr lang="en-US" altLang="ko-KR" sz="1200" dirty="0" err="1">
                <a:solidFill>
                  <a:schemeClr val="tx1"/>
                </a:solidFill>
              </a:rPr>
              <a:t>orderTBL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accent3">
                    <a:lumMod val="50000"/>
                  </a:schemeClr>
                </a:solidFill>
              </a:rPr>
              <a:t>-- </a:t>
            </a:r>
            <a:r>
              <a:rPr lang="ko-KR" altLang="en-US" sz="1200" dirty="0">
                <a:solidFill>
                  <a:schemeClr val="accent3">
                    <a:lumMod val="50000"/>
                  </a:schemeClr>
                </a:solidFill>
              </a:rPr>
              <a:t>트리거를 부착할 테이블 </a:t>
            </a:r>
            <a:endParaRPr lang="en-US" altLang="ko-KR" sz="12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accent3">
                    <a:lumMod val="50000"/>
                  </a:schemeClr>
                </a:solidFill>
              </a:rPr>
              <a:t>7</a:t>
            </a:r>
            <a:r>
              <a:rPr lang="en-US" altLang="ko-KR" sz="1200" dirty="0">
                <a:solidFill>
                  <a:schemeClr val="tx1"/>
                </a:solidFill>
              </a:rPr>
              <a:t> FOR EACH ROW </a:t>
            </a:r>
          </a:p>
          <a:p>
            <a:r>
              <a:rPr lang="en-US" altLang="ko-KR" sz="1200" dirty="0">
                <a:solidFill>
                  <a:schemeClr val="accent3">
                    <a:lumMod val="50000"/>
                  </a:schemeClr>
                </a:solidFill>
              </a:rPr>
              <a:t>8</a:t>
            </a:r>
            <a:r>
              <a:rPr lang="en-US" altLang="ko-KR" sz="1200" dirty="0">
                <a:solidFill>
                  <a:schemeClr val="tx1"/>
                </a:solidFill>
              </a:rPr>
              <a:t> BEGIN </a:t>
            </a:r>
          </a:p>
          <a:p>
            <a:r>
              <a:rPr lang="en-US" altLang="ko-KR" sz="1200" dirty="0">
                <a:solidFill>
                  <a:schemeClr val="accent3">
                    <a:lumMod val="50000"/>
                  </a:schemeClr>
                </a:solidFill>
              </a:rPr>
              <a:t>9</a:t>
            </a:r>
            <a:r>
              <a:rPr lang="en-US" altLang="ko-KR" sz="1200" dirty="0">
                <a:solidFill>
                  <a:schemeClr val="tx1"/>
                </a:solidFill>
              </a:rPr>
              <a:t> UPDATE </a:t>
            </a:r>
            <a:r>
              <a:rPr lang="en-US" altLang="ko-KR" sz="1200" dirty="0" err="1">
                <a:solidFill>
                  <a:schemeClr val="tx1"/>
                </a:solidFill>
              </a:rPr>
              <a:t>prodTBL</a:t>
            </a:r>
            <a:r>
              <a:rPr lang="en-US" altLang="ko-KR" sz="1200" dirty="0">
                <a:solidFill>
                  <a:schemeClr val="tx1"/>
                </a:solidFill>
              </a:rPr>
              <a:t> SET account = account - </a:t>
            </a:r>
            <a:r>
              <a:rPr lang="en-US" altLang="ko-KR" sz="1200" dirty="0" err="1">
                <a:solidFill>
                  <a:schemeClr val="tx1"/>
                </a:solidFill>
              </a:rPr>
              <a:t>NEW.orderamount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200" dirty="0">
                <a:solidFill>
                  <a:schemeClr val="accent3">
                    <a:lumMod val="50000"/>
                  </a:schemeClr>
                </a:solidFill>
              </a:rPr>
              <a:t>10</a:t>
            </a:r>
            <a:r>
              <a:rPr lang="en-US" altLang="ko-KR" sz="1200" dirty="0">
                <a:solidFill>
                  <a:schemeClr val="tx1"/>
                </a:solidFill>
              </a:rPr>
              <a:t> WHERE </a:t>
            </a:r>
            <a:r>
              <a:rPr lang="en-US" altLang="ko-KR" sz="1200" dirty="0" err="1">
                <a:solidFill>
                  <a:schemeClr val="tx1"/>
                </a:solidFill>
              </a:rPr>
              <a:t>prodName</a:t>
            </a:r>
            <a:r>
              <a:rPr lang="en-US" altLang="ko-KR" sz="1200" dirty="0">
                <a:solidFill>
                  <a:schemeClr val="tx1"/>
                </a:solidFill>
              </a:rPr>
              <a:t> = </a:t>
            </a:r>
            <a:r>
              <a:rPr lang="en-US" altLang="ko-KR" sz="1200" dirty="0" err="1">
                <a:solidFill>
                  <a:schemeClr val="tx1"/>
                </a:solidFill>
              </a:rPr>
              <a:t>NEW.prodName</a:t>
            </a:r>
            <a:r>
              <a:rPr lang="en-US" altLang="ko-KR" sz="12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200" dirty="0">
                <a:solidFill>
                  <a:schemeClr val="accent3">
                    <a:lumMod val="50000"/>
                  </a:schemeClr>
                </a:solidFill>
              </a:rPr>
              <a:t>11</a:t>
            </a:r>
            <a:r>
              <a:rPr lang="en-US" altLang="ko-KR" sz="1200" dirty="0">
                <a:solidFill>
                  <a:schemeClr val="tx1"/>
                </a:solidFill>
              </a:rPr>
              <a:t> END // </a:t>
            </a:r>
          </a:p>
          <a:p>
            <a:r>
              <a:rPr lang="en-US" altLang="ko-KR" sz="1200" dirty="0">
                <a:solidFill>
                  <a:schemeClr val="accent3">
                    <a:lumMod val="50000"/>
                  </a:schemeClr>
                </a:solidFill>
              </a:rPr>
              <a:t>12</a:t>
            </a:r>
            <a:r>
              <a:rPr lang="en-US" altLang="ko-KR" sz="1200" dirty="0">
                <a:solidFill>
                  <a:schemeClr val="tx1"/>
                </a:solidFill>
              </a:rPr>
              <a:t> DELIMITER ;</a:t>
            </a:r>
          </a:p>
          <a:p>
            <a:r>
              <a:rPr lang="en-US" altLang="ko-KR" sz="1200" dirty="0">
                <a:solidFill>
                  <a:schemeClr val="accent3">
                    <a:lumMod val="50000"/>
                  </a:schemeClr>
                </a:solidFill>
              </a:rPr>
              <a:t>13 </a:t>
            </a:r>
            <a:r>
              <a:rPr lang="ko-KR" altLang="en-US" sz="1200" dirty="0">
                <a:solidFill>
                  <a:schemeClr val="tx1"/>
                </a:solidFill>
              </a:rPr>
              <a:t>　 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accent3">
                    <a:lumMod val="50000"/>
                  </a:schemeClr>
                </a:solidFill>
              </a:rPr>
              <a:t>14 -- </a:t>
            </a:r>
            <a:r>
              <a:rPr lang="ko-KR" altLang="en-US" sz="1200" dirty="0">
                <a:solidFill>
                  <a:schemeClr val="accent3">
                    <a:lumMod val="50000"/>
                  </a:schemeClr>
                </a:solidFill>
              </a:rPr>
              <a:t>배송 테이블에 새 배송 건을 삽입하는 트리거 </a:t>
            </a:r>
            <a:endParaRPr lang="en-US" altLang="ko-KR" sz="12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accent3">
                    <a:lumMod val="50000"/>
                  </a:schemeClr>
                </a:solidFill>
              </a:rPr>
              <a:t>15</a:t>
            </a:r>
            <a:r>
              <a:rPr lang="en-US" altLang="ko-KR" sz="1200" dirty="0">
                <a:solidFill>
                  <a:schemeClr val="tx1"/>
                </a:solidFill>
              </a:rPr>
              <a:t> DROP TRIGGER IF EXISTS </a:t>
            </a:r>
            <a:r>
              <a:rPr lang="en-US" altLang="ko-KR" sz="1200" dirty="0" err="1">
                <a:solidFill>
                  <a:schemeClr val="tx1"/>
                </a:solidFill>
              </a:rPr>
              <a:t>prodTrg</a:t>
            </a:r>
            <a:r>
              <a:rPr lang="en-US" altLang="ko-KR" sz="12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200" dirty="0">
                <a:solidFill>
                  <a:schemeClr val="accent3">
                    <a:lumMod val="50000"/>
                  </a:schemeClr>
                </a:solidFill>
              </a:rPr>
              <a:t>16</a:t>
            </a:r>
            <a:r>
              <a:rPr lang="en-US" altLang="ko-KR" sz="1200" dirty="0">
                <a:solidFill>
                  <a:schemeClr val="tx1"/>
                </a:solidFill>
              </a:rPr>
              <a:t> DELIMITER //</a:t>
            </a:r>
          </a:p>
          <a:p>
            <a:r>
              <a:rPr lang="en-US" altLang="ko-KR" sz="1200" dirty="0">
                <a:solidFill>
                  <a:schemeClr val="accent3">
                    <a:lumMod val="50000"/>
                  </a:schemeClr>
                </a:solidFill>
              </a:rPr>
              <a:t>17</a:t>
            </a:r>
            <a:r>
              <a:rPr lang="en-US" altLang="ko-KR" sz="1200" dirty="0">
                <a:solidFill>
                  <a:schemeClr val="tx1"/>
                </a:solidFill>
              </a:rPr>
              <a:t> CREATE TRIGGER </a:t>
            </a:r>
            <a:r>
              <a:rPr lang="en-US" altLang="ko-KR" sz="1200" dirty="0" err="1">
                <a:solidFill>
                  <a:schemeClr val="tx1"/>
                </a:solidFill>
              </a:rPr>
              <a:t>prodTrg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accent3">
                    <a:lumMod val="50000"/>
                  </a:schemeClr>
                </a:solidFill>
              </a:rPr>
              <a:t>-- </a:t>
            </a:r>
            <a:r>
              <a:rPr lang="ko-KR" altLang="en-US" sz="1200" dirty="0">
                <a:solidFill>
                  <a:schemeClr val="accent3">
                    <a:lumMod val="50000"/>
                  </a:schemeClr>
                </a:solidFill>
              </a:rPr>
              <a:t>트리거 이름 </a:t>
            </a:r>
            <a:endParaRPr lang="en-US" altLang="ko-KR" sz="12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accent3">
                    <a:lumMod val="50000"/>
                  </a:schemeClr>
                </a:solidFill>
              </a:rPr>
              <a:t>18</a:t>
            </a:r>
            <a:r>
              <a:rPr lang="en-US" altLang="ko-KR" sz="1200" dirty="0">
                <a:solidFill>
                  <a:schemeClr val="tx1"/>
                </a:solidFill>
              </a:rPr>
              <a:t> AFTER UPDATE </a:t>
            </a:r>
          </a:p>
          <a:p>
            <a:r>
              <a:rPr lang="en-US" altLang="ko-KR" sz="1200" dirty="0">
                <a:solidFill>
                  <a:schemeClr val="accent3">
                    <a:lumMod val="50000"/>
                  </a:schemeClr>
                </a:solidFill>
              </a:rPr>
              <a:t>19</a:t>
            </a:r>
            <a:r>
              <a:rPr lang="en-US" altLang="ko-KR" sz="1200" dirty="0">
                <a:solidFill>
                  <a:schemeClr val="tx1"/>
                </a:solidFill>
              </a:rPr>
              <a:t> ON </a:t>
            </a:r>
            <a:r>
              <a:rPr lang="en-US" altLang="ko-KR" sz="1200" dirty="0" err="1">
                <a:solidFill>
                  <a:schemeClr val="tx1"/>
                </a:solidFill>
              </a:rPr>
              <a:t>prodTBL</a:t>
            </a:r>
            <a:r>
              <a:rPr lang="en-US" altLang="ko-KR" sz="1200" dirty="0">
                <a:solidFill>
                  <a:schemeClr val="accent3">
                    <a:lumMod val="50000"/>
                  </a:schemeClr>
                </a:solidFill>
              </a:rPr>
              <a:t> -- </a:t>
            </a:r>
            <a:r>
              <a:rPr lang="ko-KR" altLang="en-US" sz="1200" dirty="0">
                <a:solidFill>
                  <a:schemeClr val="accent3">
                    <a:lumMod val="50000"/>
                  </a:schemeClr>
                </a:solidFill>
              </a:rPr>
              <a:t>트리거를 부착할 테이블 </a:t>
            </a:r>
            <a:endParaRPr lang="en-US" altLang="ko-KR" sz="12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accent3">
                    <a:lumMod val="50000"/>
                  </a:schemeClr>
                </a:solidFill>
              </a:rPr>
              <a:t>20</a:t>
            </a:r>
            <a:r>
              <a:rPr lang="en-US" altLang="ko-KR" sz="1200" dirty="0">
                <a:solidFill>
                  <a:schemeClr val="tx1"/>
                </a:solidFill>
              </a:rPr>
              <a:t> FOR EACH ROW </a:t>
            </a:r>
          </a:p>
          <a:p>
            <a:r>
              <a:rPr lang="en-US" altLang="ko-KR" sz="1200" dirty="0">
                <a:solidFill>
                  <a:schemeClr val="accent3">
                    <a:lumMod val="50000"/>
                  </a:schemeClr>
                </a:solidFill>
              </a:rPr>
              <a:t>21</a:t>
            </a:r>
            <a:r>
              <a:rPr lang="en-US" altLang="ko-KR" sz="1200" dirty="0">
                <a:solidFill>
                  <a:schemeClr val="tx1"/>
                </a:solidFill>
              </a:rPr>
              <a:t> BEGIN </a:t>
            </a:r>
          </a:p>
          <a:p>
            <a:r>
              <a:rPr lang="en-US" altLang="ko-KR" sz="1200" dirty="0">
                <a:solidFill>
                  <a:schemeClr val="accent3">
                    <a:lumMod val="50000"/>
                  </a:schemeClr>
                </a:solidFill>
              </a:rPr>
              <a:t>22</a:t>
            </a:r>
            <a:r>
              <a:rPr lang="en-US" altLang="ko-KR" sz="1200" dirty="0">
                <a:solidFill>
                  <a:schemeClr val="tx1"/>
                </a:solidFill>
              </a:rPr>
              <a:t> DECLARE </a:t>
            </a:r>
            <a:r>
              <a:rPr lang="en-US" altLang="ko-KR" sz="1200" dirty="0" err="1">
                <a:solidFill>
                  <a:schemeClr val="tx1"/>
                </a:solidFill>
              </a:rPr>
              <a:t>orderAmount</a:t>
            </a:r>
            <a:r>
              <a:rPr lang="en-US" altLang="ko-KR" sz="1200" dirty="0">
                <a:solidFill>
                  <a:schemeClr val="tx1"/>
                </a:solidFill>
              </a:rPr>
              <a:t> INT;</a:t>
            </a:r>
          </a:p>
          <a:p>
            <a:r>
              <a:rPr lang="en-US" altLang="ko-KR" sz="1200" dirty="0">
                <a:solidFill>
                  <a:schemeClr val="accent3">
                    <a:lumMod val="50000"/>
                  </a:schemeClr>
                </a:solidFill>
              </a:rPr>
              <a:t>23 -- </a:t>
            </a:r>
            <a:r>
              <a:rPr lang="ko-KR" altLang="en-US" sz="1200" dirty="0">
                <a:solidFill>
                  <a:schemeClr val="accent3">
                    <a:lumMod val="50000"/>
                  </a:schemeClr>
                </a:solidFill>
              </a:rPr>
              <a:t>주문 개수 </a:t>
            </a:r>
            <a:r>
              <a:rPr lang="en-US" altLang="ko-KR" sz="1200" dirty="0">
                <a:solidFill>
                  <a:schemeClr val="accent3">
                    <a:lumMod val="50000"/>
                  </a:schemeClr>
                </a:solidFill>
              </a:rPr>
              <a:t>= (</a:t>
            </a:r>
            <a:r>
              <a:rPr lang="ko-KR" altLang="en-US" sz="1200" dirty="0">
                <a:solidFill>
                  <a:schemeClr val="accent3">
                    <a:lumMod val="50000"/>
                  </a:schemeClr>
                </a:solidFill>
              </a:rPr>
              <a:t>변경 전 개수 </a:t>
            </a:r>
            <a:r>
              <a:rPr lang="en-US" altLang="ko-KR" sz="1200" dirty="0">
                <a:solidFill>
                  <a:schemeClr val="accent3">
                    <a:lumMod val="50000"/>
                  </a:schemeClr>
                </a:solidFill>
              </a:rPr>
              <a:t>- </a:t>
            </a:r>
            <a:r>
              <a:rPr lang="ko-KR" altLang="en-US" sz="1200" dirty="0">
                <a:solidFill>
                  <a:schemeClr val="accent3">
                    <a:lumMod val="50000"/>
                  </a:schemeClr>
                </a:solidFill>
              </a:rPr>
              <a:t>변경 후 개수</a:t>
            </a:r>
            <a:r>
              <a:rPr lang="en-US" altLang="ko-KR" sz="1200" dirty="0">
                <a:solidFill>
                  <a:schemeClr val="accent3">
                    <a:lumMod val="50000"/>
                  </a:schemeClr>
                </a:solidFill>
              </a:rPr>
              <a:t>) </a:t>
            </a:r>
          </a:p>
          <a:p>
            <a:r>
              <a:rPr lang="en-US" altLang="ko-KR" sz="1200" dirty="0">
                <a:solidFill>
                  <a:schemeClr val="accent3">
                    <a:lumMod val="50000"/>
                  </a:schemeClr>
                </a:solidFill>
              </a:rPr>
              <a:t>24 </a:t>
            </a:r>
            <a:r>
              <a:rPr lang="en-US" altLang="ko-KR" sz="1200" dirty="0">
                <a:solidFill>
                  <a:schemeClr val="tx1"/>
                </a:solidFill>
              </a:rPr>
              <a:t>SET </a:t>
            </a:r>
            <a:r>
              <a:rPr lang="en-US" altLang="ko-KR" sz="1200" dirty="0" err="1">
                <a:solidFill>
                  <a:schemeClr val="tx1"/>
                </a:solidFill>
              </a:rPr>
              <a:t>orderAmount</a:t>
            </a:r>
            <a:r>
              <a:rPr lang="en-US" altLang="ko-KR" sz="1200" dirty="0">
                <a:solidFill>
                  <a:schemeClr val="tx1"/>
                </a:solidFill>
              </a:rPr>
              <a:t> = </a:t>
            </a:r>
            <a:r>
              <a:rPr lang="en-US" altLang="ko-KR" sz="1200" dirty="0" err="1">
                <a:solidFill>
                  <a:schemeClr val="tx1"/>
                </a:solidFill>
              </a:rPr>
              <a:t>OLD.account</a:t>
            </a:r>
            <a:r>
              <a:rPr lang="en-US" altLang="ko-KR" sz="1200" dirty="0">
                <a:solidFill>
                  <a:schemeClr val="tx1"/>
                </a:solidFill>
              </a:rPr>
              <a:t> - </a:t>
            </a:r>
            <a:r>
              <a:rPr lang="en-US" altLang="ko-KR" sz="1200" dirty="0" err="1">
                <a:solidFill>
                  <a:schemeClr val="tx1"/>
                </a:solidFill>
              </a:rPr>
              <a:t>NEW.account</a:t>
            </a:r>
            <a:r>
              <a:rPr lang="en-US" altLang="ko-KR" sz="12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200" dirty="0">
                <a:solidFill>
                  <a:schemeClr val="accent3">
                    <a:lumMod val="50000"/>
                  </a:schemeClr>
                </a:solidFill>
              </a:rPr>
              <a:t>25</a:t>
            </a:r>
            <a:r>
              <a:rPr lang="en-US" altLang="ko-KR" sz="1200" dirty="0">
                <a:solidFill>
                  <a:schemeClr val="tx1"/>
                </a:solidFill>
              </a:rPr>
              <a:t> INSERT INTO </a:t>
            </a:r>
            <a:r>
              <a:rPr lang="en-US" altLang="ko-KR" sz="1200" dirty="0" err="1">
                <a:solidFill>
                  <a:schemeClr val="tx1"/>
                </a:solidFill>
              </a:rPr>
              <a:t>deliverTBL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en-US" altLang="ko-KR" sz="1200" dirty="0" err="1">
                <a:solidFill>
                  <a:schemeClr val="tx1"/>
                </a:solidFill>
              </a:rPr>
              <a:t>prodName</a:t>
            </a:r>
            <a:r>
              <a:rPr lang="en-US" altLang="ko-KR" sz="1200" dirty="0">
                <a:solidFill>
                  <a:schemeClr val="tx1"/>
                </a:solidFill>
              </a:rPr>
              <a:t>, account) </a:t>
            </a:r>
          </a:p>
          <a:p>
            <a:r>
              <a:rPr lang="en-US" altLang="ko-KR" sz="1200" dirty="0">
                <a:solidFill>
                  <a:schemeClr val="accent3">
                    <a:lumMod val="50000"/>
                  </a:schemeClr>
                </a:solidFill>
              </a:rPr>
              <a:t>26</a:t>
            </a:r>
            <a:r>
              <a:rPr lang="en-US" altLang="ko-KR" sz="1200" dirty="0">
                <a:solidFill>
                  <a:schemeClr val="tx1"/>
                </a:solidFill>
              </a:rPr>
              <a:t> VALUES(</a:t>
            </a:r>
            <a:r>
              <a:rPr lang="en-US" altLang="ko-KR" sz="1200" dirty="0" err="1">
                <a:solidFill>
                  <a:schemeClr val="tx1"/>
                </a:solidFill>
              </a:rPr>
              <a:t>NEW.prodName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en-US" altLang="ko-KR" sz="1200" dirty="0" err="1">
                <a:solidFill>
                  <a:schemeClr val="tx1"/>
                </a:solidFill>
              </a:rPr>
              <a:t>orderAmount</a:t>
            </a:r>
            <a:r>
              <a:rPr lang="en-US" altLang="ko-KR" sz="1200" dirty="0">
                <a:solidFill>
                  <a:schemeClr val="tx1"/>
                </a:solidFill>
              </a:rPr>
              <a:t>);</a:t>
            </a:r>
          </a:p>
          <a:p>
            <a:r>
              <a:rPr lang="en-US" altLang="ko-KR" sz="1200" dirty="0">
                <a:solidFill>
                  <a:schemeClr val="accent3">
                    <a:lumMod val="50000"/>
                  </a:schemeClr>
                </a:solidFill>
              </a:rPr>
              <a:t>27</a:t>
            </a:r>
            <a:r>
              <a:rPr lang="en-US" altLang="ko-KR" sz="1200" dirty="0">
                <a:solidFill>
                  <a:schemeClr val="tx1"/>
                </a:solidFill>
              </a:rPr>
              <a:t> END // </a:t>
            </a:r>
          </a:p>
          <a:p>
            <a:r>
              <a:rPr lang="en-US" altLang="ko-KR" sz="1200" dirty="0">
                <a:solidFill>
                  <a:schemeClr val="accent3">
                    <a:lumMod val="50000"/>
                  </a:schemeClr>
                </a:solidFill>
              </a:rPr>
              <a:t>28</a:t>
            </a:r>
            <a:r>
              <a:rPr lang="en-US" altLang="ko-KR" sz="1200" dirty="0">
                <a:solidFill>
                  <a:schemeClr val="tx1"/>
                </a:solidFill>
              </a:rPr>
              <a:t> DELIMITER ;</a:t>
            </a:r>
          </a:p>
        </p:txBody>
      </p:sp>
    </p:spTree>
    <p:extLst>
      <p:ext uri="{BB962C8B-B14F-4D97-AF65-F5344CB8AC3E}">
        <p14:creationId xmlns:p14="http://schemas.microsoft.com/office/powerpoint/2010/main" val="10569420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11-7] </a:t>
            </a:r>
            <a:r>
              <a:rPr lang="ko-KR" altLang="en-US" dirty="0"/>
              <a:t>중첩 트리거 생성하고 작동 확인하기    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>
                <a:latin typeface="+mn-ea"/>
                <a:ea typeface="+mn-ea"/>
              </a:rPr>
              <a:t>413~416p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45082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dirty="0"/>
              <a:t>   2-2 </a:t>
            </a:r>
            <a:r>
              <a:rPr lang="ko-KR" altLang="en-US" dirty="0"/>
              <a:t>고객이 물건을 구매했다고 가정하고 삽입 작업 수행</a:t>
            </a: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800" dirty="0"/>
          </a:p>
          <a:p>
            <a:pPr marL="93662" indent="0">
              <a:buNone/>
            </a:pPr>
            <a:r>
              <a:rPr lang="en-US" altLang="ko-KR" dirty="0"/>
              <a:t>   2-3 </a:t>
            </a:r>
            <a:r>
              <a:rPr lang="ko-KR" altLang="en-US" dirty="0"/>
              <a:t>중첩 트리거가 잘 작동했는지 세 테이블 조회</a:t>
            </a: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800" dirty="0"/>
          </a:p>
          <a:p>
            <a:pPr marL="93662" indent="0">
              <a:buNone/>
            </a:pPr>
            <a:r>
              <a:rPr lang="en-US" altLang="ko-KR" dirty="0"/>
              <a:t>   2-4 </a:t>
            </a:r>
            <a:r>
              <a:rPr lang="ko-KR" altLang="en-US" dirty="0"/>
              <a:t>배송 테이블의 열 이름을 변경하여 삽입이 실패하도록 조작   </a:t>
            </a: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436562" indent="-342900">
              <a:buAutoNum type="arabicPeriod"/>
            </a:pPr>
            <a:endParaRPr lang="en-US" altLang="ko-KR" sz="14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669EC2BC-C141-44ED-BDD9-531C230B3983}"/>
              </a:ext>
            </a:extLst>
          </p:cNvPr>
          <p:cNvSpPr/>
          <p:nvPr/>
        </p:nvSpPr>
        <p:spPr>
          <a:xfrm>
            <a:off x="496209" y="2109868"/>
            <a:ext cx="8216251" cy="8100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SELECT * FROM </a:t>
            </a:r>
            <a:r>
              <a:rPr lang="en-US" altLang="ko-KR" sz="1400" dirty="0" err="1">
                <a:solidFill>
                  <a:schemeClr val="tx1"/>
                </a:solidFill>
              </a:rPr>
              <a:t>orderTBL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SELECT * FROM </a:t>
            </a:r>
            <a:r>
              <a:rPr lang="en-US" altLang="ko-KR" sz="1400" dirty="0" err="1">
                <a:solidFill>
                  <a:schemeClr val="tx1"/>
                </a:solidFill>
              </a:rPr>
              <a:t>prodTBL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SELECT * FROM </a:t>
            </a:r>
            <a:r>
              <a:rPr lang="en-US" altLang="ko-KR" sz="1400" dirty="0" err="1">
                <a:solidFill>
                  <a:schemeClr val="tx1"/>
                </a:solidFill>
              </a:rPr>
              <a:t>deliverTBL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1BFC1D9F-CAB5-4FA1-B670-1707EA450A95}"/>
              </a:ext>
            </a:extLst>
          </p:cNvPr>
          <p:cNvSpPr/>
          <p:nvPr/>
        </p:nvSpPr>
        <p:spPr>
          <a:xfrm>
            <a:off x="506041" y="1153409"/>
            <a:ext cx="8206419" cy="32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INSERT INTO </a:t>
            </a:r>
            <a:r>
              <a:rPr lang="en-US" altLang="ko-KR" sz="1400" dirty="0" err="1">
                <a:solidFill>
                  <a:schemeClr val="tx1"/>
                </a:solidFill>
              </a:rPr>
              <a:t>orderTBL</a:t>
            </a:r>
            <a:r>
              <a:rPr lang="en-US" altLang="ko-KR" sz="1400" dirty="0">
                <a:solidFill>
                  <a:schemeClr val="tx1"/>
                </a:solidFill>
              </a:rPr>
              <a:t> VALUES (NULL, 'JOHN', '</a:t>
            </a:r>
            <a:r>
              <a:rPr lang="ko-KR" altLang="en-US" sz="1400" dirty="0">
                <a:solidFill>
                  <a:schemeClr val="tx1"/>
                </a:solidFill>
              </a:rPr>
              <a:t>배</a:t>
            </a:r>
            <a:r>
              <a:rPr lang="en-US" altLang="ko-KR" sz="1400" dirty="0">
                <a:solidFill>
                  <a:schemeClr val="tx1"/>
                </a:solidFill>
              </a:rPr>
              <a:t>', 5);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30A52D22-BE32-4975-9DDB-8CFF8B86B7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040" y="3033280"/>
            <a:ext cx="3705919" cy="250578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0B334FD2-E716-4FE0-AE5D-2E737AE024C3}"/>
              </a:ext>
            </a:extLst>
          </p:cNvPr>
          <p:cNvSpPr/>
          <p:nvPr/>
        </p:nvSpPr>
        <p:spPr>
          <a:xfrm>
            <a:off x="511719" y="6174305"/>
            <a:ext cx="8200742" cy="32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ALTER TABLE </a:t>
            </a:r>
            <a:r>
              <a:rPr lang="en-US" altLang="ko-KR" sz="1400" dirty="0" err="1">
                <a:solidFill>
                  <a:schemeClr val="tx1"/>
                </a:solidFill>
              </a:rPr>
              <a:t>deliverTBL</a:t>
            </a:r>
            <a:r>
              <a:rPr lang="en-US" altLang="ko-KR" sz="1400" dirty="0">
                <a:solidFill>
                  <a:schemeClr val="tx1"/>
                </a:solidFill>
              </a:rPr>
              <a:t> CHANGE </a:t>
            </a:r>
            <a:r>
              <a:rPr lang="en-US" altLang="ko-KR" sz="1400" dirty="0" err="1">
                <a:solidFill>
                  <a:schemeClr val="tx1"/>
                </a:solidFill>
              </a:rPr>
              <a:t>prodName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</a:rPr>
              <a:t>productName</a:t>
            </a:r>
            <a:r>
              <a:rPr lang="en-US" altLang="ko-KR" sz="1400" dirty="0">
                <a:solidFill>
                  <a:schemeClr val="tx1"/>
                </a:solidFill>
              </a:rPr>
              <a:t> VARCHAR(5);</a:t>
            </a:r>
          </a:p>
        </p:txBody>
      </p:sp>
    </p:spTree>
    <p:extLst>
      <p:ext uri="{BB962C8B-B14F-4D97-AF65-F5344CB8AC3E}">
        <p14:creationId xmlns:p14="http://schemas.microsoft.com/office/powerpoint/2010/main" val="69354954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11-7] </a:t>
            </a:r>
            <a:r>
              <a:rPr lang="ko-KR" altLang="en-US" dirty="0"/>
              <a:t>중첩 트리거 생성하고 작동 확인하기    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>
                <a:latin typeface="+mn-ea"/>
                <a:ea typeface="+mn-ea"/>
              </a:rPr>
              <a:t>413~416p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45082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dirty="0"/>
              <a:t>   2-5 </a:t>
            </a:r>
            <a:r>
              <a:rPr lang="ko-KR" altLang="en-US" dirty="0"/>
              <a:t>다시 삽입 작업 수행 </a:t>
            </a: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8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800" dirty="0"/>
          </a:p>
          <a:p>
            <a:pPr marL="93662" indent="0">
              <a:buNone/>
            </a:pPr>
            <a:r>
              <a:rPr lang="en-US" altLang="ko-KR" dirty="0"/>
              <a:t>   2-6 </a:t>
            </a:r>
            <a:r>
              <a:rPr lang="ko-KR" altLang="en-US" dirty="0"/>
              <a:t>세 테이블 확인   </a:t>
            </a: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436562" indent="-342900">
              <a:buAutoNum type="arabicPeriod"/>
            </a:pPr>
            <a:endParaRPr lang="en-US" altLang="ko-KR" sz="14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669EC2BC-C141-44ED-BDD9-531C230B3983}"/>
              </a:ext>
            </a:extLst>
          </p:cNvPr>
          <p:cNvSpPr/>
          <p:nvPr/>
        </p:nvSpPr>
        <p:spPr>
          <a:xfrm>
            <a:off x="496210" y="2869276"/>
            <a:ext cx="8216250" cy="8100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SELECT * FROM </a:t>
            </a:r>
            <a:r>
              <a:rPr lang="en-US" altLang="ko-KR" sz="1400" dirty="0" err="1">
                <a:solidFill>
                  <a:schemeClr val="tx1"/>
                </a:solidFill>
              </a:rPr>
              <a:t>orderTBL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SELECT * FROM </a:t>
            </a:r>
            <a:r>
              <a:rPr lang="en-US" altLang="ko-KR" sz="1400" dirty="0" err="1">
                <a:solidFill>
                  <a:schemeClr val="tx1"/>
                </a:solidFill>
              </a:rPr>
              <a:t>prodTBL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SELECT * FROM </a:t>
            </a:r>
            <a:r>
              <a:rPr lang="en-US" altLang="ko-KR" sz="1400" dirty="0" err="1">
                <a:solidFill>
                  <a:schemeClr val="tx1"/>
                </a:solidFill>
              </a:rPr>
              <a:t>deliverTBL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1BFC1D9F-CAB5-4FA1-B670-1707EA450A95}"/>
              </a:ext>
            </a:extLst>
          </p:cNvPr>
          <p:cNvSpPr/>
          <p:nvPr/>
        </p:nvSpPr>
        <p:spPr>
          <a:xfrm>
            <a:off x="476546" y="1153409"/>
            <a:ext cx="8235914" cy="32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INSERT INTO </a:t>
            </a:r>
            <a:r>
              <a:rPr lang="en-US" altLang="ko-KR" sz="1400" dirty="0" err="1">
                <a:solidFill>
                  <a:schemeClr val="tx1"/>
                </a:solidFill>
              </a:rPr>
              <a:t>orderTBL</a:t>
            </a:r>
            <a:r>
              <a:rPr lang="en-US" altLang="ko-KR" sz="1400" dirty="0">
                <a:solidFill>
                  <a:schemeClr val="tx1"/>
                </a:solidFill>
              </a:rPr>
              <a:t> VALUES (NULL, 'DANG', '</a:t>
            </a:r>
            <a:r>
              <a:rPr lang="ko-KR" altLang="en-US" sz="1400" dirty="0">
                <a:solidFill>
                  <a:schemeClr val="tx1"/>
                </a:solidFill>
              </a:rPr>
              <a:t>사과</a:t>
            </a:r>
            <a:r>
              <a:rPr lang="en-US" altLang="ko-KR" sz="1400" dirty="0">
                <a:solidFill>
                  <a:schemeClr val="tx1"/>
                </a:solidFill>
              </a:rPr>
              <a:t>', 9);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629018BD-CD97-478D-A7C2-467E42A9C0C6}"/>
              </a:ext>
            </a:extLst>
          </p:cNvPr>
          <p:cNvSpPr/>
          <p:nvPr/>
        </p:nvSpPr>
        <p:spPr>
          <a:xfrm>
            <a:off x="476545" y="1558454"/>
            <a:ext cx="8235914" cy="6750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Error Code: 1054. Unknown column '</a:t>
            </a:r>
            <a:r>
              <a:rPr lang="en-US" altLang="ko-KR" sz="1400" dirty="0" err="1">
                <a:solidFill>
                  <a:schemeClr val="tx1"/>
                </a:solidFill>
              </a:rPr>
              <a:t>prodName</a:t>
            </a:r>
            <a:r>
              <a:rPr lang="en-US" altLang="ko-KR" sz="1400" dirty="0">
                <a:solidFill>
                  <a:schemeClr val="tx1"/>
                </a:solidFill>
              </a:rPr>
              <a:t>' in 'field list'</a:t>
            </a:r>
            <a:endParaRPr lang="ko-KR" alt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B466A72-4A59-40A0-8D9F-F07DFEC6F7F3}"/>
              </a:ext>
            </a:extLst>
          </p:cNvPr>
          <p:cNvSpPr txBox="1"/>
          <p:nvPr/>
        </p:nvSpPr>
        <p:spPr>
          <a:xfrm>
            <a:off x="541214" y="1554299"/>
            <a:ext cx="990110" cy="31503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accent3">
                    <a:lumMod val="50000"/>
                  </a:schemeClr>
                </a:solidFill>
              </a:rPr>
              <a:t>실행 결과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5155D402-CDCD-4B3D-B306-963B6F45C5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44" y="3758862"/>
            <a:ext cx="3420381" cy="2312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68005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154971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1-2 </a:t>
            </a:r>
            <a:r>
              <a:rPr lang="ko-KR" altLang="en-US" dirty="0" err="1"/>
              <a:t>스토어드</a:t>
            </a:r>
            <a:r>
              <a:rPr lang="ko-KR" altLang="en-US" dirty="0"/>
              <a:t> 프로시저의 개요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스토어드</a:t>
            </a:r>
            <a:r>
              <a:rPr lang="ko-KR" altLang="en-US" dirty="0"/>
              <a:t> 프로시저의 정의 형식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C9B0CB46-AD16-435E-87C1-76F8B7507BA0}"/>
              </a:ext>
            </a:extLst>
          </p:cNvPr>
          <p:cNvSpPr/>
          <p:nvPr/>
        </p:nvSpPr>
        <p:spPr>
          <a:xfrm>
            <a:off x="476544" y="1221797"/>
            <a:ext cx="8235915" cy="441244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CREATE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[DEFINER = { user | CURRENT_USER }]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PROCEDURE </a:t>
            </a:r>
            <a:r>
              <a:rPr lang="en-US" altLang="ko-KR" sz="1400" dirty="0" err="1">
                <a:solidFill>
                  <a:schemeClr val="tx1"/>
                </a:solidFill>
              </a:rPr>
              <a:t>sp_name</a:t>
            </a:r>
            <a:r>
              <a:rPr lang="en-US" altLang="ko-KR" sz="1400" dirty="0">
                <a:solidFill>
                  <a:schemeClr val="tx1"/>
                </a:solidFill>
              </a:rPr>
              <a:t> ([</a:t>
            </a:r>
            <a:r>
              <a:rPr lang="en-US" altLang="ko-KR" sz="1400" dirty="0" err="1">
                <a:solidFill>
                  <a:schemeClr val="tx1"/>
                </a:solidFill>
              </a:rPr>
              <a:t>proc_parameter</a:t>
            </a:r>
            <a:r>
              <a:rPr lang="en-US" altLang="ko-KR" sz="1400" dirty="0">
                <a:solidFill>
                  <a:schemeClr val="tx1"/>
                </a:solidFill>
              </a:rPr>
              <a:t>[, …]])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[characteristic …] </a:t>
            </a:r>
            <a:r>
              <a:rPr lang="en-US" altLang="ko-KR" sz="1400" dirty="0" err="1">
                <a:solidFill>
                  <a:schemeClr val="tx1"/>
                </a:solidFill>
              </a:rPr>
              <a:t>routine_body</a:t>
            </a:r>
            <a:endParaRPr lang="en-US" altLang="ko-KR" sz="1400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 err="1">
                <a:solidFill>
                  <a:schemeClr val="tx1"/>
                </a:solidFill>
              </a:rPr>
              <a:t>proc_parameter</a:t>
            </a:r>
            <a:r>
              <a:rPr lang="en-US" altLang="ko-KR" sz="1400" dirty="0">
                <a:solidFill>
                  <a:schemeClr val="tx1"/>
                </a:solidFill>
              </a:rPr>
              <a:t>: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[ IN | OUT | INOUT ] </a:t>
            </a:r>
            <a:r>
              <a:rPr lang="en-US" altLang="ko-KR" sz="1400" dirty="0" err="1">
                <a:solidFill>
                  <a:schemeClr val="tx1"/>
                </a:solidFill>
              </a:rPr>
              <a:t>param_name</a:t>
            </a:r>
            <a:r>
              <a:rPr lang="en-US" altLang="ko-KR" sz="1400" dirty="0">
                <a:solidFill>
                  <a:schemeClr val="tx1"/>
                </a:solidFill>
              </a:rPr>
              <a:t> type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type: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Any valid MySQL data type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characteristic: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COMMENT 'string’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| LANGUAGE SQL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| [NOT] DETERMINISTIC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| { CONTAINS SQL | NO SQL | READS SQL DATA | MODIFIES SQL DATA }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| SQL SECURITY { DEFINER | INVOKER }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 err="1">
                <a:solidFill>
                  <a:schemeClr val="tx1"/>
                </a:solidFill>
              </a:rPr>
              <a:t>routine_body</a:t>
            </a:r>
            <a:r>
              <a:rPr lang="en-US" altLang="ko-KR" sz="1400" dirty="0">
                <a:solidFill>
                  <a:schemeClr val="tx1"/>
                </a:solidFill>
              </a:rPr>
              <a:t>: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Valid SQL routine statement</a:t>
            </a:r>
          </a:p>
        </p:txBody>
      </p:sp>
    </p:spTree>
    <p:extLst>
      <p:ext uri="{BB962C8B-B14F-4D97-AF65-F5344CB8AC3E}">
        <p14:creationId xmlns:p14="http://schemas.microsoft.com/office/powerpoint/2010/main" val="758923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1-2 </a:t>
            </a:r>
            <a:r>
              <a:rPr lang="ko-KR" altLang="en-US" dirty="0" err="1"/>
              <a:t>스토어드</a:t>
            </a:r>
            <a:r>
              <a:rPr lang="ko-KR" altLang="en-US" dirty="0"/>
              <a:t> 프로시저의 개요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593684"/>
            <a:ext cx="8963994" cy="6212529"/>
          </a:xfrm>
        </p:spPr>
        <p:txBody>
          <a:bodyPr/>
          <a:lstStyle/>
          <a:p>
            <a:r>
              <a:rPr lang="ko-KR" altLang="en-US" dirty="0"/>
              <a:t>간단하게 정리한 형식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r>
              <a:rPr lang="ko-KR" altLang="en-US" dirty="0" err="1"/>
              <a:t>스토어드</a:t>
            </a:r>
            <a:r>
              <a:rPr lang="ko-KR" altLang="en-US" dirty="0"/>
              <a:t> 프로시저의 생성 예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sz="2000" dirty="0"/>
          </a:p>
          <a:p>
            <a:pPr lvl="1"/>
            <a:r>
              <a:rPr lang="en-US" altLang="ko-KR" dirty="0"/>
              <a:t>2</a:t>
            </a:r>
            <a:r>
              <a:rPr lang="ko-KR" altLang="en-US" dirty="0"/>
              <a:t>행 </a:t>
            </a:r>
            <a:r>
              <a:rPr lang="en-US" altLang="ko-KR" dirty="0"/>
              <a:t>: </a:t>
            </a:r>
            <a:r>
              <a:rPr lang="ko-KR" altLang="en-US" dirty="0"/>
              <a:t>만들어진 프로시저가 있다면 삭제</a:t>
            </a:r>
            <a:endParaRPr lang="en-US" altLang="ko-KR" dirty="0"/>
          </a:p>
          <a:p>
            <a:pPr lvl="1"/>
            <a:r>
              <a:rPr lang="en-US" altLang="ko-KR" dirty="0"/>
              <a:t>3~7</a:t>
            </a:r>
            <a:r>
              <a:rPr lang="ko-KR" altLang="en-US" dirty="0"/>
              <a:t>행</a:t>
            </a:r>
            <a:r>
              <a:rPr lang="en-US" altLang="ko-KR" dirty="0"/>
              <a:t>: DELIMITER $$ … END $$ </a:t>
            </a:r>
            <a:r>
              <a:rPr lang="ko-KR" altLang="en-US" dirty="0"/>
              <a:t>문으로 </a:t>
            </a:r>
            <a:r>
              <a:rPr lang="ko-KR" altLang="en-US" dirty="0" err="1"/>
              <a:t>스토어드</a:t>
            </a:r>
            <a:r>
              <a:rPr lang="ko-KR" altLang="en-US" dirty="0"/>
              <a:t> 프로시저를 묶음</a:t>
            </a:r>
            <a:endParaRPr lang="en-US" altLang="ko-KR" dirty="0"/>
          </a:p>
          <a:p>
            <a:pPr lvl="1"/>
            <a:r>
              <a:rPr lang="en-US" altLang="ko-KR" dirty="0"/>
              <a:t>8</a:t>
            </a:r>
            <a:r>
              <a:rPr lang="ko-KR" altLang="en-US" dirty="0"/>
              <a:t>행</a:t>
            </a:r>
            <a:r>
              <a:rPr lang="en-US" altLang="ko-KR" dirty="0"/>
              <a:t>: DELIMITER ; </a:t>
            </a:r>
            <a:r>
              <a:rPr lang="ko-KR" altLang="en-US" dirty="0"/>
              <a:t>문으로 종료 문자를 세미콜론으로 변경</a:t>
            </a:r>
            <a:endParaRPr lang="en-US" altLang="ko-KR" dirty="0"/>
          </a:p>
          <a:p>
            <a:pPr lvl="1"/>
            <a:r>
              <a:rPr lang="en-US" altLang="ko-KR" dirty="0"/>
              <a:t>10</a:t>
            </a:r>
            <a:r>
              <a:rPr lang="ko-KR" altLang="en-US" dirty="0"/>
              <a:t>행</a:t>
            </a:r>
            <a:r>
              <a:rPr lang="en-US" altLang="ko-KR" dirty="0"/>
              <a:t>: </a:t>
            </a:r>
            <a:r>
              <a:rPr lang="ko-KR" altLang="en-US" dirty="0"/>
              <a:t>생성한 </a:t>
            </a:r>
            <a:r>
              <a:rPr lang="ko-KR" altLang="en-US" dirty="0" err="1"/>
              <a:t>스토어드</a:t>
            </a:r>
            <a:r>
              <a:rPr lang="ko-KR" altLang="en-US" dirty="0"/>
              <a:t> 프로시저를 호출    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C9B0CB46-AD16-435E-87C1-76F8B7507BA0}"/>
              </a:ext>
            </a:extLst>
          </p:cNvPr>
          <p:cNvSpPr/>
          <p:nvPr/>
        </p:nvSpPr>
        <p:spPr>
          <a:xfrm>
            <a:off x="476544" y="1012282"/>
            <a:ext cx="8235915" cy="178664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50" dirty="0">
                <a:solidFill>
                  <a:schemeClr val="tx1"/>
                </a:solidFill>
              </a:rPr>
              <a:t>DELIMITER $$ </a:t>
            </a:r>
          </a:p>
          <a:p>
            <a:r>
              <a:rPr lang="en-US" altLang="ko-KR" sz="1250" dirty="0">
                <a:solidFill>
                  <a:schemeClr val="tx1"/>
                </a:solidFill>
              </a:rPr>
              <a:t>CREATE PROCEDURE </a:t>
            </a:r>
            <a:r>
              <a:rPr lang="ko-KR" altLang="en-US" sz="1250" dirty="0" err="1">
                <a:solidFill>
                  <a:schemeClr val="tx1"/>
                </a:solidFill>
              </a:rPr>
              <a:t>스토어드프로시저이름</a:t>
            </a:r>
            <a:r>
              <a:rPr lang="en-US" altLang="ko-KR" sz="1250" dirty="0">
                <a:solidFill>
                  <a:schemeClr val="tx1"/>
                </a:solidFill>
              </a:rPr>
              <a:t>(IN </a:t>
            </a:r>
            <a:r>
              <a:rPr lang="ko-KR" altLang="en-US" sz="1250" dirty="0">
                <a:solidFill>
                  <a:schemeClr val="tx1"/>
                </a:solidFill>
              </a:rPr>
              <a:t>또는 </a:t>
            </a:r>
            <a:r>
              <a:rPr lang="en-US" altLang="ko-KR" sz="1250" dirty="0">
                <a:solidFill>
                  <a:schemeClr val="tx1"/>
                </a:solidFill>
              </a:rPr>
              <a:t>OUT </a:t>
            </a:r>
            <a:r>
              <a:rPr lang="ko-KR" altLang="en-US" sz="1250" dirty="0">
                <a:solidFill>
                  <a:schemeClr val="tx1"/>
                </a:solidFill>
              </a:rPr>
              <a:t>매개변수</a:t>
            </a:r>
            <a:r>
              <a:rPr lang="en-US" altLang="ko-KR" sz="1250" dirty="0">
                <a:solidFill>
                  <a:schemeClr val="tx1"/>
                </a:solidFill>
              </a:rPr>
              <a:t>) </a:t>
            </a:r>
          </a:p>
          <a:p>
            <a:r>
              <a:rPr lang="en-US" altLang="ko-KR" sz="1250" dirty="0">
                <a:solidFill>
                  <a:schemeClr val="tx1"/>
                </a:solidFill>
              </a:rPr>
              <a:t>BEGIN</a:t>
            </a:r>
          </a:p>
          <a:p>
            <a:endParaRPr lang="en-US" altLang="ko-KR" sz="1250" dirty="0">
              <a:solidFill>
                <a:schemeClr val="tx1"/>
              </a:solidFill>
            </a:endParaRPr>
          </a:p>
          <a:p>
            <a:r>
              <a:rPr lang="ko-KR" altLang="en-US" sz="1250" dirty="0">
                <a:solidFill>
                  <a:schemeClr val="tx1"/>
                </a:solidFill>
              </a:rPr>
              <a:t>     이 부분에 </a:t>
            </a:r>
            <a:r>
              <a:rPr lang="en-US" altLang="ko-KR" sz="1250" dirty="0">
                <a:solidFill>
                  <a:schemeClr val="tx1"/>
                </a:solidFill>
              </a:rPr>
              <a:t>SQL </a:t>
            </a:r>
            <a:r>
              <a:rPr lang="ko-KR" altLang="en-US" sz="1250" dirty="0">
                <a:solidFill>
                  <a:schemeClr val="tx1"/>
                </a:solidFill>
              </a:rPr>
              <a:t>프로그래밍 코딩</a:t>
            </a:r>
            <a:endParaRPr lang="en-US" altLang="ko-KR" sz="1250" dirty="0">
              <a:solidFill>
                <a:schemeClr val="tx1"/>
              </a:solidFill>
            </a:endParaRPr>
          </a:p>
          <a:p>
            <a:endParaRPr lang="ko-KR" altLang="en-US" sz="1250" dirty="0">
              <a:solidFill>
                <a:schemeClr val="tx1"/>
              </a:solidFill>
            </a:endParaRPr>
          </a:p>
          <a:p>
            <a:r>
              <a:rPr lang="en-US" altLang="ko-KR" sz="1250" dirty="0">
                <a:solidFill>
                  <a:schemeClr val="tx1"/>
                </a:solidFill>
              </a:rPr>
              <a:t>END $$ </a:t>
            </a:r>
          </a:p>
          <a:p>
            <a:r>
              <a:rPr lang="en-US" altLang="ko-KR" sz="1250" dirty="0">
                <a:solidFill>
                  <a:schemeClr val="tx1"/>
                </a:solidFill>
              </a:rPr>
              <a:t>DELIMITER ;</a:t>
            </a:r>
          </a:p>
          <a:p>
            <a:r>
              <a:rPr lang="en-US" altLang="ko-KR" sz="1250" dirty="0">
                <a:solidFill>
                  <a:schemeClr val="tx1"/>
                </a:solidFill>
              </a:rPr>
              <a:t>CALL </a:t>
            </a:r>
            <a:r>
              <a:rPr lang="ko-KR" altLang="en-US" sz="1250" dirty="0" err="1">
                <a:solidFill>
                  <a:schemeClr val="tx1"/>
                </a:solidFill>
              </a:rPr>
              <a:t>스토어드프로시저이름</a:t>
            </a:r>
            <a:r>
              <a:rPr lang="en-US" altLang="ko-KR" sz="1250" dirty="0">
                <a:solidFill>
                  <a:schemeClr val="tx1"/>
                </a:solidFill>
              </a:rPr>
              <a:t>();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12066336-2358-4565-8689-8FC4AB700553}"/>
              </a:ext>
            </a:extLst>
          </p:cNvPr>
          <p:cNvSpPr/>
          <p:nvPr/>
        </p:nvSpPr>
        <p:spPr>
          <a:xfrm>
            <a:off x="476545" y="3383995"/>
            <a:ext cx="8235915" cy="20252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50" dirty="0">
                <a:solidFill>
                  <a:schemeClr val="accent3">
                    <a:lumMod val="50000"/>
                  </a:schemeClr>
                </a:solidFill>
              </a:rPr>
              <a:t>1</a:t>
            </a:r>
            <a:r>
              <a:rPr lang="en-US" altLang="ko-KR" sz="1250" dirty="0">
                <a:solidFill>
                  <a:schemeClr val="tx1"/>
                </a:solidFill>
              </a:rPr>
              <a:t> USE </a:t>
            </a:r>
            <a:r>
              <a:rPr lang="en-US" altLang="ko-KR" sz="1250" dirty="0" err="1">
                <a:solidFill>
                  <a:schemeClr val="tx1"/>
                </a:solidFill>
              </a:rPr>
              <a:t>cookDB</a:t>
            </a:r>
            <a:r>
              <a:rPr lang="en-US" altLang="ko-KR" sz="125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250" dirty="0">
                <a:solidFill>
                  <a:schemeClr val="accent3">
                    <a:lumMod val="50000"/>
                  </a:schemeClr>
                </a:solidFill>
              </a:rPr>
              <a:t>2</a:t>
            </a:r>
            <a:r>
              <a:rPr lang="en-US" altLang="ko-KR" sz="1250" dirty="0">
                <a:solidFill>
                  <a:schemeClr val="tx1"/>
                </a:solidFill>
              </a:rPr>
              <a:t> DROP PROCEDURE IF EXISTS </a:t>
            </a:r>
            <a:r>
              <a:rPr lang="en-US" altLang="ko-KR" sz="1250" dirty="0" err="1">
                <a:solidFill>
                  <a:schemeClr val="tx1"/>
                </a:solidFill>
              </a:rPr>
              <a:t>userProc</a:t>
            </a:r>
            <a:r>
              <a:rPr lang="en-US" altLang="ko-KR" sz="125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250" dirty="0">
                <a:solidFill>
                  <a:schemeClr val="accent3">
                    <a:lumMod val="50000"/>
                  </a:schemeClr>
                </a:solidFill>
              </a:rPr>
              <a:t>3</a:t>
            </a:r>
            <a:r>
              <a:rPr lang="en-US" altLang="ko-KR" sz="1250" dirty="0">
                <a:solidFill>
                  <a:schemeClr val="tx1"/>
                </a:solidFill>
              </a:rPr>
              <a:t> DELIMITER $$ </a:t>
            </a:r>
          </a:p>
          <a:p>
            <a:r>
              <a:rPr lang="en-US" altLang="ko-KR" sz="1250" dirty="0">
                <a:solidFill>
                  <a:schemeClr val="accent3">
                    <a:lumMod val="50000"/>
                  </a:schemeClr>
                </a:solidFill>
              </a:rPr>
              <a:t>4</a:t>
            </a:r>
            <a:r>
              <a:rPr lang="en-US" altLang="ko-KR" sz="1250" dirty="0">
                <a:solidFill>
                  <a:schemeClr val="tx1"/>
                </a:solidFill>
              </a:rPr>
              <a:t> CREATE PROCEDURE </a:t>
            </a:r>
            <a:r>
              <a:rPr lang="en-US" altLang="ko-KR" sz="1250" dirty="0" err="1">
                <a:solidFill>
                  <a:schemeClr val="tx1"/>
                </a:solidFill>
              </a:rPr>
              <a:t>userProc</a:t>
            </a:r>
            <a:r>
              <a:rPr lang="en-US" altLang="ko-KR" sz="1250" dirty="0">
                <a:solidFill>
                  <a:schemeClr val="tx1"/>
                </a:solidFill>
              </a:rPr>
              <a:t>() </a:t>
            </a:r>
          </a:p>
          <a:p>
            <a:r>
              <a:rPr lang="en-US" altLang="ko-KR" sz="1250" dirty="0">
                <a:solidFill>
                  <a:schemeClr val="accent3">
                    <a:lumMod val="50000"/>
                  </a:schemeClr>
                </a:solidFill>
              </a:rPr>
              <a:t>5 </a:t>
            </a:r>
            <a:r>
              <a:rPr lang="en-US" altLang="ko-KR" sz="1250" dirty="0">
                <a:solidFill>
                  <a:schemeClr val="tx1"/>
                </a:solidFill>
              </a:rPr>
              <a:t>BEGIN </a:t>
            </a:r>
          </a:p>
          <a:p>
            <a:r>
              <a:rPr lang="en-US" altLang="ko-KR" sz="1250" dirty="0">
                <a:solidFill>
                  <a:schemeClr val="accent3">
                    <a:lumMod val="50000"/>
                  </a:schemeClr>
                </a:solidFill>
              </a:rPr>
              <a:t>6</a:t>
            </a:r>
            <a:r>
              <a:rPr lang="en-US" altLang="ko-KR" sz="1250" dirty="0">
                <a:solidFill>
                  <a:schemeClr val="tx1"/>
                </a:solidFill>
              </a:rPr>
              <a:t> SELECT * FROM </a:t>
            </a:r>
            <a:r>
              <a:rPr lang="en-US" altLang="ko-KR" sz="1250" dirty="0" err="1">
                <a:solidFill>
                  <a:schemeClr val="tx1"/>
                </a:solidFill>
              </a:rPr>
              <a:t>userTBL</a:t>
            </a:r>
            <a:r>
              <a:rPr lang="en-US" altLang="ko-KR" sz="1250" dirty="0">
                <a:solidFill>
                  <a:schemeClr val="tx1"/>
                </a:solidFill>
              </a:rPr>
              <a:t>; </a:t>
            </a:r>
            <a:r>
              <a:rPr lang="en-US" altLang="ko-KR" sz="1250" dirty="0">
                <a:solidFill>
                  <a:schemeClr val="accent3">
                    <a:lumMod val="50000"/>
                  </a:schemeClr>
                </a:solidFill>
              </a:rPr>
              <a:t>-- </a:t>
            </a:r>
            <a:r>
              <a:rPr lang="ko-KR" altLang="en-US" sz="1250" dirty="0" err="1">
                <a:solidFill>
                  <a:schemeClr val="accent3">
                    <a:lumMod val="50000"/>
                  </a:schemeClr>
                </a:solidFill>
              </a:rPr>
              <a:t>스토어드</a:t>
            </a:r>
            <a:r>
              <a:rPr lang="ko-KR" altLang="en-US" sz="1250" dirty="0">
                <a:solidFill>
                  <a:schemeClr val="accent3">
                    <a:lumMod val="50000"/>
                  </a:schemeClr>
                </a:solidFill>
              </a:rPr>
              <a:t> 프로시저 내용 </a:t>
            </a:r>
            <a:endParaRPr lang="en-US" altLang="ko-KR" sz="125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altLang="ko-KR" sz="1250" dirty="0">
                <a:solidFill>
                  <a:schemeClr val="accent3">
                    <a:lumMod val="50000"/>
                  </a:schemeClr>
                </a:solidFill>
              </a:rPr>
              <a:t>7 </a:t>
            </a:r>
            <a:r>
              <a:rPr lang="en-US" altLang="ko-KR" sz="1250" dirty="0">
                <a:solidFill>
                  <a:schemeClr val="tx1"/>
                </a:solidFill>
              </a:rPr>
              <a:t>END $$</a:t>
            </a:r>
          </a:p>
          <a:p>
            <a:r>
              <a:rPr lang="en-US" altLang="ko-KR" sz="1250" dirty="0">
                <a:solidFill>
                  <a:schemeClr val="accent3">
                    <a:lumMod val="50000"/>
                  </a:schemeClr>
                </a:solidFill>
              </a:rPr>
              <a:t>8 </a:t>
            </a:r>
            <a:r>
              <a:rPr lang="en-US" altLang="ko-KR" sz="1250" dirty="0">
                <a:solidFill>
                  <a:schemeClr val="tx1"/>
                </a:solidFill>
              </a:rPr>
              <a:t>DELIMITER ;</a:t>
            </a:r>
          </a:p>
          <a:p>
            <a:r>
              <a:rPr lang="en-US" altLang="ko-KR" sz="1250" dirty="0">
                <a:solidFill>
                  <a:schemeClr val="accent3">
                    <a:lumMod val="50000"/>
                  </a:schemeClr>
                </a:solidFill>
              </a:rPr>
              <a:t>9</a:t>
            </a:r>
            <a:r>
              <a:rPr lang="en-US" altLang="ko-KR" sz="1250" dirty="0">
                <a:solidFill>
                  <a:schemeClr val="tx1"/>
                </a:solidFill>
              </a:rPr>
              <a:t> </a:t>
            </a:r>
            <a:r>
              <a:rPr lang="ko-KR" altLang="en-US" sz="1250" dirty="0">
                <a:solidFill>
                  <a:schemeClr val="tx1"/>
                </a:solidFill>
              </a:rPr>
              <a:t>　 </a:t>
            </a:r>
            <a:endParaRPr lang="en-US" altLang="ko-KR" sz="1250" dirty="0">
              <a:solidFill>
                <a:schemeClr val="tx1"/>
              </a:solidFill>
            </a:endParaRPr>
          </a:p>
          <a:p>
            <a:r>
              <a:rPr lang="en-US" altLang="ko-KR" sz="1250" dirty="0">
                <a:solidFill>
                  <a:schemeClr val="accent3">
                    <a:lumMod val="50000"/>
                  </a:schemeClr>
                </a:solidFill>
              </a:rPr>
              <a:t>10</a:t>
            </a:r>
            <a:r>
              <a:rPr lang="en-US" altLang="ko-KR" sz="1250" dirty="0">
                <a:solidFill>
                  <a:schemeClr val="tx1"/>
                </a:solidFill>
              </a:rPr>
              <a:t> CALL </a:t>
            </a:r>
            <a:r>
              <a:rPr lang="en-US" altLang="ko-KR" sz="1250" dirty="0" err="1">
                <a:solidFill>
                  <a:schemeClr val="tx1"/>
                </a:solidFill>
              </a:rPr>
              <a:t>userProc</a:t>
            </a:r>
            <a:r>
              <a:rPr lang="en-US" altLang="ko-KR" sz="1250" dirty="0">
                <a:solidFill>
                  <a:schemeClr val="tx1"/>
                </a:solidFill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446110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1-3 </a:t>
            </a:r>
            <a:r>
              <a:rPr lang="ko-KR" altLang="en-US" dirty="0"/>
              <a:t>매개변수와 오류 처리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입력 매개변수를 지정하는 형식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입력 매개변수가 있는 </a:t>
            </a:r>
            <a:r>
              <a:rPr lang="ko-KR" altLang="en-US" dirty="0" err="1"/>
              <a:t>스토어드</a:t>
            </a:r>
            <a:r>
              <a:rPr lang="ko-KR" altLang="en-US" dirty="0"/>
              <a:t> 프로시저를 실행하는 형식 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출력 매개변수를 지정하는 형식 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출력 매개변수가 있는 </a:t>
            </a:r>
            <a:r>
              <a:rPr lang="ko-KR" altLang="en-US" dirty="0" err="1"/>
              <a:t>스토어드</a:t>
            </a:r>
            <a:r>
              <a:rPr lang="ko-KR" altLang="en-US" dirty="0"/>
              <a:t> 프로시저를 실행하는 형식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C9B0CB46-AD16-435E-87C1-76F8B7507BA0}"/>
              </a:ext>
            </a:extLst>
          </p:cNvPr>
          <p:cNvSpPr/>
          <p:nvPr/>
        </p:nvSpPr>
        <p:spPr>
          <a:xfrm>
            <a:off x="476544" y="1192301"/>
            <a:ext cx="8235915" cy="32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IN </a:t>
            </a:r>
            <a:r>
              <a:rPr lang="ko-KR" altLang="en-US" sz="1400" dirty="0" err="1">
                <a:solidFill>
                  <a:schemeClr val="tx1"/>
                </a:solidFill>
              </a:rPr>
              <a:t>입력매개변수이름</a:t>
            </a:r>
            <a:r>
              <a:rPr lang="ko-KR" altLang="en-US" sz="1400" dirty="0">
                <a:solidFill>
                  <a:schemeClr val="tx1"/>
                </a:solidFill>
              </a:rPr>
              <a:t> 데이터형식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CD950083-56D4-4804-A4C7-A09161FF5621}"/>
              </a:ext>
            </a:extLst>
          </p:cNvPr>
          <p:cNvSpPr/>
          <p:nvPr/>
        </p:nvSpPr>
        <p:spPr>
          <a:xfrm>
            <a:off x="476545" y="2204900"/>
            <a:ext cx="8235915" cy="32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CALL </a:t>
            </a:r>
            <a:r>
              <a:rPr lang="ko-KR" altLang="en-US" sz="1400" dirty="0">
                <a:solidFill>
                  <a:schemeClr val="tx1"/>
                </a:solidFill>
              </a:rPr>
              <a:t>프로시저이름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 err="1">
                <a:solidFill>
                  <a:schemeClr val="tx1"/>
                </a:solidFill>
              </a:rPr>
              <a:t>전달값</a:t>
            </a:r>
            <a:r>
              <a:rPr lang="en-US" altLang="ko-KR" sz="1400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81B8A5D6-0173-4F25-9459-23295E28E084}"/>
              </a:ext>
            </a:extLst>
          </p:cNvPr>
          <p:cNvSpPr/>
          <p:nvPr/>
        </p:nvSpPr>
        <p:spPr>
          <a:xfrm>
            <a:off x="476545" y="3230183"/>
            <a:ext cx="8235915" cy="32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OUT </a:t>
            </a:r>
            <a:r>
              <a:rPr lang="ko-KR" altLang="en-US" sz="1400" dirty="0" err="1">
                <a:solidFill>
                  <a:schemeClr val="tx1"/>
                </a:solidFill>
              </a:rPr>
              <a:t>출력매개변수이름</a:t>
            </a:r>
            <a:r>
              <a:rPr lang="ko-KR" altLang="en-US" sz="1400" dirty="0">
                <a:solidFill>
                  <a:schemeClr val="tx1"/>
                </a:solidFill>
              </a:rPr>
              <a:t> 데이터형식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01DD3A3F-D7C6-4A21-AF10-150D8AA03407}"/>
              </a:ext>
            </a:extLst>
          </p:cNvPr>
          <p:cNvSpPr/>
          <p:nvPr/>
        </p:nvSpPr>
        <p:spPr>
          <a:xfrm>
            <a:off x="476545" y="4245633"/>
            <a:ext cx="8235915" cy="48851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CALL </a:t>
            </a:r>
            <a:r>
              <a:rPr lang="ko-KR" altLang="en-US" sz="1400" dirty="0">
                <a:solidFill>
                  <a:schemeClr val="tx1"/>
                </a:solidFill>
              </a:rPr>
              <a:t>프로시저이름</a:t>
            </a:r>
            <a:r>
              <a:rPr lang="en-US" altLang="ko-KR" sz="1400" dirty="0">
                <a:solidFill>
                  <a:schemeClr val="tx1"/>
                </a:solidFill>
              </a:rPr>
              <a:t>(@</a:t>
            </a:r>
            <a:r>
              <a:rPr lang="ko-KR" altLang="en-US" sz="1400" dirty="0" err="1">
                <a:solidFill>
                  <a:schemeClr val="tx1"/>
                </a:solidFill>
              </a:rPr>
              <a:t>변수명</a:t>
            </a:r>
            <a:r>
              <a:rPr lang="en-US" altLang="ko-KR" sz="1400" dirty="0">
                <a:solidFill>
                  <a:schemeClr val="tx1"/>
                </a:solidFill>
              </a:rPr>
              <a:t>);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SELECT @</a:t>
            </a:r>
            <a:r>
              <a:rPr lang="ko-KR" altLang="en-US" sz="1400" dirty="0" err="1">
                <a:solidFill>
                  <a:schemeClr val="tx1"/>
                </a:solidFill>
              </a:rPr>
              <a:t>변수명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84377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11-1] </a:t>
            </a:r>
            <a:r>
              <a:rPr lang="ko-KR" altLang="en-US" dirty="0" err="1"/>
              <a:t>스토어드</a:t>
            </a:r>
            <a:r>
              <a:rPr lang="ko-KR" altLang="en-US" dirty="0"/>
              <a:t> 프로시저 생성하고 활용하기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>
                <a:latin typeface="+mn-ea"/>
              </a:rPr>
              <a:t>385</a:t>
            </a:r>
            <a:r>
              <a:rPr lang="en-US" altLang="ko-KR" sz="1200" dirty="0">
                <a:latin typeface="+mn-ea"/>
                <a:ea typeface="+mn-ea"/>
              </a:rPr>
              <a:t>~392p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400" dirty="0"/>
              <a:t>1 </a:t>
            </a:r>
            <a:r>
              <a:rPr lang="en-US" altLang="ko-KR" sz="1400" dirty="0" err="1"/>
              <a:t>cookDB</a:t>
            </a:r>
            <a:r>
              <a:rPr lang="en-US" altLang="ko-KR" sz="1400" dirty="0"/>
              <a:t> </a:t>
            </a:r>
            <a:r>
              <a:rPr lang="ko-KR" altLang="en-US" sz="1400" dirty="0"/>
              <a:t>초기화하기 </a:t>
            </a:r>
            <a:endParaRPr lang="en-US" altLang="ko-KR" sz="1400" dirty="0"/>
          </a:p>
          <a:p>
            <a:pPr marL="93662" indent="0">
              <a:buNone/>
            </a:pPr>
            <a:r>
              <a:rPr lang="en-US" altLang="ko-KR" sz="1400" dirty="0"/>
              <a:t>   1-1 </a:t>
            </a:r>
            <a:r>
              <a:rPr lang="en-US" altLang="ko-KR" dirty="0" err="1"/>
              <a:t>cookDB.sql</a:t>
            </a:r>
            <a:r>
              <a:rPr lang="en-US" altLang="ko-KR" dirty="0"/>
              <a:t> </a:t>
            </a:r>
            <a:r>
              <a:rPr lang="ko-KR" altLang="en-US" dirty="0"/>
              <a:t>파일을 열어 실행</a:t>
            </a:r>
            <a:endParaRPr lang="en-US" altLang="ko-KR" dirty="0"/>
          </a:p>
          <a:p>
            <a:pPr marL="93662" indent="0">
              <a:buNone/>
            </a:pPr>
            <a:r>
              <a:rPr lang="en-US" altLang="ko-KR" sz="1400" dirty="0"/>
              <a:t>   1-2 </a:t>
            </a:r>
            <a:r>
              <a:rPr lang="ko-KR" altLang="en-US" sz="1400" dirty="0"/>
              <a:t>열린 쿼리 창을 모두 닫고 새 쿼리 창을 염</a:t>
            </a:r>
            <a:endParaRPr lang="en-US" altLang="ko-KR" sz="1400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r>
              <a:rPr lang="en-US" altLang="ko-KR" sz="1400" dirty="0"/>
              <a:t>2 </a:t>
            </a:r>
            <a:r>
              <a:rPr lang="ko-KR" altLang="en-US" sz="1400" dirty="0"/>
              <a:t>입력 매개변수가 있는 </a:t>
            </a:r>
            <a:r>
              <a:rPr lang="ko-KR" altLang="en-US" sz="1400" dirty="0" err="1"/>
              <a:t>스토어드</a:t>
            </a:r>
            <a:r>
              <a:rPr lang="ko-KR" altLang="en-US" sz="1400" dirty="0"/>
              <a:t> 프로시저 </a:t>
            </a:r>
            <a:r>
              <a:rPr lang="ko-KR" altLang="en-US" sz="1400" dirty="0" err="1"/>
              <a:t>실행하디</a:t>
            </a:r>
            <a:endParaRPr lang="en-US" altLang="ko-KR" sz="1400" dirty="0"/>
          </a:p>
          <a:p>
            <a:pPr marL="93662" indent="0">
              <a:buNone/>
            </a:pPr>
            <a:r>
              <a:rPr lang="en-US" altLang="ko-KR" sz="1400" dirty="0"/>
              <a:t>   2-1 </a:t>
            </a:r>
            <a:r>
              <a:rPr lang="en-US" altLang="ko-KR" dirty="0"/>
              <a:t>1</a:t>
            </a:r>
            <a:r>
              <a:rPr lang="ko-KR" altLang="en-US" dirty="0"/>
              <a:t>개의 입력 매개변수가 있는 </a:t>
            </a:r>
            <a:r>
              <a:rPr lang="ko-KR" altLang="en-US" dirty="0" err="1"/>
              <a:t>스토어드</a:t>
            </a:r>
            <a:r>
              <a:rPr lang="ko-KR" altLang="en-US" dirty="0"/>
              <a:t> 프로시저 생성 </a:t>
            </a:r>
            <a:endParaRPr lang="en-US" altLang="ko-KR" sz="1400" dirty="0"/>
          </a:p>
          <a:p>
            <a:pPr marL="93662" indent="0">
              <a:buNone/>
            </a:pPr>
            <a:r>
              <a:rPr lang="en-US" altLang="ko-KR" sz="1400" dirty="0"/>
              <a:t> </a:t>
            </a:r>
          </a:p>
          <a:p>
            <a:pPr marL="436562" indent="-342900">
              <a:buAutoNum type="arabicPeriod"/>
            </a:pPr>
            <a:endParaRPr lang="en-US" altLang="ko-KR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C7AE049F-9026-48E7-A1B5-E143E3E98A2B}"/>
              </a:ext>
            </a:extLst>
          </p:cNvPr>
          <p:cNvSpPr/>
          <p:nvPr/>
        </p:nvSpPr>
        <p:spPr>
          <a:xfrm>
            <a:off x="476544" y="2663915"/>
            <a:ext cx="8235915" cy="225025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1 </a:t>
            </a:r>
            <a:r>
              <a:rPr lang="en-US" altLang="ko-KR" sz="1400" dirty="0">
                <a:solidFill>
                  <a:schemeClr val="tx1"/>
                </a:solidFill>
              </a:rPr>
              <a:t>USE </a:t>
            </a:r>
            <a:r>
              <a:rPr lang="en-US" altLang="ko-KR" sz="1400" dirty="0" err="1">
                <a:solidFill>
                  <a:schemeClr val="tx1"/>
                </a:solidFill>
              </a:rPr>
              <a:t>cookDB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2</a:t>
            </a:r>
            <a:r>
              <a:rPr lang="en-US" altLang="ko-KR" sz="1400" dirty="0">
                <a:solidFill>
                  <a:schemeClr val="tx1"/>
                </a:solidFill>
              </a:rPr>
              <a:t> DROP PROCEDURE IF EXISTS userProc1;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3 </a:t>
            </a:r>
            <a:r>
              <a:rPr lang="en-US" altLang="ko-KR" sz="1400" dirty="0">
                <a:solidFill>
                  <a:schemeClr val="tx1"/>
                </a:solidFill>
              </a:rPr>
              <a:t>DELIMITER $$ 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4</a:t>
            </a:r>
            <a:r>
              <a:rPr lang="en-US" altLang="ko-KR" sz="1400" dirty="0">
                <a:solidFill>
                  <a:schemeClr val="tx1"/>
                </a:solidFill>
              </a:rPr>
              <a:t> CREATE PROCEDURE userProc1(IN </a:t>
            </a:r>
            <a:r>
              <a:rPr lang="en-US" altLang="ko-KR" sz="1400" dirty="0" err="1">
                <a:solidFill>
                  <a:schemeClr val="tx1"/>
                </a:solidFill>
              </a:rPr>
              <a:t>uName</a:t>
            </a:r>
            <a:r>
              <a:rPr lang="en-US" altLang="ko-KR" sz="1400" dirty="0">
                <a:solidFill>
                  <a:schemeClr val="tx1"/>
                </a:solidFill>
              </a:rPr>
              <a:t> VARCHAR(10)) 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5</a:t>
            </a:r>
            <a:r>
              <a:rPr lang="en-US" altLang="ko-KR" sz="1400" dirty="0">
                <a:solidFill>
                  <a:schemeClr val="tx1"/>
                </a:solidFill>
              </a:rPr>
              <a:t> BEGIN 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6</a:t>
            </a:r>
            <a:r>
              <a:rPr lang="en-US" altLang="ko-KR" sz="1400" dirty="0">
                <a:solidFill>
                  <a:schemeClr val="tx1"/>
                </a:solidFill>
              </a:rPr>
              <a:t>    SELECT * FROM </a:t>
            </a:r>
            <a:r>
              <a:rPr lang="en-US" altLang="ko-KR" sz="1400" dirty="0" err="1">
                <a:solidFill>
                  <a:schemeClr val="tx1"/>
                </a:solidFill>
              </a:rPr>
              <a:t>userTBL</a:t>
            </a:r>
            <a:r>
              <a:rPr lang="en-US" altLang="ko-KR" sz="1400" dirty="0">
                <a:solidFill>
                  <a:schemeClr val="tx1"/>
                </a:solidFill>
              </a:rPr>
              <a:t> WHERE </a:t>
            </a:r>
            <a:r>
              <a:rPr lang="en-US" altLang="ko-KR" sz="1400" dirty="0" err="1">
                <a:solidFill>
                  <a:schemeClr val="tx1"/>
                </a:solidFill>
              </a:rPr>
              <a:t>userName</a:t>
            </a:r>
            <a:r>
              <a:rPr lang="en-US" altLang="ko-KR" sz="1400" dirty="0">
                <a:solidFill>
                  <a:schemeClr val="tx1"/>
                </a:solidFill>
              </a:rPr>
              <a:t> = </a:t>
            </a:r>
            <a:r>
              <a:rPr lang="en-US" altLang="ko-KR" sz="1400" dirty="0" err="1">
                <a:solidFill>
                  <a:schemeClr val="tx1"/>
                </a:solidFill>
              </a:rPr>
              <a:t>uName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7</a:t>
            </a:r>
            <a:r>
              <a:rPr lang="en-US" altLang="ko-KR" sz="1400" dirty="0">
                <a:solidFill>
                  <a:schemeClr val="tx1"/>
                </a:solidFill>
              </a:rPr>
              <a:t> END $$ 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8</a:t>
            </a:r>
            <a:r>
              <a:rPr lang="en-US" altLang="ko-KR" sz="1400" dirty="0">
                <a:solidFill>
                  <a:schemeClr val="tx1"/>
                </a:solidFill>
              </a:rPr>
              <a:t> DELIMITER ;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9 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10</a:t>
            </a:r>
            <a:r>
              <a:rPr lang="en-US" altLang="ko-KR" sz="1400" dirty="0">
                <a:solidFill>
                  <a:schemeClr val="tx1"/>
                </a:solidFill>
              </a:rPr>
              <a:t> CALL userProc1('</a:t>
            </a:r>
            <a:r>
              <a:rPr lang="ko-KR" altLang="en-US" sz="1400" dirty="0">
                <a:solidFill>
                  <a:schemeClr val="tx1"/>
                </a:solidFill>
              </a:rPr>
              <a:t>이경규</a:t>
            </a:r>
            <a:r>
              <a:rPr lang="en-US" altLang="ko-KR" sz="1400" dirty="0">
                <a:solidFill>
                  <a:schemeClr val="tx1"/>
                </a:solidFill>
              </a:rPr>
              <a:t>');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638A8620-69A1-471D-92A4-C6446A192B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43" y="5018386"/>
            <a:ext cx="6030671" cy="54042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6286545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1957</TotalTime>
  <Words>5057</Words>
  <Application>Microsoft Office PowerPoint</Application>
  <PresentationFormat>화면 슬라이드 쇼(4:3)</PresentationFormat>
  <Paragraphs>1235</Paragraphs>
  <Slides>55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55</vt:i4>
      </vt:variant>
    </vt:vector>
  </HeadingPairs>
  <TitlesOfParts>
    <vt:vector size="60" baseType="lpstr">
      <vt:lpstr>HY견명조</vt:lpstr>
      <vt:lpstr>맑은 고딕</vt:lpstr>
      <vt:lpstr>Arial</vt:lpstr>
      <vt:lpstr>Wingdings</vt:lpstr>
      <vt:lpstr>1_Office 테마</vt:lpstr>
      <vt:lpstr>PowerPoint 프레젠테이션</vt:lpstr>
      <vt:lpstr>PowerPoint 프레젠테이션</vt:lpstr>
      <vt:lpstr>PowerPoint 프레젠테이션</vt:lpstr>
      <vt:lpstr>1-1 스토어드 프로그램의 개요 </vt:lpstr>
      <vt:lpstr>1-2 스토어드 프로시저의 개요 </vt:lpstr>
      <vt:lpstr>1-2 스토어드 프로시저의 개요 </vt:lpstr>
      <vt:lpstr>1-2 스토어드 프로시저의 개요 </vt:lpstr>
      <vt:lpstr>1-3 매개변수와 오류 처리  </vt:lpstr>
      <vt:lpstr>[실습 11-1] 스토어드 프로시저 생성하고 활용하기 </vt:lpstr>
      <vt:lpstr>[실습 11-1] 스토어드 프로시저 생성하고 활용하기 </vt:lpstr>
      <vt:lpstr>[실습 11-1] 스토어드 프로시저 생성하고 활용하기 </vt:lpstr>
      <vt:lpstr>[실습 11-1] 스토어드 프로시저 생성하고 활용하기 </vt:lpstr>
      <vt:lpstr>[실습 11-1] 스토어드 프로시저 생성하고 활용하기 </vt:lpstr>
      <vt:lpstr>[실습 11-1] 스토어드 프로시저 생성하고 활용하기 </vt:lpstr>
      <vt:lpstr>[실습 11-1] 스토어드 프로시저 생성하고 활용하기 </vt:lpstr>
      <vt:lpstr>[실습 11-1] 스토어드 프로시저 생성하고 활용하기 </vt:lpstr>
      <vt:lpstr>[실습 11-1] 스토어드 프로시저 생성하고 활용하기 </vt:lpstr>
      <vt:lpstr>[실습 11-1] 스토어드 프로시저 생성하고 활용하기 </vt:lpstr>
      <vt:lpstr>[실습 11-1] 스토어드 프로시저 생성하고 활용하기 </vt:lpstr>
      <vt:lpstr>1-4 스토어드 프로시저의 장점   </vt:lpstr>
      <vt:lpstr>1-4 스토어드 프로시저의 장점   </vt:lpstr>
      <vt:lpstr>2-1 스토어드 함수의 개요    </vt:lpstr>
      <vt:lpstr>2-1 스토어드 함수의 개요    </vt:lpstr>
      <vt:lpstr>2-1 스토어드 함수의 개요    </vt:lpstr>
      <vt:lpstr>[실습 11-2] 스토어드 함수 사용하기  </vt:lpstr>
      <vt:lpstr>[실습 11-2] 스토어드 함수 사용하기  </vt:lpstr>
      <vt:lpstr>[실습 11-2] 스토어드 함수 사용하기  </vt:lpstr>
      <vt:lpstr>3-1 커서의 개요  </vt:lpstr>
      <vt:lpstr>3-1 커서의 개요  </vt:lpstr>
      <vt:lpstr>[실습 11-3] 커서 활용하기   </vt:lpstr>
      <vt:lpstr>[실습 11-3] 커서 활용하기   </vt:lpstr>
      <vt:lpstr>[실습 11-3] 커서 활용하기   </vt:lpstr>
      <vt:lpstr>[실습 11-3] 커서 활용하기   </vt:lpstr>
      <vt:lpstr>[실습 11-3] 커서 활용하기   </vt:lpstr>
      <vt:lpstr>[실습 11-3] 커서 활용하기   </vt:lpstr>
      <vt:lpstr>4-1 트리거   </vt:lpstr>
      <vt:lpstr>[실습 11-4] 트리거 생성하고 작동 확인하기   </vt:lpstr>
      <vt:lpstr>[실습 11-4] 트리거 생성하고 작동 확인하기   </vt:lpstr>
      <vt:lpstr>4-2 트리거의 종류    </vt:lpstr>
      <vt:lpstr>[실습 11-5] AFTER 트리거 생성하고 작동 확인하기    </vt:lpstr>
      <vt:lpstr>[실습 11-5] AFTER 트리거 생성하고 작동 확인하기    </vt:lpstr>
      <vt:lpstr>[실습 11-5] AFTER 트리거 생성하고 작동 확인하기    </vt:lpstr>
      <vt:lpstr>[실습 11-5] AFTER 트리거 생성하고 작동 확인하기    </vt:lpstr>
      <vt:lpstr>[실습 11-5] AFTER 트리거 생성하고 작동 확인하기    </vt:lpstr>
      <vt:lpstr>4-2 트리거의 종류    </vt:lpstr>
      <vt:lpstr>[실습 11-6] BEFORE INSERT 트리거 생성하기     </vt:lpstr>
      <vt:lpstr>[실습 11-6] BEFORE INSERT 트리거 생성하기     </vt:lpstr>
      <vt:lpstr>4-3 다중 트리거와 중첩 트리거    </vt:lpstr>
      <vt:lpstr>4-3 다중 트리거와 중첩 트리거    </vt:lpstr>
      <vt:lpstr>[실습 11-7] 중첩 트리거 생성하고 작동 확인하기      </vt:lpstr>
      <vt:lpstr>[실습 11-7] 중첩 트리거 생성하고 작동 확인하기      </vt:lpstr>
      <vt:lpstr>[실습 11-7] 중첩 트리거 생성하고 작동 확인하기      </vt:lpstr>
      <vt:lpstr>[실습 11-7] 중첩 트리거 생성하고 작동 확인하기      </vt:lpstr>
      <vt:lpstr>[실습 11-7] 중첩 트리거 생성하고 작동 확인하기      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ch00_교재소개&amp;강의계획표</dc:title>
  <dc:creator>한빛아카데미(주)</dc:creator>
  <cp:lastModifiedBy>변소현</cp:lastModifiedBy>
  <cp:revision>485</cp:revision>
  <dcterms:created xsi:type="dcterms:W3CDTF">2012-07-23T02:34:37Z</dcterms:created>
  <dcterms:modified xsi:type="dcterms:W3CDTF">2019-02-07T09:01:21Z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