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4"/>
  </p:notesMasterIdLst>
  <p:handoutMasterIdLst>
    <p:handoutMasterId r:id="rId35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85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36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/32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12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전체 텍스트 검색과 </a:t>
            </a:r>
            <a:endParaRPr lang="en-US" altLang="ko-KR" sz="4000" dirty="0"/>
          </a:p>
          <a:p>
            <a:pPr algn="l"/>
            <a:r>
              <a:rPr lang="ko-KR" altLang="en-US" sz="4000" dirty="0"/>
              <a:t>파티션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중지 단어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중지 단어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실제로 검색을 할 때 무시해도 되는 단어 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en-US" altLang="ko-KR" dirty="0"/>
              <a:t>INFORMATION_SCHEMA.INNODB_FT_DEFAULT_STOPWORD </a:t>
            </a:r>
            <a:r>
              <a:rPr lang="ko-KR" altLang="en-US" dirty="0"/>
              <a:t>테이블에 약 </a:t>
            </a:r>
            <a:r>
              <a:rPr lang="en-US" altLang="ko-KR" dirty="0"/>
              <a:t>36</a:t>
            </a:r>
            <a:r>
              <a:rPr lang="ko-KR" altLang="en-US" dirty="0"/>
              <a:t>개의 중지 단어가 있음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69" y="2123855"/>
            <a:ext cx="922295" cy="30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94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전체 텍스트 검색을 위한 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자연어 검색</a:t>
            </a:r>
            <a:endParaRPr lang="en-US" altLang="ko-KR" dirty="0"/>
          </a:p>
          <a:p>
            <a:pPr lvl="1"/>
            <a:r>
              <a:rPr lang="ko-KR" altLang="en-US" dirty="0"/>
              <a:t>전체 텍스트 검색을 할 때 특별히 옵션을 지정하지 않거나 </a:t>
            </a:r>
            <a:r>
              <a:rPr lang="en-US" altLang="ko-KR" dirty="0"/>
              <a:t>IN NATURAL LANGUAGE MODE</a:t>
            </a:r>
            <a:r>
              <a:rPr lang="ko-KR" altLang="en-US" dirty="0"/>
              <a:t>를 붙이면 자연어 검색을 함</a:t>
            </a:r>
            <a:endParaRPr lang="en-US" altLang="ko-KR" dirty="0"/>
          </a:p>
          <a:p>
            <a:pPr lvl="1"/>
            <a:r>
              <a:rPr lang="ko-KR" altLang="en-US" dirty="0"/>
              <a:t>자연어 검색은 단어가 정확한 것을 검색</a:t>
            </a:r>
            <a:endParaRPr lang="en-US" altLang="ko-KR" dirty="0"/>
          </a:p>
          <a:p>
            <a:pPr lvl="1"/>
            <a:r>
              <a:rPr lang="ko-KR" altLang="en-US" dirty="0"/>
              <a:t>‘영화’라는 단어가 들어간 기사 검색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dirty="0"/>
              <a:t>‘영화’ 또는 ‘배우’와 같이 두 단어 중 하나가 포함된 기사 검색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5"/>
            <a:ext cx="8280921" cy="1980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MATCH(col1, col2, …) AGAINST(expr [</a:t>
            </a:r>
            <a:r>
              <a:rPr lang="en-US" altLang="ko-KR" sz="1400" dirty="0" err="1">
                <a:solidFill>
                  <a:schemeClr val="tx1"/>
                </a:solidFill>
              </a:rPr>
              <a:t>search_modifier</a:t>
            </a:r>
            <a:r>
              <a:rPr lang="en-US" altLang="ko-KR" sz="1400" dirty="0">
                <a:solidFill>
                  <a:schemeClr val="tx1"/>
                </a:solidFill>
              </a:rPr>
              <a:t>]) </a:t>
            </a:r>
          </a:p>
          <a:p>
            <a:pPr algn="just"/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search_modifier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{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IN NATURAL LANGUAGE MODE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| IN NATURAL LANGUAGE MODE WITH QUERY EXPANSION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| IN BOOLEAN MODE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| WITH QUERY EXPANSION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5094185"/>
            <a:ext cx="805589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newspaper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MATCH(article) AGAINST('</a:t>
            </a:r>
            <a:r>
              <a:rPr lang="ko-KR" altLang="en-US" sz="1400" dirty="0">
                <a:solidFill>
                  <a:schemeClr val="tx1"/>
                </a:solidFill>
              </a:rPr>
              <a:t>영화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6106873"/>
            <a:ext cx="805589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newspaper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MATCH(article) AGAINST('</a:t>
            </a:r>
            <a:r>
              <a:rPr lang="ko-KR" altLang="en-US" sz="1400" dirty="0">
                <a:solidFill>
                  <a:schemeClr val="tx1"/>
                </a:solidFill>
              </a:rPr>
              <a:t>영화 배우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84199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전체 텍스트 검색을 위한 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불린 모드 검색</a:t>
            </a:r>
            <a:endParaRPr lang="en-US" altLang="ko-KR" dirty="0"/>
          </a:p>
          <a:p>
            <a:pPr lvl="1"/>
            <a:r>
              <a:rPr lang="ko-KR" altLang="en-US" dirty="0"/>
              <a:t>단어나 문장이 정확히 일치하지 않는 것도 검색</a:t>
            </a:r>
            <a:endParaRPr lang="en-US" altLang="ko-KR" dirty="0"/>
          </a:p>
          <a:p>
            <a:pPr lvl="1"/>
            <a:r>
              <a:rPr lang="ko-KR" altLang="en-US" dirty="0"/>
              <a:t>필수를 뜻하는 </a:t>
            </a:r>
            <a:r>
              <a:rPr lang="en-US" altLang="ko-KR" dirty="0"/>
              <a:t>+, </a:t>
            </a:r>
            <a:r>
              <a:rPr lang="ko-KR" altLang="en-US" dirty="0"/>
              <a:t>제외를 뜻하는 </a:t>
            </a:r>
            <a:r>
              <a:rPr lang="en-US" altLang="ko-KR" dirty="0"/>
              <a:t>-, </a:t>
            </a:r>
            <a:r>
              <a:rPr lang="ko-KR" altLang="en-US" dirty="0"/>
              <a:t>부분 검색을 위한 * 등의 다양한 연산자 지원</a:t>
            </a:r>
            <a:endParaRPr lang="en-US" altLang="ko-KR" dirty="0"/>
          </a:p>
          <a:p>
            <a:pPr lvl="1"/>
            <a:r>
              <a:rPr lang="ko-KR" altLang="en-US" dirty="0"/>
              <a:t>‘영화를’</a:t>
            </a:r>
            <a:r>
              <a:rPr lang="en-US" altLang="ko-KR" dirty="0"/>
              <a:t>, ‘</a:t>
            </a:r>
            <a:r>
              <a:rPr lang="ko-KR" altLang="en-US" dirty="0"/>
              <a:t>영화가’</a:t>
            </a:r>
            <a:r>
              <a:rPr lang="en-US" altLang="ko-KR" dirty="0"/>
              <a:t>, ‘</a:t>
            </a:r>
            <a:r>
              <a:rPr lang="ko-KR" altLang="en-US" dirty="0"/>
              <a:t>영화는’과 같이 ‘영화’가 앞에 들어간 모든 결과 검색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‘영화 배우’라는 단어가 들어 있는 기사 검색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‘영화 배우’라는 단어가 들어 있는 기사 중에서 ‘공포’라는 단어가 포함된 것만 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‘영화 배우’라는 단어가 들어 있는 기사 중에서 ‘남자’라는 단어가 포함된 기사를 검색 결과에서 제외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2101277"/>
            <a:ext cx="805589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newspaper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MATCH(article) AGAINST('</a:t>
            </a:r>
            <a:r>
              <a:rPr lang="ko-KR" altLang="en-US" sz="1400" dirty="0">
                <a:solidFill>
                  <a:schemeClr val="tx1"/>
                </a:solidFill>
              </a:rPr>
              <a:t>영화*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3924055"/>
            <a:ext cx="805589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newspaper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MATCH(article) AGAINST('</a:t>
            </a:r>
            <a:r>
              <a:rPr lang="ko-KR" altLang="en-US" sz="1400" dirty="0">
                <a:solidFill>
                  <a:schemeClr val="tx1"/>
                </a:solidFill>
              </a:rPr>
              <a:t>영화 배우 </a:t>
            </a: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r>
              <a:rPr lang="ko-KR" altLang="en-US" sz="1400" dirty="0">
                <a:solidFill>
                  <a:schemeClr val="tx1"/>
                </a:solidFill>
              </a:rPr>
              <a:t>공포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3012666"/>
            <a:ext cx="805589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newspaper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MATCH(article) AGAINST('</a:t>
            </a:r>
            <a:r>
              <a:rPr lang="ko-KR" altLang="en-US" sz="1400" dirty="0">
                <a:solidFill>
                  <a:schemeClr val="tx1"/>
                </a:solidFill>
              </a:rPr>
              <a:t>영화 배우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4824155"/>
            <a:ext cx="8055896" cy="495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newspaper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WHERE MATCH(article) AGAINST('</a:t>
            </a:r>
            <a:r>
              <a:rPr lang="ko-KR" altLang="en-US" sz="1400" dirty="0">
                <a:solidFill>
                  <a:schemeClr val="tx1"/>
                </a:solidFill>
              </a:rPr>
              <a:t>영화 배우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</p:spTree>
    <p:extLst>
      <p:ext uri="{BB962C8B-B14F-4D97-AF65-F5344CB8AC3E}">
        <p14:creationId xmlns:p14="http://schemas.microsoft.com/office/powerpoint/2010/main" val="356235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시스템 변수 값 변경하기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 err="1"/>
              <a:t>innodb_ft_min_token_size</a:t>
            </a:r>
            <a:r>
              <a:rPr lang="en-US" altLang="ko-KR" dirty="0"/>
              <a:t> </a:t>
            </a:r>
            <a:r>
              <a:rPr lang="ko-KR" altLang="en-US" dirty="0"/>
              <a:t>시스템 변수의 값 확인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메모장에 </a:t>
            </a:r>
            <a:r>
              <a:rPr lang="en-US" altLang="ko-KR" dirty="0"/>
              <a:t>my.ini </a:t>
            </a:r>
            <a:r>
              <a:rPr lang="ko-KR" altLang="en-US" dirty="0"/>
              <a:t>파일 열기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1-3 </a:t>
            </a:r>
            <a:r>
              <a:rPr lang="ko-KR" altLang="en-US" sz="1400" dirty="0"/>
              <a:t>다음 내용 추가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460068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SHOW VARIABLES LIKE '</a:t>
            </a:r>
            <a:r>
              <a:rPr lang="en-US" altLang="ko-KR" sz="1400" dirty="0" err="1">
                <a:solidFill>
                  <a:schemeClr val="tx1"/>
                </a:solidFill>
              </a:rPr>
              <a:t>innodb_ft_min_token_size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2348880"/>
            <a:ext cx="8280921" cy="11701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cmd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CD %PROGRAMDATA%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CD MySQL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CD "MySQL Server 8.0"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NOTEPAD my.ini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4151404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innodb_ft_min_token_size</a:t>
            </a:r>
            <a:r>
              <a:rPr lang="en-US" altLang="ko-KR" sz="1400" dirty="0">
                <a:solidFill>
                  <a:schemeClr val="tx1"/>
                </a:solidFill>
              </a:rPr>
              <a:t>=2</a:t>
            </a:r>
          </a:p>
        </p:txBody>
      </p:sp>
      <p:pic>
        <p:nvPicPr>
          <p:cNvPr id="3074" name="Picture 2" descr="I:\작업\DB_강의교안자료\02_본문 자료\본문 그림 파일\12장그림\12-01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2" y="4554125"/>
            <a:ext cx="4994953" cy="206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1-4 MySQL </a:t>
            </a:r>
            <a:r>
              <a:rPr lang="ko-KR" altLang="en-US" sz="1400" dirty="0" err="1"/>
              <a:t>재시작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1400" dirty="0"/>
              <a:t>   1-5 </a:t>
            </a:r>
            <a:r>
              <a:rPr lang="ko-KR" altLang="en-US" dirty="0"/>
              <a:t>다시 </a:t>
            </a:r>
            <a:r>
              <a:rPr lang="en-US" altLang="ko-KR" dirty="0"/>
              <a:t>Workbench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2 </a:t>
            </a:r>
            <a:r>
              <a:rPr lang="ko-KR" altLang="en-US" dirty="0"/>
              <a:t>데이터베이스 생성하기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데이터베이스와 테이블 생성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178749"/>
            <a:ext cx="8280921" cy="4387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NL" altLang="ko-KR" sz="1400" dirty="0">
                <a:solidFill>
                  <a:schemeClr val="tx1"/>
                </a:solidFill>
              </a:rPr>
              <a:t>NET STOP MySQL </a:t>
            </a:r>
          </a:p>
          <a:p>
            <a:pPr algn="just"/>
            <a:r>
              <a:rPr lang="nl-NL" altLang="ko-KR" sz="1400" dirty="0">
                <a:solidFill>
                  <a:schemeClr val="tx1"/>
                </a:solidFill>
              </a:rPr>
              <a:t>NET START MySQL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3203975"/>
            <a:ext cx="8280921" cy="18452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FulltextDB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FulltextDB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 id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 AUTO_INCREMENT PRIMARY KEY,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고유 번호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title VARCHAR(15) NOT NULL,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영화 제목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description VARCHAR(1000) 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영화 내용 요약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108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sz="1400" dirty="0"/>
              <a:t>샘플 데이터 몇 건 입력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2-3 </a:t>
            </a:r>
            <a:r>
              <a:rPr lang="ko-KR" altLang="en-US" dirty="0"/>
              <a:t>‘남자’라는 단어 검색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178749"/>
            <a:ext cx="8280921" cy="35553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VALUES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광해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왕이 된 남자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왕위를 둘러싼 권력 다툼과 당쟁으로 혼란이 극에 달한 광해군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>
                <a:solidFill>
                  <a:schemeClr val="tx1"/>
                </a:solidFill>
              </a:rPr>
              <a:t>간첩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남한 내에 고장간첩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만 명이 암약하고 있으며 특히 권력 핵심부에도 침투해 있다</a:t>
            </a:r>
            <a:r>
              <a:rPr lang="en-US" altLang="ko-KR" sz="1400" dirty="0">
                <a:solidFill>
                  <a:schemeClr val="tx1"/>
                </a:solidFill>
              </a:rPr>
              <a:t>.'), (NULL, '</a:t>
            </a:r>
            <a:r>
              <a:rPr lang="ko-KR" altLang="en-US" sz="1400" dirty="0">
                <a:solidFill>
                  <a:schemeClr val="tx1"/>
                </a:solidFill>
              </a:rPr>
              <a:t>남자가 사랑할 때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대책 없는 한 남자이야기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형 집에 얹혀 살며 조카한테 무시당하는 남자</a:t>
            </a:r>
            <a:r>
              <a:rPr lang="en-US" altLang="ko-KR" sz="1400" dirty="0">
                <a:solidFill>
                  <a:schemeClr val="tx1"/>
                </a:solidFill>
              </a:rPr>
              <a:t>'), (NULL, '</a:t>
            </a:r>
            <a:r>
              <a:rPr lang="ko-KR" altLang="en-US" sz="1400" dirty="0">
                <a:solidFill>
                  <a:schemeClr val="tx1"/>
                </a:solidFill>
              </a:rPr>
              <a:t>레지던트 이블 </a:t>
            </a:r>
            <a:r>
              <a:rPr lang="en-US" altLang="ko-KR" sz="1400" dirty="0">
                <a:solidFill>
                  <a:schemeClr val="tx1"/>
                </a:solidFill>
              </a:rPr>
              <a:t>5', '</a:t>
            </a:r>
            <a:r>
              <a:rPr lang="ko-KR" altLang="en-US" sz="1400" dirty="0">
                <a:solidFill>
                  <a:schemeClr val="tx1"/>
                </a:solidFill>
              </a:rPr>
              <a:t>인류 구원의 마지막 퍼즐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 여자가 모든 것을 끝낸다</a:t>
            </a:r>
            <a:r>
              <a:rPr lang="en-US" altLang="ko-KR" sz="1400" dirty="0">
                <a:solidFill>
                  <a:schemeClr val="tx1"/>
                </a:solidFill>
              </a:rPr>
              <a:t>.'),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파괴자들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사랑은 모든 것을 파괴한다</a:t>
            </a:r>
            <a:r>
              <a:rPr lang="en-US" altLang="ko-KR" sz="1400" dirty="0">
                <a:solidFill>
                  <a:schemeClr val="tx1"/>
                </a:solidFill>
              </a:rPr>
              <a:t>! </a:t>
            </a:r>
            <a:r>
              <a:rPr lang="ko-KR" altLang="en-US" sz="1400" dirty="0">
                <a:solidFill>
                  <a:schemeClr val="tx1"/>
                </a:solidFill>
              </a:rPr>
              <a:t>한 여자를 구하기 위한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두 남자의 잔인한 액션 본능</a:t>
            </a:r>
            <a:r>
              <a:rPr lang="en-US" altLang="ko-KR" sz="1400" dirty="0">
                <a:solidFill>
                  <a:schemeClr val="tx1"/>
                </a:solidFill>
              </a:rPr>
              <a:t>!'), (NULL, '</a:t>
            </a:r>
            <a:r>
              <a:rPr lang="ko-KR" altLang="en-US" sz="1400" dirty="0">
                <a:solidFill>
                  <a:schemeClr val="tx1"/>
                </a:solidFill>
              </a:rPr>
              <a:t>킹콩을 들다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역도에 목숨을 건 시골소녀들이 만드는 기적 같은 신화</a:t>
            </a:r>
            <a:r>
              <a:rPr lang="en-US" altLang="ko-KR" sz="1400" dirty="0">
                <a:solidFill>
                  <a:schemeClr val="tx1"/>
                </a:solidFill>
              </a:rPr>
              <a:t>.'),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 err="1">
                <a:solidFill>
                  <a:schemeClr val="tx1"/>
                </a:solidFill>
              </a:rPr>
              <a:t>테드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지상 최대 </a:t>
            </a:r>
            <a:r>
              <a:rPr lang="ko-KR" altLang="en-US" sz="1400" dirty="0" err="1">
                <a:solidFill>
                  <a:schemeClr val="tx1"/>
                </a:solidFill>
              </a:rPr>
              <a:t>황금찾기</a:t>
            </a:r>
            <a:r>
              <a:rPr lang="ko-KR" altLang="en-US" sz="1400" dirty="0">
                <a:solidFill>
                  <a:schemeClr val="tx1"/>
                </a:solidFill>
              </a:rPr>
              <a:t> 프로젝트</a:t>
            </a:r>
            <a:r>
              <a:rPr lang="en-US" altLang="ko-KR" sz="1400" dirty="0">
                <a:solidFill>
                  <a:schemeClr val="tx1"/>
                </a:solidFill>
              </a:rPr>
              <a:t>! 500</a:t>
            </a:r>
            <a:r>
              <a:rPr lang="ko-KR" altLang="en-US" sz="1400" dirty="0">
                <a:solidFill>
                  <a:schemeClr val="tx1"/>
                </a:solidFill>
              </a:rPr>
              <a:t>년 전 사라진 황금도시를 찾아라</a:t>
            </a:r>
            <a:r>
              <a:rPr lang="en-US" altLang="ko-KR" sz="1400" dirty="0">
                <a:solidFill>
                  <a:schemeClr val="tx1"/>
                </a:solidFill>
              </a:rPr>
              <a:t>!'),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 err="1">
                <a:solidFill>
                  <a:schemeClr val="tx1"/>
                </a:solidFill>
              </a:rPr>
              <a:t>타이타닉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비극 속에 침몰한 세기의 사랑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스크린에 되살아날 영원한 감동</a:t>
            </a:r>
            <a:r>
              <a:rPr lang="en-US" altLang="ko-KR" sz="1400" dirty="0">
                <a:solidFill>
                  <a:schemeClr val="tx1"/>
                </a:solidFill>
              </a:rPr>
              <a:t>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'8</a:t>
            </a:r>
            <a:r>
              <a:rPr lang="ko-KR" altLang="en-US" sz="1400" dirty="0">
                <a:solidFill>
                  <a:schemeClr val="tx1"/>
                </a:solidFill>
              </a:rPr>
              <a:t>월의 크리스마스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시한부 인생 사진사와 여자 주차 단속원과의 미묘한 사랑</a:t>
            </a:r>
            <a:r>
              <a:rPr lang="en-US" altLang="ko-KR" sz="1400" dirty="0">
                <a:solidFill>
                  <a:schemeClr val="tx1"/>
                </a:solidFill>
              </a:rPr>
              <a:t>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늑대와 춤을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늑대와 친해져 모닥불 아래서 함께 춤을 추는 전쟁 영웅 이야기</a:t>
            </a:r>
            <a:r>
              <a:rPr lang="en-US" altLang="ko-KR" sz="1400" dirty="0">
                <a:solidFill>
                  <a:schemeClr val="tx1"/>
                </a:solidFill>
              </a:rPr>
              <a:t>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국가대표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동계올림픽 유치를 위해 정식 종목인 스키점프 국가대표팀이 급조된다</a:t>
            </a:r>
            <a:r>
              <a:rPr lang="en-US" altLang="ko-KR" sz="1400" dirty="0">
                <a:solidFill>
                  <a:schemeClr val="tx1"/>
                </a:solidFill>
              </a:rPr>
              <a:t>.'),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 err="1">
                <a:solidFill>
                  <a:schemeClr val="tx1"/>
                </a:solidFill>
              </a:rPr>
              <a:t>쇼생크</a:t>
            </a:r>
            <a:r>
              <a:rPr lang="ko-KR" altLang="en-US" sz="1400" dirty="0">
                <a:solidFill>
                  <a:schemeClr val="tx1"/>
                </a:solidFill>
              </a:rPr>
              <a:t> 탈출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그는 누명을 쓰고 </a:t>
            </a:r>
            <a:r>
              <a:rPr lang="ko-KR" altLang="en-US" sz="1400" dirty="0" err="1">
                <a:solidFill>
                  <a:schemeClr val="tx1"/>
                </a:solidFill>
              </a:rPr>
              <a:t>쇼생크</a:t>
            </a:r>
            <a:r>
              <a:rPr lang="ko-KR" altLang="en-US" sz="1400" dirty="0">
                <a:solidFill>
                  <a:schemeClr val="tx1"/>
                </a:solidFill>
              </a:rPr>
              <a:t> 감옥에 감금된다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그리고 역사적인 탈출</a:t>
            </a:r>
            <a:r>
              <a:rPr lang="en-US" altLang="ko-KR" sz="1400" dirty="0">
                <a:solidFill>
                  <a:schemeClr val="tx1"/>
                </a:solidFill>
              </a:rPr>
              <a:t>.'),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인생은 아름다워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 err="1">
                <a:solidFill>
                  <a:schemeClr val="tx1"/>
                </a:solidFill>
              </a:rPr>
              <a:t>귀도는</a:t>
            </a:r>
            <a:r>
              <a:rPr lang="ko-KR" altLang="en-US" sz="1400" dirty="0">
                <a:solidFill>
                  <a:schemeClr val="tx1"/>
                </a:solidFill>
              </a:rPr>
              <a:t> 삼촌의 호텔에서 웨이터로 일하면서 또다시 </a:t>
            </a:r>
            <a:r>
              <a:rPr lang="ko-KR" altLang="en-US" sz="1400" dirty="0" err="1">
                <a:solidFill>
                  <a:schemeClr val="tx1"/>
                </a:solidFill>
              </a:rPr>
              <a:t>도라를</a:t>
            </a:r>
            <a:r>
              <a:rPr lang="ko-KR" altLang="en-US" sz="1400" dirty="0">
                <a:solidFill>
                  <a:schemeClr val="tx1"/>
                </a:solidFill>
              </a:rPr>
              <a:t> 만난다</a:t>
            </a:r>
            <a:r>
              <a:rPr lang="en-US" altLang="ko-KR" sz="1400" dirty="0">
                <a:solidFill>
                  <a:schemeClr val="tx1"/>
                </a:solidFill>
              </a:rPr>
              <a:t>.'),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사운드 </a:t>
            </a:r>
            <a:r>
              <a:rPr lang="ko-KR" altLang="en-US" sz="1400" dirty="0" err="1">
                <a:solidFill>
                  <a:schemeClr val="tx1"/>
                </a:solidFill>
              </a:rPr>
              <a:t>오브</a:t>
            </a:r>
            <a:r>
              <a:rPr lang="ko-KR" altLang="en-US" sz="1400" dirty="0">
                <a:solidFill>
                  <a:schemeClr val="tx1"/>
                </a:solidFill>
              </a:rPr>
              <a:t> 뮤직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수녀 지망생 마리아는 명문 </a:t>
            </a:r>
            <a:r>
              <a:rPr lang="ko-KR" altLang="en-US" sz="1400" dirty="0" err="1">
                <a:solidFill>
                  <a:schemeClr val="tx1"/>
                </a:solidFill>
              </a:rPr>
              <a:t>트랩가의</a:t>
            </a:r>
            <a:r>
              <a:rPr lang="ko-KR" altLang="en-US" sz="1400" dirty="0">
                <a:solidFill>
                  <a:schemeClr val="tx1"/>
                </a:solidFill>
              </a:rPr>
              <a:t> 가정교사로 들어간다</a:t>
            </a:r>
            <a:r>
              <a:rPr lang="en-US" altLang="ko-KR" sz="1400" dirty="0">
                <a:solidFill>
                  <a:schemeClr val="tx1"/>
                </a:solidFill>
              </a:rPr>
              <a:t>'),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(NULL, '</a:t>
            </a:r>
            <a:r>
              <a:rPr lang="ko-KR" altLang="en-US" sz="1400" dirty="0">
                <a:solidFill>
                  <a:schemeClr val="tx1"/>
                </a:solidFill>
              </a:rPr>
              <a:t>매트릭스</a:t>
            </a:r>
            <a:r>
              <a:rPr lang="en-US" altLang="ko-KR" sz="1400" dirty="0">
                <a:solidFill>
                  <a:schemeClr val="tx1"/>
                </a:solidFill>
              </a:rPr>
              <a:t>', '2199</a:t>
            </a:r>
            <a:r>
              <a:rPr lang="ko-KR" altLang="en-US" sz="1400" dirty="0">
                <a:solidFill>
                  <a:schemeClr val="tx1"/>
                </a:solidFill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인공 두뇌를 가진 컴퓨터가 지배하는 세계</a:t>
            </a:r>
            <a:r>
              <a:rPr lang="en-US" altLang="ko-KR" sz="1400" dirty="0">
                <a:solidFill>
                  <a:schemeClr val="tx1"/>
                </a:solidFill>
              </a:rPr>
              <a:t>.');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5343961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WHERE description LIKE '%</a:t>
            </a:r>
            <a:r>
              <a:rPr lang="ko-KR" altLang="en-US" sz="1400" dirty="0">
                <a:solidFill>
                  <a:schemeClr val="tx1"/>
                </a:solidFill>
              </a:rPr>
              <a:t>남자</a:t>
            </a:r>
            <a:r>
              <a:rPr lang="en-US" altLang="ko-KR" sz="1400" dirty="0">
                <a:solidFill>
                  <a:schemeClr val="tx1"/>
                </a:solidFill>
              </a:rPr>
              <a:t>%';</a:t>
            </a:r>
          </a:p>
        </p:txBody>
      </p:sp>
      <p:pic>
        <p:nvPicPr>
          <p:cNvPr id="4098" name="Picture 2" descr="I:\작업\DB_강의교안자료\02_본문 자료\본문 그림 파일\12장그림\12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732873"/>
            <a:ext cx="7020780" cy="7560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4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2-4 </a:t>
            </a:r>
            <a:r>
              <a:rPr lang="ko-KR" altLang="en-US" dirty="0"/>
              <a:t>실행 계획 확인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전체 텍스트 인덱스 생성하기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전체 텍스트 인덱스 생성 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3-2 </a:t>
            </a:r>
            <a:r>
              <a:rPr lang="ko-KR" altLang="en-US" sz="1400" dirty="0"/>
              <a:t>생성한 인덱스의 정보 확인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5122" name="Picture 2" descr="I:\작업\DB_강의교안자료\02_본문 자료\본문 그림 파일\12장그림\12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09794"/>
            <a:ext cx="6975775" cy="15971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3744035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FULLTEXT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idx_description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(description);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4657748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SHOW INDEX FROM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5123" name="Picture 3" descr="I:\작업\DB_강의교안자료\02_본문 자료\본문 그림 파일\12장그림\12-0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058250"/>
            <a:ext cx="8280921" cy="6554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5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4 </a:t>
            </a:r>
            <a:r>
              <a:rPr lang="ko-KR" altLang="en-US" sz="1400" dirty="0"/>
              <a:t>전체 텍스트 인덱스를 활용하여 검색하기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4-1 </a:t>
            </a:r>
            <a:r>
              <a:rPr lang="ko-KR" altLang="en-US" dirty="0"/>
              <a:t> ‘남자’라는 단어가 들어 있는 행 검색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4-2 </a:t>
            </a:r>
            <a:r>
              <a:rPr lang="ko-KR" altLang="en-US" dirty="0"/>
              <a:t>실행 계획 확인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471358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WHERE MATCH(description) AGAINST('</a:t>
            </a:r>
            <a:r>
              <a:rPr lang="ko-KR" altLang="en-US" sz="1400" dirty="0">
                <a:solidFill>
                  <a:schemeClr val="tx1"/>
                </a:solidFill>
              </a:rPr>
              <a:t>남자*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  <p:pic>
        <p:nvPicPr>
          <p:cNvPr id="6146" name="Picture 2" descr="I:\작업\DB_강의교안자료\02_본문 자료\본문 그림 파일\12장그림\12-0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1" y="1860270"/>
            <a:ext cx="7245804" cy="78031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0" y="3366271"/>
            <a:ext cx="2583636" cy="265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7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4-3 </a:t>
            </a:r>
            <a:r>
              <a:rPr lang="ko-KR" altLang="en-US" dirty="0"/>
              <a:t>‘ 남자’ 또는 ‘</a:t>
            </a:r>
            <a:r>
              <a:rPr lang="ko-KR" altLang="en-US" dirty="0" err="1"/>
              <a:t>여자’라는</a:t>
            </a:r>
            <a:r>
              <a:rPr lang="ko-KR" altLang="en-US" dirty="0"/>
              <a:t> 단어가 들어 있는 행 검색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4-4 </a:t>
            </a:r>
            <a:r>
              <a:rPr lang="ko-KR" altLang="en-US" dirty="0"/>
              <a:t>‘ </a:t>
            </a:r>
            <a:r>
              <a:rPr lang="ko-KR" altLang="en-US" dirty="0" err="1"/>
              <a:t>남자’와</a:t>
            </a:r>
            <a:r>
              <a:rPr lang="ko-KR" altLang="en-US" dirty="0"/>
              <a:t> ‘</a:t>
            </a:r>
            <a:r>
              <a:rPr lang="ko-KR" altLang="en-US" dirty="0" err="1"/>
              <a:t>여자’라는</a:t>
            </a:r>
            <a:r>
              <a:rPr lang="ko-KR" altLang="en-US" dirty="0"/>
              <a:t> 단어가 둘 다 포함된 영화 출력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4-5 </a:t>
            </a:r>
            <a:r>
              <a:rPr lang="ko-KR" altLang="en-US" dirty="0"/>
              <a:t>‘ </a:t>
            </a:r>
            <a:r>
              <a:rPr lang="ko-KR" altLang="en-US" dirty="0" err="1"/>
              <a:t>남자’라는</a:t>
            </a:r>
            <a:r>
              <a:rPr lang="ko-KR" altLang="en-US" dirty="0"/>
              <a:t> 단어가 들어 있는 영화 중에서 ‘</a:t>
            </a:r>
            <a:r>
              <a:rPr lang="ko-KR" altLang="en-US" dirty="0" err="1"/>
              <a:t>여자’가</a:t>
            </a:r>
            <a:r>
              <a:rPr lang="ko-KR" altLang="en-US" dirty="0"/>
              <a:t> 포함된 영화 제외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0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168918"/>
            <a:ext cx="8280921" cy="504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, MATCH(description) AGAINST('</a:t>
            </a:r>
            <a:r>
              <a:rPr lang="ko-KR" altLang="en-US" sz="1400" dirty="0">
                <a:solidFill>
                  <a:schemeClr val="tx1"/>
                </a:solidFill>
              </a:rPr>
              <a:t>남자 * 여자 * </a:t>
            </a:r>
            <a:r>
              <a:rPr lang="en-US" altLang="ko-KR" sz="1400" dirty="0">
                <a:solidFill>
                  <a:schemeClr val="tx1"/>
                </a:solidFill>
              </a:rPr>
              <a:t>' IN BOOLEAN MODE) AS </a:t>
            </a:r>
            <a:r>
              <a:rPr lang="ko-KR" altLang="en-US" sz="1400" dirty="0">
                <a:solidFill>
                  <a:schemeClr val="tx1"/>
                </a:solidFill>
              </a:rPr>
              <a:t>점수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FROM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WHERE MATCH(description) AGAINST('</a:t>
            </a:r>
            <a:r>
              <a:rPr lang="ko-KR" altLang="en-US" sz="1400" dirty="0">
                <a:solidFill>
                  <a:schemeClr val="tx1"/>
                </a:solidFill>
              </a:rPr>
              <a:t>남자 * 여자 * 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981B3B3-D0D6-46CE-97CB-B37650998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734318"/>
            <a:ext cx="8280920" cy="12311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C672B9F-2D1E-486F-B2B0-57ADBB9FEEF8}"/>
              </a:ext>
            </a:extLst>
          </p:cNvPr>
          <p:cNvSpPr/>
          <p:nvPr/>
        </p:nvSpPr>
        <p:spPr>
          <a:xfrm>
            <a:off x="431540" y="3573847"/>
            <a:ext cx="8280921" cy="504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WHERE MATCH(description) AGAINST('+</a:t>
            </a:r>
            <a:r>
              <a:rPr lang="ko-KR" altLang="en-US" sz="1400" dirty="0">
                <a:solidFill>
                  <a:schemeClr val="tx1"/>
                </a:solidFill>
              </a:rPr>
              <a:t>남자 * </a:t>
            </a:r>
            <a:r>
              <a:rPr lang="en-US" altLang="ko-KR" sz="1400" dirty="0">
                <a:solidFill>
                  <a:schemeClr val="tx1"/>
                </a:solidFill>
              </a:rPr>
              <a:t>+</a:t>
            </a:r>
            <a:r>
              <a:rPr lang="ko-KR" altLang="en-US" sz="1400" dirty="0">
                <a:solidFill>
                  <a:schemeClr val="tx1"/>
                </a:solidFill>
              </a:rPr>
              <a:t>여자 * 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02280ED-715B-4CDC-AFD1-2A4EF77230B7}"/>
              </a:ext>
            </a:extLst>
          </p:cNvPr>
          <p:cNvSpPr/>
          <p:nvPr/>
        </p:nvSpPr>
        <p:spPr>
          <a:xfrm>
            <a:off x="431540" y="4734145"/>
            <a:ext cx="8280921" cy="504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WHERE MATCH(description) AGAINST('</a:t>
            </a:r>
            <a:r>
              <a:rPr lang="ko-KR" altLang="en-US" sz="1400" dirty="0">
                <a:solidFill>
                  <a:schemeClr val="tx1"/>
                </a:solidFill>
              </a:rPr>
              <a:t>남자 * 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여자 * </a:t>
            </a:r>
            <a:r>
              <a:rPr lang="en-US" altLang="ko-KR" sz="1400" dirty="0">
                <a:solidFill>
                  <a:schemeClr val="tx1"/>
                </a:solidFill>
              </a:rPr>
              <a:t>' IN BOOLEAN MODE);</a:t>
            </a:r>
          </a:p>
        </p:txBody>
      </p:sp>
    </p:spTree>
    <p:extLst>
      <p:ext uri="{BB962C8B-B14F-4D97-AF65-F5344CB8AC3E}">
        <p14:creationId xmlns:p14="http://schemas.microsoft.com/office/powerpoint/2010/main" val="299987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5</a:t>
            </a:r>
            <a:r>
              <a:rPr lang="en-US" altLang="ko-KR" sz="1400" dirty="0"/>
              <a:t> </a:t>
            </a:r>
            <a:r>
              <a:rPr lang="ko-KR" altLang="en-US" sz="1400" dirty="0"/>
              <a:t>전체 텍스트 인덱스가 생성된 단어 확인하기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5-1 </a:t>
            </a:r>
            <a:r>
              <a:rPr lang="ko-KR" altLang="en-US" dirty="0"/>
              <a:t> 전체 텍스트 인덱스로 만들어진 단어 확인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5-2 </a:t>
            </a:r>
            <a:r>
              <a:rPr lang="ko-KR" altLang="en-US" dirty="0"/>
              <a:t>중지 단어 추가 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471357"/>
            <a:ext cx="8280921" cy="7425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GLOBAL </a:t>
            </a:r>
            <a:r>
              <a:rPr lang="en-US" altLang="ko-KR" sz="1400" dirty="0" err="1">
                <a:solidFill>
                  <a:schemeClr val="tx1"/>
                </a:solidFill>
              </a:rPr>
              <a:t>innodb_ft_aux_table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fulltextdb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모두 소문자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word, </a:t>
            </a:r>
            <a:r>
              <a:rPr lang="en-US" altLang="ko-KR" sz="1400" dirty="0" err="1">
                <a:solidFill>
                  <a:schemeClr val="tx1"/>
                </a:solidFill>
              </a:rPr>
              <a:t>doc_count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doc_id</a:t>
            </a:r>
            <a:r>
              <a:rPr lang="en-US" altLang="ko-KR" sz="1400" dirty="0">
                <a:solidFill>
                  <a:schemeClr val="tx1"/>
                </a:solidFill>
              </a:rPr>
              <a:t>, position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FROM INFORMATION_SCHEMA.INNODB_FT_INDEX_TABLE;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41EAC2-4768-431C-ACDB-311813D6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" y="2298727"/>
            <a:ext cx="3558545" cy="30204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636D8C9-75A2-4528-A595-03E56B0E5E26}"/>
              </a:ext>
            </a:extLst>
          </p:cNvPr>
          <p:cNvSpPr/>
          <p:nvPr/>
        </p:nvSpPr>
        <p:spPr>
          <a:xfrm>
            <a:off x="431540" y="5940315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idx_description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267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전체 텍스트 검색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파티션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5-3 </a:t>
            </a:r>
            <a:r>
              <a:rPr lang="ko-KR" altLang="en-US" sz="1400" dirty="0"/>
              <a:t>사용자가 추가할 중지 단어를 저장할 테이블 생성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5-4 </a:t>
            </a:r>
            <a:r>
              <a:rPr lang="ko-KR" altLang="en-US" dirty="0"/>
              <a:t>중지 단어를 테이블에 삽입 </a:t>
            </a:r>
            <a:r>
              <a:rPr lang="en-US" altLang="ko-KR" sz="1400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5-5 </a:t>
            </a:r>
            <a:r>
              <a:rPr lang="ko-KR" altLang="en-US" dirty="0"/>
              <a:t>중지 </a:t>
            </a:r>
            <a:r>
              <a:rPr lang="ko-KR" altLang="en-US" dirty="0" err="1"/>
              <a:t>단어용</a:t>
            </a:r>
            <a:r>
              <a:rPr lang="ko-KR" altLang="en-US" dirty="0"/>
              <a:t> 테이블을 시스템 변수 </a:t>
            </a:r>
            <a:r>
              <a:rPr lang="en-US" altLang="ko-KR" dirty="0" err="1"/>
              <a:t>innodb_ft_server_stopword_table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dirty="0"/>
              <a:t>   5-6 </a:t>
            </a:r>
            <a:r>
              <a:rPr lang="ko-KR" altLang="en-US" dirty="0"/>
              <a:t>다시 전체 텍스트 인덱스 생성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636D8C9-75A2-4528-A595-03E56B0E5E26}"/>
              </a:ext>
            </a:extLst>
          </p:cNvPr>
          <p:cNvSpPr/>
          <p:nvPr/>
        </p:nvSpPr>
        <p:spPr>
          <a:xfrm>
            <a:off x="431540" y="1153409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user_stopword</a:t>
            </a:r>
            <a:r>
              <a:rPr lang="en-US" altLang="ko-KR" sz="1400" dirty="0">
                <a:solidFill>
                  <a:schemeClr val="tx1"/>
                </a:solidFill>
              </a:rPr>
              <a:t> (value VARCHAR (30));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139CC80-B122-46DA-89F5-EBA7E7D118D7}"/>
              </a:ext>
            </a:extLst>
          </p:cNvPr>
          <p:cNvSpPr/>
          <p:nvPr/>
        </p:nvSpPr>
        <p:spPr>
          <a:xfrm>
            <a:off x="431540" y="2054376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user_stopword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그는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>
                <a:solidFill>
                  <a:schemeClr val="tx1"/>
                </a:solidFill>
              </a:rPr>
              <a:t>그리고</a:t>
            </a:r>
            <a:r>
              <a:rPr lang="en-US" altLang="ko-KR" sz="1400" dirty="0">
                <a:solidFill>
                  <a:schemeClr val="tx1"/>
                </a:solidFill>
              </a:rPr>
              <a:t>'), ('</a:t>
            </a:r>
            <a:r>
              <a:rPr lang="ko-KR" altLang="en-US" sz="1400" dirty="0">
                <a:solidFill>
                  <a:schemeClr val="tx1"/>
                </a:solidFill>
              </a:rPr>
              <a:t>극에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BE54B8-1369-4C0D-83D8-DAD5EE982CCB}"/>
              </a:ext>
            </a:extLst>
          </p:cNvPr>
          <p:cNvSpPr/>
          <p:nvPr/>
        </p:nvSpPr>
        <p:spPr>
          <a:xfrm>
            <a:off x="431540" y="2944644"/>
            <a:ext cx="8280921" cy="48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GLOBAL </a:t>
            </a:r>
            <a:r>
              <a:rPr lang="en-US" altLang="ko-KR" sz="1400" dirty="0" err="1">
                <a:solidFill>
                  <a:schemeClr val="tx1"/>
                </a:solidFill>
              </a:rPr>
              <a:t>innodb_ft_server_stopword_table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fulltextdb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</a:rPr>
              <a:t>user_stopword</a:t>
            </a:r>
            <a:r>
              <a:rPr lang="en-US" altLang="ko-KR" sz="1400" dirty="0">
                <a:solidFill>
                  <a:schemeClr val="tx1"/>
                </a:solidFill>
              </a:rPr>
              <a:t>';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모두 소문자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SHOW GLOBAL VARIABLES LIKE '</a:t>
            </a:r>
            <a:r>
              <a:rPr lang="en-US" altLang="ko-KR" sz="1400" dirty="0" err="1">
                <a:solidFill>
                  <a:schemeClr val="tx1"/>
                </a:solidFill>
              </a:rPr>
              <a:t>innodb_ft_server_stopword_table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17F2BF-9A13-49AA-8465-DB9330CF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3476719"/>
            <a:ext cx="4140460" cy="5528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3D28219-7CCF-41AC-8AAA-E8C9E5DE6EAF}"/>
              </a:ext>
            </a:extLst>
          </p:cNvPr>
          <p:cNvSpPr/>
          <p:nvPr/>
        </p:nvSpPr>
        <p:spPr>
          <a:xfrm>
            <a:off x="441372" y="4645002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FULLTEXT INDEX </a:t>
            </a:r>
            <a:r>
              <a:rPr lang="en-US" altLang="ko-KR" sz="1400" dirty="0" err="1">
                <a:solidFill>
                  <a:schemeClr val="tx1"/>
                </a:solidFill>
              </a:rPr>
              <a:t>idx_description</a:t>
            </a:r>
            <a:r>
              <a:rPr lang="en-US" altLang="ko-KR" sz="1400" dirty="0">
                <a:solidFill>
                  <a:schemeClr val="tx1"/>
                </a:solidFill>
              </a:rPr>
              <a:t> ON </a:t>
            </a:r>
            <a:r>
              <a:rPr lang="en-US" altLang="ko-KR" sz="1400" dirty="0" err="1">
                <a:solidFill>
                  <a:schemeClr val="tx1"/>
                </a:solidFill>
              </a:rPr>
              <a:t>FulltextTbl</a:t>
            </a:r>
            <a:r>
              <a:rPr lang="en-US" altLang="ko-KR" sz="1400" dirty="0">
                <a:solidFill>
                  <a:schemeClr val="tx1"/>
                </a:solidFill>
              </a:rPr>
              <a:t>(description);</a:t>
            </a:r>
          </a:p>
        </p:txBody>
      </p:sp>
    </p:spTree>
    <p:extLst>
      <p:ext uri="{BB962C8B-B14F-4D97-AF65-F5344CB8AC3E}">
        <p14:creationId xmlns:p14="http://schemas.microsoft.com/office/powerpoint/2010/main" val="116267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12-1] </a:t>
            </a:r>
            <a:r>
              <a:rPr lang="ko-KR" altLang="en-US" dirty="0"/>
              <a:t>전체 텍스트 검색하기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429</a:t>
            </a:r>
            <a:r>
              <a:rPr lang="en-US" altLang="ko-KR" sz="1200" dirty="0">
                <a:latin typeface="+mn-ea"/>
                <a:ea typeface="+mn-ea"/>
              </a:rPr>
              <a:t>~435p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5-7 </a:t>
            </a:r>
            <a:r>
              <a:rPr lang="ko-KR" altLang="en-US" sz="1400" dirty="0"/>
              <a:t>전체 텍스트 인덱스에 생성된 단어 확인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2BE54B8-1369-4C0D-83D8-DAD5EE982CCB}"/>
              </a:ext>
            </a:extLst>
          </p:cNvPr>
          <p:cNvSpPr/>
          <p:nvPr/>
        </p:nvSpPr>
        <p:spPr>
          <a:xfrm>
            <a:off x="431540" y="1178750"/>
            <a:ext cx="8280921" cy="48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word, </a:t>
            </a:r>
            <a:r>
              <a:rPr lang="en-US" altLang="ko-KR" sz="1400" dirty="0" err="1">
                <a:solidFill>
                  <a:schemeClr val="tx1"/>
                </a:solidFill>
              </a:rPr>
              <a:t>doc_count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doc_id</a:t>
            </a:r>
            <a:r>
              <a:rPr lang="en-US" altLang="ko-KR" sz="1400" dirty="0">
                <a:solidFill>
                  <a:schemeClr val="tx1"/>
                </a:solidFill>
              </a:rPr>
              <a:t>, position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FROM INFORMATION_SCHEMA.INNODB_FT_INDEX_TABLE;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C4FB3E-F820-4325-84AB-9FB00A6E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718810"/>
            <a:ext cx="3555395" cy="34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파티션의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08999" cy="5669958"/>
          </a:xfrm>
        </p:spPr>
        <p:txBody>
          <a:bodyPr/>
          <a:lstStyle/>
          <a:p>
            <a:r>
              <a:rPr lang="ko-KR" altLang="en-US" dirty="0"/>
              <a:t>파티션</a:t>
            </a:r>
            <a:r>
              <a:rPr lang="en-US" altLang="ko-KR" dirty="0"/>
              <a:t>(partition)</a:t>
            </a:r>
          </a:p>
          <a:p>
            <a:pPr lvl="1"/>
            <a:r>
              <a:rPr lang="ko-KR" altLang="en-US" dirty="0"/>
              <a:t>대량의 데이터를 한 테이블에 저장할 때 그 내용을 물리적으로 별도의 테이블에 분리해서 저장하는 기법</a:t>
            </a:r>
            <a:endParaRPr lang="en-US" altLang="ko-KR" dirty="0"/>
          </a:p>
          <a:p>
            <a:pPr lvl="1"/>
            <a:r>
              <a:rPr lang="ko-KR" altLang="en-US" dirty="0"/>
              <a:t>몇 개의 파티션으로 분리되었든 사용자 입장에서는 하나의 테이블로 보이기 때문에 테이블을 사용하는 방법은 같음</a:t>
            </a:r>
            <a:endParaRPr lang="en-US" altLang="ko-KR" dirty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내부적으로는 데이터가 분리되어 처리되기 때문에 시스템의 성능 향상에 큰 도움이 됨 </a:t>
            </a:r>
            <a:endParaRPr lang="en-US" altLang="ko-KR" dirty="0"/>
          </a:p>
          <a:p>
            <a:pPr lvl="1"/>
            <a:r>
              <a:rPr lang="ko-KR" altLang="en-US" dirty="0"/>
              <a:t>테이블을 분리할 때는 테이블의 범위에 따라서 서로 다른 파티션에 저장하는 것이 가장 보편적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77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파티션 구현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08999" cy="5669958"/>
          </a:xfrm>
        </p:spPr>
        <p:txBody>
          <a:bodyPr/>
          <a:lstStyle/>
          <a:p>
            <a:r>
              <a:rPr lang="en-US" altLang="ko-KR" dirty="0" err="1"/>
              <a:t>cookDB</a:t>
            </a:r>
            <a:r>
              <a:rPr lang="ko-KR" altLang="en-US" dirty="0"/>
              <a:t>의 회원 테이블</a:t>
            </a:r>
            <a:r>
              <a:rPr lang="en-US" altLang="ko-KR" dirty="0"/>
              <a:t>(</a:t>
            </a:r>
            <a:r>
              <a:rPr lang="en-US" altLang="ko-KR" dirty="0" err="1"/>
              <a:t>partTBL</a:t>
            </a:r>
            <a:r>
              <a:rPr lang="en-US" altLang="ko-KR" dirty="0"/>
              <a:t>)</a:t>
            </a:r>
            <a:r>
              <a:rPr lang="ko-KR" altLang="en-US" dirty="0"/>
              <a:t>을 출생 연도별로 </a:t>
            </a:r>
            <a:r>
              <a:rPr lang="en-US" altLang="ko-KR" dirty="0"/>
              <a:t>3</a:t>
            </a:r>
            <a:r>
              <a:rPr lang="ko-KR" altLang="en-US" dirty="0"/>
              <a:t>개의 파티션으로 구분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B2709A-A9CD-4F7C-9D55-942F2DA7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4" y="1343025"/>
            <a:ext cx="6435715" cy="49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sz="1400" dirty="0" err="1"/>
              <a:t>cookDB</a:t>
            </a:r>
            <a:r>
              <a:rPr lang="ko-KR" altLang="en-US" sz="1400" dirty="0"/>
              <a:t> 초기화하기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sz="1400" dirty="0" err="1"/>
              <a:t>cookDB.sql</a:t>
            </a:r>
            <a:r>
              <a:rPr lang="en-US" altLang="ko-KR" sz="1400" dirty="0"/>
              <a:t> </a:t>
            </a:r>
            <a:r>
              <a:rPr lang="ko-KR" altLang="en-US" dirty="0"/>
              <a:t>파일을 열어 실행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열린 쿼리 창을 모두 닫고 새 쿼리 창 염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4860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파티션으로 분리되는 테이블 생성하기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파티션으로 분리되는 테이블 정의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8B4D11E-87E2-4F97-86BB-323911AD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0" y="1448780"/>
            <a:ext cx="5962650" cy="1447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7B3CA2-B39E-4DE5-86CA-137B147AF052}"/>
              </a:ext>
            </a:extLst>
          </p:cNvPr>
          <p:cNvSpPr/>
          <p:nvPr/>
        </p:nvSpPr>
        <p:spPr>
          <a:xfrm>
            <a:off x="431540" y="2944644"/>
            <a:ext cx="8280921" cy="3319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DATABASE IF NOT EXISTS </a:t>
            </a:r>
            <a:r>
              <a:rPr lang="en-US" altLang="ko-KR" sz="1400" dirty="0" err="1">
                <a:solidFill>
                  <a:schemeClr val="tx1"/>
                </a:solidFill>
              </a:rPr>
              <a:t>partDB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partDB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TABLE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CHAR(8) NOT NULL,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기본키로 설정하면 안 됨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VARCHAR(10) NOT NULL,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INT NOT NULL,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CHAR(2) NOT NULL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PARTITION BY RANGE(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PARTITION part1 VALUES LESS THAN (1970),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PARTITION part2 VALUES LESS THAN (1972),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PARTITION part3 VALUES LESS THAN MAXVALUE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406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dirty="0"/>
              <a:t>회원 테이블</a:t>
            </a:r>
            <a:r>
              <a:rPr lang="en-US" altLang="ko-KR" dirty="0"/>
              <a:t>( </a:t>
            </a:r>
            <a:r>
              <a:rPr lang="en-US" altLang="ko-KR" dirty="0" err="1"/>
              <a:t>partTBL</a:t>
            </a:r>
            <a:r>
              <a:rPr lang="en-US" altLang="ko-KR" dirty="0"/>
              <a:t>)</a:t>
            </a:r>
            <a:r>
              <a:rPr lang="ko-KR" altLang="en-US" dirty="0"/>
              <a:t>에 데이터 삽입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삽입한 데이터 확인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040D725-19EA-4462-BAB1-930FEE0FB5F6}"/>
              </a:ext>
            </a:extLst>
          </p:cNvPr>
          <p:cNvSpPr/>
          <p:nvPr/>
        </p:nvSpPr>
        <p:spPr>
          <a:xfrm>
            <a:off x="431540" y="1178750"/>
            <a:ext cx="8280921" cy="48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cookDB.userTBL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C61B646-3D5C-4088-9A54-6D4B5C588B58}"/>
              </a:ext>
            </a:extLst>
          </p:cNvPr>
          <p:cNvSpPr/>
          <p:nvPr/>
        </p:nvSpPr>
        <p:spPr>
          <a:xfrm>
            <a:off x="431540" y="2359579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58D307B-7B96-4A24-9D8E-922994BD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0" y="2702629"/>
            <a:ext cx="4733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2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</a:t>
            </a:r>
            <a:r>
              <a:rPr lang="en-US" altLang="ko-KR" sz="1400" dirty="0"/>
              <a:t> </a:t>
            </a:r>
            <a:r>
              <a:rPr lang="ko-KR" altLang="en-US" sz="1400" dirty="0"/>
              <a:t>파티션 확인하기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3-1 </a:t>
            </a:r>
            <a:r>
              <a:rPr lang="ko-KR" altLang="en-US" dirty="0"/>
              <a:t>파티션의 정보 확인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3-2 1970</a:t>
            </a:r>
            <a:r>
              <a:rPr lang="ko-KR" altLang="en-US" dirty="0"/>
              <a:t>년 전에 출생한 회원 조회 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3-3 </a:t>
            </a:r>
            <a:r>
              <a:rPr lang="ko-KR" altLang="en-US" dirty="0"/>
              <a:t>어떤 파티션을 사용했는지 확인 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67B3CA2-B39E-4DE5-86CA-137B147AF052}"/>
              </a:ext>
            </a:extLst>
          </p:cNvPr>
          <p:cNvSpPr/>
          <p:nvPr/>
        </p:nvSpPr>
        <p:spPr>
          <a:xfrm>
            <a:off x="431540" y="1448780"/>
            <a:ext cx="8280921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TABLE_SCHEMA, TABLE_NAME, PARTITION_NAME, PARTITION_ORDINAL_POSITION, TABLE_ROWS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FROM INFORMATION_SCHEMA.PARTITIONS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WHERE TABLE_NAME = '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DCEA872-CC8C-4333-BEBD-8F46BD95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505179"/>
            <a:ext cx="7371631" cy="11038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EAEDBE9-1325-4F1F-B6F6-EA9060A3D7FA}"/>
              </a:ext>
            </a:extLst>
          </p:cNvPr>
          <p:cNvSpPr/>
          <p:nvPr/>
        </p:nvSpPr>
        <p:spPr>
          <a:xfrm>
            <a:off x="431540" y="4140115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&lt; 1970;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EC17C7-FC84-433D-B300-BFFAA97EC02F}"/>
              </a:ext>
            </a:extLst>
          </p:cNvPr>
          <p:cNvSpPr/>
          <p:nvPr/>
        </p:nvSpPr>
        <p:spPr>
          <a:xfrm>
            <a:off x="431540" y="5040829"/>
            <a:ext cx="8280921" cy="48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EXPLAIN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&lt; 1970;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6FE499C-53BB-42E4-B30D-02B619D3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5597132"/>
            <a:ext cx="8280921" cy="5771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5590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3-4 </a:t>
            </a:r>
            <a:r>
              <a:rPr lang="ko-KR" altLang="en-US" dirty="0"/>
              <a:t>작다</a:t>
            </a:r>
            <a:r>
              <a:rPr lang="en-US" altLang="ko-KR" dirty="0"/>
              <a:t>(&lt; )</a:t>
            </a:r>
            <a:r>
              <a:rPr lang="ko-KR" altLang="en-US" dirty="0"/>
              <a:t>를 작거나 같다</a:t>
            </a:r>
            <a:r>
              <a:rPr lang="en-US" altLang="ko-KR" dirty="0"/>
              <a:t>(&lt;=)</a:t>
            </a:r>
            <a:r>
              <a:rPr lang="ko-KR" altLang="en-US" dirty="0"/>
              <a:t>로 수정해서 실행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3-3 </a:t>
            </a:r>
            <a:r>
              <a:rPr lang="ko-KR" altLang="en-US" dirty="0"/>
              <a:t>어떤 파티션을 사용했는지 확인 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93662" indent="0">
              <a:buNone/>
            </a:pPr>
            <a:endParaRPr lang="en-US" altLang="ko-KR" sz="1200" dirty="0"/>
          </a:p>
          <a:p>
            <a:pPr marL="93662" indent="0">
              <a:buNone/>
            </a:pPr>
            <a:r>
              <a:rPr lang="en-US" altLang="ko-KR" sz="1400" dirty="0"/>
              <a:t>4 </a:t>
            </a:r>
            <a:r>
              <a:rPr lang="ko-KR" altLang="en-US" sz="1400" dirty="0"/>
              <a:t>파티션 관리하기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4-1 </a:t>
            </a:r>
            <a:r>
              <a:rPr lang="ko-KR" altLang="en-US" dirty="0"/>
              <a:t>파티션 </a:t>
            </a:r>
            <a:r>
              <a:rPr lang="en-US" altLang="ko-KR" dirty="0"/>
              <a:t>3</a:t>
            </a:r>
            <a:r>
              <a:rPr lang="ko-KR" altLang="en-US" dirty="0"/>
              <a:t>을 </a:t>
            </a:r>
            <a:r>
              <a:rPr lang="en-US" altLang="ko-KR" dirty="0"/>
              <a:t>1972~1974</a:t>
            </a:r>
            <a:r>
              <a:rPr lang="ko-KR" altLang="en-US" dirty="0"/>
              <a:t>년 미만</a:t>
            </a:r>
            <a:r>
              <a:rPr lang="en-US" altLang="ko-KR" dirty="0"/>
              <a:t>(</a:t>
            </a:r>
            <a:r>
              <a:rPr lang="ko-KR" altLang="en-US" dirty="0"/>
              <a:t>파티션 </a:t>
            </a:r>
            <a:r>
              <a:rPr lang="en-US" altLang="ko-KR" dirty="0"/>
              <a:t>3)</a:t>
            </a:r>
            <a:r>
              <a:rPr lang="ko-KR" altLang="en-US" dirty="0"/>
              <a:t>과 </a:t>
            </a:r>
            <a:r>
              <a:rPr lang="en-US" altLang="ko-KR" dirty="0"/>
              <a:t>1974</a:t>
            </a:r>
            <a:r>
              <a:rPr lang="ko-KR" altLang="en-US" dirty="0"/>
              <a:t>년 이후</a:t>
            </a:r>
            <a:r>
              <a:rPr lang="en-US" altLang="ko-KR" dirty="0"/>
              <a:t>(</a:t>
            </a:r>
            <a:r>
              <a:rPr lang="ko-KR" altLang="en-US" dirty="0"/>
              <a:t>파티션 </a:t>
            </a:r>
            <a:r>
              <a:rPr lang="en-US" altLang="ko-KR" dirty="0"/>
              <a:t>4)</a:t>
            </a:r>
            <a:r>
              <a:rPr lang="ko-KR" altLang="en-US" dirty="0"/>
              <a:t>로 분리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EAEDBE9-1325-4F1F-B6F6-EA9060A3D7FA}"/>
              </a:ext>
            </a:extLst>
          </p:cNvPr>
          <p:cNvSpPr/>
          <p:nvPr/>
        </p:nvSpPr>
        <p:spPr>
          <a:xfrm>
            <a:off x="431540" y="3170711"/>
            <a:ext cx="8280921" cy="1397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REORGANIZE PARTITION part3 INTO (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   PARTITION part3 VALUES LESS THAN (1974),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   PARTITION part4 VALUES LESS THAN MAXVALUE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OPTIMIZE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EC17C7-FC84-433D-B300-BFFAA97EC02F}"/>
              </a:ext>
            </a:extLst>
          </p:cNvPr>
          <p:cNvSpPr/>
          <p:nvPr/>
        </p:nvSpPr>
        <p:spPr>
          <a:xfrm>
            <a:off x="431540" y="1153467"/>
            <a:ext cx="8280921" cy="48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EXPLAIN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&lt;= 1970;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2DF2837-74FF-4721-92ED-EE61E4DEA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1694574"/>
            <a:ext cx="8280921" cy="594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226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4-2 INFORMATION_SCHEMA </a:t>
            </a:r>
            <a:r>
              <a:rPr lang="ko-KR" altLang="en-US" dirty="0"/>
              <a:t>데이터베이스의 </a:t>
            </a:r>
            <a:r>
              <a:rPr lang="en-US" altLang="ko-KR" dirty="0"/>
              <a:t>PARTITIONS </a:t>
            </a:r>
            <a:r>
              <a:rPr lang="ko-KR" altLang="en-US" dirty="0"/>
              <a:t>테이블을 다시 조회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sz="1400" dirty="0"/>
              <a:t>   4-3 </a:t>
            </a:r>
            <a:r>
              <a:rPr lang="ko-KR" altLang="en-US" sz="1400" dirty="0"/>
              <a:t>파티션 합치기 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EC17C7-FC84-433D-B300-BFFAA97EC02F}"/>
              </a:ext>
            </a:extLst>
          </p:cNvPr>
          <p:cNvSpPr/>
          <p:nvPr/>
        </p:nvSpPr>
        <p:spPr>
          <a:xfrm>
            <a:off x="431540" y="1153466"/>
            <a:ext cx="8280921" cy="925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TABLE_SCHEMA, TABLE_NAME, PARTITION_NAME, PARTITION_ORDINAL_POSITION, TABLE_ROWS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FROM INFORMATION_SCHEMA.PARTITIONS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WHERE TABLE_NAME = '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28293F4-5B45-433E-8970-F3DC2806204E}"/>
              </a:ext>
            </a:extLst>
          </p:cNvPr>
          <p:cNvSpPr/>
          <p:nvPr/>
        </p:nvSpPr>
        <p:spPr>
          <a:xfrm>
            <a:off x="431540" y="4014066"/>
            <a:ext cx="8280921" cy="12151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REORGANIZE PARTITION part1, part2 INTO (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   PARTITION part12 VALUES LESS THAN (1972)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OPTIMIZE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3D3E9E1-85CC-4448-A4E0-C02FB64F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2140284"/>
            <a:ext cx="7113711" cy="1316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8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전체 텍스트 검색의 개념을 이해한다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전체 텍스트 인덱스를 생성하고 인덱스를 이용하여 검색하는 방법을 익힌다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전체 텍스트 검색에 사용되는 </a:t>
            </a:r>
            <a:r>
              <a:rPr kumimoji="0" lang="en-US" altLang="ko-KR" dirty="0">
                <a:latin typeface="+mn-ea"/>
                <a:ea typeface="+mn-ea"/>
              </a:rPr>
              <a:t>SQL </a:t>
            </a:r>
            <a:r>
              <a:rPr kumimoji="0" lang="ko-KR" altLang="en-US" dirty="0">
                <a:latin typeface="+mn-ea"/>
                <a:ea typeface="+mn-ea"/>
              </a:rPr>
              <a:t>문을 학습한다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물리적으로 공간을 분리하는 파티션을 학습한다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12-2] </a:t>
            </a:r>
            <a:r>
              <a:rPr lang="ko-KR" altLang="en-US" dirty="0"/>
              <a:t>파티션 구현하기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437</a:t>
            </a:r>
            <a:r>
              <a:rPr lang="en-US" altLang="ko-KR" sz="1200" dirty="0">
                <a:latin typeface="+mn-ea"/>
                <a:ea typeface="+mn-ea"/>
              </a:rPr>
              <a:t>~442p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   4-4 INFORMATION_SCHEMA </a:t>
            </a:r>
            <a:r>
              <a:rPr lang="ko-KR" altLang="en-US" dirty="0"/>
              <a:t>데이터베이스의 </a:t>
            </a:r>
            <a:r>
              <a:rPr lang="en-US" altLang="ko-KR" dirty="0"/>
              <a:t>PARTITIONS </a:t>
            </a:r>
            <a:r>
              <a:rPr lang="ko-KR" altLang="en-US" dirty="0"/>
              <a:t>테이블 다시 조회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sz="1400" dirty="0"/>
              <a:t>   4-5 </a:t>
            </a:r>
            <a:r>
              <a:rPr lang="ko-KR" altLang="en-US" sz="1400" dirty="0"/>
              <a:t>파티션 </a:t>
            </a:r>
            <a:r>
              <a:rPr lang="en-US" altLang="ko-KR" sz="1400" dirty="0"/>
              <a:t>12 </a:t>
            </a:r>
            <a:r>
              <a:rPr lang="ko-KR" altLang="en-US" sz="1400" dirty="0"/>
              <a:t>삭제 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r>
              <a:rPr lang="en-US" altLang="ko-KR" sz="1400" dirty="0"/>
              <a:t>   4-6 </a:t>
            </a:r>
            <a:r>
              <a:rPr lang="ko-KR" altLang="en-US" sz="1400" dirty="0"/>
              <a:t>회원 테이블 조회 </a:t>
            </a:r>
            <a:endParaRPr lang="en-US" altLang="ko-KR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BEC17C7-FC84-433D-B300-BFFAA97EC02F}"/>
              </a:ext>
            </a:extLst>
          </p:cNvPr>
          <p:cNvSpPr/>
          <p:nvPr/>
        </p:nvSpPr>
        <p:spPr>
          <a:xfrm>
            <a:off x="431540" y="1153466"/>
            <a:ext cx="8280921" cy="9253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TABLE_SCHEMA, TABLE_NAME, PARTITION_NAME, PARTITION_ORDINAL_POSITION, TABLE_ROWS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FROM INFORMATION_SCHEMA.PARTITIONS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WHERE TABLE_NAME = '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28293F4-5B45-433E-8970-F3DC2806204E}"/>
              </a:ext>
            </a:extLst>
          </p:cNvPr>
          <p:cNvSpPr/>
          <p:nvPr/>
        </p:nvSpPr>
        <p:spPr>
          <a:xfrm>
            <a:off x="431540" y="3699030"/>
            <a:ext cx="8280921" cy="5079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 DROP PARTITION part12;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OPTIMIZE TABLE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FCB6B44-B005-4EFC-A0BA-1ED38763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9" y="2140285"/>
            <a:ext cx="6660741" cy="1015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CFA293B-4E4E-4C86-B3EB-E823368642EF}"/>
              </a:ext>
            </a:extLst>
          </p:cNvPr>
          <p:cNvSpPr/>
          <p:nvPr/>
        </p:nvSpPr>
        <p:spPr>
          <a:xfrm>
            <a:off x="431540" y="4811234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partTBL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6FF485F-144B-4594-96A9-3297FBA8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4" y="5154284"/>
            <a:ext cx="2938892" cy="10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파티션의 제한 사항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08999" cy="5669958"/>
          </a:xfrm>
        </p:spPr>
        <p:txBody>
          <a:bodyPr/>
          <a:lstStyle/>
          <a:p>
            <a:r>
              <a:rPr lang="ko-KR" altLang="en-US" dirty="0"/>
              <a:t>파티션에서 부가적으로 기억해야 할 사항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파티션 테이블에 외래키를 설정할 </a:t>
            </a:r>
            <a:r>
              <a:rPr lang="ko-KR" altLang="en-US"/>
              <a:t>수 </a:t>
            </a:r>
            <a:r>
              <a:rPr lang="ko-KR" altLang="en-US" smtClean="0"/>
              <a:t>없음</a:t>
            </a:r>
            <a:r>
              <a:rPr lang="en-US" altLang="ko-KR" smtClean="0"/>
              <a:t>. </a:t>
            </a:r>
            <a:r>
              <a:rPr lang="ko-KR" altLang="en-US" dirty="0"/>
              <a:t>파티션은 단독으로 사용되는 테이블에만 설정할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스토어드</a:t>
            </a:r>
            <a:r>
              <a:rPr lang="ko-KR" altLang="en-US" dirty="0"/>
              <a:t> 프로시저</a:t>
            </a:r>
            <a:r>
              <a:rPr lang="en-US" altLang="ko-KR" dirty="0"/>
              <a:t>, </a:t>
            </a:r>
            <a:r>
              <a:rPr lang="ko-KR" altLang="en-US" dirty="0" err="1"/>
              <a:t>스토어드</a:t>
            </a:r>
            <a:r>
              <a:rPr lang="ko-KR" altLang="en-US" dirty="0"/>
              <a:t> 함수</a:t>
            </a:r>
            <a:r>
              <a:rPr lang="en-US" altLang="ko-KR" dirty="0"/>
              <a:t>, </a:t>
            </a:r>
            <a:r>
              <a:rPr lang="ko-KR" altLang="en-US" dirty="0"/>
              <a:t>사용자 변수 등을 파티션 함수나 식에 사용할 </a:t>
            </a:r>
            <a:r>
              <a:rPr lang="ko-KR" altLang="en-US"/>
              <a:t>수 </a:t>
            </a:r>
            <a:r>
              <a:rPr lang="ko-KR" altLang="en-US" smtClean="0"/>
              <a:t>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임시 테이블에는 파티션 기능을 사용할 </a:t>
            </a:r>
            <a:r>
              <a:rPr lang="ko-KR" altLang="en-US"/>
              <a:t>수 </a:t>
            </a:r>
            <a:r>
              <a:rPr lang="ko-KR" altLang="en-US" smtClean="0"/>
              <a:t>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파티션 키에는 일부 </a:t>
            </a:r>
            <a:r>
              <a:rPr lang="ko-KR" altLang="en-US"/>
              <a:t>함수만 </a:t>
            </a:r>
            <a:r>
              <a:rPr lang="ko-KR" altLang="en-US" smtClean="0"/>
              <a:t>사용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파티션의 개수는 최대 </a:t>
            </a:r>
            <a:r>
              <a:rPr lang="en-US" altLang="ko-KR" dirty="0"/>
              <a:t>8192</a:t>
            </a:r>
            <a:r>
              <a:rPr lang="ko-KR" altLang="en-US"/>
              <a:t>개까지 </a:t>
            </a:r>
            <a:r>
              <a:rPr lang="ko-KR" altLang="en-US" smtClean="0"/>
              <a:t>지원됨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레인지 파티션에는 숫자형의 연속된 범위를 지정하여 사용하고</a:t>
            </a:r>
            <a:r>
              <a:rPr lang="en-US" altLang="ko-KR" dirty="0"/>
              <a:t>, </a:t>
            </a:r>
            <a:r>
              <a:rPr lang="ko-KR" altLang="en-US" dirty="0"/>
              <a:t>리스트 파티션에는 숫자형 또는 문자형의 연속되지 않은 파티션 키 값을 하나하나 </a:t>
            </a:r>
            <a:r>
              <a:rPr lang="ko-KR" altLang="en-US"/>
              <a:t>지정하여 </a:t>
            </a:r>
            <a:r>
              <a:rPr lang="ko-KR" altLang="en-US" smtClean="0"/>
              <a:t>사용함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파티션에는 </a:t>
            </a:r>
            <a:r>
              <a:rPr lang="en-US" altLang="ko-KR" dirty="0"/>
              <a:t>MAXVALUE</a:t>
            </a:r>
            <a:r>
              <a:rPr lang="ko-KR" altLang="en-US" dirty="0"/>
              <a:t>를 사용할 </a:t>
            </a:r>
            <a:r>
              <a:rPr lang="ko-KR" altLang="en-US"/>
              <a:t>수 </a:t>
            </a:r>
            <a:r>
              <a:rPr lang="ko-KR" altLang="en-US" smtClean="0"/>
              <a:t>없음</a:t>
            </a:r>
            <a:r>
              <a:rPr lang="en-US" altLang="ko-KR" smtClean="0"/>
              <a:t>. </a:t>
            </a:r>
            <a:r>
              <a:rPr lang="ko-KR" altLang="en-US" dirty="0"/>
              <a:t>모든 경우의 파티션 키 값을 </a:t>
            </a:r>
            <a:r>
              <a:rPr lang="ko-KR" altLang="en-US"/>
              <a:t>지정해야 </a:t>
            </a:r>
            <a:r>
              <a:rPr lang="ko-KR" altLang="en-US"/>
              <a:t>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058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텍스트 검색의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전체 텍스트 검색</a:t>
            </a:r>
            <a:r>
              <a:rPr lang="en-US" altLang="ko-KR" dirty="0"/>
              <a:t>(full-text search)</a:t>
            </a:r>
          </a:p>
          <a:p>
            <a:pPr lvl="1"/>
            <a:r>
              <a:rPr lang="ko-KR" altLang="en-US" dirty="0"/>
              <a:t>긴 문장으로 구성된 열의 내용을 검색할 때 인덱스를 사용하여 검색 시간을 줄이는 개념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577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텍스트 검색의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12-1]</a:t>
            </a:r>
            <a:r>
              <a:rPr lang="ko-KR" altLang="en-US" dirty="0"/>
              <a:t>의 테이블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ko-KR" altLang="en-US" dirty="0"/>
              <a:t>신문기사 테이블에서 교통사고와 관련된 신문기사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LIKE </a:t>
            </a:r>
            <a:r>
              <a:rPr lang="ko-KR" altLang="en-US" dirty="0"/>
              <a:t>연산자를 사용하여 ‘교통’과 관련된 신문기사 검색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‘교통’이라는 키워드가 텍스트의 앞에 있든 중간에 있든 상관없이 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4"/>
            <a:ext cx="8280921" cy="1530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ko-KR" altLang="en-US" sz="1400" dirty="0">
                <a:solidFill>
                  <a:schemeClr val="tx1"/>
                </a:solidFill>
              </a:rPr>
              <a:t>신문기사테이블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ko-KR" altLang="en-US" sz="1400" dirty="0">
                <a:solidFill>
                  <a:schemeClr val="tx1"/>
                </a:solidFill>
              </a:rPr>
              <a:t>일자 </a:t>
            </a:r>
            <a:r>
              <a:rPr lang="en-US" altLang="ko-KR" sz="1400" dirty="0">
                <a:solidFill>
                  <a:schemeClr val="tx1"/>
                </a:solidFill>
              </a:rPr>
              <a:t>DATE,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ko-KR" altLang="en-US" sz="1400" dirty="0">
                <a:solidFill>
                  <a:schemeClr val="tx1"/>
                </a:solidFill>
              </a:rPr>
              <a:t>신문기사내용 </a:t>
            </a:r>
            <a:r>
              <a:rPr lang="en-US" altLang="ko-KR" sz="1400" dirty="0">
                <a:solidFill>
                  <a:schemeClr val="tx1"/>
                </a:solidFill>
              </a:rPr>
              <a:t>VARCHAR(4000)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GO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INDEX </a:t>
            </a:r>
            <a:r>
              <a:rPr lang="ko-KR" altLang="en-US" sz="1400" dirty="0">
                <a:solidFill>
                  <a:schemeClr val="tx1"/>
                </a:solidFill>
              </a:rPr>
              <a:t>신문기사인덱스 </a:t>
            </a:r>
            <a:r>
              <a:rPr lang="en-US" altLang="ko-KR" sz="1400" dirty="0">
                <a:solidFill>
                  <a:schemeClr val="tx1"/>
                </a:solidFill>
              </a:rPr>
              <a:t>ON </a:t>
            </a:r>
            <a:r>
              <a:rPr lang="ko-KR" altLang="en-US" sz="1400" dirty="0">
                <a:solidFill>
                  <a:schemeClr val="tx1"/>
                </a:solidFill>
              </a:rPr>
              <a:t>신문기사테이블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신문기사내용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3429000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ko-KR" altLang="en-US" sz="1400" dirty="0">
                <a:solidFill>
                  <a:schemeClr val="tx1"/>
                </a:solidFill>
              </a:rPr>
              <a:t>신문기사테이블 </a:t>
            </a:r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신문기사내용 </a:t>
            </a:r>
            <a:r>
              <a:rPr lang="en-US" altLang="ko-KR" sz="1400" dirty="0">
                <a:solidFill>
                  <a:schemeClr val="tx1"/>
                </a:solidFill>
              </a:rPr>
              <a:t>= '</a:t>
            </a:r>
            <a:r>
              <a:rPr lang="ko-KR" altLang="en-US" sz="1400" dirty="0">
                <a:solidFill>
                  <a:schemeClr val="tx1"/>
                </a:solidFill>
              </a:rPr>
              <a:t>교통사고의 증가로 인해 오늘 </a:t>
            </a:r>
            <a:r>
              <a:rPr lang="en-US" altLang="ko-KR" sz="1400" dirty="0">
                <a:solidFill>
                  <a:schemeClr val="tx1"/>
                </a:solidFill>
              </a:rPr>
              <a:t>…';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4455150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ko-KR" altLang="en-US" sz="1400" dirty="0">
                <a:solidFill>
                  <a:schemeClr val="tx1"/>
                </a:solidFill>
              </a:rPr>
              <a:t>신문기사테이블 </a:t>
            </a:r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신문기사내용 </a:t>
            </a:r>
            <a:r>
              <a:rPr lang="en-US" altLang="ko-KR" sz="1400" dirty="0">
                <a:solidFill>
                  <a:schemeClr val="tx1"/>
                </a:solidFill>
              </a:rPr>
              <a:t>LIKE '</a:t>
            </a:r>
            <a:r>
              <a:rPr lang="ko-KR" altLang="en-US" sz="1400" dirty="0">
                <a:solidFill>
                  <a:schemeClr val="tx1"/>
                </a:solidFill>
              </a:rPr>
              <a:t>교통</a:t>
            </a:r>
            <a:r>
              <a:rPr lang="en-US" altLang="ko-KR" sz="1400" dirty="0">
                <a:solidFill>
                  <a:schemeClr val="tx1"/>
                </a:solidFill>
              </a:rPr>
              <a:t>%'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5476803"/>
            <a:ext cx="8280921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ko-KR" altLang="en-US" sz="1400" dirty="0">
                <a:solidFill>
                  <a:schemeClr val="tx1"/>
                </a:solidFill>
              </a:rPr>
              <a:t>신문기사테이블 </a:t>
            </a:r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신문기사내용 </a:t>
            </a:r>
            <a:r>
              <a:rPr lang="en-US" altLang="ko-KR" sz="1400" dirty="0">
                <a:solidFill>
                  <a:schemeClr val="tx1"/>
                </a:solidFill>
              </a:rPr>
              <a:t>LIKE '%</a:t>
            </a:r>
            <a:r>
              <a:rPr lang="ko-KR" altLang="en-US" sz="1400" dirty="0">
                <a:solidFill>
                  <a:schemeClr val="tx1"/>
                </a:solidFill>
              </a:rPr>
              <a:t>교통</a:t>
            </a:r>
            <a:r>
              <a:rPr lang="en-US" altLang="ko-KR" sz="1400" dirty="0">
                <a:solidFill>
                  <a:schemeClr val="tx1"/>
                </a:solidFill>
              </a:rPr>
              <a:t>%'</a:t>
            </a:r>
          </a:p>
        </p:txBody>
      </p:sp>
    </p:spTree>
    <p:extLst>
      <p:ext uri="{BB962C8B-B14F-4D97-AF65-F5344CB8AC3E}">
        <p14:creationId xmlns:p14="http://schemas.microsoft.com/office/powerpoint/2010/main" val="209061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텍스트 검색의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전체 텍스트 검색</a:t>
            </a:r>
            <a:endParaRPr lang="en-US" altLang="ko-KR" dirty="0"/>
          </a:p>
          <a:p>
            <a:pPr lvl="1"/>
            <a:r>
              <a:rPr lang="ko-KR" altLang="en-US" dirty="0"/>
              <a:t>첫 글자뿐만 아니라 중간의 단어나 문장으로도 인덱스를 생성하고</a:t>
            </a:r>
            <a:r>
              <a:rPr lang="en-US" altLang="ko-KR"/>
              <a:t>, </a:t>
            </a:r>
            <a:r>
              <a:rPr lang="ko-KR" altLang="en-US" smtClean="0"/>
              <a:t>그 </a:t>
            </a:r>
            <a:r>
              <a:rPr lang="ko-KR" altLang="en-US" dirty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정확히는 전체 텍스트 인덱스</a:t>
            </a:r>
            <a:r>
              <a:rPr lang="en-US" altLang="ko-KR" dirty="0"/>
              <a:t>)</a:t>
            </a:r>
            <a:r>
              <a:rPr lang="ko-KR" altLang="en-US" dirty="0"/>
              <a:t>를 사용하여 순식간에 검색 결과 출력</a:t>
            </a:r>
            <a:endParaRPr lang="en-US" altLang="ko-KR" dirty="0"/>
          </a:p>
          <a:p>
            <a:pPr lvl="1"/>
            <a:r>
              <a:rPr lang="ko-KR" altLang="en-US" dirty="0"/>
              <a:t>긴 문자로 구성된 구조화되지 않은 텍스트 데이터</a:t>
            </a:r>
            <a:r>
              <a:rPr lang="en-US" altLang="ko-KR" dirty="0"/>
              <a:t>(</a:t>
            </a:r>
            <a:r>
              <a:rPr lang="ko-KR" altLang="en-US" dirty="0"/>
              <a:t>예를 들면 신문기사</a:t>
            </a:r>
            <a:r>
              <a:rPr lang="en-US" altLang="ko-KR" dirty="0"/>
              <a:t>)</a:t>
            </a:r>
            <a:r>
              <a:rPr lang="ko-KR" altLang="en-US" dirty="0"/>
              <a:t>를 빠르게 검색 </a:t>
            </a:r>
          </a:p>
        </p:txBody>
      </p:sp>
    </p:spTree>
    <p:extLst>
      <p:ext uri="{BB962C8B-B14F-4D97-AF65-F5344CB8AC3E}">
        <p14:creationId xmlns:p14="http://schemas.microsoft.com/office/powerpoint/2010/main" val="145705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텍스트 인덱스 생성과 삭제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일반적인 인덱스와의 차이점 </a:t>
            </a:r>
            <a:endParaRPr lang="en-US" altLang="ko-KR" dirty="0"/>
          </a:p>
          <a:p>
            <a:pPr lvl="1"/>
            <a:r>
              <a:rPr lang="ko-KR" altLang="en-US" dirty="0"/>
              <a:t>전체 텍스트 인덱스는 </a:t>
            </a:r>
            <a:r>
              <a:rPr lang="en-US" altLang="ko-KR" dirty="0"/>
              <a:t>CHAR, VARCHAR, TEXT </a:t>
            </a:r>
            <a:r>
              <a:rPr lang="ko-KR" altLang="en-US" dirty="0"/>
              <a:t>열에만 생성할 </a:t>
            </a:r>
            <a:r>
              <a:rPr lang="ko-KR" altLang="en-US"/>
              <a:t>수 </a:t>
            </a:r>
            <a:r>
              <a:rPr lang="ko-KR" altLang="en-US" smtClean="0"/>
              <a:t>있</a:t>
            </a:r>
            <a:r>
              <a:rPr lang="ko-KR" altLang="en-US"/>
              <a:t>음</a:t>
            </a:r>
            <a:r>
              <a:rPr lang="en-US" altLang="ko-KR" smtClean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인덱스 힌트의 사용이 </a:t>
            </a:r>
            <a:r>
              <a:rPr lang="ko-KR" altLang="en-US"/>
              <a:t>일부 </a:t>
            </a:r>
            <a:r>
              <a:rPr lang="ko-KR" altLang="en-US" smtClean="0"/>
              <a:t>제한됨</a:t>
            </a:r>
            <a:endParaRPr lang="en-US" altLang="ko-KR" dirty="0"/>
          </a:p>
          <a:p>
            <a:pPr lvl="1"/>
            <a:r>
              <a:rPr lang="ko-KR" altLang="en-US" dirty="0"/>
              <a:t>여러 개의 열에 </a:t>
            </a:r>
            <a:r>
              <a:rPr lang="en-US" altLang="ko-KR" dirty="0"/>
              <a:t>FULLTEXT </a:t>
            </a:r>
            <a:r>
              <a:rPr lang="ko-KR" altLang="en-US" dirty="0"/>
              <a:t>인덱스를 지정할 </a:t>
            </a:r>
            <a:r>
              <a:rPr lang="ko-KR" altLang="en-US"/>
              <a:t>수 </a:t>
            </a:r>
            <a:r>
              <a:rPr lang="ko-KR" altLang="en-US" smtClean="0"/>
              <a:t>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105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텍스트 인덱스 생성과 삭제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전체 텍스트 인덱스 생성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sz="2000" dirty="0"/>
          </a:p>
          <a:p>
            <a:pPr lvl="1"/>
            <a:r>
              <a:rPr lang="ko-KR" altLang="en-US" dirty="0"/>
              <a:t>형식</a:t>
            </a:r>
            <a:r>
              <a:rPr lang="en-US" altLang="ko-KR" dirty="0"/>
              <a:t>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3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1291187"/>
            <a:ext cx="8055896" cy="13951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CREATE TABLE </a:t>
            </a:r>
            <a:r>
              <a:rPr lang="ko-KR" altLang="en-US" sz="1200" dirty="0">
                <a:solidFill>
                  <a:schemeClr val="tx1"/>
                </a:solidFill>
              </a:rPr>
              <a:t>테이블이름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(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…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열이름</a:t>
            </a:r>
            <a:r>
              <a:rPr lang="ko-KR" altLang="en-US" sz="1200" dirty="0">
                <a:solidFill>
                  <a:schemeClr val="tx1"/>
                </a:solidFill>
              </a:rPr>
              <a:t> 데이터형식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…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FULLTEXT </a:t>
            </a:r>
            <a:r>
              <a:rPr lang="ko-KR" altLang="en-US" sz="1200" dirty="0">
                <a:solidFill>
                  <a:schemeClr val="tx1"/>
                </a:solidFill>
              </a:rPr>
              <a:t>인덱스이름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열이름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3215111"/>
            <a:ext cx="8055896" cy="15977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CREATE TABLE </a:t>
            </a:r>
            <a:r>
              <a:rPr lang="ko-KR" altLang="en-US" sz="1200" dirty="0">
                <a:solidFill>
                  <a:schemeClr val="tx1"/>
                </a:solidFill>
              </a:rPr>
              <a:t>테이블이름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…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열이름</a:t>
            </a:r>
            <a:r>
              <a:rPr lang="ko-KR" altLang="en-US" sz="1200" dirty="0">
                <a:solidFill>
                  <a:schemeClr val="tx1"/>
                </a:solidFill>
              </a:rPr>
              <a:t> 데이터형식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…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ALTER TABLE </a:t>
            </a:r>
            <a:r>
              <a:rPr lang="ko-KR" altLang="en-US" sz="1200" dirty="0">
                <a:solidFill>
                  <a:schemeClr val="tx1"/>
                </a:solidFill>
              </a:rPr>
              <a:t>테이블이름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ADD FULLTEXT(</a:t>
            </a:r>
            <a:r>
              <a:rPr lang="ko-KR" altLang="en-US" sz="1200" dirty="0" err="1">
                <a:solidFill>
                  <a:schemeClr val="tx1"/>
                </a:solidFill>
              </a:rPr>
              <a:t>열이름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656565" y="5296631"/>
            <a:ext cx="8055896" cy="1496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CREATE TABLE </a:t>
            </a:r>
            <a:r>
              <a:rPr lang="ko-KR" altLang="en-US" sz="1200" dirty="0">
                <a:solidFill>
                  <a:schemeClr val="tx1"/>
                </a:solidFill>
              </a:rPr>
              <a:t>테이블이름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…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열이름</a:t>
            </a:r>
            <a:r>
              <a:rPr lang="ko-KR" altLang="en-US" sz="1200" dirty="0">
                <a:solidFill>
                  <a:schemeClr val="tx1"/>
                </a:solidFill>
              </a:rPr>
              <a:t> 데이터형식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 … 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CREATE FULLTEXT INDEX </a:t>
            </a:r>
            <a:r>
              <a:rPr lang="ko-KR" altLang="en-US" sz="1200" dirty="0">
                <a:solidFill>
                  <a:schemeClr val="tx1"/>
                </a:solidFill>
              </a:rPr>
              <a:t>인덱스이름</a:t>
            </a: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ON </a:t>
            </a:r>
            <a:r>
              <a:rPr lang="ko-KR" altLang="en-US" sz="1200" dirty="0">
                <a:solidFill>
                  <a:schemeClr val="tx1"/>
                </a:solidFill>
              </a:rPr>
              <a:t>테이블이름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열이름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197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텍스트 인덱스 생성과 삭제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전체 텍스트 인덱스 삭제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F152575-F2E2-48E1-BA1D-292F2D5200E1}"/>
              </a:ext>
            </a:extLst>
          </p:cNvPr>
          <p:cNvSpPr/>
          <p:nvPr/>
        </p:nvSpPr>
        <p:spPr>
          <a:xfrm>
            <a:off x="431540" y="1223755"/>
            <a:ext cx="8280921" cy="5850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ko-KR" altLang="en-US" sz="1400" dirty="0">
                <a:solidFill>
                  <a:schemeClr val="tx1"/>
                </a:solidFill>
              </a:rPr>
              <a:t>테이블이름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DROP INDEX FULLTEXT(</a:t>
            </a:r>
            <a:r>
              <a:rPr lang="ko-KR" altLang="en-US" sz="1400" dirty="0" err="1">
                <a:solidFill>
                  <a:schemeClr val="tx1"/>
                </a:solidFill>
              </a:rPr>
              <a:t>열이름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6287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2163</Words>
  <Application>Microsoft Office PowerPoint</Application>
  <PresentationFormat>화면 슬라이드 쇼(4:3)</PresentationFormat>
  <Paragraphs>473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전체 텍스트 검색의 개요 </vt:lpstr>
      <vt:lpstr>1-1 전체 텍스트 검색의 개요 </vt:lpstr>
      <vt:lpstr>1-1 전체 텍스트 검색의 개요 </vt:lpstr>
      <vt:lpstr>1-2 전체 텍스트 인덱스 생성과 삭제  </vt:lpstr>
      <vt:lpstr>1-2 전체 텍스트 인덱스 생성과 삭제  </vt:lpstr>
      <vt:lpstr>1-2 전체 텍스트 인덱스 생성과 삭제  </vt:lpstr>
      <vt:lpstr>1-3 중지 단어 </vt:lpstr>
      <vt:lpstr>1-4 전체 텍스트 검색을 위한 쿼리</vt:lpstr>
      <vt:lpstr>1-4 전체 텍스트 검색을 위한 쿼리</vt:lpstr>
      <vt:lpstr>[실습 12-1] 전체 텍스트 검색하기 </vt:lpstr>
      <vt:lpstr>[실습 12-1] 전체 텍스트 검색하기 </vt:lpstr>
      <vt:lpstr>[실습 12-1] 전체 텍스트 검색하기 </vt:lpstr>
      <vt:lpstr>[실습 12-1] 전체 텍스트 검색하기 </vt:lpstr>
      <vt:lpstr>[실습 12-1] 전체 텍스트 검색하기 </vt:lpstr>
      <vt:lpstr>[실습 12-1] 전체 텍스트 검색하기 </vt:lpstr>
      <vt:lpstr>[실습 12-1] 전체 텍스트 검색하기 </vt:lpstr>
      <vt:lpstr>[실습 12-1] 전체 텍스트 검색하기 </vt:lpstr>
      <vt:lpstr>[실습 12-1] 전체 텍스트 검색하기 </vt:lpstr>
      <vt:lpstr>2-1 파티션의 개요 </vt:lpstr>
      <vt:lpstr>2-2 파티션 구현  </vt:lpstr>
      <vt:lpstr>[실습 12-2] 파티션 구현하기  </vt:lpstr>
      <vt:lpstr>[실습 12-2] 파티션 구현하기  </vt:lpstr>
      <vt:lpstr>[실습 12-2] 파티션 구현하기  </vt:lpstr>
      <vt:lpstr>[실습 12-2] 파티션 구현하기  </vt:lpstr>
      <vt:lpstr>[실습 12-2] 파티션 구현하기  </vt:lpstr>
      <vt:lpstr>[실습 12-2] 파티션 구현하기  </vt:lpstr>
      <vt:lpstr>[실습 12-2] 파티션 구현하기  </vt:lpstr>
      <vt:lpstr>2-3 파티션의 제한 사항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310</cp:revision>
  <dcterms:created xsi:type="dcterms:W3CDTF">2012-07-23T02:34:37Z</dcterms:created>
  <dcterms:modified xsi:type="dcterms:W3CDTF">2019-02-08T01:59:31Z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