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9"/>
  </p:notesMasterIdLst>
  <p:handoutMasterIdLst>
    <p:handoutMasterId r:id="rId50"/>
  </p:handoutMasterIdLst>
  <p:sldIdLst>
    <p:sldId id="372" r:id="rId2"/>
    <p:sldId id="373" r:id="rId3"/>
    <p:sldId id="375" r:id="rId4"/>
    <p:sldId id="374" r:id="rId5"/>
    <p:sldId id="385" r:id="rId6"/>
    <p:sldId id="386" r:id="rId7"/>
    <p:sldId id="387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36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29" autoAdjust="0"/>
  </p:normalViewPr>
  <p:slideViewPr>
    <p:cSldViewPr>
      <p:cViewPr varScale="1">
        <p:scale>
          <a:sx n="60" d="100"/>
          <a:sy n="6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Ay4079h4yU&amp;t=18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13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데이터베이스 연동을</a:t>
            </a:r>
            <a:endParaRPr lang="en-US" altLang="ko-KR" sz="4000" dirty="0"/>
          </a:p>
          <a:p>
            <a:pPr algn="l"/>
            <a:r>
              <a:rPr lang="ko-KR" altLang="en-US" sz="4000" dirty="0"/>
              <a:t>위한 </a:t>
            </a:r>
            <a:r>
              <a:rPr lang="en-US" altLang="ko-KR" sz="4000" dirty="0"/>
              <a:t>PHP </a:t>
            </a:r>
            <a:r>
              <a:rPr lang="ko-KR" altLang="en-US" sz="4000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</a:t>
            </a:r>
            <a:r>
              <a:rPr lang="en-US" altLang="ko-KR" sz="1400" dirty="0"/>
              <a:t>-3 </a:t>
            </a:r>
            <a:r>
              <a:rPr lang="ko-KR" altLang="en-US" sz="1400" dirty="0"/>
              <a:t>재부팅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2-4 [</a:t>
            </a:r>
            <a:r>
              <a:rPr lang="ko-KR" altLang="en-US" dirty="0"/>
              <a:t>보안 경고</a:t>
            </a:r>
            <a:r>
              <a:rPr lang="en-US" altLang="ko-KR" dirty="0"/>
              <a:t>] </a:t>
            </a:r>
            <a:r>
              <a:rPr lang="ko-KR" altLang="en-US" dirty="0"/>
              <a:t>창이 나오면 </a:t>
            </a:r>
            <a:r>
              <a:rPr lang="en-US" altLang="ko-KR" dirty="0"/>
              <a:t>&lt;</a:t>
            </a: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클릭  </a:t>
            </a:r>
            <a:r>
              <a:rPr lang="en-US" altLang="ko-KR" dirty="0"/>
              <a:t>     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3 XAMPP </a:t>
            </a:r>
            <a:r>
              <a:rPr lang="ko-KR" altLang="en-US" sz="1400" dirty="0"/>
              <a:t>환경 설정하기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3-1 [XAMPP Control Panel]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관리자 권한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으로 실행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</a:t>
            </a:r>
            <a:r>
              <a:rPr lang="en-US" altLang="ko-KR" sz="1400" dirty="0"/>
              <a:t>-2 </a:t>
            </a:r>
            <a:r>
              <a:rPr lang="ko-KR" altLang="en-US" dirty="0"/>
              <a:t>영어 그림을 선택하고 </a:t>
            </a:r>
            <a:r>
              <a:rPr lang="en-US" altLang="ko-KR" dirty="0"/>
              <a:t>&lt;Save&gt;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161561E-9FED-4FC3-B973-4695B066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33845"/>
            <a:ext cx="4516250" cy="24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3-3 Windows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서비스</a:t>
            </a:r>
            <a:r>
              <a:rPr lang="en-US" altLang="ko-KR" dirty="0"/>
              <a:t>]</a:t>
            </a:r>
            <a:r>
              <a:rPr lang="ko-KR" altLang="en-US" dirty="0"/>
              <a:t>에 </a:t>
            </a:r>
            <a:r>
              <a:rPr lang="en-US" altLang="ko-KR" dirty="0"/>
              <a:t>Apache </a:t>
            </a:r>
            <a:r>
              <a:rPr lang="ko-KR" altLang="en-US" dirty="0"/>
              <a:t>서비스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3-4 Apache </a:t>
            </a:r>
            <a:r>
              <a:rPr lang="ko-KR" altLang="en-US" dirty="0"/>
              <a:t>서비스 시작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800" dirty="0"/>
          </a:p>
          <a:p>
            <a:pPr marL="93662" indent="0">
              <a:buNone/>
            </a:pPr>
            <a:r>
              <a:rPr lang="en-US" altLang="ko-KR" dirty="0"/>
              <a:t>   3-5 [XAMPP Control Panel v3.2.2] </a:t>
            </a:r>
            <a:r>
              <a:rPr lang="ko-KR" altLang="en-US" dirty="0"/>
              <a:t>창 닫기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5CA17DE-1F05-4677-92E9-4D8E7E73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872253"/>
            <a:ext cx="4696270" cy="2214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CEB02E6-11E3-499E-BCE2-CE32807DF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3277873"/>
            <a:ext cx="4696270" cy="20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7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4 PHP</a:t>
            </a:r>
            <a:r>
              <a:rPr lang="ko-KR" altLang="en-US" dirty="0"/>
              <a:t>로 접속할 전용 사용자 생성하기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Workbench</a:t>
            </a:r>
            <a:r>
              <a:rPr lang="ko-KR" altLang="en-US" dirty="0"/>
              <a:t>를 실행하여 </a:t>
            </a:r>
            <a:r>
              <a:rPr lang="en-US" altLang="ko-KR" dirty="0"/>
              <a:t>root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ko-KR" altLang="en-US" dirty="0"/>
              <a:t>용자 </a:t>
            </a:r>
            <a:r>
              <a:rPr lang="en-US" altLang="ko-KR" dirty="0" err="1"/>
              <a:t>cookUser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: 1234)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   4-3 Workbench </a:t>
            </a:r>
            <a:r>
              <a:rPr lang="ko-KR" altLang="en-US" dirty="0"/>
              <a:t>종료 </a:t>
            </a:r>
            <a:r>
              <a:rPr lang="en-US" altLang="ko-KR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10AA19E-6847-47F4-8694-49AF47D8EBCB}"/>
              </a:ext>
            </a:extLst>
          </p:cNvPr>
          <p:cNvSpPr/>
          <p:nvPr/>
        </p:nvSpPr>
        <p:spPr>
          <a:xfrm>
            <a:off x="476545" y="1763815"/>
            <a:ext cx="8235915" cy="76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USER '</a:t>
            </a:r>
            <a:r>
              <a:rPr lang="en-US" altLang="ko-KR" sz="1400" dirty="0" err="1">
                <a:solidFill>
                  <a:schemeClr val="tx1"/>
                </a:solidFill>
              </a:rPr>
              <a:t>cookUser</a:t>
            </a:r>
            <a:r>
              <a:rPr lang="en-US" altLang="ko-KR" sz="1400" dirty="0">
                <a:solidFill>
                  <a:schemeClr val="tx1"/>
                </a:solidFill>
              </a:rPr>
              <a:t>'@'%' IDENTIFIED WITH </a:t>
            </a:r>
            <a:r>
              <a:rPr lang="en-US" altLang="ko-KR" sz="1400" dirty="0" err="1">
                <a:solidFill>
                  <a:schemeClr val="tx1"/>
                </a:solidFill>
              </a:rPr>
              <a:t>mysql_native_password</a:t>
            </a:r>
            <a:r>
              <a:rPr lang="en-US" altLang="ko-KR" sz="1400" dirty="0">
                <a:solidFill>
                  <a:schemeClr val="tx1"/>
                </a:solidFill>
              </a:rPr>
              <a:t> BY '1234';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GRANT ALL PRIVILEGES ON * . * TO '</a:t>
            </a:r>
            <a:r>
              <a:rPr lang="en-US" altLang="ko-KR" sz="1400" dirty="0" err="1">
                <a:solidFill>
                  <a:schemeClr val="tx1"/>
                </a:solidFill>
              </a:rPr>
              <a:t>cookUser</a:t>
            </a:r>
            <a:r>
              <a:rPr lang="en-US" altLang="ko-KR" sz="1400" dirty="0">
                <a:solidFill>
                  <a:schemeClr val="tx1"/>
                </a:solidFill>
              </a:rPr>
              <a:t>'@'%' WITH GRANT OPTION;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FLUSH PRIVILEGES;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9E36554-68E3-4A9F-AC0B-F2F7BE49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8" y="2589413"/>
            <a:ext cx="6973632" cy="25575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53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5 </a:t>
            </a:r>
            <a:r>
              <a:rPr lang="ko-KR" altLang="en-US" dirty="0"/>
              <a:t>사이트 작동 확인하기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 </a:t>
            </a:r>
            <a:r>
              <a:rPr lang="ko-KR" altLang="en-US" dirty="0"/>
              <a:t>다음과 같이 코딩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r>
              <a:rPr lang="en-US" altLang="ko-KR" dirty="0"/>
              <a:t>   5-2 </a:t>
            </a:r>
            <a:r>
              <a:rPr lang="en-US" altLang="ko-KR" dirty="0" err="1"/>
              <a:t>info.php</a:t>
            </a:r>
            <a:r>
              <a:rPr lang="en-US" altLang="ko-KR" dirty="0"/>
              <a:t> </a:t>
            </a:r>
            <a:r>
              <a:rPr lang="ko-KR" altLang="en-US" dirty="0"/>
              <a:t>파일 저장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10AA19E-6847-47F4-8694-49AF47D8EBCB}"/>
              </a:ext>
            </a:extLst>
          </p:cNvPr>
          <p:cNvSpPr/>
          <p:nvPr/>
        </p:nvSpPr>
        <p:spPr>
          <a:xfrm>
            <a:off x="476545" y="1448780"/>
            <a:ext cx="8235915" cy="11701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$con=</a:t>
            </a:r>
            <a:r>
              <a:rPr lang="en-US" altLang="ko-KR" sz="14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400" dirty="0">
                <a:solidFill>
                  <a:schemeClr val="tx1"/>
                </a:solidFill>
              </a:rPr>
              <a:t>("localhost", "</a:t>
            </a:r>
            <a:r>
              <a:rPr lang="en-US" altLang="ko-KR" sz="1400" dirty="0" err="1">
                <a:solidFill>
                  <a:schemeClr val="tx1"/>
                </a:solidFill>
              </a:rPr>
              <a:t>cookUser</a:t>
            </a:r>
            <a:r>
              <a:rPr lang="en-US" altLang="ko-KR" sz="1400" dirty="0">
                <a:solidFill>
                  <a:schemeClr val="tx1"/>
                </a:solidFill>
              </a:rPr>
              <a:t>", "1234") or die("MySQL </a:t>
            </a:r>
            <a:r>
              <a:rPr lang="ko-KR" altLang="en-US" sz="1400" dirty="0">
                <a:solidFill>
                  <a:schemeClr val="tx1"/>
                </a:solidFill>
              </a:rPr>
              <a:t>접속 실패</a:t>
            </a:r>
            <a:r>
              <a:rPr lang="en-US" altLang="ko-KR" sz="14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phpinfo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4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0740046-9656-4A4A-ADAB-B4C06D22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3" y="3250018"/>
            <a:ext cx="5330707" cy="3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5-3 Apache, PHP, MySQL </a:t>
            </a:r>
            <a:r>
              <a:rPr lang="ko-KR" altLang="en-US" dirty="0"/>
              <a:t>확인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C156E46-EB79-4E1F-94D8-B20BE189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178750"/>
            <a:ext cx="8235915" cy="34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5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서버 스크립트와 클라이언트 스크립트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클라이언트 스크립트</a:t>
            </a:r>
            <a:endParaRPr lang="en-US" altLang="ko-KR" dirty="0"/>
          </a:p>
          <a:p>
            <a:pPr lvl="1"/>
            <a:r>
              <a:rPr lang="ko-KR" altLang="en-US" smtClean="0"/>
              <a:t>소스코드는 클라이언트의 </a:t>
            </a:r>
            <a:r>
              <a:rPr lang="ko-KR" altLang="en-US" dirty="0"/>
              <a:t>웹 </a:t>
            </a:r>
            <a:r>
              <a:rPr lang="ko-KR" altLang="en-US"/>
              <a:t>브라우저에서 </a:t>
            </a:r>
            <a:r>
              <a:rPr lang="ko-KR" altLang="en-US" smtClean="0"/>
              <a:t>해석됨</a:t>
            </a:r>
            <a:endParaRPr lang="en-US" altLang="ko-KR" dirty="0"/>
          </a:p>
          <a:p>
            <a:pPr lvl="1"/>
            <a:r>
              <a:rPr lang="ko-KR" altLang="en-US" smtClean="0"/>
              <a:t>웹 </a:t>
            </a:r>
            <a:r>
              <a:rPr lang="ko-KR" altLang="en-US" dirty="0"/>
              <a:t>서버는 클라이언트가 </a:t>
            </a:r>
            <a:r>
              <a:rPr lang="ko-KR" altLang="en-US"/>
              <a:t>요청한 </a:t>
            </a:r>
            <a:r>
              <a:rPr lang="ko-KR" altLang="en-US" smtClean="0"/>
              <a:t>소스코드를 </a:t>
            </a:r>
            <a:r>
              <a:rPr lang="ko-KR" altLang="en-US" dirty="0"/>
              <a:t>변경하지 않고 고스란히 전송하는 역할만 </a:t>
            </a:r>
            <a:r>
              <a:rPr lang="ko-KR" altLang="en-US"/>
              <a:t>함 </a:t>
            </a:r>
            <a:endParaRPr lang="en-US" altLang="ko-KR" smtClean="0"/>
          </a:p>
          <a:p>
            <a:pPr lvl="1"/>
            <a:r>
              <a:rPr lang="ko-KR" altLang="en-US" smtClean="0"/>
              <a:t>대표적인 </a:t>
            </a:r>
            <a:r>
              <a:rPr lang="ko-KR" altLang="en-US"/>
              <a:t>클라이언트 스크립트 </a:t>
            </a:r>
            <a:r>
              <a:rPr lang="ko-KR" altLang="en-US" smtClean="0"/>
              <a:t>언어 </a:t>
            </a:r>
            <a:r>
              <a:rPr lang="en-US" altLang="ko-KR" smtClean="0"/>
              <a:t>:</a:t>
            </a:r>
            <a:r>
              <a:rPr lang="ko-KR" altLang="en-US" smtClean="0"/>
              <a:t> 자바스크립트 </a:t>
            </a:r>
            <a:endParaRPr lang="en-US" altLang="ko-KR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5686818-0A40-4B9C-9DE8-BA5B0D77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74" y="2303875"/>
            <a:ext cx="6981052" cy="32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9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서버 스크립트와 클라이언트 스크립트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서버 스크립트</a:t>
            </a:r>
            <a:endParaRPr lang="en-US" altLang="ko-KR" dirty="0"/>
          </a:p>
          <a:p>
            <a:pPr lvl="1"/>
            <a:r>
              <a:rPr lang="ko-KR" altLang="en-US" dirty="0"/>
              <a:t>클라이언트가 요청할 때마다 새로 해석한 소스코드를 클라이언트에 전송</a:t>
            </a:r>
            <a:endParaRPr lang="en-US" altLang="ko-KR" dirty="0"/>
          </a:p>
          <a:p>
            <a:pPr lvl="1"/>
            <a:r>
              <a:rPr lang="ko-KR" altLang="en-US" dirty="0"/>
              <a:t>소스코드를 작성할 때 그 내용이 실시간으로 변경되도록 프로그래밍해야 함 </a:t>
            </a:r>
            <a:endParaRPr lang="en-US" altLang="ko-KR" dirty="0"/>
          </a:p>
          <a:p>
            <a:pPr lvl="1"/>
            <a:r>
              <a:rPr lang="ko-KR" altLang="en-US" dirty="0"/>
              <a:t>실시간으로 </a:t>
            </a:r>
            <a:r>
              <a:rPr lang="ko-KR" altLang="en-US" dirty="0" err="1"/>
              <a:t>변경되는웹</a:t>
            </a:r>
            <a:r>
              <a:rPr lang="ko-KR" altLang="en-US" dirty="0"/>
              <a:t> 사이트를 동적인 웹 사이트</a:t>
            </a:r>
            <a:r>
              <a:rPr lang="en-US" altLang="ko-KR" dirty="0"/>
              <a:t>(dynamic web site)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대표적인 서버 </a:t>
            </a:r>
            <a:r>
              <a:rPr lang="ko-KR" altLang="en-US"/>
              <a:t>스크립트 </a:t>
            </a:r>
            <a:r>
              <a:rPr lang="ko-KR" altLang="en-US" smtClean="0"/>
              <a:t>언어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dirty="0"/>
              <a:t>PHP, JSP, ASP.net </a:t>
            </a:r>
            <a:r>
              <a:rPr lang="ko-KR" altLang="en-US" dirty="0"/>
              <a:t>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8A67243-0070-44C9-B270-DB2DF69C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27" y="2501134"/>
            <a:ext cx="6705745" cy="35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HTML</a:t>
            </a:r>
            <a:r>
              <a:rPr lang="ko-KR" altLang="en-US" dirty="0"/>
              <a:t> 태그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파일의 특징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파일의 확장자는 * </a:t>
            </a:r>
            <a:r>
              <a:rPr lang="en-US" altLang="ko-KR" dirty="0"/>
              <a:t>.htm </a:t>
            </a:r>
            <a:r>
              <a:rPr lang="ko-KR" altLang="en-US" dirty="0"/>
              <a:t>또는 * </a:t>
            </a:r>
            <a:r>
              <a:rPr lang="en-US" altLang="ko-KR"/>
              <a:t>.</a:t>
            </a:r>
            <a:r>
              <a:rPr lang="en-US" altLang="ko-KR" smtClean="0"/>
              <a:t>html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파일은 텍스트 파일이므로 메모장 등의 편집기에서 </a:t>
            </a:r>
            <a:r>
              <a:rPr lang="ko-KR" altLang="en-US"/>
              <a:t>작성하면 </a:t>
            </a:r>
            <a:r>
              <a:rPr lang="ko-KR" altLang="en-US" smtClean="0"/>
              <a:t>됨</a:t>
            </a: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웹 브라우저에서 한글이 깨져 보일 수 있기 때문에 인코딩 방식을 </a:t>
            </a:r>
            <a:r>
              <a:rPr lang="en-US" altLang="ko-KR" dirty="0"/>
              <a:t>UTF-8</a:t>
            </a:r>
            <a:r>
              <a:rPr lang="ko-KR" altLang="en-US"/>
              <a:t>로 </a:t>
            </a:r>
            <a:r>
              <a:rPr lang="ko-KR" altLang="en-US" smtClean="0"/>
              <a:t>설정</a:t>
            </a:r>
            <a:r>
              <a:rPr lang="en-US" altLang="ko-KR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파일은 </a:t>
            </a:r>
            <a:r>
              <a:rPr lang="en-US" altLang="ko-KR" dirty="0"/>
              <a:t>&lt;HTML&gt; </a:t>
            </a:r>
            <a:r>
              <a:rPr lang="ko-KR" altLang="en-US" dirty="0"/>
              <a:t>태그로 시작해서 </a:t>
            </a:r>
            <a:r>
              <a:rPr lang="en-US" altLang="ko-KR" dirty="0"/>
              <a:t>&lt;/HTML&gt; </a:t>
            </a:r>
            <a:r>
              <a:rPr lang="ko-KR" altLang="en-US"/>
              <a:t>태그로 </a:t>
            </a:r>
            <a:r>
              <a:rPr lang="ko-KR" altLang="en-US" smtClean="0"/>
              <a:t>종료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대문자와 소문자를 </a:t>
            </a:r>
            <a:r>
              <a:rPr lang="ko-KR" altLang="en-US"/>
              <a:t>구분하지 </a:t>
            </a:r>
            <a:r>
              <a:rPr lang="ko-KR" altLang="en-US" smtClean="0"/>
              <a:t>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파일의 기본 형식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98FDF1-F142-4B59-9283-DE43EF73EB8E}"/>
              </a:ext>
            </a:extLst>
          </p:cNvPr>
          <p:cNvSpPr/>
          <p:nvPr/>
        </p:nvSpPr>
        <p:spPr>
          <a:xfrm>
            <a:off x="476545" y="3293985"/>
            <a:ext cx="8235915" cy="20702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&lt;HTML&gt;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&lt;HEAD&gt;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    화면에 표시되지 않는 정보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타이틀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인코딩 정보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&lt;/HEAD&gt;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    화면에 보이는 본체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주로 태그 표현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4578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HTML</a:t>
            </a:r>
            <a:r>
              <a:rPr lang="ko-KR" altLang="en-US" dirty="0"/>
              <a:t> 태그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12529"/>
          </a:xfrm>
        </p:spPr>
        <p:txBody>
          <a:bodyPr>
            <a:normAutofit/>
          </a:bodyPr>
          <a:lstStyle/>
          <a:p>
            <a:r>
              <a:rPr lang="en-US" altLang="ko-KR" dirty="0"/>
              <a:t>&lt;META&gt;</a:t>
            </a:r>
          </a:p>
          <a:p>
            <a:pPr lvl="1"/>
            <a:r>
              <a:rPr lang="ko-KR" altLang="en-US" dirty="0"/>
              <a:t>웹 페이지의 각종 정보를 설정</a:t>
            </a:r>
            <a:endParaRPr lang="en-US" altLang="ko-KR" dirty="0"/>
          </a:p>
          <a:p>
            <a:pPr lvl="1"/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엔진에 문서의 내용을 요약</a:t>
            </a:r>
            <a:endParaRPr lang="en-US" altLang="ko-KR" dirty="0"/>
          </a:p>
          <a:p>
            <a:pPr lvl="1"/>
            <a:r>
              <a:rPr lang="ko-KR" altLang="en-US" dirty="0"/>
              <a:t>웹 페이지에서 사용하는 언어의 인코딩을 설정</a:t>
            </a:r>
            <a:endParaRPr lang="en-US" altLang="ko-KR" dirty="0"/>
          </a:p>
          <a:p>
            <a:pPr lvl="1"/>
            <a:r>
              <a:rPr lang="en-US" altLang="ko-KR" dirty="0"/>
              <a:t>&lt;HEAD&gt; </a:t>
            </a:r>
            <a:r>
              <a:rPr lang="ko-KR" altLang="en-US" dirty="0"/>
              <a:t>영역에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r>
              <a:rPr lang="en-US" altLang="ko-KR" dirty="0"/>
              <a:t>&lt;BR&gt;</a:t>
            </a:r>
          </a:p>
          <a:p>
            <a:pPr lvl="1"/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바꿈</a:t>
            </a:r>
            <a:endParaRPr lang="en-US" altLang="ko-KR" dirty="0"/>
          </a:p>
          <a:p>
            <a:pPr lvl="1"/>
            <a:r>
              <a:rPr lang="ko-KR" altLang="en-US" dirty="0"/>
              <a:t>다음과 같이 작성하면 ‘안녕하세요</a:t>
            </a:r>
            <a:r>
              <a:rPr lang="en-US" altLang="ko-KR" dirty="0"/>
              <a:t>?’</a:t>
            </a:r>
            <a:r>
              <a:rPr lang="ko-KR" altLang="en-US" dirty="0"/>
              <a:t>와 ‘</a:t>
            </a:r>
            <a:r>
              <a:rPr lang="en-US" altLang="ko-KR" dirty="0"/>
              <a:t>MySQL </a:t>
            </a:r>
            <a:r>
              <a:rPr lang="ko-KR" altLang="en-US" dirty="0"/>
              <a:t>학습 중입니다</a:t>
            </a:r>
            <a:r>
              <a:rPr lang="en-US" altLang="ko-KR" dirty="0"/>
              <a:t>.’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줄로 출력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r>
              <a:rPr lang="pl-PL" altLang="ko-KR" dirty="0"/>
              <a:t>&lt;U&gt;…&lt;/U&gt;, &lt;B&gt;…&lt;/B&gt;, &lt;I&gt;…&lt;/I&gt;</a:t>
            </a:r>
            <a:endParaRPr lang="en-US" altLang="ko-KR" dirty="0"/>
          </a:p>
          <a:p>
            <a:pPr lvl="1"/>
            <a:r>
              <a:rPr lang="ko-KR" altLang="en-US" dirty="0"/>
              <a:t>글자에 밑줄</a:t>
            </a:r>
            <a:r>
              <a:rPr lang="en-US" altLang="ko-KR" dirty="0"/>
              <a:t>, </a:t>
            </a:r>
            <a:r>
              <a:rPr lang="ko-KR" altLang="en-US" dirty="0"/>
              <a:t>굵은 글씨</a:t>
            </a:r>
            <a:r>
              <a:rPr lang="en-US" altLang="ko-KR" dirty="0"/>
              <a:t>, </a:t>
            </a:r>
            <a:r>
              <a:rPr lang="ko-KR" altLang="en-US" dirty="0"/>
              <a:t>이탤릭체 속성 적용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/>
              <a:t>&lt;FONT&gt;…&lt;/FONT&gt;</a:t>
            </a:r>
          </a:p>
          <a:p>
            <a:pPr lvl="1"/>
            <a:r>
              <a:rPr lang="ko-KR" altLang="en-US" dirty="0"/>
              <a:t>글자의 크기나 색상을 지정</a:t>
            </a:r>
            <a:endParaRPr lang="en-US" altLang="ko-KR" dirty="0"/>
          </a:p>
          <a:p>
            <a:pPr lvl="1"/>
            <a:r>
              <a:rPr lang="ko-KR" altLang="en-US" dirty="0"/>
              <a:t>다음과 같이 작성하면 글자의 색상은 빨간색</a:t>
            </a:r>
            <a:r>
              <a:rPr lang="en-US" altLang="ko-KR" dirty="0"/>
              <a:t>, </a:t>
            </a:r>
            <a:r>
              <a:rPr lang="ko-KR" altLang="en-US" dirty="0"/>
              <a:t>폰트는 궁서</a:t>
            </a:r>
            <a:r>
              <a:rPr lang="en-US" altLang="ko-KR" dirty="0"/>
              <a:t>, </a:t>
            </a:r>
            <a:r>
              <a:rPr lang="ko-KR" altLang="en-US" dirty="0"/>
              <a:t>크기는 </a:t>
            </a:r>
            <a:r>
              <a:rPr lang="en-US" altLang="ko-KR" dirty="0"/>
              <a:t>10</a:t>
            </a:r>
            <a:r>
              <a:rPr lang="ko-KR" altLang="en-US" dirty="0"/>
              <a:t>이 적용됨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98FDF1-F142-4B59-9283-DE43EF73EB8E}"/>
              </a:ext>
            </a:extLst>
          </p:cNvPr>
          <p:cNvSpPr/>
          <p:nvPr/>
        </p:nvSpPr>
        <p:spPr>
          <a:xfrm>
            <a:off x="476545" y="2173225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&lt;META http-</a:t>
            </a:r>
            <a:r>
              <a:rPr lang="en-US" altLang="ko-KR" sz="1400" dirty="0" err="1">
                <a:solidFill>
                  <a:schemeClr val="tx1"/>
                </a:solidFill>
              </a:rPr>
              <a:t>equiv</a:t>
            </a:r>
            <a:r>
              <a:rPr lang="en-US" altLang="ko-KR" sz="1400" dirty="0">
                <a:solidFill>
                  <a:schemeClr val="tx1"/>
                </a:solidFill>
              </a:rPr>
              <a:t>="content-type" content="text/html; charset=utf-8"&gt;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5901D68-3E9C-4636-B230-471D5E79FEA1}"/>
              </a:ext>
            </a:extLst>
          </p:cNvPr>
          <p:cNvSpPr/>
          <p:nvPr/>
        </p:nvSpPr>
        <p:spPr>
          <a:xfrm>
            <a:off x="476545" y="366395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안녕하세요</a:t>
            </a:r>
            <a:r>
              <a:rPr lang="en-US" altLang="ko-KR" sz="1400" dirty="0">
                <a:solidFill>
                  <a:schemeClr val="tx1"/>
                </a:solidFill>
              </a:rPr>
              <a:t>? &lt;BR&gt; MySQL </a:t>
            </a:r>
            <a:r>
              <a:rPr lang="ko-KR" altLang="en-US" sz="1400" dirty="0">
                <a:solidFill>
                  <a:schemeClr val="tx1"/>
                </a:solidFill>
              </a:rPr>
              <a:t>학습 중입니다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E673605-9E54-48F6-8522-83AE4E6994F9}"/>
              </a:ext>
            </a:extLst>
          </p:cNvPr>
          <p:cNvSpPr/>
          <p:nvPr/>
        </p:nvSpPr>
        <p:spPr>
          <a:xfrm>
            <a:off x="476545" y="487329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&lt;U&gt;</a:t>
            </a:r>
            <a:r>
              <a:rPr lang="ko-KR" altLang="en-US" sz="1400" dirty="0">
                <a:solidFill>
                  <a:schemeClr val="tx1"/>
                </a:solidFill>
              </a:rPr>
              <a:t>이건 밑줄</a:t>
            </a:r>
            <a:r>
              <a:rPr lang="en-US" altLang="ko-KR" sz="1400" dirty="0">
                <a:solidFill>
                  <a:schemeClr val="tx1"/>
                </a:solidFill>
              </a:rPr>
              <a:t>&lt;/U&gt; &lt;BR&gt; &lt;B&gt;</a:t>
            </a:r>
            <a:r>
              <a:rPr lang="ko-KR" altLang="en-US" sz="1400" dirty="0">
                <a:solidFill>
                  <a:schemeClr val="tx1"/>
                </a:solidFill>
              </a:rPr>
              <a:t>이건 굵게</a:t>
            </a:r>
            <a:r>
              <a:rPr lang="en-US" altLang="ko-KR" sz="1400" dirty="0">
                <a:solidFill>
                  <a:schemeClr val="tx1"/>
                </a:solidFill>
              </a:rPr>
              <a:t>&lt;/B&gt; &lt;BR&gt; &lt;I&gt;</a:t>
            </a:r>
            <a:r>
              <a:rPr lang="ko-KR" altLang="en-US" sz="1400" dirty="0">
                <a:solidFill>
                  <a:schemeClr val="tx1"/>
                </a:solidFill>
              </a:rPr>
              <a:t>이건 이탤릭</a:t>
            </a:r>
            <a:r>
              <a:rPr lang="en-US" altLang="ko-KR" sz="1400" dirty="0">
                <a:solidFill>
                  <a:schemeClr val="tx1"/>
                </a:solidFill>
              </a:rPr>
              <a:t>&lt;/I&gt;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4357FF5-EF63-4748-BC25-8DB82CB5D5A2}"/>
              </a:ext>
            </a:extLst>
          </p:cNvPr>
          <p:cNvSpPr/>
          <p:nvPr/>
        </p:nvSpPr>
        <p:spPr>
          <a:xfrm>
            <a:off x="476545" y="631488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&lt;FONT color='red' size='10' face='</a:t>
            </a:r>
            <a:r>
              <a:rPr lang="ko-KR" altLang="en-US" sz="1400" dirty="0">
                <a:solidFill>
                  <a:schemeClr val="tx1"/>
                </a:solidFill>
              </a:rPr>
              <a:t>궁서</a:t>
            </a:r>
            <a:r>
              <a:rPr lang="en-US" altLang="ko-KR" sz="1400" dirty="0">
                <a:solidFill>
                  <a:schemeClr val="tx1"/>
                </a:solidFill>
              </a:rPr>
              <a:t>'&gt;</a:t>
            </a:r>
            <a:r>
              <a:rPr lang="ko-KR" altLang="en-US" sz="1400" dirty="0">
                <a:solidFill>
                  <a:schemeClr val="tx1"/>
                </a:solidFill>
              </a:rPr>
              <a:t>폰트 변경했어요</a:t>
            </a:r>
            <a:r>
              <a:rPr lang="en-US" altLang="ko-KR" sz="1400" dirty="0">
                <a:solidFill>
                  <a:schemeClr val="tx1"/>
                </a:solidFill>
              </a:rPr>
              <a:t>.&lt;/FONT&gt;</a:t>
            </a:r>
          </a:p>
        </p:txBody>
      </p:sp>
    </p:spTree>
    <p:extLst>
      <p:ext uri="{BB962C8B-B14F-4D97-AF65-F5344CB8AC3E}">
        <p14:creationId xmlns:p14="http://schemas.microsoft.com/office/powerpoint/2010/main" val="288072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HTML</a:t>
            </a:r>
            <a:r>
              <a:rPr lang="ko-KR" altLang="en-US" dirty="0"/>
              <a:t> 태그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&lt;HR&gt;</a:t>
            </a:r>
          </a:p>
          <a:p>
            <a:pPr lvl="1"/>
            <a:r>
              <a:rPr lang="ko-KR" altLang="en-US" dirty="0"/>
              <a:t>수평선을 </a:t>
            </a:r>
            <a:r>
              <a:rPr lang="ko-KR" altLang="en-US" dirty="0" err="1"/>
              <a:t>그음</a:t>
            </a:r>
            <a:endParaRPr lang="en-US" altLang="ko-KR" dirty="0"/>
          </a:p>
          <a:p>
            <a:pPr lvl="1"/>
            <a:r>
              <a:rPr lang="ko-KR" altLang="en-US" dirty="0"/>
              <a:t>다음과 같이 작성하면 폭이 </a:t>
            </a:r>
            <a:r>
              <a:rPr lang="en-US" altLang="ko-KR" dirty="0"/>
              <a:t>10</a:t>
            </a:r>
            <a:r>
              <a:rPr lang="ko-KR" altLang="en-US" dirty="0"/>
              <a:t>픽셀인 선이 출력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pl-PL" altLang="ko-KR" dirty="0"/>
              <a:t>&lt;A&gt;…&lt;/A&gt;</a:t>
            </a:r>
            <a:endParaRPr lang="en-US" altLang="ko-KR" dirty="0"/>
          </a:p>
          <a:p>
            <a:pPr lvl="1"/>
            <a:r>
              <a:rPr lang="ko-KR" altLang="en-US" dirty="0"/>
              <a:t>클릭하면 다른 페이지가 연결되는 링크를 설정하는데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연결된 홈페이지를 지정</a:t>
            </a:r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/>
              <a:t>속성을 별도로 지정하지 않으면 현재 페이지에 링크된 페이지가 열림</a:t>
            </a:r>
            <a:endParaRPr lang="en-US" altLang="ko-KR" dirty="0"/>
          </a:p>
          <a:p>
            <a:pPr lvl="1"/>
            <a:r>
              <a:rPr lang="ko-KR" altLang="en-US" dirty="0"/>
              <a:t>다음과 같이 작성한 링크를 클릭하면 새 페이지에서 </a:t>
            </a:r>
            <a:r>
              <a:rPr lang="en-US" altLang="ko-KR" dirty="0"/>
              <a:t>www.hanbit.co.kr</a:t>
            </a:r>
            <a:r>
              <a:rPr lang="ko-KR" altLang="en-US" dirty="0"/>
              <a:t>이 열림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&lt;IMG&gt;</a:t>
            </a:r>
          </a:p>
          <a:p>
            <a:pPr lvl="1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파일을 화면에 출력</a:t>
            </a:r>
            <a:endParaRPr lang="en-US" altLang="ko-KR" dirty="0"/>
          </a:p>
          <a:p>
            <a:pPr lvl="1"/>
            <a:r>
              <a:rPr lang="ko-KR" altLang="en-US" dirty="0"/>
              <a:t>다음과 같이 작성하면 </a:t>
            </a:r>
            <a:r>
              <a:rPr lang="en-US" altLang="ko-KR" dirty="0"/>
              <a:t>mouse.png </a:t>
            </a:r>
            <a:r>
              <a:rPr lang="ko-KR" altLang="en-US" dirty="0"/>
              <a:t>파일이 화면에 </a:t>
            </a:r>
            <a:r>
              <a:rPr lang="en-US" altLang="ko-KR" dirty="0"/>
              <a:t>100×100 </a:t>
            </a:r>
            <a:r>
              <a:rPr lang="ko-KR" altLang="en-US" dirty="0"/>
              <a:t>픽셀 크기로 출력</a:t>
            </a:r>
            <a:endParaRPr lang="en-US" altLang="ko-KR" dirty="0"/>
          </a:p>
          <a:p>
            <a:pPr lvl="1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생략하면 원래 그림 크기로 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5901D68-3E9C-4636-B230-471D5E79FEA1}"/>
              </a:ext>
            </a:extLst>
          </p:cNvPr>
          <p:cNvSpPr/>
          <p:nvPr/>
        </p:nvSpPr>
        <p:spPr>
          <a:xfrm>
            <a:off x="476545" y="1764487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&lt;HR size='10'&gt;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E673605-9E54-48F6-8522-83AE4E6994F9}"/>
              </a:ext>
            </a:extLst>
          </p:cNvPr>
          <p:cNvSpPr/>
          <p:nvPr/>
        </p:nvSpPr>
        <p:spPr>
          <a:xfrm>
            <a:off x="476545" y="3600727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&lt;A </a:t>
            </a:r>
            <a:r>
              <a:rPr lang="en-US" altLang="ko-KR" sz="1400" dirty="0" err="1">
                <a:solidFill>
                  <a:schemeClr val="tx1"/>
                </a:solidFill>
              </a:rPr>
              <a:t>href</a:t>
            </a:r>
            <a:r>
              <a:rPr lang="en-US" altLang="ko-KR" sz="1400" dirty="0">
                <a:solidFill>
                  <a:schemeClr val="tx1"/>
                </a:solidFill>
              </a:rPr>
              <a:t>='http://www.hanbit.co.kr' target='_blank'&gt;</a:t>
            </a:r>
            <a:r>
              <a:rPr lang="ko-KR" altLang="en-US" sz="1400" dirty="0">
                <a:solidFill>
                  <a:schemeClr val="tx1"/>
                </a:solidFill>
              </a:rPr>
              <a:t>한빛 홈페이지 연결</a:t>
            </a:r>
            <a:r>
              <a:rPr lang="en-US" altLang="ko-KR" sz="1400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CC42C7B-32B7-4F3F-903E-4EBC12A918D7}"/>
              </a:ext>
            </a:extLst>
          </p:cNvPr>
          <p:cNvSpPr/>
          <p:nvPr/>
        </p:nvSpPr>
        <p:spPr>
          <a:xfrm>
            <a:off x="476545" y="5460457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&lt;IMG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='mouse.png' width=100 height=100&gt;</a:t>
            </a:r>
          </a:p>
        </p:txBody>
      </p:sp>
    </p:spTree>
    <p:extLst>
      <p:ext uri="{BB962C8B-B14F-4D97-AF65-F5344CB8AC3E}">
        <p14:creationId xmlns:p14="http://schemas.microsoft.com/office/powerpoint/2010/main" val="202275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en-US" altLang="ko-KR" dirty="0"/>
              <a:t>PHP </a:t>
            </a:r>
            <a:r>
              <a:rPr lang="ko-KR" altLang="en-US" dirty="0"/>
              <a:t>개발 환경 구축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 err="1"/>
              <a:t>스트립트</a:t>
            </a:r>
            <a:r>
              <a:rPr lang="ko-KR" altLang="en-US" dirty="0"/>
              <a:t> 언어와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04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PHP</a:t>
            </a:r>
            <a:r>
              <a:rPr lang="ko-KR" altLang="en-US" dirty="0"/>
              <a:t>의 관계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HTML</a:t>
            </a:r>
            <a:r>
              <a:rPr lang="ko-KR" altLang="en-US" dirty="0"/>
              <a:t> 태그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&lt;TABLE&gt;…&lt;/TABLE&gt;, &lt;TR&gt;…&lt;/TR&gt;, &lt;TH&gt;…&lt;/TH&gt;, &lt;TD&gt;…&lt;/TD&gt;</a:t>
            </a:r>
          </a:p>
          <a:p>
            <a:pPr lvl="1"/>
            <a:r>
              <a:rPr lang="ko-KR" altLang="en-US" dirty="0"/>
              <a:t>표를 만듦</a:t>
            </a:r>
            <a:endParaRPr lang="en-US" altLang="ko-KR" dirty="0"/>
          </a:p>
          <a:p>
            <a:pPr lvl="1"/>
            <a:r>
              <a:rPr lang="en-US" altLang="ko-KR" dirty="0"/>
              <a:t>&lt;TABLE&gt;…&lt;/TABLE&gt; </a:t>
            </a:r>
            <a:r>
              <a:rPr lang="ko-KR" altLang="en-US" dirty="0"/>
              <a:t>태그로 표를 만들고 </a:t>
            </a:r>
            <a:r>
              <a:rPr lang="en-US" altLang="ko-KR" dirty="0"/>
              <a:t>&lt;TR&gt;…&lt;/TR&gt; </a:t>
            </a:r>
            <a:r>
              <a:rPr lang="ko-KR" altLang="en-US" dirty="0"/>
              <a:t>태그로 행을 만듦</a:t>
            </a:r>
            <a:endParaRPr lang="en-US" altLang="ko-KR" dirty="0"/>
          </a:p>
          <a:p>
            <a:pPr lvl="1"/>
            <a:r>
              <a:rPr lang="ko-KR" altLang="en-US" dirty="0"/>
              <a:t>행 안의 열은 </a:t>
            </a:r>
            <a:r>
              <a:rPr lang="en-US" altLang="ko-KR" dirty="0"/>
              <a:t>&lt;TH&gt;…&lt;/TH&gt; </a:t>
            </a:r>
            <a:r>
              <a:rPr lang="ko-KR" altLang="en-US" dirty="0"/>
              <a:t>태그 또는 </a:t>
            </a:r>
            <a:r>
              <a:rPr lang="en-US" altLang="ko-KR" dirty="0"/>
              <a:t>&lt;TD&gt;…&lt;/TD&gt; </a:t>
            </a:r>
            <a:r>
              <a:rPr lang="ko-KR" altLang="en-US" dirty="0"/>
              <a:t>태그로 만듦</a:t>
            </a:r>
            <a:endParaRPr lang="en-US" altLang="ko-KR" dirty="0"/>
          </a:p>
          <a:p>
            <a:pPr lvl="1"/>
            <a:r>
              <a:rPr lang="en-US" altLang="ko-KR" dirty="0"/>
              <a:t>&lt;TH&gt; </a:t>
            </a:r>
            <a:r>
              <a:rPr lang="ko-KR" altLang="en-US" dirty="0"/>
              <a:t>태그는 제목 열을 만들어 글자를 진하게 출력</a:t>
            </a:r>
            <a:endParaRPr lang="en-US" altLang="ko-KR" dirty="0"/>
          </a:p>
          <a:p>
            <a:pPr lvl="1"/>
            <a:r>
              <a:rPr lang="en-US" altLang="ko-KR" dirty="0"/>
              <a:t>&lt;TD&gt; </a:t>
            </a:r>
            <a:r>
              <a:rPr lang="ko-KR" altLang="en-US" dirty="0"/>
              <a:t>태그는 일반 열을 만듦</a:t>
            </a:r>
            <a:endParaRPr lang="en-US" altLang="ko-KR" dirty="0"/>
          </a:p>
          <a:p>
            <a:pPr lvl="1"/>
            <a:r>
              <a:rPr lang="ko-KR" altLang="en-US" dirty="0"/>
              <a:t>다음과 같이 작성하면 제목에 아이디와 이름이 있는 </a:t>
            </a:r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열의 표가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5901D68-3E9C-4636-B230-471D5E79FEA1}"/>
              </a:ext>
            </a:extLst>
          </p:cNvPr>
          <p:cNvSpPr/>
          <p:nvPr/>
        </p:nvSpPr>
        <p:spPr>
          <a:xfrm>
            <a:off x="476545" y="3009430"/>
            <a:ext cx="8235915" cy="3074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&lt;TABLE border=1&gt;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&lt;TR&gt;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&lt;TH&gt;</a:t>
            </a: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&lt;/TH&gt;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&lt;TH&gt;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&lt;/TH&gt;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&lt;/TR&gt;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&lt;TR&gt;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&lt;TD&gt;KHD&lt;/TD&gt;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&lt;TD&gt;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&lt;/TD&gt;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&lt;/TR&gt;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&lt;TR&gt;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&lt;TD&gt;YJS&lt;/TD&gt;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&lt;TD&gt;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&lt;/TD&gt;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&lt;/TR&gt;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77714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 파일의 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r>
              <a:rPr lang="en-US" altLang="ko-KR" dirty="0"/>
              <a:t>PHP</a:t>
            </a:r>
            <a:r>
              <a:rPr lang="ko-KR" altLang="en-US" dirty="0"/>
              <a:t>의 주석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다음은 변수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을 대입하는 식</a:t>
            </a:r>
            <a:endParaRPr lang="en-US" altLang="ko-KR" dirty="0"/>
          </a:p>
          <a:p>
            <a:pPr lvl="1"/>
            <a:r>
              <a:rPr lang="ko-KR" altLang="en-US" dirty="0"/>
              <a:t>변수 이름 앞에는 </a:t>
            </a:r>
            <a:r>
              <a:rPr lang="en-US" altLang="ko-KR" dirty="0"/>
              <a:t>$</a:t>
            </a:r>
            <a:r>
              <a:rPr lang="ko-KR" altLang="en-US" dirty="0"/>
              <a:t>를 붙이고 행 끝에는 세미콜론</a:t>
            </a:r>
            <a:r>
              <a:rPr lang="en-US" altLang="ko-KR" dirty="0"/>
              <a:t>(;)</a:t>
            </a:r>
            <a:r>
              <a:rPr lang="ko-KR" altLang="en-US" dirty="0"/>
              <a:t>을 붙임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DBDC9C4-2316-418B-BD70-E7104916DD57}"/>
              </a:ext>
            </a:extLst>
          </p:cNvPr>
          <p:cNvSpPr/>
          <p:nvPr/>
        </p:nvSpPr>
        <p:spPr>
          <a:xfrm>
            <a:off x="476545" y="1209230"/>
            <a:ext cx="8235915" cy="824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?&gt;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73985DB-190C-43AB-A146-255F05AB4069}"/>
              </a:ext>
            </a:extLst>
          </p:cNvPr>
          <p:cNvSpPr/>
          <p:nvPr/>
        </p:nvSpPr>
        <p:spPr>
          <a:xfrm>
            <a:off x="476545" y="2719080"/>
            <a:ext cx="8235915" cy="161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한 줄 주석용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/ *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여러 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주석용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* 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DB9D133-52DB-4D2A-B476-4588FAAC04A4}"/>
              </a:ext>
            </a:extLst>
          </p:cNvPr>
          <p:cNvSpPr/>
          <p:nvPr/>
        </p:nvSpPr>
        <p:spPr>
          <a:xfrm>
            <a:off x="476546" y="5594800"/>
            <a:ext cx="486054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$a = 100;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D7E2005-EEB3-4F43-995B-2C56C0D8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4469675"/>
            <a:ext cx="3139716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이름을 지을 때 규칙</a:t>
            </a:r>
            <a:endParaRPr lang="en-US" altLang="ko-KR" dirty="0"/>
          </a:p>
          <a:p>
            <a:pPr lvl="1"/>
            <a:r>
              <a:rPr lang="ko-KR" altLang="en-US" dirty="0"/>
              <a:t>맨 앞에 </a:t>
            </a:r>
            <a:r>
              <a:rPr lang="en-US" altLang="ko-KR" dirty="0"/>
              <a:t>$</a:t>
            </a:r>
            <a:r>
              <a:rPr lang="ko-KR" altLang="en-US"/>
              <a:t>가 </a:t>
            </a:r>
            <a:r>
              <a:rPr lang="ko-KR" altLang="en-US" smtClean="0"/>
              <a:t>붙음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</a:t>
            </a:r>
            <a:r>
              <a:rPr lang="en-US" altLang="ko-KR" dirty="0"/>
              <a:t>( _ )</a:t>
            </a:r>
            <a:r>
              <a:rPr lang="ko-KR" altLang="en-US" dirty="0"/>
              <a:t>을 사용할 수 있지만 숫자로 시작할 </a:t>
            </a:r>
            <a:r>
              <a:rPr lang="ko-KR" altLang="en-US"/>
              <a:t>수는 </a:t>
            </a:r>
            <a:r>
              <a:rPr lang="ko-KR" altLang="en-US" smtClean="0"/>
              <a:t>없음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/>
              <a:t>   예</a:t>
            </a:r>
            <a:r>
              <a:rPr lang="en-US" altLang="ko-KR" dirty="0"/>
              <a:t>: </a:t>
            </a:r>
            <a:r>
              <a:rPr lang="en-US" altLang="ko-KR"/>
              <a:t>$</a:t>
            </a:r>
            <a:r>
              <a:rPr lang="en-US" altLang="ko-KR" smtClean="0"/>
              <a:t>abc(o), </a:t>
            </a:r>
            <a:r>
              <a:rPr lang="en-US" altLang="ko-KR"/>
              <a:t>$</a:t>
            </a:r>
            <a:r>
              <a:rPr lang="en-US" altLang="ko-KR" smtClean="0"/>
              <a:t>abc123(o), </a:t>
            </a:r>
            <a:r>
              <a:rPr lang="en-US" altLang="ko-KR"/>
              <a:t>$_</a:t>
            </a:r>
            <a:r>
              <a:rPr lang="en-US" altLang="ko-KR" smtClean="0"/>
              <a:t>abc(o), </a:t>
            </a:r>
            <a:r>
              <a:rPr lang="en-US" altLang="ko-KR"/>
              <a:t>$_</a:t>
            </a:r>
            <a:r>
              <a:rPr lang="en-US" altLang="ko-KR" smtClean="0"/>
              <a:t>abc123(o), </a:t>
            </a:r>
            <a:r>
              <a:rPr lang="en-US" altLang="ko-KR" dirty="0"/>
              <a:t>$123(×), $123abc(×)  </a:t>
            </a:r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/>
              <a:t>소문자를 </a:t>
            </a:r>
            <a:r>
              <a:rPr lang="ko-KR" altLang="en-US" smtClean="0"/>
              <a:t>구분</a:t>
            </a:r>
            <a:r>
              <a:rPr lang="en-US" altLang="ko-KR" smtClean="0"/>
              <a:t>. </a:t>
            </a:r>
            <a:r>
              <a:rPr lang="en-US" altLang="ko-KR" dirty="0"/>
              <a:t>$</a:t>
            </a:r>
            <a:r>
              <a:rPr lang="en-US" altLang="ko-KR" dirty="0" err="1"/>
              <a:t>abc</a:t>
            </a:r>
            <a:r>
              <a:rPr lang="ko-KR" altLang="en-US" dirty="0"/>
              <a:t>와 </a:t>
            </a:r>
            <a:r>
              <a:rPr lang="en-US" altLang="ko-KR" dirty="0"/>
              <a:t>$ABC</a:t>
            </a:r>
            <a:r>
              <a:rPr lang="ko-KR" altLang="en-US" dirty="0"/>
              <a:t>는 </a:t>
            </a:r>
            <a:r>
              <a:rPr lang="ko-KR" altLang="en-US"/>
              <a:t>다른 </a:t>
            </a:r>
            <a:r>
              <a:rPr lang="ko-KR" altLang="en-US" smtClean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변수 출력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8003C57-17EF-46AA-855F-3794DBC44B4F}"/>
              </a:ext>
            </a:extLst>
          </p:cNvPr>
          <p:cNvSpPr/>
          <p:nvPr/>
        </p:nvSpPr>
        <p:spPr>
          <a:xfrm>
            <a:off x="476545" y="3034115"/>
            <a:ext cx="8235915" cy="161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</a:t>
            </a:r>
            <a:r>
              <a:rPr lang="en-US" altLang="ko-KR" sz="1400" dirty="0">
                <a:solidFill>
                  <a:schemeClr val="tx1"/>
                </a:solidFill>
              </a:rPr>
              <a:t>$a = 100;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</a:t>
            </a:r>
            <a:r>
              <a:rPr lang="en-US" altLang="ko-KR" sz="1400" dirty="0">
                <a:solidFill>
                  <a:schemeClr val="tx1"/>
                </a:solidFill>
              </a:rPr>
              <a:t>print $a;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</a:t>
            </a:r>
            <a:r>
              <a:rPr lang="en-US" altLang="ko-KR" sz="1400" dirty="0">
                <a:solidFill>
                  <a:schemeClr val="tx1"/>
                </a:solidFill>
              </a:rPr>
              <a:t>$b = "</a:t>
            </a:r>
            <a:r>
              <a:rPr lang="ko-KR" altLang="en-US" sz="1400" dirty="0">
                <a:solidFill>
                  <a:schemeClr val="tx1"/>
                </a:solidFill>
              </a:rPr>
              <a:t>안녕하세요</a:t>
            </a:r>
            <a:r>
              <a:rPr lang="en-US" altLang="ko-KR" sz="1400" dirty="0">
                <a:solidFill>
                  <a:schemeClr val="tx1"/>
                </a:solidFill>
              </a:rPr>
              <a:t>? MySQL";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</a:t>
            </a:r>
            <a:r>
              <a:rPr lang="en-US" altLang="ko-KR" sz="1400" dirty="0">
                <a:solidFill>
                  <a:schemeClr val="tx1"/>
                </a:solidFill>
              </a:rPr>
              <a:t>echo $b;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86D692B-96B0-489F-99AC-707F287E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5" y="4707004"/>
            <a:ext cx="645714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04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의 데이터 형식</a:t>
            </a:r>
            <a:endParaRPr lang="en-US" altLang="ko-KR" dirty="0"/>
          </a:p>
          <a:p>
            <a:pPr lvl="1"/>
            <a:r>
              <a:rPr lang="ko-KR" altLang="en-US" dirty="0"/>
              <a:t>정수형</a:t>
            </a:r>
            <a:r>
              <a:rPr lang="en-US" altLang="ko-KR" dirty="0"/>
              <a:t>(int), </a:t>
            </a:r>
            <a:r>
              <a:rPr lang="ko-KR" altLang="en-US" dirty="0"/>
              <a:t>실수형</a:t>
            </a:r>
            <a:r>
              <a:rPr lang="en-US" altLang="ko-KR" dirty="0"/>
              <a:t>(double), </a:t>
            </a:r>
            <a:r>
              <a:rPr lang="ko-KR" altLang="en-US" dirty="0"/>
              <a:t>문자열형</a:t>
            </a:r>
            <a:r>
              <a:rPr lang="en-US" altLang="ko-KR" dirty="0"/>
              <a:t>(string), </a:t>
            </a:r>
            <a:r>
              <a:rPr lang="ko-KR" altLang="en-US" dirty="0"/>
              <a:t>불형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), </a:t>
            </a:r>
            <a:r>
              <a:rPr lang="ko-KR" altLang="en-US" dirty="0"/>
              <a:t>객체 </a:t>
            </a:r>
            <a:r>
              <a:rPr lang="en-US" altLang="ko-KR" dirty="0"/>
              <a:t>(object), </a:t>
            </a:r>
            <a:r>
              <a:rPr lang="ko-KR" altLang="en-US" dirty="0"/>
              <a:t>배열</a:t>
            </a:r>
            <a:r>
              <a:rPr lang="en-US" altLang="ko-KR" dirty="0"/>
              <a:t>(array) </a:t>
            </a:r>
            <a:r>
              <a:rPr lang="ko-KR" altLang="en-US" dirty="0"/>
              <a:t>등이 있음</a:t>
            </a:r>
            <a:endParaRPr lang="en-US" altLang="ko-KR" dirty="0"/>
          </a:p>
          <a:p>
            <a:pPr lvl="1"/>
            <a:r>
              <a:rPr lang="en-US" altLang="ko-KR" dirty="0"/>
              <a:t>PHP</a:t>
            </a:r>
            <a:r>
              <a:rPr lang="ko-KR" altLang="en-US" dirty="0"/>
              <a:t>에서는 별도로 변수를 선언하지 않아도 변수에 값을 대입하는 순간 변수의 데이터 형식이 결정</a:t>
            </a:r>
            <a:endParaRPr lang="en-US" altLang="ko-KR" dirty="0"/>
          </a:p>
          <a:p>
            <a:pPr lvl="1"/>
            <a:r>
              <a:rPr lang="ko-KR" altLang="en-US" smtClean="0"/>
              <a:t>변수를 </a:t>
            </a:r>
            <a:r>
              <a:rPr lang="ko-KR" altLang="en-US"/>
              <a:t>사용하는 </a:t>
            </a:r>
            <a:r>
              <a:rPr lang="ko-KR" altLang="en-US" smtClean="0"/>
              <a:t>중 </a:t>
            </a:r>
            <a:r>
              <a:rPr lang="ko-KR" altLang="en-US" dirty="0"/>
              <a:t>다른 데이터 형식의 값이 대입되면 새로운 값에 맞추어 변수의 데이터 형식이 바뀜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변수의 데이터 형식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8003C57-17EF-46AA-855F-3794DBC44B4F}"/>
              </a:ext>
            </a:extLst>
          </p:cNvPr>
          <p:cNvSpPr/>
          <p:nvPr/>
        </p:nvSpPr>
        <p:spPr>
          <a:xfrm>
            <a:off x="476545" y="2753925"/>
            <a:ext cx="8235915" cy="161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400" dirty="0">
                <a:solidFill>
                  <a:schemeClr val="tx1"/>
                </a:solidFill>
              </a:rPr>
              <a:t>$a = 123; echo </a:t>
            </a:r>
            <a:r>
              <a:rPr lang="en-US" altLang="ko-KR" sz="1400" dirty="0" err="1">
                <a:solidFill>
                  <a:schemeClr val="tx1"/>
                </a:solidFill>
              </a:rPr>
              <a:t>gettype</a:t>
            </a:r>
            <a:r>
              <a:rPr lang="en-US" altLang="ko-KR" sz="1400" dirty="0">
                <a:solidFill>
                  <a:schemeClr val="tx1"/>
                </a:solidFill>
              </a:rPr>
              <a:t>($a),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altLang="ko-KR" sz="1400" dirty="0">
                <a:solidFill>
                  <a:schemeClr val="tx1"/>
                </a:solidFill>
              </a:rPr>
              <a:t>$a = 123.123; echo </a:t>
            </a:r>
            <a:r>
              <a:rPr lang="en-US" altLang="ko-KR" sz="1400" dirty="0" err="1">
                <a:solidFill>
                  <a:schemeClr val="tx1"/>
                </a:solidFill>
              </a:rPr>
              <a:t>gettype</a:t>
            </a:r>
            <a:r>
              <a:rPr lang="en-US" altLang="ko-KR" sz="1400" dirty="0">
                <a:solidFill>
                  <a:schemeClr val="tx1"/>
                </a:solidFill>
              </a:rPr>
              <a:t>($a),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altLang="ko-KR" sz="1400" dirty="0">
                <a:solidFill>
                  <a:schemeClr val="tx1"/>
                </a:solidFill>
              </a:rPr>
              <a:t>$a = "MySQL"; echo </a:t>
            </a:r>
            <a:r>
              <a:rPr lang="en-US" altLang="ko-KR" sz="1400" dirty="0" err="1">
                <a:solidFill>
                  <a:schemeClr val="tx1"/>
                </a:solidFill>
              </a:rPr>
              <a:t>gettype</a:t>
            </a:r>
            <a:r>
              <a:rPr lang="en-US" altLang="ko-KR" sz="1400" dirty="0">
                <a:solidFill>
                  <a:schemeClr val="tx1"/>
                </a:solidFill>
              </a:rPr>
              <a:t>($a),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400" dirty="0">
                <a:solidFill>
                  <a:schemeClr val="tx1"/>
                </a:solidFill>
              </a:rPr>
              <a:t>$a = true; echo </a:t>
            </a:r>
            <a:r>
              <a:rPr lang="en-US" altLang="ko-KR" sz="1400" dirty="0" err="1">
                <a:solidFill>
                  <a:schemeClr val="tx1"/>
                </a:solidFill>
              </a:rPr>
              <a:t>gettype</a:t>
            </a:r>
            <a:r>
              <a:rPr lang="en-US" altLang="ko-KR" sz="1400" dirty="0">
                <a:solidFill>
                  <a:schemeClr val="tx1"/>
                </a:solidFill>
              </a:rPr>
              <a:t>($a),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</a:t>
            </a:r>
            <a:r>
              <a:rPr lang="en-US" altLang="ko-KR" sz="1400" dirty="0">
                <a:solidFill>
                  <a:schemeClr val="tx1"/>
                </a:solidFill>
              </a:rPr>
              <a:t>$a = array(1, 2, 3); echo </a:t>
            </a:r>
            <a:r>
              <a:rPr lang="en-US" altLang="ko-KR" sz="1400" dirty="0" err="1">
                <a:solidFill>
                  <a:schemeClr val="tx1"/>
                </a:solidFill>
              </a:rPr>
              <a:t>gettype</a:t>
            </a:r>
            <a:r>
              <a:rPr lang="en-US" altLang="ko-KR" sz="1400" dirty="0">
                <a:solidFill>
                  <a:schemeClr val="tx1"/>
                </a:solidFill>
              </a:rPr>
              <a:t>($a),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35E60A7-5003-4535-AB4C-080A1D218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4430382"/>
            <a:ext cx="64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문자열을 변수에 대입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8003C57-17EF-46AA-855F-3794DBC44B4F}"/>
              </a:ext>
            </a:extLst>
          </p:cNvPr>
          <p:cNvSpPr/>
          <p:nvPr/>
        </p:nvSpPr>
        <p:spPr>
          <a:xfrm>
            <a:off x="476545" y="1223755"/>
            <a:ext cx="8235915" cy="11701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400" dirty="0">
                <a:solidFill>
                  <a:schemeClr val="tx1"/>
                </a:solidFill>
              </a:rPr>
              <a:t>$str1 = "IT </a:t>
            </a:r>
            <a:r>
              <a:rPr lang="en-US" altLang="ko-KR" sz="1400" dirty="0" err="1">
                <a:solidFill>
                  <a:schemeClr val="tx1"/>
                </a:solidFill>
              </a:rPr>
              <a:t>CookBook</a:t>
            </a:r>
            <a:r>
              <a:rPr lang="en-US" altLang="ko-KR" sz="1400" dirty="0">
                <a:solidFill>
                  <a:schemeClr val="tx1"/>
                </a:solidFill>
              </a:rPr>
              <a:t>. MySQL 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 echo $str1;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 </a:t>
            </a:r>
            <a:r>
              <a:rPr lang="en-US" altLang="ko-KR" sz="1400" dirty="0">
                <a:solidFill>
                  <a:schemeClr val="tx1"/>
                </a:solidFill>
              </a:rPr>
              <a:t>$str2 = 'PHP </a:t>
            </a:r>
            <a:r>
              <a:rPr lang="ko-KR" altLang="en-US" sz="1400" dirty="0">
                <a:solidFill>
                  <a:schemeClr val="tx1"/>
                </a:solidFill>
              </a:rPr>
              <a:t>프로그래밍</a:t>
            </a:r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&gt;'; echo $str2;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400" dirty="0">
                <a:solidFill>
                  <a:schemeClr val="tx1"/>
                </a:solidFill>
              </a:rPr>
              <a:t>$str3 = "SELECT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='KHD' "; echo $str3;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AF55148-9612-4228-AE92-BAD0976F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5" y="2459925"/>
            <a:ext cx="6428571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3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…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따라서 분기할 때 사용</a:t>
            </a:r>
            <a:endParaRPr lang="en-US" altLang="ko-KR" dirty="0"/>
          </a:p>
          <a:p>
            <a:pPr lvl="1"/>
            <a:r>
              <a:rPr lang="en-US" altLang="ko-KR" dirty="0"/>
              <a:t>else{ } </a:t>
            </a:r>
            <a:r>
              <a:rPr lang="ko-KR" altLang="en-US" dirty="0"/>
              <a:t>부분을 생략할 수 있음 </a:t>
            </a:r>
            <a:endParaRPr lang="en-US" altLang="ko-KR" dirty="0"/>
          </a:p>
          <a:p>
            <a:pPr lvl="1"/>
            <a:r>
              <a:rPr lang="ko-KR" altLang="en-US" dirty="0"/>
              <a:t>조건식의 결과는 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FALSE(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조건식에는 비교 연산자인 </a:t>
            </a:r>
            <a:r>
              <a:rPr lang="en-US" altLang="ko-KR" dirty="0"/>
              <a:t>==(</a:t>
            </a:r>
            <a:r>
              <a:rPr lang="ko-KR" altLang="en-US" dirty="0"/>
              <a:t>같다</a:t>
            </a:r>
            <a:r>
              <a:rPr lang="en-US" altLang="ko-KR" dirty="0"/>
              <a:t>), &lt; &gt;(</a:t>
            </a:r>
            <a:r>
              <a:rPr lang="ko-KR" altLang="en-US" dirty="0"/>
              <a:t>같지 않다</a:t>
            </a:r>
            <a:r>
              <a:rPr lang="en-US" altLang="ko-KR" dirty="0"/>
              <a:t>), &lt;(</a:t>
            </a:r>
            <a:r>
              <a:rPr lang="ko-KR" altLang="en-US" dirty="0"/>
              <a:t>작다</a:t>
            </a:r>
            <a:r>
              <a:rPr lang="en-US" altLang="ko-KR" dirty="0"/>
              <a:t>), &gt;(</a:t>
            </a:r>
            <a:r>
              <a:rPr lang="ko-KR" altLang="en-US" dirty="0"/>
              <a:t>크다</a:t>
            </a:r>
            <a:r>
              <a:rPr lang="en-US" altLang="ko-KR" dirty="0"/>
              <a:t>), &lt;=(</a:t>
            </a:r>
            <a:r>
              <a:rPr lang="ko-KR" altLang="en-US" dirty="0"/>
              <a:t>작거나 같다</a:t>
            </a:r>
            <a:r>
              <a:rPr lang="en-US" altLang="ko-KR" dirty="0"/>
              <a:t>), &gt;=(</a:t>
            </a:r>
            <a:r>
              <a:rPr lang="ko-KR" altLang="en-US" dirty="0"/>
              <a:t>크거나 같다</a:t>
            </a:r>
            <a:r>
              <a:rPr lang="en-US" altLang="ko-KR" dirty="0"/>
              <a:t>) </a:t>
            </a:r>
            <a:r>
              <a:rPr lang="ko-KR" altLang="en-US" dirty="0"/>
              <a:t>등이 주로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621F8B8-1ED0-43FD-BC3C-356FE820D9B2}"/>
              </a:ext>
            </a:extLst>
          </p:cNvPr>
          <p:cNvSpPr/>
          <p:nvPr/>
        </p:nvSpPr>
        <p:spPr>
          <a:xfrm>
            <a:off x="476545" y="2658120"/>
            <a:ext cx="8235915" cy="11701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if(</a:t>
            </a:r>
            <a:r>
              <a:rPr lang="ko-KR" altLang="en-US" sz="1400" dirty="0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 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참일 때 실행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} else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 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거짓일 때 실행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830DA80-38AF-4EAC-AEE5-173E5F28C80E}"/>
              </a:ext>
            </a:extLst>
          </p:cNvPr>
          <p:cNvSpPr/>
          <p:nvPr/>
        </p:nvSpPr>
        <p:spPr>
          <a:xfrm>
            <a:off x="476546" y="3899370"/>
            <a:ext cx="3022262" cy="22749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 &lt;?php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2    $a = 100;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3    $b = 200;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5    if($a &gt; $b)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6      echo "a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보다 큽니다</a:t>
            </a:r>
            <a:r>
              <a:rPr lang="en-US" altLang="ko-KR" sz="1400" dirty="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7     } else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8      echo "a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보다 작습니다</a:t>
            </a:r>
            <a:r>
              <a:rPr lang="en-US" altLang="ko-KR" sz="1400" dirty="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9     }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10 ?&gt;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361D847-02ED-4297-BBCE-E10A078D9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3922189"/>
            <a:ext cx="5029195" cy="13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조건 처리</a:t>
            </a:r>
            <a:endParaRPr lang="en-US" altLang="ko-KR" dirty="0"/>
          </a:p>
          <a:p>
            <a:pPr lvl="1"/>
            <a:r>
              <a:rPr lang="en-US" altLang="ko-KR" dirty="0"/>
              <a:t>if … elseif … else 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lvl="1"/>
            <a:r>
              <a:rPr lang="en-US" altLang="ko-KR" dirty="0"/>
              <a:t>elseif{ } </a:t>
            </a:r>
            <a:r>
              <a:rPr lang="ko-KR" altLang="en-US" dirty="0"/>
              <a:t>부분에서 여러 개의 조건을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E4DFF2-0193-4D75-8558-079989A9B28F}"/>
              </a:ext>
            </a:extLst>
          </p:cNvPr>
          <p:cNvSpPr/>
          <p:nvPr/>
        </p:nvSpPr>
        <p:spPr>
          <a:xfrm>
            <a:off x="476545" y="1808819"/>
            <a:ext cx="8235915" cy="33753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 &lt;?php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2    $</a:t>
            </a:r>
            <a:r>
              <a:rPr lang="en-US" altLang="ko-KR" sz="1400" dirty="0" err="1">
                <a:solidFill>
                  <a:schemeClr val="tx1"/>
                </a:solidFill>
              </a:rPr>
              <a:t>jumsu</a:t>
            </a:r>
            <a:r>
              <a:rPr lang="en-US" altLang="ko-KR" sz="1400" dirty="0">
                <a:solidFill>
                  <a:schemeClr val="tx1"/>
                </a:solidFill>
              </a:rPr>
              <a:t> = 83;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4    if($</a:t>
            </a:r>
            <a:r>
              <a:rPr lang="en-US" altLang="ko-KR" sz="1400" dirty="0" err="1">
                <a:solidFill>
                  <a:schemeClr val="tx1"/>
                </a:solidFill>
              </a:rPr>
              <a:t>jumsu</a:t>
            </a:r>
            <a:r>
              <a:rPr lang="en-US" altLang="ko-KR" sz="1400" dirty="0">
                <a:solidFill>
                  <a:schemeClr val="tx1"/>
                </a:solidFill>
              </a:rPr>
              <a:t> &gt;= 90)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5      echo "A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6    } elseif($</a:t>
            </a:r>
            <a:r>
              <a:rPr lang="en-US" altLang="ko-KR" sz="1400" dirty="0" err="1">
                <a:solidFill>
                  <a:schemeClr val="tx1"/>
                </a:solidFill>
              </a:rPr>
              <a:t>jumsu</a:t>
            </a:r>
            <a:r>
              <a:rPr lang="en-US" altLang="ko-KR" sz="1400" dirty="0">
                <a:solidFill>
                  <a:schemeClr val="tx1"/>
                </a:solidFill>
              </a:rPr>
              <a:t> &gt;= 80)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7      echo "B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8    } elseif($</a:t>
            </a:r>
            <a:r>
              <a:rPr lang="en-US" altLang="ko-KR" sz="1400" dirty="0" err="1">
                <a:solidFill>
                  <a:schemeClr val="tx1"/>
                </a:solidFill>
              </a:rPr>
              <a:t>jumsu</a:t>
            </a:r>
            <a:r>
              <a:rPr lang="en-US" altLang="ko-KR" sz="1400" dirty="0">
                <a:solidFill>
                  <a:schemeClr val="tx1"/>
                </a:solidFill>
              </a:rPr>
              <a:t> &gt;= 70)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9      echo "C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10   } elseif($</a:t>
            </a:r>
            <a:r>
              <a:rPr lang="en-US" altLang="ko-KR" sz="1400" dirty="0" err="1">
                <a:solidFill>
                  <a:schemeClr val="tx1"/>
                </a:solidFill>
              </a:rPr>
              <a:t>jumsu</a:t>
            </a:r>
            <a:r>
              <a:rPr lang="en-US" altLang="ko-KR" sz="1400" dirty="0">
                <a:solidFill>
                  <a:schemeClr val="tx1"/>
                </a:solidFill>
              </a:rPr>
              <a:t> &gt;= 60)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11    echo "D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12   } else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13     echo "F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14   }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15 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3D719E0-9245-4A3A-9DA2-2EC360F9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0" y="5251814"/>
            <a:ext cx="6457143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switch … case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여러 개의 조건 처리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부분은 생략 해도 됨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E4DFF2-0193-4D75-8558-079989A9B28F}"/>
              </a:ext>
            </a:extLst>
          </p:cNvPr>
          <p:cNvSpPr/>
          <p:nvPr/>
        </p:nvSpPr>
        <p:spPr>
          <a:xfrm>
            <a:off x="476545" y="1808819"/>
            <a:ext cx="8235915" cy="25202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switch(</a:t>
            </a:r>
            <a:r>
              <a:rPr lang="ko-KR" altLang="en-US" sz="1400" dirty="0">
                <a:solidFill>
                  <a:schemeClr val="tx1"/>
                </a:solidFill>
              </a:rPr>
              <a:t>변수</a:t>
            </a:r>
            <a:r>
              <a:rPr lang="en-US" altLang="ko-KR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case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1 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    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값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이면 이 부분을 처리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break;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case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2 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   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값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이면 이 부분을 처리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break;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…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default: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   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어디에도 해당되지 않으면 이 부분을 처리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27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13-7]</a:t>
            </a:r>
            <a:r>
              <a:rPr lang="ko-KR" altLang="en-US" dirty="0"/>
              <a:t>을 </a:t>
            </a:r>
            <a:r>
              <a:rPr lang="en-US" altLang="ko-KR" dirty="0"/>
              <a:t>switch … case </a:t>
            </a:r>
            <a:r>
              <a:rPr lang="ko-KR" altLang="en-US" dirty="0"/>
              <a:t>문으로 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E4DFF2-0193-4D75-8558-079989A9B28F}"/>
              </a:ext>
            </a:extLst>
          </p:cNvPr>
          <p:cNvSpPr/>
          <p:nvPr/>
        </p:nvSpPr>
        <p:spPr>
          <a:xfrm>
            <a:off x="476545" y="1178751"/>
            <a:ext cx="8235915" cy="3780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jumsu</a:t>
            </a:r>
            <a:r>
              <a:rPr lang="en-US" altLang="ko-KR" sz="1400" dirty="0">
                <a:solidFill>
                  <a:schemeClr val="tx1"/>
                </a:solidFill>
              </a:rPr>
              <a:t> = 83;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 </a:t>
            </a:r>
            <a:r>
              <a:rPr lang="en-US" altLang="ko-KR" sz="1400" dirty="0">
                <a:solidFill>
                  <a:schemeClr val="tx1"/>
                </a:solidFill>
              </a:rPr>
              <a:t>switch(</a:t>
            </a:r>
            <a:r>
              <a:rPr lang="en-US" altLang="ko-KR" sz="1400" dirty="0" err="1">
                <a:solidFill>
                  <a:schemeClr val="tx1"/>
                </a:solidFill>
              </a:rPr>
              <a:t>intval</a:t>
            </a:r>
            <a:r>
              <a:rPr lang="en-US" altLang="ko-KR" sz="1400" dirty="0">
                <a:solidFill>
                  <a:schemeClr val="tx1"/>
                </a:solidFill>
              </a:rPr>
              <a:t>($</a:t>
            </a:r>
            <a:r>
              <a:rPr lang="en-US" altLang="ko-KR" sz="1400" dirty="0" err="1">
                <a:solidFill>
                  <a:schemeClr val="tx1"/>
                </a:solidFill>
              </a:rPr>
              <a:t>jumsu</a:t>
            </a:r>
            <a:r>
              <a:rPr lang="en-US" altLang="ko-KR" sz="1400" dirty="0">
                <a:solidFill>
                  <a:schemeClr val="tx1"/>
                </a:solidFill>
              </a:rPr>
              <a:t> / 10))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     </a:t>
            </a:r>
            <a:r>
              <a:rPr lang="en-US" altLang="ko-KR" sz="1400" dirty="0">
                <a:solidFill>
                  <a:schemeClr val="tx1"/>
                </a:solidFill>
              </a:rPr>
              <a:t>case 10: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      </a:t>
            </a:r>
            <a:r>
              <a:rPr lang="en-US" altLang="ko-KR" sz="1400" dirty="0">
                <a:solidFill>
                  <a:schemeClr val="tx1"/>
                </a:solidFill>
              </a:rPr>
              <a:t>case 9: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       </a:t>
            </a:r>
            <a:r>
              <a:rPr lang="en-US" altLang="ko-KR" sz="1400" dirty="0">
                <a:solidFill>
                  <a:schemeClr val="tx1"/>
                </a:solidFill>
              </a:rPr>
              <a:t>echo "A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 break;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        </a:t>
            </a:r>
            <a:r>
              <a:rPr lang="en-US" altLang="ko-KR" sz="1400" dirty="0">
                <a:solidFill>
                  <a:schemeClr val="tx1"/>
                </a:solidFill>
              </a:rPr>
              <a:t>case 8: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          </a:t>
            </a:r>
            <a:r>
              <a:rPr lang="en-US" altLang="ko-KR" sz="1400" dirty="0">
                <a:solidFill>
                  <a:schemeClr val="tx1"/>
                </a:solidFill>
              </a:rPr>
              <a:t>echo "B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 break;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       </a:t>
            </a:r>
            <a:r>
              <a:rPr lang="en-US" altLang="ko-KR" sz="1400" dirty="0">
                <a:solidFill>
                  <a:schemeClr val="tx1"/>
                </a:solidFill>
              </a:rPr>
              <a:t>case 7: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         </a:t>
            </a:r>
            <a:r>
              <a:rPr lang="en-US" altLang="ko-KR" sz="1400" dirty="0">
                <a:solidFill>
                  <a:schemeClr val="tx1"/>
                </a:solidFill>
              </a:rPr>
              <a:t>echo "C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 break;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       </a:t>
            </a:r>
            <a:r>
              <a:rPr lang="en-US" altLang="ko-KR" sz="1400" dirty="0">
                <a:solidFill>
                  <a:schemeClr val="tx1"/>
                </a:solidFill>
              </a:rPr>
              <a:t>case 6: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          </a:t>
            </a:r>
            <a:r>
              <a:rPr lang="en-US" altLang="ko-KR" sz="1400" dirty="0">
                <a:solidFill>
                  <a:schemeClr val="tx1"/>
                </a:solidFill>
              </a:rPr>
              <a:t>echo "D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 break;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        </a:t>
            </a:r>
            <a:r>
              <a:rPr lang="en-US" altLang="ko-KR" sz="1400" dirty="0">
                <a:solidFill>
                  <a:schemeClr val="tx1"/>
                </a:solidFill>
              </a:rPr>
              <a:t>default: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          </a:t>
            </a:r>
            <a:r>
              <a:rPr lang="en-US" altLang="ko-KR" sz="1400" dirty="0">
                <a:solidFill>
                  <a:schemeClr val="tx1"/>
                </a:solidFill>
              </a:rPr>
              <a:t>echo "F</a:t>
            </a:r>
            <a:r>
              <a:rPr lang="ko-KR" altLang="en-US" sz="1400" dirty="0">
                <a:solidFill>
                  <a:schemeClr val="tx1"/>
                </a:solidFill>
              </a:rPr>
              <a:t>학점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     </a:t>
            </a:r>
            <a:r>
              <a:rPr lang="en-US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17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18670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지정된 수만큼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r>
              <a:rPr lang="en-US" altLang="ko-KR" dirty="0"/>
              <a:t>for </a:t>
            </a:r>
            <a:r>
              <a:rPr lang="ko-KR" altLang="en-US" dirty="0"/>
              <a:t>문으로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출력하는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F5CFCC0-B12F-4E1A-884A-546106B17981}"/>
              </a:ext>
            </a:extLst>
          </p:cNvPr>
          <p:cNvSpPr/>
          <p:nvPr/>
        </p:nvSpPr>
        <p:spPr>
          <a:xfrm>
            <a:off x="476545" y="1494457"/>
            <a:ext cx="8235915" cy="855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for(</a:t>
            </a:r>
            <a:r>
              <a:rPr lang="ko-KR" altLang="en-US" sz="1400" dirty="0" err="1">
                <a:solidFill>
                  <a:schemeClr val="tx1"/>
                </a:solidFill>
              </a:rPr>
              <a:t>초깃값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ko-KR" altLang="en-US" sz="1400" dirty="0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ko-KR" altLang="en-US" sz="1400" dirty="0" err="1">
                <a:solidFill>
                  <a:schemeClr val="tx1"/>
                </a:solidFill>
              </a:rPr>
              <a:t>증감식</a:t>
            </a:r>
            <a:r>
              <a:rPr lang="en-US" altLang="ko-KR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  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 부분을 반복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9FE9538-F049-428A-BBF4-777E191092C3}"/>
              </a:ext>
            </a:extLst>
          </p:cNvPr>
          <p:cNvSpPr/>
          <p:nvPr/>
        </p:nvSpPr>
        <p:spPr>
          <a:xfrm>
            <a:off x="476546" y="2953507"/>
            <a:ext cx="8235914" cy="1260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nn-NO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nn-NO" altLang="ko-KR" sz="140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nn-NO" altLang="ko-KR" sz="1400" dirty="0">
                <a:solidFill>
                  <a:schemeClr val="tx1"/>
                </a:solidFill>
              </a:rPr>
              <a:t>for($i=1; $i&lt;=10; $i=$i+1) { </a:t>
            </a:r>
          </a:p>
          <a:p>
            <a:r>
              <a:rPr lang="nn-NO" altLang="ko-KR" sz="1400" dirty="0">
                <a:solidFill>
                  <a:schemeClr val="accent3">
                    <a:lumMod val="50000"/>
                  </a:schemeClr>
                </a:solidFill>
              </a:rPr>
              <a:t>3        </a:t>
            </a:r>
            <a:r>
              <a:rPr lang="nn-NO" altLang="ko-KR" sz="1400" dirty="0">
                <a:solidFill>
                  <a:schemeClr val="tx1"/>
                </a:solidFill>
              </a:rPr>
              <a:t>echo $i, " ";</a:t>
            </a:r>
          </a:p>
          <a:p>
            <a:r>
              <a:rPr lang="nn-NO" altLang="ko-KR" sz="1400" dirty="0">
                <a:solidFill>
                  <a:schemeClr val="accent3">
                    <a:lumMod val="50000"/>
                  </a:schemeClr>
                </a:solidFill>
              </a:rPr>
              <a:t>4     </a:t>
            </a:r>
            <a:r>
              <a:rPr lang="nn-NO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nn-NO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nn-NO" altLang="ko-KR" sz="1400" dirty="0">
                <a:solidFill>
                  <a:schemeClr val="tx1"/>
                </a:solidFill>
              </a:rPr>
              <a:t>?&gt;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5E0016B-DCA2-4BA2-86D7-2619B8ED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4284095"/>
            <a:ext cx="645714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4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웹 개발 환경을 이해하고 구축한다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dirty="0">
                <a:latin typeface="+mn-ea"/>
                <a:ea typeface="+mn-ea"/>
              </a:rPr>
              <a:t>HTML </a:t>
            </a:r>
            <a:r>
              <a:rPr kumimoji="0" lang="ko-KR" altLang="en-US" dirty="0">
                <a:latin typeface="+mn-ea"/>
                <a:ea typeface="+mn-ea"/>
              </a:rPr>
              <a:t>태그를 학습한다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ea"/>
              </a:rPr>
              <a:t>PHP </a:t>
            </a:r>
            <a:r>
              <a:rPr lang="ko-KR" altLang="en-US" dirty="0">
                <a:latin typeface="+mn-ea"/>
              </a:rPr>
              <a:t>기본 문법을 학습한다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웹에서 </a:t>
            </a:r>
            <a:r>
              <a:rPr kumimoji="0" lang="en-US" altLang="ko-KR" dirty="0">
                <a:latin typeface="+mn-ea"/>
                <a:ea typeface="+mn-ea"/>
              </a:rPr>
              <a:t>HTML</a:t>
            </a:r>
            <a:r>
              <a:rPr kumimoji="0" lang="ko-KR" altLang="en-US" dirty="0">
                <a:latin typeface="+mn-ea"/>
                <a:ea typeface="+mn-ea"/>
              </a:rPr>
              <a:t>과 </a:t>
            </a:r>
            <a:r>
              <a:rPr kumimoji="0" lang="en-US" altLang="ko-KR" dirty="0">
                <a:latin typeface="+mn-ea"/>
                <a:ea typeface="+mn-ea"/>
              </a:rPr>
              <a:t>PHP</a:t>
            </a:r>
            <a:r>
              <a:rPr kumimoji="0" lang="ko-KR" altLang="en-US" dirty="0">
                <a:latin typeface="+mn-ea"/>
                <a:ea typeface="+mn-ea"/>
              </a:rPr>
              <a:t>가 어떻게 동작하는지 이해하고 실습한다</a:t>
            </a:r>
            <a:r>
              <a:rPr kumimoji="0" lang="en-US" altLang="ko-KR">
                <a:latin typeface="+mn-ea"/>
                <a:ea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문의 실행 순서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357188" lvl="1" indent="0">
              <a:buNone/>
            </a:pPr>
            <a:endParaRPr lang="en-US" altLang="ko-KR" sz="1200" dirty="0"/>
          </a:p>
          <a:p>
            <a:r>
              <a:rPr lang="en-US" altLang="ko-KR" dirty="0"/>
              <a:t>for </a:t>
            </a:r>
            <a:r>
              <a:rPr lang="ko-KR" altLang="en-US" dirty="0"/>
              <a:t>문으로 </a:t>
            </a:r>
            <a:r>
              <a:rPr lang="en-US" altLang="ko-KR" dirty="0"/>
              <a:t>123</a:t>
            </a:r>
            <a:r>
              <a:rPr lang="ko-KR" altLang="en-US" dirty="0"/>
              <a:t>부터 </a:t>
            </a:r>
            <a:r>
              <a:rPr lang="en-US" altLang="ko-KR" dirty="0"/>
              <a:t>456</a:t>
            </a:r>
            <a:r>
              <a:rPr lang="ko-KR" altLang="en-US" dirty="0"/>
              <a:t>까지 홀수의 합계</a:t>
            </a:r>
            <a:r>
              <a:rPr lang="en-US" altLang="ko-KR" dirty="0"/>
              <a:t>(123+125+127+…+455)</a:t>
            </a:r>
            <a:r>
              <a:rPr lang="ko-KR" altLang="en-US" dirty="0"/>
              <a:t>를 구하는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1C17D11-0A38-426D-8162-A2CE4DF7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43063"/>
            <a:ext cx="2917085" cy="26552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93DF8A8-7AF1-4655-AA0C-4CABF08F3EFF}"/>
              </a:ext>
            </a:extLst>
          </p:cNvPr>
          <p:cNvSpPr/>
          <p:nvPr/>
        </p:nvSpPr>
        <p:spPr>
          <a:xfrm>
            <a:off x="276205" y="4284095"/>
            <a:ext cx="3780419" cy="17551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nn-NO" altLang="ko-KR" sz="1300" dirty="0">
                <a:solidFill>
                  <a:schemeClr val="tx1"/>
                </a:solidFill>
              </a:rPr>
              <a:t>&lt;?php 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nn-NO" altLang="ko-KR" sz="1300" dirty="0">
                <a:solidFill>
                  <a:schemeClr val="tx1"/>
                </a:solidFill>
              </a:rPr>
              <a:t>$hap = 0;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nn-NO" altLang="ko-KR" sz="1300" dirty="0">
                <a:solidFill>
                  <a:schemeClr val="tx1"/>
                </a:solidFill>
              </a:rPr>
              <a:t>for($i=123; $i&lt;=456; $i=$i+2) { 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nn-NO" altLang="ko-KR" sz="1300" dirty="0">
                <a:solidFill>
                  <a:schemeClr val="tx1"/>
                </a:solidFill>
              </a:rPr>
              <a:t>$hap = $hap + $i;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6 </a:t>
            </a:r>
            <a:r>
              <a:rPr lang="nn-NO" altLang="ko-KR" sz="1300" dirty="0">
                <a:solidFill>
                  <a:schemeClr val="tx1"/>
                </a:solidFill>
              </a:rPr>
              <a:t>}</a:t>
            </a:r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7 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8 </a:t>
            </a:r>
            <a:r>
              <a:rPr lang="nn-NO" altLang="ko-KR" sz="1300" dirty="0">
                <a:solidFill>
                  <a:schemeClr val="tx1"/>
                </a:solidFill>
              </a:rPr>
              <a:t>echo "123</a:t>
            </a:r>
            <a:r>
              <a:rPr lang="ko-KR" altLang="en-US" sz="1300" dirty="0" err="1">
                <a:solidFill>
                  <a:schemeClr val="tx1"/>
                </a:solidFill>
              </a:rPr>
              <a:t>부터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456</a:t>
            </a:r>
            <a:r>
              <a:rPr lang="ko-KR" altLang="en-US" sz="1300" dirty="0">
                <a:solidFill>
                  <a:schemeClr val="tx1"/>
                </a:solidFill>
              </a:rPr>
              <a:t>까지 홀수의 합계 </a:t>
            </a:r>
            <a:r>
              <a:rPr lang="en-US" altLang="ko-KR" sz="1300" dirty="0">
                <a:solidFill>
                  <a:schemeClr val="tx1"/>
                </a:solidFill>
              </a:rPr>
              <a:t>: ", $</a:t>
            </a:r>
            <a:r>
              <a:rPr lang="nn-NO" altLang="ko-KR" sz="1300" dirty="0">
                <a:solidFill>
                  <a:schemeClr val="tx1"/>
                </a:solidFill>
              </a:rPr>
              <a:t>hap</a:t>
            </a:r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nn-NO" altLang="ko-KR" sz="1300" dirty="0">
                <a:solidFill>
                  <a:schemeClr val="accent3">
                    <a:lumMod val="50000"/>
                  </a:schemeClr>
                </a:solidFill>
              </a:rPr>
              <a:t>9 </a:t>
            </a:r>
            <a:r>
              <a:rPr lang="nn-NO" altLang="ko-KR" sz="1300" dirty="0">
                <a:solidFill>
                  <a:schemeClr val="tx1"/>
                </a:solidFill>
              </a:rPr>
              <a:t>?&gt;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F787FF3-E5DF-4148-9327-0C4319898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55" y="4308652"/>
            <a:ext cx="4808095" cy="9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1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특정 명령을 반복할 때 사용</a:t>
            </a:r>
            <a:endParaRPr lang="en-US" altLang="ko-KR" dirty="0"/>
          </a:p>
          <a:p>
            <a:pPr lvl="1"/>
            <a:r>
              <a:rPr lang="ko-KR" altLang="en-US" dirty="0" err="1"/>
              <a:t>초깃값과</a:t>
            </a:r>
            <a:r>
              <a:rPr lang="ko-KR" altLang="en-US" dirty="0"/>
              <a:t> 증감식이 없고 조건식만 있음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while </a:t>
            </a:r>
            <a:r>
              <a:rPr lang="ko-KR" altLang="en-US" dirty="0"/>
              <a:t>문의 실행 순서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8469D88-A119-4AB4-A859-2C329220AE76}"/>
              </a:ext>
            </a:extLst>
          </p:cNvPr>
          <p:cNvSpPr/>
          <p:nvPr/>
        </p:nvSpPr>
        <p:spPr>
          <a:xfrm>
            <a:off x="476545" y="1818980"/>
            <a:ext cx="8235915" cy="855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while(</a:t>
            </a:r>
            <a:r>
              <a:rPr lang="ko-KR" altLang="en-US" sz="1400" dirty="0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 부분을 반복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19299FD-9036-40D8-95BC-A718F735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3412255"/>
            <a:ext cx="2533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8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</a:t>
            </a:r>
            <a:r>
              <a:rPr lang="ko-KR" altLang="en-US" dirty="0" err="1"/>
              <a:t>초깃값과</a:t>
            </a:r>
            <a:r>
              <a:rPr lang="ko-KR" altLang="en-US" dirty="0"/>
              <a:t> </a:t>
            </a:r>
            <a:r>
              <a:rPr lang="ko-KR" altLang="en-US" dirty="0" err="1"/>
              <a:t>증감식</a:t>
            </a:r>
            <a:r>
              <a:rPr lang="ko-KR" altLang="en-US" dirty="0"/>
              <a:t> 위치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문으로 작성한 </a:t>
            </a:r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13-10]</a:t>
            </a:r>
            <a:r>
              <a:rPr lang="ko-KR" altLang="en-US" dirty="0"/>
              <a:t>과 동일한 결과를 출력하는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8469D88-A119-4AB4-A859-2C329220AE76}"/>
              </a:ext>
            </a:extLst>
          </p:cNvPr>
          <p:cNvSpPr/>
          <p:nvPr/>
        </p:nvSpPr>
        <p:spPr>
          <a:xfrm>
            <a:off x="476545" y="1223755"/>
            <a:ext cx="8235915" cy="1159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초깃값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while(</a:t>
            </a:r>
            <a:r>
              <a:rPr lang="ko-KR" altLang="en-US" sz="1400" dirty="0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) {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 부분을 반복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증감식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CA75E82-F049-467D-A23F-A38DABE3F649}"/>
              </a:ext>
            </a:extLst>
          </p:cNvPr>
          <p:cNvSpPr/>
          <p:nvPr/>
        </p:nvSpPr>
        <p:spPr>
          <a:xfrm>
            <a:off x="476545" y="3079120"/>
            <a:ext cx="8235915" cy="24651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400" dirty="0">
                <a:solidFill>
                  <a:schemeClr val="tx1"/>
                </a:solidFill>
              </a:rPr>
              <a:t>$hap = 0;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= 123;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en-US" altLang="ko-KR" sz="1400" dirty="0">
                <a:solidFill>
                  <a:schemeClr val="tx1"/>
                </a:solidFill>
              </a:rPr>
              <a:t>while($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&lt;=456)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   </a:t>
            </a:r>
            <a:r>
              <a:rPr lang="en-US" altLang="ko-KR" sz="1400" dirty="0">
                <a:solidFill>
                  <a:schemeClr val="tx1"/>
                </a:solidFill>
              </a:rPr>
              <a:t>$hap = $hap + 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= 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+ 2;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   </a:t>
            </a:r>
            <a:r>
              <a:rPr lang="en-US" altLang="ko-KR" sz="1400" dirty="0">
                <a:solidFill>
                  <a:schemeClr val="tx1"/>
                </a:solidFill>
              </a:rPr>
              <a:t>echo "123</a:t>
            </a:r>
            <a:r>
              <a:rPr lang="ko-KR" altLang="en-US" sz="1400" dirty="0">
                <a:solidFill>
                  <a:schemeClr val="tx1"/>
                </a:solidFill>
              </a:rPr>
              <a:t>부터 </a:t>
            </a:r>
            <a:r>
              <a:rPr lang="en-US" altLang="ko-KR" sz="1400" dirty="0">
                <a:solidFill>
                  <a:schemeClr val="tx1"/>
                </a:solidFill>
              </a:rPr>
              <a:t>456</a:t>
            </a:r>
            <a:r>
              <a:rPr lang="ko-KR" altLang="en-US" sz="1400" dirty="0">
                <a:solidFill>
                  <a:schemeClr val="tx1"/>
                </a:solidFill>
              </a:rPr>
              <a:t>까지 홀수의 합계 </a:t>
            </a:r>
            <a:r>
              <a:rPr lang="en-US" altLang="ko-KR" sz="1400" dirty="0">
                <a:solidFill>
                  <a:schemeClr val="tx1"/>
                </a:solidFill>
              </a:rPr>
              <a:t>: ", $hap;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6585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하나씩 사용하던 종이 상자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</a:t>
            </a:r>
            <a:r>
              <a:rPr lang="ko-KR" altLang="en-US" dirty="0" err="1"/>
              <a:t>붙여놓은</a:t>
            </a:r>
            <a:r>
              <a:rPr lang="ko-KR" altLang="en-US" dirty="0"/>
              <a:t> 것과 같음</a:t>
            </a:r>
            <a:endParaRPr lang="en-US" altLang="ko-KR" dirty="0"/>
          </a:p>
          <a:p>
            <a:pPr lvl="1"/>
            <a:r>
              <a:rPr lang="ko-KR" altLang="en-US" dirty="0"/>
              <a:t>변수를 한 줄로 붙인 후 이름을 </a:t>
            </a:r>
            <a:r>
              <a:rPr lang="en-US" altLang="ko-KR" dirty="0"/>
              <a:t>$aa</a:t>
            </a:r>
            <a:r>
              <a:rPr lang="ko-KR" altLang="en-US" dirty="0"/>
              <a:t>로 지정하여 사용</a:t>
            </a:r>
            <a:endParaRPr lang="en-US" altLang="ko-KR" dirty="0"/>
          </a:p>
          <a:p>
            <a:pPr lvl="1"/>
            <a:r>
              <a:rPr lang="ko-KR" altLang="en-US" dirty="0"/>
              <a:t>배열 내의 각 변수에는 </a:t>
            </a:r>
            <a:r>
              <a:rPr lang="en-US" altLang="ko-KR" dirty="0"/>
              <a:t>$aa[0], $aa[1], $aa[2], $aa[3]</a:t>
            </a:r>
            <a:r>
              <a:rPr lang="ko-KR" altLang="en-US" dirty="0"/>
              <a:t>과 같이 번호를 붙이는데</a:t>
            </a:r>
            <a:r>
              <a:rPr lang="en-US" altLang="ko-KR" dirty="0"/>
              <a:t>, </a:t>
            </a:r>
            <a:r>
              <a:rPr lang="ko-KR" altLang="en-US" dirty="0"/>
              <a:t>이 번호를 첨자라고 하며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개를 모아 하나의 배열을 만들었다면 첨자는 </a:t>
            </a:r>
            <a:r>
              <a:rPr lang="en-US" altLang="ko-KR" dirty="0"/>
              <a:t>0, 1, 2</a:t>
            </a:r>
          </a:p>
          <a:p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09485F5-8B71-4BE5-BE8F-FD9DB958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1" y="2843935"/>
            <a:ext cx="5535614" cy="34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에서 배열을 만드는 형식 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3</a:t>
            </a:r>
          </a:p>
          <a:p>
            <a:pPr lvl="1"/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822425-11CA-4DCE-9CD1-93D961381449}"/>
              </a:ext>
            </a:extLst>
          </p:cNvPr>
          <p:cNvSpPr/>
          <p:nvPr/>
        </p:nvSpPr>
        <p:spPr>
          <a:xfrm>
            <a:off x="476545" y="1463305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ko-KR" altLang="en-US" sz="1400" dirty="0" err="1">
                <a:solidFill>
                  <a:schemeClr val="tx1"/>
                </a:solidFill>
              </a:rPr>
              <a:t>배열명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array(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1,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2,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3, …);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E4BD086-2F13-4F86-8980-72787259852E}"/>
              </a:ext>
            </a:extLst>
          </p:cNvPr>
          <p:cNvSpPr/>
          <p:nvPr/>
        </p:nvSpPr>
        <p:spPr>
          <a:xfrm>
            <a:off x="476545" y="2370395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ko-KR" altLang="en-US" sz="1400" dirty="0" err="1">
                <a:solidFill>
                  <a:schemeClr val="tx1"/>
                </a:solidFill>
              </a:rPr>
              <a:t>배열명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range(</a:t>
            </a:r>
            <a:r>
              <a:rPr lang="ko-KR" altLang="en-US" sz="1400" dirty="0" err="1">
                <a:solidFill>
                  <a:schemeClr val="tx1"/>
                </a:solidFill>
              </a:rPr>
              <a:t>시작값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끝값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증가값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9D06DCF-AB3D-426F-B262-6F267FEC1CF7}"/>
              </a:ext>
            </a:extLst>
          </p:cNvPr>
          <p:cNvSpPr/>
          <p:nvPr/>
        </p:nvSpPr>
        <p:spPr>
          <a:xfrm>
            <a:off x="476545" y="3260335"/>
            <a:ext cx="8235915" cy="9787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ko-KR" altLang="en-US" sz="1400" dirty="0" err="1">
                <a:solidFill>
                  <a:schemeClr val="tx1"/>
                </a:solidFill>
              </a:rPr>
              <a:t>배열명</a:t>
            </a:r>
            <a:r>
              <a:rPr lang="en-US" altLang="ko-KR" sz="1400" dirty="0">
                <a:solidFill>
                  <a:schemeClr val="tx1"/>
                </a:solidFill>
              </a:rPr>
              <a:t>[0] =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ko-KR" altLang="en-US" sz="1400" dirty="0" err="1">
                <a:solidFill>
                  <a:schemeClr val="tx1"/>
                </a:solidFill>
              </a:rPr>
              <a:t>배열명</a:t>
            </a:r>
            <a:r>
              <a:rPr lang="en-US" altLang="ko-KR" sz="1400" dirty="0">
                <a:solidFill>
                  <a:schemeClr val="tx1"/>
                </a:solidFill>
              </a:rPr>
              <a:t>[1] =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2;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ko-KR" altLang="en-US" sz="1400" dirty="0" err="1">
                <a:solidFill>
                  <a:schemeClr val="tx1"/>
                </a:solidFill>
              </a:rPr>
              <a:t>배열명</a:t>
            </a:r>
            <a:r>
              <a:rPr lang="en-US" altLang="ko-KR" sz="1400" dirty="0">
                <a:solidFill>
                  <a:schemeClr val="tx1"/>
                </a:solidFill>
              </a:rPr>
              <a:t>[3] =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3;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66904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배열을 만드는 간단한 예 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9D06DCF-AB3D-426F-B262-6F267FEC1CF7}"/>
              </a:ext>
            </a:extLst>
          </p:cNvPr>
          <p:cNvSpPr/>
          <p:nvPr/>
        </p:nvSpPr>
        <p:spPr>
          <a:xfrm>
            <a:off x="476545" y="1178750"/>
            <a:ext cx="8235915" cy="3375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  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= array(100, 'MySQL', 123.123);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   echo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[0], " ",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[1], " ",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[2],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  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= range(1, 3);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   echo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[0], " ",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[1], " ",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[2],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= range(1, 10, 2);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   echo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[0], " ",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[4],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   $</a:t>
            </a:r>
            <a:r>
              <a:rPr lang="en-US" altLang="ko-KR" sz="1400" dirty="0" err="1">
                <a:solidFill>
                  <a:schemeClr val="tx1"/>
                </a:solidFill>
              </a:rPr>
              <a:t>newArray</a:t>
            </a:r>
            <a:r>
              <a:rPr lang="en-US" altLang="ko-KR" sz="1400" dirty="0">
                <a:solidFill>
                  <a:schemeClr val="tx1"/>
                </a:solidFill>
              </a:rPr>
              <a:t>[0] = 'IT';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   $</a:t>
            </a:r>
            <a:r>
              <a:rPr lang="en-US" altLang="ko-KR" sz="1400" dirty="0" err="1">
                <a:solidFill>
                  <a:schemeClr val="tx1"/>
                </a:solidFill>
              </a:rPr>
              <a:t>newArray</a:t>
            </a:r>
            <a:r>
              <a:rPr lang="en-US" altLang="ko-KR" sz="1400" dirty="0">
                <a:solidFill>
                  <a:schemeClr val="tx1"/>
                </a:solidFill>
              </a:rPr>
              <a:t>[1] = '</a:t>
            </a:r>
            <a:r>
              <a:rPr lang="en-US" altLang="ko-KR" sz="1400" dirty="0" err="1">
                <a:solidFill>
                  <a:schemeClr val="tx1"/>
                </a:solidFill>
              </a:rPr>
              <a:t>CookBook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400" dirty="0">
                <a:solidFill>
                  <a:schemeClr val="tx1"/>
                </a:solidFill>
              </a:rPr>
              <a:t>    $</a:t>
            </a:r>
            <a:r>
              <a:rPr lang="en-US" altLang="ko-KR" sz="1400" dirty="0" err="1">
                <a:solidFill>
                  <a:schemeClr val="tx1"/>
                </a:solidFill>
              </a:rPr>
              <a:t>newArray</a:t>
            </a:r>
            <a:r>
              <a:rPr lang="en-US" altLang="ko-KR" sz="1400" dirty="0">
                <a:solidFill>
                  <a:schemeClr val="tx1"/>
                </a:solidFill>
              </a:rPr>
              <a:t>[2] = 'MySQL';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400" dirty="0">
                <a:solidFill>
                  <a:schemeClr val="tx1"/>
                </a:solidFill>
              </a:rPr>
              <a:t>    echo $</a:t>
            </a:r>
            <a:r>
              <a:rPr lang="en-US" altLang="ko-KR" sz="1400" dirty="0" err="1">
                <a:solidFill>
                  <a:schemeClr val="tx1"/>
                </a:solidFill>
              </a:rPr>
              <a:t>newArray</a:t>
            </a:r>
            <a:r>
              <a:rPr lang="en-US" altLang="ko-KR" sz="1400" dirty="0">
                <a:solidFill>
                  <a:schemeClr val="tx1"/>
                </a:solidFill>
              </a:rPr>
              <a:t>[0], " ", $</a:t>
            </a:r>
            <a:r>
              <a:rPr lang="en-US" altLang="ko-KR" sz="1400" dirty="0" err="1">
                <a:solidFill>
                  <a:schemeClr val="tx1"/>
                </a:solidFill>
              </a:rPr>
              <a:t>newArray</a:t>
            </a:r>
            <a:r>
              <a:rPr lang="en-US" altLang="ko-KR" sz="1400" dirty="0">
                <a:solidFill>
                  <a:schemeClr val="tx1"/>
                </a:solidFill>
              </a:rPr>
              <a:t>[1], " ", $</a:t>
            </a:r>
            <a:r>
              <a:rPr lang="en-US" altLang="ko-KR" sz="1400" dirty="0" err="1">
                <a:solidFill>
                  <a:schemeClr val="tx1"/>
                </a:solidFill>
              </a:rPr>
              <a:t>newArray</a:t>
            </a:r>
            <a:r>
              <a:rPr lang="en-US" altLang="ko-KR" sz="1400" dirty="0">
                <a:solidFill>
                  <a:schemeClr val="tx1"/>
                </a:solidFill>
              </a:rPr>
              <a:t>[2],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400" dirty="0">
                <a:solidFill>
                  <a:schemeClr val="tx1"/>
                </a:solidFill>
              </a:rPr>
              <a:t> ?&gt;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8051C67-86BD-465E-90A3-316C9F6E5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4599230"/>
            <a:ext cx="646666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3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배열에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입력한 후 그 합계를 구하는 프로그램  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9D06DCF-AB3D-426F-B262-6F267FEC1CF7}"/>
              </a:ext>
            </a:extLst>
          </p:cNvPr>
          <p:cNvSpPr/>
          <p:nvPr/>
        </p:nvSpPr>
        <p:spPr>
          <a:xfrm>
            <a:off x="476545" y="1178751"/>
            <a:ext cx="8235915" cy="20702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400" dirty="0">
                <a:solidFill>
                  <a:schemeClr val="tx1"/>
                </a:solidFill>
              </a:rPr>
              <a:t>$hap = 0;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= range(1, 10);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en-US" altLang="ko-KR" sz="1400" dirty="0">
                <a:solidFill>
                  <a:schemeClr val="tx1"/>
                </a:solidFill>
              </a:rPr>
              <a:t>for($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=0; 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&lt;10; 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++)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   </a:t>
            </a:r>
            <a:r>
              <a:rPr lang="en-US" altLang="ko-KR" sz="1400" dirty="0">
                <a:solidFill>
                  <a:schemeClr val="tx1"/>
                </a:solidFill>
              </a:rPr>
              <a:t>$hap = $hap + 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[$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</a:t>
            </a:r>
            <a:r>
              <a:rPr lang="en-US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배열의 합계 </a:t>
            </a:r>
            <a:r>
              <a:rPr lang="en-US" altLang="ko-KR" sz="1400" dirty="0">
                <a:solidFill>
                  <a:schemeClr val="tx1"/>
                </a:solidFill>
              </a:rPr>
              <a:t>: " , $hap;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38021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배열을 활용한 다양한 함수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9D06DCF-AB3D-426F-B262-6F267FEC1CF7}"/>
              </a:ext>
            </a:extLst>
          </p:cNvPr>
          <p:cNvSpPr/>
          <p:nvPr/>
        </p:nvSpPr>
        <p:spPr>
          <a:xfrm>
            <a:off x="476545" y="1178751"/>
            <a:ext cx="3555395" cy="4995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= range(1, 10);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임의로 섞은 값 </a:t>
            </a:r>
            <a:r>
              <a:rPr lang="en-US" altLang="ko-KR" sz="1400" dirty="0">
                <a:solidFill>
                  <a:schemeClr val="tx1"/>
                </a:solidFill>
              </a:rPr>
              <a:t>==&gt;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en-US" altLang="ko-KR" sz="1400" dirty="0">
                <a:solidFill>
                  <a:schemeClr val="tx1"/>
                </a:solidFill>
              </a:rPr>
              <a:t>shuffle($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 </a:t>
            </a:r>
            <a:r>
              <a:rPr lang="en-US" altLang="ko-KR" sz="1400" dirty="0">
                <a:solidFill>
                  <a:schemeClr val="tx1"/>
                </a:solidFill>
              </a:rPr>
              <a:t>foreach($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as $data)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</a:t>
            </a:r>
            <a:r>
              <a:rPr lang="en-US" altLang="ko-KR" sz="1400" dirty="0">
                <a:solidFill>
                  <a:schemeClr val="tx1"/>
                </a:solidFill>
              </a:rPr>
              <a:t>echo $data, "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   </a:t>
            </a:r>
            <a:r>
              <a:rPr lang="en-US" altLang="ko-KR" sz="1400" dirty="0">
                <a:solidFill>
                  <a:schemeClr val="tx1"/>
                </a:solidFill>
              </a:rPr>
              <a:t>echo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오름차순 정렬 </a:t>
            </a:r>
            <a:r>
              <a:rPr lang="en-US" altLang="ko-KR" sz="1400" dirty="0">
                <a:solidFill>
                  <a:schemeClr val="tx1"/>
                </a:solidFill>
              </a:rPr>
              <a:t>==&gt;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  </a:t>
            </a:r>
            <a:r>
              <a:rPr lang="en-US" altLang="ko-KR" sz="1400" dirty="0">
                <a:solidFill>
                  <a:schemeClr val="tx1"/>
                </a:solidFill>
              </a:rPr>
              <a:t>sort($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  </a:t>
            </a:r>
            <a:r>
              <a:rPr lang="en-US" altLang="ko-KR" sz="1400" dirty="0">
                <a:solidFill>
                  <a:schemeClr val="tx1"/>
                </a:solidFill>
              </a:rPr>
              <a:t>foreach($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as $data)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  </a:t>
            </a:r>
            <a:r>
              <a:rPr lang="en-US" altLang="ko-KR" sz="1400" dirty="0">
                <a:solidFill>
                  <a:schemeClr val="tx1"/>
                </a:solidFill>
              </a:rPr>
              <a:t>echo $data, "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　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   </a:t>
            </a:r>
            <a:r>
              <a:rPr lang="en-US" altLang="ko-KR" sz="1400" dirty="0">
                <a:solidFill>
                  <a:schemeClr val="tx1"/>
                </a:solidFill>
              </a:rPr>
              <a:t>echo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내림차순 정렬 </a:t>
            </a:r>
            <a:r>
              <a:rPr lang="en-US" altLang="ko-KR" sz="1400" dirty="0">
                <a:solidFill>
                  <a:schemeClr val="tx1"/>
                </a:solidFill>
              </a:rPr>
              <a:t>==&gt;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   </a:t>
            </a:r>
            <a:r>
              <a:rPr lang="en-US" altLang="ko-KR" sz="1400" dirty="0" err="1">
                <a:solidFill>
                  <a:schemeClr val="tx1"/>
                </a:solidFill>
              </a:rPr>
              <a:t>rsort</a:t>
            </a:r>
            <a:r>
              <a:rPr lang="en-US" altLang="ko-KR" sz="1400" dirty="0">
                <a:solidFill>
                  <a:schemeClr val="tx1"/>
                </a:solidFill>
              </a:rPr>
              <a:t>($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   </a:t>
            </a:r>
            <a:r>
              <a:rPr lang="en-US" altLang="ko-KR" sz="1400" dirty="0">
                <a:solidFill>
                  <a:schemeClr val="tx1"/>
                </a:solidFill>
              </a:rPr>
              <a:t>foreach($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 as $data)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17   </a:t>
            </a:r>
            <a:r>
              <a:rPr lang="en-US" altLang="ko-KR" sz="1400" dirty="0">
                <a:solidFill>
                  <a:schemeClr val="tx1"/>
                </a:solidFill>
              </a:rPr>
              <a:t>echo $data, "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18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19   </a:t>
            </a:r>
            <a:r>
              <a:rPr lang="en-US" altLang="ko-KR" sz="1400" dirty="0">
                <a:solidFill>
                  <a:schemeClr val="tx1"/>
                </a:solidFill>
              </a:rPr>
              <a:t>echo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순서를 반대로 </a:t>
            </a:r>
            <a:r>
              <a:rPr lang="en-US" altLang="ko-KR" sz="1400" dirty="0">
                <a:solidFill>
                  <a:schemeClr val="tx1"/>
                </a:solidFill>
              </a:rPr>
              <a:t>==&gt;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20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revArray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array_reverse</a:t>
            </a:r>
            <a:r>
              <a:rPr lang="en-US" altLang="ko-KR" sz="1400" dirty="0">
                <a:solidFill>
                  <a:schemeClr val="tx1"/>
                </a:solidFill>
              </a:rPr>
              <a:t>($</a:t>
            </a:r>
            <a:r>
              <a:rPr lang="en-US" altLang="ko-KR" sz="1400" dirty="0" err="1">
                <a:solidFill>
                  <a:schemeClr val="tx1"/>
                </a:solidFill>
              </a:rPr>
              <a:t>myArray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21   </a:t>
            </a:r>
            <a:r>
              <a:rPr lang="en-US" altLang="ko-KR" sz="1400" dirty="0">
                <a:solidFill>
                  <a:schemeClr val="tx1"/>
                </a:solidFill>
              </a:rPr>
              <a:t>foreach($</a:t>
            </a:r>
            <a:r>
              <a:rPr lang="en-US" altLang="ko-KR" sz="1400" dirty="0" err="1">
                <a:solidFill>
                  <a:schemeClr val="tx1"/>
                </a:solidFill>
              </a:rPr>
              <a:t>revArray</a:t>
            </a:r>
            <a:r>
              <a:rPr lang="en-US" altLang="ko-KR" sz="1400" dirty="0">
                <a:solidFill>
                  <a:schemeClr val="tx1"/>
                </a:solidFill>
              </a:rPr>
              <a:t> as $data)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22   </a:t>
            </a:r>
            <a:r>
              <a:rPr lang="en-US" altLang="ko-KR" sz="1400" dirty="0">
                <a:solidFill>
                  <a:schemeClr val="tx1"/>
                </a:solidFill>
              </a:rPr>
              <a:t>echo $data, "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23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CA6DF1C-3780-43A0-BA51-D4C884F8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78751"/>
            <a:ext cx="4658017" cy="12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0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3-6 </a:t>
            </a:r>
            <a:r>
              <a:rPr lang="ko-KR" altLang="en-US" dirty="0"/>
              <a:t>내장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실제 프로그래밍에서 자주 사용되는 함수 소개   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7235070-CD6D-48A4-B58F-46AB4FD5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0" y="1344087"/>
            <a:ext cx="7458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74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3-6 </a:t>
            </a:r>
            <a:r>
              <a:rPr lang="ko-KR" altLang="en-US" dirty="0"/>
              <a:t>내장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 내장 함수의 사용 예 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9D06DCF-AB3D-426F-B262-6F267FEC1CF7}"/>
              </a:ext>
            </a:extLst>
          </p:cNvPr>
          <p:cNvSpPr/>
          <p:nvPr/>
        </p:nvSpPr>
        <p:spPr>
          <a:xfrm>
            <a:off x="116506" y="998730"/>
            <a:ext cx="5535614" cy="5669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15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150" dirty="0">
                <a:solidFill>
                  <a:schemeClr val="tx1"/>
                </a:solidFill>
              </a:rPr>
              <a:t>$today = "</a:t>
            </a:r>
            <a:r>
              <a:rPr lang="ko-KR" altLang="en-US" sz="1150" dirty="0">
                <a:solidFill>
                  <a:schemeClr val="tx1"/>
                </a:solidFill>
              </a:rPr>
              <a:t>현재는 </a:t>
            </a:r>
            <a:r>
              <a:rPr lang="en-US" altLang="ko-KR" sz="1150" dirty="0">
                <a:solidFill>
                  <a:schemeClr val="tx1"/>
                </a:solidFill>
              </a:rPr>
              <a:t>".date("Y-m-j")." </a:t>
            </a:r>
            <a:r>
              <a:rPr lang="ko-KR" altLang="en-US" sz="1150" dirty="0">
                <a:solidFill>
                  <a:schemeClr val="tx1"/>
                </a:solidFill>
              </a:rPr>
              <a:t>입니다</a:t>
            </a:r>
            <a:r>
              <a:rPr lang="en-US" altLang="ko-KR" sz="1150" dirty="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    </a:t>
            </a:r>
            <a:r>
              <a:rPr lang="en-US" altLang="ko-KR" sz="1150" dirty="0">
                <a:solidFill>
                  <a:schemeClr val="tx1"/>
                </a:solidFill>
              </a:rPr>
              <a:t>echo $today,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ary</a:t>
            </a:r>
            <a:r>
              <a:rPr lang="en-US" altLang="ko-KR" sz="1150" dirty="0">
                <a:solidFill>
                  <a:schemeClr val="tx1"/>
                </a:solidFill>
              </a:rPr>
              <a:t> = array(100, 50, 200, 7);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6    </a:t>
            </a:r>
            <a:r>
              <a:rPr lang="en-US" altLang="ko-KR" sz="1150" dirty="0">
                <a:solidFill>
                  <a:schemeClr val="tx1"/>
                </a:solidFill>
              </a:rPr>
              <a:t>echo "</a:t>
            </a:r>
            <a:r>
              <a:rPr lang="ko-KR" altLang="en-US" sz="1150" dirty="0">
                <a:solidFill>
                  <a:schemeClr val="tx1"/>
                </a:solidFill>
              </a:rPr>
              <a:t>최대</a:t>
            </a:r>
            <a:r>
              <a:rPr lang="en-US" altLang="ko-KR" sz="1150" dirty="0">
                <a:solidFill>
                  <a:schemeClr val="tx1"/>
                </a:solidFill>
              </a:rPr>
              <a:t>:", max($</a:t>
            </a:r>
            <a:r>
              <a:rPr lang="en-US" altLang="ko-KR" sz="1150" dirty="0" err="1">
                <a:solidFill>
                  <a:schemeClr val="tx1"/>
                </a:solidFill>
              </a:rPr>
              <a:t>ary</a:t>
            </a:r>
            <a:r>
              <a:rPr lang="en-US" altLang="ko-KR" sz="1150" dirty="0">
                <a:solidFill>
                  <a:schemeClr val="tx1"/>
                </a:solidFill>
              </a:rPr>
              <a:t>) ," </a:t>
            </a:r>
            <a:r>
              <a:rPr lang="ko-KR" altLang="en-US" sz="1150" dirty="0">
                <a:solidFill>
                  <a:schemeClr val="tx1"/>
                </a:solidFill>
              </a:rPr>
              <a:t>최소</a:t>
            </a:r>
            <a:r>
              <a:rPr lang="en-US" altLang="ko-KR" sz="1150" dirty="0">
                <a:solidFill>
                  <a:schemeClr val="tx1"/>
                </a:solidFill>
              </a:rPr>
              <a:t>:", min(-123, 50, 999),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7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8    </a:t>
            </a:r>
            <a:r>
              <a:rPr lang="en-US" altLang="ko-KR" sz="1150" dirty="0">
                <a:solidFill>
                  <a:schemeClr val="tx1"/>
                </a:solidFill>
              </a:rPr>
              <a:t>echo pi(), " ", round(M_PI), " ",ceil(M_PI),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9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10   </a:t>
            </a:r>
            <a:r>
              <a:rPr lang="en-US" altLang="ko-KR" sz="1150" dirty="0">
                <a:solidFill>
                  <a:schemeClr val="tx1"/>
                </a:solidFill>
              </a:rPr>
              <a:t>$str = " IT </a:t>
            </a:r>
            <a:r>
              <a:rPr lang="en-US" altLang="ko-KR" sz="1150" dirty="0" err="1">
                <a:solidFill>
                  <a:schemeClr val="tx1"/>
                </a:solidFill>
              </a:rPr>
              <a:t>CookBook</a:t>
            </a:r>
            <a:r>
              <a:rPr lang="en-US" altLang="ko-KR" sz="1150" dirty="0">
                <a:solidFill>
                  <a:schemeClr val="tx1"/>
                </a:solidFill>
              </a:rPr>
              <a:t> MySQL "; // </a:t>
            </a:r>
            <a:r>
              <a:rPr lang="ko-KR" altLang="en-US" sz="1150" dirty="0">
                <a:solidFill>
                  <a:schemeClr val="tx1"/>
                </a:solidFill>
              </a:rPr>
              <a:t>앞뒤에 공백 </a:t>
            </a:r>
            <a:r>
              <a:rPr lang="en-US" altLang="ko-KR" sz="1150" dirty="0">
                <a:solidFill>
                  <a:schemeClr val="tx1"/>
                </a:solidFill>
              </a:rPr>
              <a:t>3</a:t>
            </a:r>
            <a:r>
              <a:rPr lang="ko-KR" altLang="en-US" sz="1150" dirty="0">
                <a:solidFill>
                  <a:schemeClr val="tx1"/>
                </a:solidFill>
              </a:rPr>
              <a:t>개씩 </a:t>
            </a:r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11   </a:t>
            </a:r>
            <a:r>
              <a:rPr lang="en-US" altLang="ko-KR" sz="1150" dirty="0">
                <a:solidFill>
                  <a:schemeClr val="tx1"/>
                </a:solidFill>
              </a:rPr>
              <a:t>$str = trim($str);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12   </a:t>
            </a:r>
            <a:r>
              <a:rPr lang="en-US" altLang="ko-KR" sz="1150" dirty="0">
                <a:solidFill>
                  <a:schemeClr val="tx1"/>
                </a:solidFill>
              </a:rPr>
              <a:t>echo "#", $str, "#",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13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14   </a:t>
            </a:r>
            <a:r>
              <a:rPr lang="en-US" altLang="ko-KR" sz="1150" dirty="0">
                <a:solidFill>
                  <a:schemeClr val="tx1"/>
                </a:solidFill>
              </a:rPr>
              <a:t>echo "</a:t>
            </a:r>
            <a:r>
              <a:rPr lang="ko-KR" altLang="en-US" sz="1150" dirty="0">
                <a:solidFill>
                  <a:schemeClr val="tx1"/>
                </a:solidFill>
              </a:rPr>
              <a:t>문자열 길이</a:t>
            </a:r>
            <a:r>
              <a:rPr lang="en-US" altLang="ko-KR" sz="1150" dirty="0">
                <a:solidFill>
                  <a:schemeClr val="tx1"/>
                </a:solidFill>
              </a:rPr>
              <a:t>:", </a:t>
            </a:r>
            <a:r>
              <a:rPr lang="en-US" altLang="ko-KR" sz="1150" dirty="0" err="1">
                <a:solidFill>
                  <a:schemeClr val="tx1"/>
                </a:solidFill>
              </a:rPr>
              <a:t>strlen</a:t>
            </a:r>
            <a:r>
              <a:rPr lang="en-US" altLang="ko-KR" sz="1150" dirty="0">
                <a:solidFill>
                  <a:schemeClr val="tx1"/>
                </a:solidFill>
              </a:rPr>
              <a:t>($str),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15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16   </a:t>
            </a:r>
            <a:r>
              <a:rPr lang="en-US" altLang="ko-KR" sz="1150" dirty="0">
                <a:solidFill>
                  <a:schemeClr val="tx1"/>
                </a:solidFill>
              </a:rPr>
              <a:t>echo </a:t>
            </a:r>
            <a:r>
              <a:rPr lang="en-US" altLang="ko-KR" sz="1150" dirty="0" err="1">
                <a:solidFill>
                  <a:schemeClr val="tx1"/>
                </a:solidFill>
              </a:rPr>
              <a:t>str_repeat</a:t>
            </a:r>
            <a:r>
              <a:rPr lang="en-US" altLang="ko-KR" sz="1150" dirty="0">
                <a:solidFill>
                  <a:schemeClr val="tx1"/>
                </a:solidFill>
              </a:rPr>
              <a:t>("-", 30),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17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18   </a:t>
            </a:r>
            <a:r>
              <a:rPr lang="en-US" altLang="ko-KR" sz="1150" dirty="0">
                <a:solidFill>
                  <a:schemeClr val="tx1"/>
                </a:solidFill>
              </a:rPr>
              <a:t>echo </a:t>
            </a:r>
            <a:r>
              <a:rPr lang="en-US" altLang="ko-KR" sz="1150" dirty="0" err="1">
                <a:solidFill>
                  <a:schemeClr val="tx1"/>
                </a:solidFill>
              </a:rPr>
              <a:t>str_replace</a:t>
            </a:r>
            <a:r>
              <a:rPr lang="en-US" altLang="ko-KR" sz="1150" dirty="0">
                <a:solidFill>
                  <a:schemeClr val="tx1"/>
                </a:solidFill>
              </a:rPr>
              <a:t>( "MySQL", "</a:t>
            </a:r>
            <a:r>
              <a:rPr lang="ko-KR" altLang="en-US" sz="1150" dirty="0" err="1">
                <a:solidFill>
                  <a:schemeClr val="tx1"/>
                </a:solidFill>
              </a:rPr>
              <a:t>마이에스큐엘</a:t>
            </a:r>
            <a:r>
              <a:rPr lang="en-US" altLang="ko-KR" sz="1150" dirty="0">
                <a:solidFill>
                  <a:schemeClr val="tx1"/>
                </a:solidFill>
              </a:rPr>
              <a:t>", "IT </a:t>
            </a:r>
            <a:r>
              <a:rPr lang="en-US" altLang="ko-KR" sz="1150" dirty="0" err="1">
                <a:solidFill>
                  <a:schemeClr val="tx1"/>
                </a:solidFill>
              </a:rPr>
              <a:t>CookBook</a:t>
            </a:r>
            <a:r>
              <a:rPr lang="en-US" altLang="ko-KR" sz="1150" dirty="0">
                <a:solidFill>
                  <a:schemeClr val="tx1"/>
                </a:solidFill>
              </a:rPr>
              <a:t> MySQL"),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19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20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ary</a:t>
            </a:r>
            <a:r>
              <a:rPr lang="en-US" altLang="ko-KR" sz="1150" dirty="0">
                <a:solidFill>
                  <a:schemeClr val="tx1"/>
                </a:solidFill>
              </a:rPr>
              <a:t> = </a:t>
            </a:r>
            <a:r>
              <a:rPr lang="en-US" altLang="ko-KR" sz="1150" dirty="0" err="1">
                <a:solidFill>
                  <a:schemeClr val="tx1"/>
                </a:solidFill>
              </a:rPr>
              <a:t>str_split</a:t>
            </a:r>
            <a:r>
              <a:rPr lang="en-US" altLang="ko-KR" sz="1150" dirty="0">
                <a:solidFill>
                  <a:schemeClr val="tx1"/>
                </a:solidFill>
              </a:rPr>
              <a:t>("IT </a:t>
            </a:r>
            <a:r>
              <a:rPr lang="en-US" altLang="ko-KR" sz="1150" dirty="0" err="1">
                <a:solidFill>
                  <a:schemeClr val="tx1"/>
                </a:solidFill>
              </a:rPr>
              <a:t>CookBook</a:t>
            </a:r>
            <a:r>
              <a:rPr lang="en-US" altLang="ko-KR" sz="1150" dirty="0">
                <a:solidFill>
                  <a:schemeClr val="tx1"/>
                </a:solidFill>
              </a:rPr>
              <a:t> MySQL", 3);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21   </a:t>
            </a:r>
            <a:r>
              <a:rPr lang="en-US" altLang="ko-KR" sz="1150" dirty="0" err="1">
                <a:solidFill>
                  <a:schemeClr val="tx1"/>
                </a:solidFill>
              </a:rPr>
              <a:t>print_r</a:t>
            </a:r>
            <a:r>
              <a:rPr lang="en-US" altLang="ko-KR" sz="1150" dirty="0">
                <a:solidFill>
                  <a:schemeClr val="tx1"/>
                </a:solidFill>
              </a:rPr>
              <a:t>($</a:t>
            </a:r>
            <a:r>
              <a:rPr lang="en-US" altLang="ko-KR" sz="1150" dirty="0" err="1">
                <a:solidFill>
                  <a:schemeClr val="tx1"/>
                </a:solidFill>
              </a:rPr>
              <a:t>ary</a:t>
            </a:r>
            <a:r>
              <a:rPr lang="en-US" altLang="ko-KR" sz="1150" dirty="0">
                <a:solidFill>
                  <a:schemeClr val="tx1"/>
                </a:solidFill>
              </a:rPr>
              <a:t>); echo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 // </a:t>
            </a:r>
            <a:r>
              <a:rPr lang="ko-KR" altLang="en-US" sz="1150" dirty="0">
                <a:solidFill>
                  <a:schemeClr val="tx1"/>
                </a:solidFill>
              </a:rPr>
              <a:t>배열 출력 </a:t>
            </a:r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22   </a:t>
            </a:r>
            <a:r>
              <a:rPr lang="en-US" altLang="ko-KR" sz="1150" dirty="0">
                <a:solidFill>
                  <a:schemeClr val="tx1"/>
                </a:solidFill>
              </a:rPr>
              <a:t>echo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23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24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ary</a:t>
            </a:r>
            <a:r>
              <a:rPr lang="en-US" altLang="ko-KR" sz="1150" dirty="0">
                <a:solidFill>
                  <a:schemeClr val="tx1"/>
                </a:solidFill>
              </a:rPr>
              <a:t> = explode(" ", "IT </a:t>
            </a:r>
            <a:r>
              <a:rPr lang="en-US" altLang="ko-KR" sz="1150" dirty="0" err="1">
                <a:solidFill>
                  <a:schemeClr val="tx1"/>
                </a:solidFill>
              </a:rPr>
              <a:t>CookBook</a:t>
            </a:r>
            <a:r>
              <a:rPr lang="en-US" altLang="ko-KR" sz="1150" dirty="0">
                <a:solidFill>
                  <a:schemeClr val="tx1"/>
                </a:solidFill>
              </a:rPr>
              <a:t> MySQL");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25   </a:t>
            </a:r>
            <a:r>
              <a:rPr lang="en-US" altLang="ko-KR" sz="1150" dirty="0" err="1">
                <a:solidFill>
                  <a:schemeClr val="tx1"/>
                </a:solidFill>
              </a:rPr>
              <a:t>print_r</a:t>
            </a:r>
            <a:r>
              <a:rPr lang="en-US" altLang="ko-KR" sz="1150" dirty="0">
                <a:solidFill>
                  <a:schemeClr val="tx1"/>
                </a:solidFill>
              </a:rPr>
              <a:t>($</a:t>
            </a:r>
            <a:r>
              <a:rPr lang="en-US" altLang="ko-KR" sz="1150" dirty="0" err="1">
                <a:solidFill>
                  <a:schemeClr val="tx1"/>
                </a:solidFill>
              </a:rPr>
              <a:t>ary</a:t>
            </a:r>
            <a:r>
              <a:rPr lang="en-US" altLang="ko-KR" sz="1150" dirty="0">
                <a:solidFill>
                  <a:schemeClr val="tx1"/>
                </a:solidFill>
              </a:rPr>
              <a:t>); echo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 // </a:t>
            </a:r>
            <a:r>
              <a:rPr lang="ko-KR" altLang="en-US" sz="1150" dirty="0">
                <a:solidFill>
                  <a:schemeClr val="tx1"/>
                </a:solidFill>
              </a:rPr>
              <a:t>배열 출력 </a:t>
            </a:r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26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27   </a:t>
            </a:r>
            <a:r>
              <a:rPr lang="en-US" altLang="ko-KR" sz="1150" dirty="0">
                <a:solidFill>
                  <a:schemeClr val="tx1"/>
                </a:solidFill>
              </a:rPr>
              <a:t>echo implode($</a:t>
            </a:r>
            <a:r>
              <a:rPr lang="en-US" altLang="ko-KR" sz="1150" dirty="0" err="1">
                <a:solidFill>
                  <a:schemeClr val="tx1"/>
                </a:solidFill>
              </a:rPr>
              <a:t>ary</a:t>
            </a:r>
            <a:r>
              <a:rPr lang="en-US" altLang="ko-KR" sz="1150" dirty="0">
                <a:solidFill>
                  <a:schemeClr val="tx1"/>
                </a:solidFill>
              </a:rPr>
              <a:t>, " "), "&lt;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28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29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myHTML</a:t>
            </a:r>
            <a:r>
              <a:rPr lang="en-US" altLang="ko-KR" sz="1150" dirty="0">
                <a:solidFill>
                  <a:schemeClr val="tx1"/>
                </a:solidFill>
              </a:rPr>
              <a:t> = "&lt;A </a:t>
            </a:r>
            <a:r>
              <a:rPr lang="en-US" altLang="ko-KR" sz="1150" dirty="0" err="1">
                <a:solidFill>
                  <a:schemeClr val="tx1"/>
                </a:solidFill>
              </a:rPr>
              <a:t>href</a:t>
            </a:r>
            <a:r>
              <a:rPr lang="en-US" altLang="ko-KR" sz="1150" dirty="0">
                <a:solidFill>
                  <a:schemeClr val="tx1"/>
                </a:solidFill>
              </a:rPr>
              <a:t>='www.hanbit.co.kr'&gt; </a:t>
            </a:r>
            <a:r>
              <a:rPr lang="ko-KR" altLang="en-US" sz="1150" dirty="0" err="1">
                <a:solidFill>
                  <a:schemeClr val="tx1"/>
                </a:solidFill>
              </a:rPr>
              <a:t>한빛아카데미</a:t>
            </a:r>
            <a:r>
              <a:rPr lang="ko-KR" altLang="en-US" sz="1150" dirty="0">
                <a:solidFill>
                  <a:schemeClr val="tx1"/>
                </a:solidFill>
              </a:rPr>
              <a:t> </a:t>
            </a:r>
            <a:r>
              <a:rPr lang="en-US" altLang="ko-KR" sz="1150" dirty="0">
                <a:solidFill>
                  <a:schemeClr val="tx1"/>
                </a:solidFill>
              </a:rPr>
              <a:t>&lt;/A&gt; &lt;</a:t>
            </a:r>
            <a:r>
              <a:rPr lang="en-US" altLang="ko-KR" sz="1150" dirty="0" err="1">
                <a:solidFill>
                  <a:schemeClr val="tx1"/>
                </a:solidFill>
              </a:rPr>
              <a:t>br</a:t>
            </a:r>
            <a:r>
              <a:rPr lang="en-US" altLang="ko-KR" sz="115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30   </a:t>
            </a:r>
            <a:r>
              <a:rPr lang="en-US" altLang="ko-KR" sz="1150" dirty="0">
                <a:solidFill>
                  <a:schemeClr val="tx1"/>
                </a:solidFill>
              </a:rPr>
              <a:t>echo $</a:t>
            </a:r>
            <a:r>
              <a:rPr lang="en-US" altLang="ko-KR" sz="1150" dirty="0" err="1">
                <a:solidFill>
                  <a:schemeClr val="tx1"/>
                </a:solidFill>
              </a:rPr>
              <a:t>myHTML</a:t>
            </a:r>
            <a:r>
              <a:rPr lang="en-US" altLang="ko-KR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31   </a:t>
            </a:r>
            <a:r>
              <a:rPr lang="en-US" altLang="ko-KR" sz="1150" dirty="0">
                <a:solidFill>
                  <a:schemeClr val="tx1"/>
                </a:solidFill>
              </a:rPr>
              <a:t>echo </a:t>
            </a:r>
            <a:r>
              <a:rPr lang="en-US" altLang="ko-KR" sz="1150" dirty="0" err="1">
                <a:solidFill>
                  <a:schemeClr val="tx1"/>
                </a:solidFill>
              </a:rPr>
              <a:t>htmlspecialchars</a:t>
            </a:r>
            <a:r>
              <a:rPr lang="en-US" altLang="ko-KR" sz="1150" dirty="0">
                <a:solidFill>
                  <a:schemeClr val="tx1"/>
                </a:solidFill>
              </a:rPr>
              <a:t>($</a:t>
            </a:r>
            <a:r>
              <a:rPr lang="en-US" altLang="ko-KR" sz="1150" dirty="0" err="1">
                <a:solidFill>
                  <a:schemeClr val="tx1"/>
                </a:solidFill>
              </a:rPr>
              <a:t>myHTML</a:t>
            </a:r>
            <a:r>
              <a:rPr lang="en-US" altLang="ko-KR" sz="11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32</a:t>
            </a:r>
            <a:r>
              <a:rPr lang="en-US" altLang="ko-KR" sz="1150" dirty="0">
                <a:solidFill>
                  <a:schemeClr val="tx1"/>
                </a:solidFill>
              </a:rPr>
              <a:t> 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5645553-7C6C-4008-8D48-FA32C037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24" y="998730"/>
            <a:ext cx="3322371" cy="16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PHP</a:t>
            </a:r>
            <a:r>
              <a:rPr lang="ko-KR" altLang="en-US" dirty="0"/>
              <a:t> 프로그래밍의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사이트 구축  </a:t>
            </a:r>
            <a:endParaRPr lang="en-US" altLang="ko-KR" b="0" dirty="0"/>
          </a:p>
          <a:p>
            <a:pPr lvl="1"/>
            <a:r>
              <a:rPr lang="en-US" altLang="ko-KR" dirty="0"/>
              <a:t>Apache, MySQL, PHP</a:t>
            </a:r>
            <a:r>
              <a:rPr lang="ko-KR" altLang="en-US" dirty="0"/>
              <a:t>는 줄여서 </a:t>
            </a:r>
            <a:r>
              <a:rPr lang="en-US" altLang="ko-KR" dirty="0"/>
              <a:t>APM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r>
              <a:rPr lang="en-US" altLang="ko-KR" dirty="0"/>
              <a:t>Apache</a:t>
            </a:r>
            <a:r>
              <a:rPr lang="ko-KR" altLang="en-US" dirty="0"/>
              <a:t>는 웹 서버 기능을</a:t>
            </a:r>
            <a:r>
              <a:rPr lang="en-US" altLang="ko-KR" dirty="0"/>
              <a:t>, MySQL</a:t>
            </a:r>
            <a:r>
              <a:rPr lang="ko-KR" altLang="en-US" dirty="0"/>
              <a:t>은 데이터베이스 기능을</a:t>
            </a:r>
            <a:r>
              <a:rPr lang="en-US" altLang="ko-KR" dirty="0"/>
              <a:t>, PHP</a:t>
            </a:r>
            <a:r>
              <a:rPr lang="ko-KR" altLang="en-US" dirty="0"/>
              <a:t>는 웹 프로그래밍 기능을 제공</a:t>
            </a:r>
            <a:endParaRPr lang="en-US" altLang="ko-KR" dirty="0"/>
          </a:p>
          <a:p>
            <a:pPr lvl="1"/>
            <a:r>
              <a:rPr lang="ko-KR" altLang="en-US" dirty="0"/>
              <a:t>많은 웹 사이트는 이 세 가지를 조합한 환경으로 웹 서비스를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MySQL </a:t>
            </a:r>
            <a:r>
              <a:rPr lang="ko-KR" altLang="en-US" dirty="0"/>
              <a:t>설치 동영상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 smtClean="0"/>
              <a:t>13-1</a:t>
            </a:r>
            <a:r>
              <a:rPr lang="en-US" altLang="ko-KR" dirty="0"/>
              <a:t>)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hlinkClick r:id="rId2"/>
              </a:rPr>
              <a:t>https://www.youtube.com/watch?v=vAy4079h4yU&amp;t=18s</a:t>
            </a:r>
            <a:endParaRPr lang="en-US" altLang="ko-KR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3-6 </a:t>
            </a:r>
            <a:r>
              <a:rPr lang="ko-KR" altLang="en-US" dirty="0"/>
              <a:t>내장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과 관련된 내장 함수</a:t>
            </a:r>
            <a:endParaRPr lang="en-US" altLang="ko-KR" dirty="0"/>
          </a:p>
          <a:p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D33B723-C351-4914-8B36-74383006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5" y="1317842"/>
            <a:ext cx="7302935" cy="41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91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HTML</a:t>
            </a:r>
            <a:r>
              <a:rPr lang="ko-KR" altLang="en-US" dirty="0"/>
              <a:t>과 </a:t>
            </a:r>
            <a:r>
              <a:rPr lang="en-US" altLang="ko-KR" dirty="0"/>
              <a:t>PHP </a:t>
            </a:r>
            <a:r>
              <a:rPr lang="ko-KR" altLang="en-US" dirty="0"/>
              <a:t>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웹 브라우저에서 </a:t>
            </a:r>
            <a:r>
              <a:rPr lang="en-US" altLang="ko-KR" dirty="0"/>
              <a:t>MySQL </a:t>
            </a:r>
            <a:r>
              <a:rPr lang="ko-KR" altLang="en-US" dirty="0"/>
              <a:t>서버에 데이터를 입력하는 과정</a:t>
            </a:r>
            <a:endParaRPr lang="en-US" altLang="ko-KR" sz="600" dirty="0"/>
          </a:p>
          <a:p>
            <a:pPr marL="357188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076C28E-F7AA-4373-ABF3-90045ABE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9" y="1420902"/>
            <a:ext cx="7833642" cy="26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79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HTML</a:t>
            </a:r>
            <a:r>
              <a:rPr lang="ko-KR" altLang="en-US" dirty="0"/>
              <a:t>과 </a:t>
            </a:r>
            <a:r>
              <a:rPr lang="en-US" altLang="ko-KR" dirty="0"/>
              <a:t>PHP </a:t>
            </a:r>
            <a:r>
              <a:rPr lang="ko-KR" altLang="en-US" dirty="0"/>
              <a:t>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사용자의 아이디와 이름을 입력한 후 </a:t>
            </a:r>
            <a:r>
              <a:rPr lang="en-US" altLang="ko-KR" dirty="0"/>
              <a:t>PHP </a:t>
            </a:r>
            <a:r>
              <a:rPr lang="ko-KR" altLang="en-US" dirty="0"/>
              <a:t>파일을 전달하는 코드 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8069224-47B1-4E59-AEAA-82B8A60F74EC}"/>
              </a:ext>
            </a:extLst>
          </p:cNvPr>
          <p:cNvSpPr/>
          <p:nvPr/>
        </p:nvSpPr>
        <p:spPr>
          <a:xfrm>
            <a:off x="476545" y="1178751"/>
            <a:ext cx="8235915" cy="32853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&lt;HTML&gt;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400" dirty="0">
                <a:solidFill>
                  <a:schemeClr val="tx1"/>
                </a:solidFill>
              </a:rPr>
              <a:t>&lt;HEAD&gt;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  </a:t>
            </a:r>
            <a:r>
              <a:rPr lang="en-US" altLang="ko-KR" sz="1400" dirty="0">
                <a:solidFill>
                  <a:schemeClr val="tx1"/>
                </a:solidFill>
              </a:rPr>
              <a:t>&lt;META http-</a:t>
            </a:r>
            <a:r>
              <a:rPr lang="en-US" altLang="ko-KR" sz="1400" dirty="0" err="1">
                <a:solidFill>
                  <a:schemeClr val="tx1"/>
                </a:solidFill>
              </a:rPr>
              <a:t>equiv</a:t>
            </a:r>
            <a:r>
              <a:rPr lang="en-US" altLang="ko-KR" sz="1400" dirty="0">
                <a:solidFill>
                  <a:schemeClr val="tx1"/>
                </a:solidFill>
              </a:rPr>
              <a:t>="content-type" content="text/html; charset=utf-8"&gt;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altLang="ko-KR" sz="1400" dirty="0">
                <a:solidFill>
                  <a:schemeClr val="tx1"/>
                </a:solidFill>
              </a:rPr>
              <a:t>&lt;/HEAD&gt;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400" dirty="0">
                <a:solidFill>
                  <a:schemeClr val="tx1"/>
                </a:solidFill>
              </a:rPr>
              <a:t>&lt;BODY&gt;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400" dirty="0">
                <a:solidFill>
                  <a:schemeClr val="tx1"/>
                </a:solidFill>
              </a:rPr>
              <a:t>&lt;FORM METHOD="post" ACTION="</a:t>
            </a:r>
            <a:r>
              <a:rPr lang="en-US" altLang="ko-KR" sz="1400" dirty="0" err="1">
                <a:solidFill>
                  <a:schemeClr val="tx1"/>
                </a:solidFill>
              </a:rPr>
              <a:t>receive.php</a:t>
            </a:r>
            <a:r>
              <a:rPr lang="en-US" altLang="ko-KR" sz="14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       </a:t>
            </a:r>
            <a:r>
              <a:rPr lang="ko-KR" altLang="en-US" sz="1400" dirty="0">
                <a:solidFill>
                  <a:schemeClr val="tx1"/>
                </a:solidFill>
              </a:rPr>
              <a:t>아이디 </a:t>
            </a:r>
            <a:r>
              <a:rPr lang="en-US" altLang="ko-KR" sz="1400" dirty="0">
                <a:solidFill>
                  <a:schemeClr val="tx1"/>
                </a:solidFill>
              </a:rPr>
              <a:t>: &lt;INPUT TYPE ="text" NAME="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       </a:t>
            </a:r>
            <a:r>
              <a:rPr lang="ko-KR" altLang="en-US" sz="1400" dirty="0">
                <a:solidFill>
                  <a:schemeClr val="tx1"/>
                </a:solidFill>
              </a:rPr>
              <a:t>이름 </a:t>
            </a:r>
            <a:r>
              <a:rPr lang="en-US" altLang="ko-KR" sz="1400" dirty="0">
                <a:solidFill>
                  <a:schemeClr val="tx1"/>
                </a:solidFill>
              </a:rPr>
              <a:t>: &lt;INPUT TYPE ="text" NAME="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     </a:t>
            </a:r>
            <a:r>
              <a:rPr lang="en-US" altLang="ko-KR" sz="1400" dirty="0">
                <a:solidFill>
                  <a:schemeClr val="tx1"/>
                </a:solidFill>
              </a:rPr>
              <a:t>&lt;BR&gt;&lt;BR&gt;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     </a:t>
            </a:r>
            <a:r>
              <a:rPr lang="en-US" altLang="ko-KR" sz="1400" dirty="0">
                <a:solidFill>
                  <a:schemeClr val="tx1"/>
                </a:solidFill>
              </a:rPr>
              <a:t>&lt;INPUT TYPE="submit" VALUE="</a:t>
            </a:r>
            <a:r>
              <a:rPr lang="ko-KR" altLang="en-US" sz="1400" dirty="0">
                <a:solidFill>
                  <a:schemeClr val="tx1"/>
                </a:solidFill>
              </a:rPr>
              <a:t>전송</a:t>
            </a:r>
            <a:r>
              <a:rPr lang="en-US" altLang="ko-KR" sz="14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  </a:t>
            </a:r>
            <a:r>
              <a:rPr lang="en-US" altLang="ko-KR" sz="1400" dirty="0">
                <a:solidFill>
                  <a:schemeClr val="tx1"/>
                </a:solidFill>
              </a:rPr>
              <a:t>&lt;/FORM&gt;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 </a:t>
            </a:r>
            <a:r>
              <a:rPr lang="en-US" altLang="ko-KR" sz="140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 </a:t>
            </a:r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86167CD-AE47-4A41-A417-C8C449A2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4519042"/>
            <a:ext cx="6466667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8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HTML</a:t>
            </a:r>
            <a:r>
              <a:rPr lang="ko-KR" altLang="en-US" dirty="0"/>
              <a:t>과 </a:t>
            </a:r>
            <a:r>
              <a:rPr lang="en-US" altLang="ko-KR" dirty="0"/>
              <a:t>PHP </a:t>
            </a:r>
            <a:r>
              <a:rPr lang="ko-KR" altLang="en-US" dirty="0"/>
              <a:t>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send.html </a:t>
            </a:r>
            <a:r>
              <a:rPr lang="ko-KR" altLang="en-US" dirty="0"/>
              <a:t>파일의 내용을 받은 </a:t>
            </a:r>
            <a:r>
              <a:rPr lang="en-US" altLang="ko-KR" dirty="0" err="1"/>
              <a:t>receive.php</a:t>
            </a:r>
            <a:r>
              <a:rPr lang="en-US" altLang="ko-KR" dirty="0"/>
              <a:t> </a:t>
            </a:r>
            <a:r>
              <a:rPr lang="ko-KR" altLang="en-US" dirty="0"/>
              <a:t>파일의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GET </a:t>
            </a:r>
            <a:r>
              <a:rPr lang="ko-KR" altLang="en-US" dirty="0"/>
              <a:t>방식으로 데이터를 주고받으려면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13-16]</a:t>
            </a:r>
            <a:r>
              <a:rPr lang="ko-KR" altLang="en-US" dirty="0"/>
              <a:t>에서 </a:t>
            </a:r>
            <a:r>
              <a:rPr lang="en-US" altLang="ko-KR" dirty="0"/>
              <a:t>7</a:t>
            </a:r>
            <a:r>
              <a:rPr lang="ko-KR" altLang="en-US" dirty="0"/>
              <a:t>행의 </a:t>
            </a:r>
            <a:r>
              <a:rPr lang="en-US" altLang="ko-KR" dirty="0"/>
              <a:t>post</a:t>
            </a:r>
            <a:r>
              <a:rPr lang="ko-KR" altLang="en-US" dirty="0"/>
              <a:t>를 </a:t>
            </a:r>
            <a:r>
              <a:rPr lang="en-US" altLang="ko-KR" dirty="0"/>
              <a:t>get</a:t>
            </a:r>
            <a:r>
              <a:rPr lang="ko-KR" altLang="en-US" dirty="0"/>
              <a:t>으로 바꾸고</a:t>
            </a:r>
            <a:r>
              <a:rPr lang="en-US" altLang="ko-KR" dirty="0"/>
              <a:t>, [</a:t>
            </a:r>
            <a:r>
              <a:rPr lang="ko-KR" altLang="en-US" dirty="0"/>
              <a:t>소스코드 </a:t>
            </a:r>
            <a:r>
              <a:rPr lang="en-US" altLang="ko-KR" dirty="0"/>
              <a:t>13-17]</a:t>
            </a:r>
            <a:r>
              <a:rPr lang="ko-KR" altLang="en-US" dirty="0"/>
              <a:t>에서 </a:t>
            </a:r>
            <a:r>
              <a:rPr lang="en-US" altLang="ko-KR" dirty="0"/>
              <a:t>2, 3</a:t>
            </a:r>
            <a:r>
              <a:rPr lang="ko-KR" altLang="en-US" dirty="0"/>
              <a:t>행의 </a:t>
            </a:r>
            <a:r>
              <a:rPr lang="en-US" altLang="ko-KR" dirty="0"/>
              <a:t>$_POST</a:t>
            </a:r>
            <a:r>
              <a:rPr lang="ko-KR" altLang="en-US" dirty="0"/>
              <a:t>를 </a:t>
            </a:r>
            <a:r>
              <a:rPr lang="en-US" altLang="ko-KR" dirty="0"/>
              <a:t>$_GET</a:t>
            </a:r>
            <a:r>
              <a:rPr lang="ko-KR" altLang="en-US" dirty="0"/>
              <a:t>으로 바꾸면 됨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8069224-47B1-4E59-AEAA-82B8A60F74EC}"/>
              </a:ext>
            </a:extLst>
          </p:cNvPr>
          <p:cNvSpPr/>
          <p:nvPr/>
        </p:nvSpPr>
        <p:spPr>
          <a:xfrm>
            <a:off x="476545" y="1178751"/>
            <a:ext cx="8235915" cy="1620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$_POST["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$_POST["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전달 받은 아이디 </a:t>
            </a:r>
            <a:r>
              <a:rPr lang="en-US" altLang="ko-KR" sz="1400" dirty="0">
                <a:solidFill>
                  <a:schemeClr val="tx1"/>
                </a:solidFill>
              </a:rPr>
              <a:t>: ", $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6    echo "</a:t>
            </a:r>
            <a:r>
              <a:rPr lang="ko-KR" altLang="en-US" sz="1400" dirty="0">
                <a:solidFill>
                  <a:schemeClr val="tx1"/>
                </a:solidFill>
              </a:rPr>
              <a:t>전달 받은 이름 </a:t>
            </a:r>
            <a:r>
              <a:rPr lang="en-US" altLang="ko-KR" sz="1400" dirty="0">
                <a:solidFill>
                  <a:schemeClr val="tx1"/>
                </a:solidFill>
              </a:rPr>
              <a:t>: ", $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8DDF84A-8C2D-4F93-A3C1-3D01977C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2858960"/>
            <a:ext cx="6457143" cy="1323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33868C5-2983-45DF-95C3-04202F0CD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9" y="5367230"/>
            <a:ext cx="8066667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HTML</a:t>
            </a:r>
            <a:r>
              <a:rPr lang="ko-KR" altLang="en-US" dirty="0"/>
              <a:t>과 </a:t>
            </a:r>
            <a:r>
              <a:rPr lang="en-US" altLang="ko-KR" dirty="0"/>
              <a:t>PHP </a:t>
            </a:r>
            <a:r>
              <a:rPr lang="ko-KR" altLang="en-US" dirty="0"/>
              <a:t>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방식과 </a:t>
            </a:r>
            <a:r>
              <a:rPr lang="en-US" altLang="ko-KR" dirty="0"/>
              <a:t>GET </a:t>
            </a:r>
            <a:r>
              <a:rPr lang="ko-KR" altLang="en-US" dirty="0"/>
              <a:t>방식의 차이점</a:t>
            </a:r>
            <a:endParaRPr lang="en-US" altLang="ko-KR" dirty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방식은 주소 창에 ‘ </a:t>
            </a:r>
            <a:r>
              <a:rPr lang="en-US" altLang="ko-KR" dirty="0"/>
              <a:t>localhost/</a:t>
            </a:r>
            <a:r>
              <a:rPr lang="en-US" altLang="ko-KR" dirty="0" err="1"/>
              <a:t>receive.php</a:t>
            </a:r>
            <a:r>
              <a:rPr lang="en-US" altLang="ko-KR" dirty="0"/>
              <a:t>’</a:t>
            </a:r>
            <a:r>
              <a:rPr lang="ko-KR" altLang="en-US" dirty="0"/>
              <a:t>만 있음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주소 뒤에 ‘</a:t>
            </a:r>
            <a:r>
              <a:rPr lang="en-US" altLang="ko-KR" dirty="0"/>
              <a:t>?</a:t>
            </a:r>
            <a:r>
              <a:rPr lang="ko-KR" altLang="en-US" dirty="0"/>
              <a:t>변수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&amp;</a:t>
            </a:r>
            <a:r>
              <a:rPr lang="ko-KR" altLang="en-US" dirty="0"/>
              <a:t>변수</a:t>
            </a:r>
            <a:r>
              <a:rPr lang="en-US" altLang="ko-KR" dirty="0"/>
              <a:t>=</a:t>
            </a:r>
            <a:r>
              <a:rPr lang="ko-KR" altLang="en-US" dirty="0" err="1"/>
              <a:t>값’이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전달되는 데이터가 주소 창에 노출되기 때문에 주의</a:t>
            </a:r>
            <a:endParaRPr lang="en-US" altLang="ko-KR" dirty="0"/>
          </a:p>
          <a:p>
            <a:pPr lvl="1"/>
            <a:r>
              <a:rPr lang="ko-KR" altLang="en-US" dirty="0"/>
              <a:t>비밀번호와 같이 중요한 정보를 전달하는 경우에는 </a:t>
            </a:r>
            <a:r>
              <a:rPr lang="en-US" altLang="ko-KR" dirty="0"/>
              <a:t>POST </a:t>
            </a:r>
            <a:r>
              <a:rPr lang="ko-KR" altLang="en-US" dirty="0"/>
              <a:t>방식을 사용하는 것이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70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HTML</a:t>
            </a:r>
            <a:r>
              <a:rPr lang="ko-KR" altLang="en-US" dirty="0"/>
              <a:t>과 </a:t>
            </a:r>
            <a:r>
              <a:rPr lang="en-US" altLang="ko-KR" dirty="0"/>
              <a:t>PHP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문법으로만 작성된 파일은 * </a:t>
            </a:r>
            <a:r>
              <a:rPr lang="en-US" altLang="ko-KR" dirty="0"/>
              <a:t>.php</a:t>
            </a:r>
            <a:r>
              <a:rPr lang="ko-KR" altLang="en-US" dirty="0"/>
              <a:t>로 저장해서 사용해도 상관없음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9474FFB-5EDF-484E-AE60-B6F45DF6A9AA}"/>
              </a:ext>
            </a:extLst>
          </p:cNvPr>
          <p:cNvSpPr/>
          <p:nvPr/>
        </p:nvSpPr>
        <p:spPr>
          <a:xfrm>
            <a:off x="476545" y="1178751"/>
            <a:ext cx="8235915" cy="2250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&lt;HTML&gt;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400" dirty="0">
                <a:solidFill>
                  <a:schemeClr val="tx1"/>
                </a:solidFill>
              </a:rPr>
              <a:t>&lt;HEAD&gt;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  </a:t>
            </a:r>
            <a:r>
              <a:rPr lang="en-US" altLang="ko-KR" sz="1400" dirty="0">
                <a:solidFill>
                  <a:schemeClr val="tx1"/>
                </a:solidFill>
              </a:rPr>
              <a:t>&lt;META http-</a:t>
            </a:r>
            <a:r>
              <a:rPr lang="en-US" altLang="ko-KR" sz="1400" dirty="0" err="1">
                <a:solidFill>
                  <a:schemeClr val="tx1"/>
                </a:solidFill>
              </a:rPr>
              <a:t>equiv</a:t>
            </a:r>
            <a:r>
              <a:rPr lang="en-US" altLang="ko-KR" sz="1400" dirty="0">
                <a:solidFill>
                  <a:schemeClr val="tx1"/>
                </a:solidFill>
              </a:rPr>
              <a:t>="content-type" content="text/html; charset=utf-8"&gt;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altLang="ko-KR" sz="1400" dirty="0">
                <a:solidFill>
                  <a:schemeClr val="tx1"/>
                </a:solidFill>
              </a:rPr>
              <a:t>&lt;/HEAD&gt;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400" dirty="0">
                <a:solidFill>
                  <a:schemeClr val="tx1"/>
                </a:solidFill>
              </a:rPr>
              <a:t>&lt;BODY&gt;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400" dirty="0">
                <a:solidFill>
                  <a:schemeClr val="tx1"/>
                </a:solidFill>
              </a:rPr>
              <a:t>&lt;H1&gt;</a:t>
            </a:r>
            <a:r>
              <a:rPr lang="ko-KR" altLang="en-US" sz="1400" dirty="0">
                <a:solidFill>
                  <a:schemeClr val="tx1"/>
                </a:solidFill>
              </a:rPr>
              <a:t>이 파일은 * </a:t>
            </a:r>
            <a:r>
              <a:rPr lang="en-US" altLang="ko-KR" sz="1400" dirty="0">
                <a:solidFill>
                  <a:schemeClr val="tx1"/>
                </a:solidFill>
              </a:rPr>
              <a:t>.PHP </a:t>
            </a:r>
            <a:r>
              <a:rPr lang="ko-KR" altLang="en-US" sz="1400" dirty="0">
                <a:solidFill>
                  <a:schemeClr val="tx1"/>
                </a:solidFill>
              </a:rPr>
              <a:t>입니다</a:t>
            </a:r>
            <a:r>
              <a:rPr lang="en-US" altLang="ko-KR" sz="1400" dirty="0">
                <a:solidFill>
                  <a:schemeClr val="tx1"/>
                </a:solidFill>
              </a:rPr>
              <a:t>.&lt;/H1&gt;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</a:t>
            </a:r>
            <a:r>
              <a:rPr lang="en-US" altLang="ko-KR" sz="140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</a:t>
            </a:r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15035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HTML</a:t>
            </a:r>
            <a:r>
              <a:rPr lang="ko-KR" altLang="en-US" dirty="0"/>
              <a:t>과 </a:t>
            </a:r>
            <a:r>
              <a:rPr lang="en-US" altLang="ko-KR" dirty="0"/>
              <a:t>PHP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HTML </a:t>
            </a:r>
            <a:r>
              <a:rPr lang="ko-KR" altLang="en-US" dirty="0"/>
              <a:t>코드를 섞어서 사용할 수도 있음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9474FFB-5EDF-484E-AE60-B6F45DF6A9AA}"/>
              </a:ext>
            </a:extLst>
          </p:cNvPr>
          <p:cNvSpPr/>
          <p:nvPr/>
        </p:nvSpPr>
        <p:spPr>
          <a:xfrm>
            <a:off x="476545" y="1178750"/>
            <a:ext cx="8235915" cy="35103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400" dirty="0">
                <a:solidFill>
                  <a:schemeClr val="tx1"/>
                </a:solidFill>
              </a:rPr>
              <a:t>$num1 = 100;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 </a:t>
            </a:r>
            <a:r>
              <a:rPr lang="en-US" altLang="ko-KR" sz="1400" dirty="0">
                <a:solidFill>
                  <a:schemeClr val="tx1"/>
                </a:solidFill>
              </a:rPr>
              <a:t>$num2 = 200;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400" dirty="0">
                <a:solidFill>
                  <a:schemeClr val="tx1"/>
                </a:solidFill>
              </a:rPr>
              <a:t>$sum = $num1 + $num2;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400" dirty="0">
                <a:solidFill>
                  <a:schemeClr val="tx1"/>
                </a:solidFill>
              </a:rPr>
              <a:t>?&gt;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400" dirty="0">
                <a:solidFill>
                  <a:schemeClr val="tx1"/>
                </a:solidFill>
              </a:rPr>
              <a:t>&lt;HTML&gt;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</a:t>
            </a:r>
            <a:r>
              <a:rPr lang="en-US" altLang="ko-KR" sz="1400" dirty="0">
                <a:solidFill>
                  <a:schemeClr val="tx1"/>
                </a:solidFill>
              </a:rPr>
              <a:t>&lt;HEAD&gt;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   </a:t>
            </a:r>
            <a:r>
              <a:rPr lang="en-US" altLang="ko-KR" sz="1400" dirty="0">
                <a:solidFill>
                  <a:schemeClr val="tx1"/>
                </a:solidFill>
              </a:rPr>
              <a:t>&lt;META http-</a:t>
            </a:r>
            <a:r>
              <a:rPr lang="en-US" altLang="ko-KR" sz="1400" dirty="0" err="1">
                <a:solidFill>
                  <a:schemeClr val="tx1"/>
                </a:solidFill>
              </a:rPr>
              <a:t>equiv</a:t>
            </a:r>
            <a:r>
              <a:rPr lang="en-US" altLang="ko-KR" sz="1400" dirty="0">
                <a:solidFill>
                  <a:schemeClr val="tx1"/>
                </a:solidFill>
              </a:rPr>
              <a:t>="content-type" content="text/html; charset=utf-8"&gt;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</a:t>
            </a:r>
            <a:r>
              <a:rPr lang="en-US" altLang="ko-KR" sz="1400" dirty="0">
                <a:solidFill>
                  <a:schemeClr val="tx1"/>
                </a:solidFill>
              </a:rPr>
              <a:t>&lt;/HEAD&gt;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</a:t>
            </a:r>
            <a:r>
              <a:rPr lang="en-US" altLang="ko-KR" sz="1400" dirty="0">
                <a:solidFill>
                  <a:schemeClr val="tx1"/>
                </a:solidFill>
              </a:rPr>
              <a:t>&lt;BODY&gt;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   </a:t>
            </a:r>
            <a:r>
              <a:rPr lang="en-US" altLang="ko-KR" sz="1400" dirty="0">
                <a:solidFill>
                  <a:schemeClr val="tx1"/>
                </a:solidFill>
              </a:rPr>
              <a:t>&lt;H1&gt;</a:t>
            </a:r>
            <a:r>
              <a:rPr lang="ko-KR" altLang="en-US" sz="1400" dirty="0">
                <a:solidFill>
                  <a:schemeClr val="tx1"/>
                </a:solidFill>
              </a:rPr>
              <a:t>계산 결과는 </a:t>
            </a:r>
            <a:r>
              <a:rPr lang="en-US" altLang="ko-KR" sz="1400" dirty="0">
                <a:solidFill>
                  <a:schemeClr val="tx1"/>
                </a:solidFill>
              </a:rPr>
              <a:t>&lt;?php echo $sum ?&gt; </a:t>
            </a:r>
            <a:r>
              <a:rPr lang="ko-KR" altLang="en-US" sz="1400" dirty="0">
                <a:solidFill>
                  <a:schemeClr val="tx1"/>
                </a:solidFill>
              </a:rPr>
              <a:t>입니다</a:t>
            </a:r>
            <a:r>
              <a:rPr lang="en-US" altLang="ko-KR" sz="1400" dirty="0">
                <a:solidFill>
                  <a:schemeClr val="tx1"/>
                </a:solidFill>
              </a:rPr>
              <a:t>.&lt;/H1&gt;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 </a:t>
            </a:r>
            <a:r>
              <a:rPr lang="en-US" altLang="ko-KR" sz="140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 </a:t>
            </a:r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32653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dirty="0"/>
              <a:t>XAMPP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/>
              <a:t>XAMPP 7.2.9 </a:t>
            </a:r>
            <a:r>
              <a:rPr lang="ko-KR" altLang="en-US" dirty="0"/>
              <a:t>버전</a:t>
            </a:r>
            <a:r>
              <a:rPr lang="en-US" altLang="ko-KR" dirty="0"/>
              <a:t>(xampp-win32-7.2.9-0</a:t>
            </a:r>
          </a:p>
          <a:p>
            <a:pPr marL="93662" indent="0">
              <a:buNone/>
            </a:pPr>
            <a:r>
              <a:rPr lang="en-US" altLang="ko-KR" dirty="0"/>
              <a:t>        -VC15-installer.exe, 129.6 MB)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</a:t>
            </a:r>
            <a:r>
              <a:rPr lang="en-US" altLang="ko-KR" sz="1400" dirty="0"/>
              <a:t>-2 </a:t>
            </a:r>
            <a:r>
              <a:rPr lang="ko-KR" altLang="en-US" sz="1400" dirty="0"/>
              <a:t>로고 확인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1-3 [Warning] </a:t>
            </a:r>
            <a:r>
              <a:rPr lang="ko-KR" altLang="en-US" dirty="0"/>
              <a:t>창이 나오면 </a:t>
            </a:r>
            <a:r>
              <a:rPr lang="en-US" altLang="ko-KR" dirty="0"/>
              <a:t>&lt;OK&gt; </a:t>
            </a:r>
            <a:r>
              <a:rPr lang="ko-KR" altLang="en-US" dirty="0"/>
              <a:t>클릭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13194C3-1767-4636-9C4B-82D8F6F0B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44" y="1117115"/>
            <a:ext cx="4657933" cy="27618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B6211D7-A7CC-4F9C-B41A-08ABEDA64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4144928"/>
            <a:ext cx="2537828" cy="11214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72188F5-3B7A-4DA8-BB74-54207E638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73368"/>
            <a:ext cx="4158008" cy="12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1-4 [Setup - XAMPP]</a:t>
            </a:r>
            <a:r>
              <a:rPr lang="ko-KR" altLang="en-US" dirty="0"/>
              <a:t>에서 </a:t>
            </a:r>
            <a:r>
              <a:rPr lang="en-US" altLang="ko-KR" dirty="0"/>
              <a:t>&lt;Next&gt;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1-5 </a:t>
            </a:r>
            <a:r>
              <a:rPr lang="ko-KR" altLang="en-US" sz="1400" dirty="0"/>
              <a:t>설치할 제품 선택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1-6 </a:t>
            </a:r>
            <a:r>
              <a:rPr lang="ko-KR" altLang="en-US" dirty="0"/>
              <a:t>그대로 두고 </a:t>
            </a:r>
            <a:r>
              <a:rPr lang="en-US" altLang="ko-KR" dirty="0"/>
              <a:t>&lt;Next&gt; </a:t>
            </a:r>
            <a:r>
              <a:rPr lang="ko-KR" altLang="en-US" dirty="0"/>
              <a:t>클릭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6F3C68A-967F-49FC-B68F-4B2ADB7A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56" y="1117115"/>
            <a:ext cx="4771120" cy="32029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AD2320-E942-49B1-A371-2822C907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56" y="4529300"/>
            <a:ext cx="4780952" cy="16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721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1-7 ‘ Learn more about </a:t>
            </a:r>
            <a:r>
              <a:rPr lang="en-US" altLang="ko-KR" dirty="0" err="1"/>
              <a:t>Bitnami</a:t>
            </a:r>
            <a:r>
              <a:rPr lang="en-US" altLang="ko-KR" dirty="0"/>
              <a:t> for </a:t>
            </a:r>
          </a:p>
          <a:p>
            <a:pPr marL="93662" indent="0">
              <a:buNone/>
            </a:pPr>
            <a:r>
              <a:rPr lang="en-US" altLang="ko-KR" dirty="0"/>
              <a:t>          XAMPP’</a:t>
            </a:r>
            <a:r>
              <a:rPr lang="ko-KR" altLang="en-US" dirty="0"/>
              <a:t>의 체크를 해제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1-8 </a:t>
            </a:r>
            <a:r>
              <a:rPr lang="ko-KR" altLang="en-US" dirty="0"/>
              <a:t>설치 진행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ACA8D43-AF95-4FA6-917F-EEB5AA181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28" y="845586"/>
            <a:ext cx="4620663" cy="24483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3C03C16-EC87-4089-986C-E207B0FED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28" y="3554183"/>
            <a:ext cx="4646050" cy="3183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067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1-9 </a:t>
            </a:r>
            <a:r>
              <a:rPr lang="ko-KR" altLang="en-US" dirty="0"/>
              <a:t>모두 체크 표시를 하고 </a:t>
            </a:r>
            <a:r>
              <a:rPr lang="en-US" altLang="ko-KR" dirty="0"/>
              <a:t>&lt;</a:t>
            </a:r>
            <a:r>
              <a:rPr lang="ko-KR" altLang="en-US" dirty="0"/>
              <a:t>액세스 허용</a:t>
            </a:r>
            <a:r>
              <a:rPr lang="en-US" altLang="ko-KR" dirty="0"/>
              <a:t>&gt;</a:t>
            </a:r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1-10 ‘ Do you want to start the Control </a:t>
            </a:r>
          </a:p>
          <a:p>
            <a:pPr marL="93662" indent="0">
              <a:buNone/>
            </a:pPr>
            <a:r>
              <a:rPr lang="en-US" altLang="ko-KR" dirty="0"/>
              <a:t>          Panel now?’</a:t>
            </a:r>
            <a:r>
              <a:rPr lang="ko-KR" altLang="en-US" dirty="0"/>
              <a:t>의 체크 해제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647F81B-3525-47FA-9BA5-B518EC3B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11" y="870752"/>
            <a:ext cx="4771120" cy="27463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9852C7B-DDE9-4D5B-B1DF-D7FF7358E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56" y="3864313"/>
            <a:ext cx="4780952" cy="16571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85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 XAMPP 7.2.9 </a:t>
            </a:r>
            <a:r>
              <a:rPr lang="ko-KR" altLang="en-US" dirty="0"/>
              <a:t>버전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449</a:t>
            </a:r>
            <a:r>
              <a:rPr lang="en-US" altLang="ko-KR" sz="1200" dirty="0">
                <a:latin typeface="+mn-ea"/>
                <a:ea typeface="+mn-ea"/>
              </a:rPr>
              <a:t>~457p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서버의 설정 변경하기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</a:t>
            </a:r>
            <a:r>
              <a:rPr lang="en-US" altLang="ko-KR" sz="1400" dirty="0"/>
              <a:t>-1 </a:t>
            </a:r>
            <a:r>
              <a:rPr lang="ko-KR" altLang="en-US" dirty="0"/>
              <a:t>메모장에서 </a:t>
            </a:r>
            <a:r>
              <a:rPr lang="en-US" altLang="ko-KR" dirty="0"/>
              <a:t>my.ini </a:t>
            </a:r>
            <a:r>
              <a:rPr lang="ko-KR" altLang="en-US" dirty="0"/>
              <a:t>파일을 염 </a:t>
            </a:r>
            <a:r>
              <a:rPr lang="en-US" altLang="ko-KR" dirty="0"/>
              <a:t>     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   2</a:t>
            </a:r>
            <a:r>
              <a:rPr lang="en-US" altLang="ko-KR" sz="1400" dirty="0"/>
              <a:t>-2 </a:t>
            </a:r>
            <a:r>
              <a:rPr lang="ko-KR" altLang="en-US" sz="1400" dirty="0"/>
              <a:t>다음 </a:t>
            </a:r>
            <a:r>
              <a:rPr lang="en-US" altLang="ko-KR" sz="1400" dirty="0"/>
              <a:t>4</a:t>
            </a:r>
            <a:r>
              <a:rPr lang="ko-KR" altLang="en-US" sz="1400" dirty="0"/>
              <a:t>줄 추가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D2AC088-8FE2-4E86-A68B-002F5F8DCE66}"/>
              </a:ext>
            </a:extLst>
          </p:cNvPr>
          <p:cNvSpPr/>
          <p:nvPr/>
        </p:nvSpPr>
        <p:spPr>
          <a:xfrm>
            <a:off x="476545" y="1438948"/>
            <a:ext cx="8235915" cy="11349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cmd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CD %PROGRAMDATA%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CD MySQL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CD "MySQL Server 8.0"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NOTEPAD my.ini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D78F9D7-5597-4307-B012-2058CB7DC1F4}"/>
              </a:ext>
            </a:extLst>
          </p:cNvPr>
          <p:cNvSpPr/>
          <p:nvPr/>
        </p:nvSpPr>
        <p:spPr>
          <a:xfrm>
            <a:off x="476545" y="3158971"/>
            <a:ext cx="8235915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collation-server = utf8_unicode_ci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character-set-server = utf8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default_authentication_plugin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mysql_native_password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skip-character-set-client-handshake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80566B8-CFFA-4F69-9258-C67233D6D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6" y="4221446"/>
            <a:ext cx="6030670" cy="23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8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</TotalTime>
  <Words>3298</Words>
  <Application>Microsoft Office PowerPoint</Application>
  <PresentationFormat>화면 슬라이드 쇼(4:3)</PresentationFormat>
  <Paragraphs>702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PHP 프로그래밍의 개요</vt:lpstr>
      <vt:lpstr>[실습 13-1] XAMPP 7.2.9 버전 설치하기</vt:lpstr>
      <vt:lpstr>[실습 13-1] XAMPP 7.2.9 버전 설치하기</vt:lpstr>
      <vt:lpstr>[실습 13-1] XAMPP 7.2.9 버전 설치하기</vt:lpstr>
      <vt:lpstr>[실습 13-1] XAMPP 7.2.9 버전 설치하기</vt:lpstr>
      <vt:lpstr>[실습 13-1] XAMPP 7.2.9 버전 설치하기</vt:lpstr>
      <vt:lpstr>[실습 13-1] XAMPP 7.2.9 버전 설치하기</vt:lpstr>
      <vt:lpstr>[실습 13-1] XAMPP 7.2.9 버전 설치하기</vt:lpstr>
      <vt:lpstr>[실습 13-1] XAMPP 7.2.9 버전 설치하기</vt:lpstr>
      <vt:lpstr>[실습 13-1] XAMPP 7.2.9 버전 설치하기</vt:lpstr>
      <vt:lpstr>[실습 13-1] XAMPP 7.2.9 버전 설치하기</vt:lpstr>
      <vt:lpstr>2-1 서버 스크립트와 클라이언트 스크립트 </vt:lpstr>
      <vt:lpstr>2-1 서버 스크립트와 클라이언트 스크립트 </vt:lpstr>
      <vt:lpstr>2-2 HTML 태그  </vt:lpstr>
      <vt:lpstr>2-2 HTML 태그  </vt:lpstr>
      <vt:lpstr>2-2 HTML 태그  </vt:lpstr>
      <vt:lpstr>2-2 HTML 태그  </vt:lpstr>
      <vt:lpstr>3-1 변수</vt:lpstr>
      <vt:lpstr>3-1 변수</vt:lpstr>
      <vt:lpstr>3-2 데이터 형식</vt:lpstr>
      <vt:lpstr>3-2 데이터 형식</vt:lpstr>
      <vt:lpstr>3-3 조건문</vt:lpstr>
      <vt:lpstr>3-3 조건문</vt:lpstr>
      <vt:lpstr>3-3 조건문</vt:lpstr>
      <vt:lpstr>3-3 조건문</vt:lpstr>
      <vt:lpstr>3-4 반복문 </vt:lpstr>
      <vt:lpstr>3-4 반복문 </vt:lpstr>
      <vt:lpstr>3-4 반복문 </vt:lpstr>
      <vt:lpstr>3-4 반복문 </vt:lpstr>
      <vt:lpstr>3-5 배열</vt:lpstr>
      <vt:lpstr>3-5 배열</vt:lpstr>
      <vt:lpstr>3-5 배열</vt:lpstr>
      <vt:lpstr>3-5 배열</vt:lpstr>
      <vt:lpstr>3-5 배열</vt:lpstr>
      <vt:lpstr>3-6 내장 함수 </vt:lpstr>
      <vt:lpstr>3-6 내장 함수 </vt:lpstr>
      <vt:lpstr>3-6 내장 함수 </vt:lpstr>
      <vt:lpstr>4-1 HTML과 PHP 데이터 전송</vt:lpstr>
      <vt:lpstr>4-1 HTML과 PHP 데이터 전송</vt:lpstr>
      <vt:lpstr>4-1 HTML과 PHP 데이터 전송</vt:lpstr>
      <vt:lpstr>4-1 HTML과 PHP 데이터 전송</vt:lpstr>
      <vt:lpstr>4-2 HTML과 PHP 프로그래밍</vt:lpstr>
      <vt:lpstr>4-2 HTML과 PHP 프로그래밍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Microsoft 계정</cp:lastModifiedBy>
  <cp:revision>415</cp:revision>
  <dcterms:created xsi:type="dcterms:W3CDTF">2012-07-23T02:34:37Z</dcterms:created>
  <dcterms:modified xsi:type="dcterms:W3CDTF">2020-09-14T02:31:54Z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