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702" r:id="rId2"/>
    <p:sldMasterId id="2147483714" r:id="rId3"/>
  </p:sldMasterIdLst>
  <p:notesMasterIdLst>
    <p:notesMasterId r:id="rId23"/>
  </p:notesMasterIdLst>
  <p:handoutMasterIdLst>
    <p:handoutMasterId r:id="rId24"/>
  </p:handoutMasterIdLst>
  <p:sldIdLst>
    <p:sldId id="290" r:id="rId4"/>
    <p:sldId id="286" r:id="rId5"/>
    <p:sldId id="289" r:id="rId6"/>
    <p:sldId id="287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8" autoAdjust="0"/>
    <p:restoredTop sz="90709" autoAdjust="0"/>
  </p:normalViewPr>
  <p:slideViewPr>
    <p:cSldViewPr>
      <p:cViewPr varScale="1">
        <p:scale>
          <a:sx n="105" d="100"/>
          <a:sy n="105" d="100"/>
        </p:scale>
        <p:origin x="-20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fld id="{EDEA5494-5506-46B6-8550-F1D1A57EBF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3513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53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50" charset="-127"/>
              </a:defRPr>
            </a:lvl1pPr>
          </a:lstStyle>
          <a:p>
            <a:pPr>
              <a:defRPr/>
            </a:pPr>
            <a:fld id="{F9DD347E-AECA-44D0-8AA3-F94126750C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99822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ea typeface="굴림" panose="020B0600000101010101" pitchFamily="50" charset="-127"/>
                </a:endParaRPr>
              </a:p>
            </p:txBody>
          </p:sp>
          <p:sp>
            <p:nvSpPr>
              <p:cNvPr id="8" name="Rectangle 5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ea typeface="굴림" panose="020B0600000101010101" pitchFamily="50" charset="-127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10" name="Freeform 8"/>
            <p:cNvSpPr>
              <a:spLocks/>
            </p:cNvSpPr>
            <p:nvPr userDrawn="1"/>
          </p:nvSpPr>
          <p:spPr bwMode="auto">
            <a:xfrm rot="-507431">
              <a:off x="0" y="1477"/>
              <a:ext cx="1059" cy="172"/>
            </a:xfrm>
            <a:custGeom>
              <a:avLst/>
              <a:gdLst>
                <a:gd name="T0" fmla="*/ 1059 w 1059"/>
                <a:gd name="T1" fmla="*/ 0 h 172"/>
                <a:gd name="T2" fmla="*/ 147 w 1059"/>
                <a:gd name="T3" fmla="*/ 144 h 172"/>
                <a:gd name="T4" fmla="*/ 177 w 1059"/>
                <a:gd name="T5" fmla="*/ 171 h 172"/>
                <a:gd name="T6" fmla="*/ 1059 w 1059"/>
                <a:gd name="T7" fmla="*/ 24 h 172"/>
                <a:gd name="T8" fmla="*/ 1059 w 1059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 rot="-507431">
              <a:off x="1173" y="864"/>
              <a:ext cx="4122" cy="630"/>
            </a:xfrm>
            <a:custGeom>
              <a:avLst/>
              <a:gdLst>
                <a:gd name="T0" fmla="*/ 0 w 4122"/>
                <a:gd name="T1" fmla="*/ 204 h 630"/>
                <a:gd name="T2" fmla="*/ 3544 w 4122"/>
                <a:gd name="T3" fmla="*/ 348 h 630"/>
                <a:gd name="T4" fmla="*/ 3680 w 4122"/>
                <a:gd name="T5" fmla="*/ 630 h 630"/>
                <a:gd name="T6" fmla="*/ 3616 w 4122"/>
                <a:gd name="T7" fmla="*/ 624 h 630"/>
                <a:gd name="T8" fmla="*/ 3534 w 4122"/>
                <a:gd name="T9" fmla="*/ 368 h 630"/>
                <a:gd name="T10" fmla="*/ 17 w 4122"/>
                <a:gd name="T11" fmla="*/ 231 h 630"/>
                <a:gd name="T12" fmla="*/ 0 w 4122"/>
                <a:gd name="T13" fmla="*/ 204 h 6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" name="Group 10"/>
            <p:cNvGrpSpPr>
              <a:grpSpLocks/>
            </p:cNvGrpSpPr>
            <p:nvPr userDrawn="1"/>
          </p:nvGrpSpPr>
          <p:grpSpPr bwMode="auto"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ea typeface="굴림" panose="020B0600000101010101" pitchFamily="50" charset="-127"/>
                </a:endParaRPr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ea typeface="굴림" panose="020B0600000101010101" pitchFamily="50" charset="-127"/>
                </a:endParaRP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ea typeface="굴림" panose="020B0600000101010101" pitchFamily="50" charset="-127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ea typeface="굴림" panose="020B0600000101010101" pitchFamily="50" charset="-127"/>
                </a:endParaRPr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ea typeface="굴림" panose="020B0600000101010101" pitchFamily="50" charset="-127"/>
                </a:endParaRPr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ea typeface="굴림" panose="020B0600000101010101" pitchFamily="50" charset="-127"/>
                </a:endParaRPr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ea typeface="굴림" panose="020B0600000101010101" pitchFamily="50" charset="-127"/>
                </a:endParaRPr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ea typeface="굴림" panose="020B0600000101010101" pitchFamily="50" charset="-127"/>
                </a:endParaRPr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19476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9477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78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94B59-1D36-4A4B-BFB6-D3B073E25E2F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00D10-58B3-44A4-BF09-B10219FD0B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650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221F-FE05-45EA-B5CA-A531BA0952AA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AC03E-4482-440A-89AF-CEF0D6B992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58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00113" y="1628775"/>
            <a:ext cx="3810000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2513" y="1628775"/>
            <a:ext cx="3810000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EA773-6708-4FFD-9C88-1DF75F8F2A8A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A84D8-F6CB-4BEA-8614-3C15868D4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4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6375" y="549275"/>
            <a:ext cx="7667625" cy="8382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00113" y="1628775"/>
            <a:ext cx="3810000" cy="4876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62513" y="1628775"/>
            <a:ext cx="3810000" cy="2362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862513" y="4143375"/>
            <a:ext cx="3810000" cy="2362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5BB75-46DC-46EF-A292-9C49082C0A9A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8AAEC-94BF-4C1C-99CA-659996F41A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8925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E6E7-2F9F-4814-94F7-543F6A51627E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D0274-1750-44FC-88F8-76FA0FB2C5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32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E6E7-2F9F-4814-94F7-543F6A51627E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9B70D-4A11-449E-807B-65468AC271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04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E6E7-2F9F-4814-94F7-543F6A51627E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906BA-BA20-4F1A-89B6-E9D06E7CC3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64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E6E7-2F9F-4814-94F7-543F6A51627E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47243-1564-44B1-A3A3-F74BECD935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2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E6E7-2F9F-4814-94F7-543F6A51627E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177A7-CE52-48D5-9F92-68DE20555AE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4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E6E7-2F9F-4814-94F7-543F6A51627E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F73F7-38E9-425B-83EA-4ABE83BEE3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3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54147-173F-4F94-8115-A5C4EF561759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F8A04-A703-4B82-A318-3732E3B0B2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803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E6E7-2F9F-4814-94F7-543F6A51627E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7E78A-305B-46C9-B245-6E0461ED0D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5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E6E7-2F9F-4814-94F7-543F6A51627E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4BA35-0BB2-4C8A-88EC-ED76CAAE62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14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E6E7-2F9F-4814-94F7-543F6A51627E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9FEA4-5D59-4AF8-AA28-095B5C7A53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63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E6E7-2F9F-4814-94F7-543F6A51627E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E3C58-9F55-4DEF-9513-72482DEBB3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E6E7-2F9F-4814-94F7-543F6A51627E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69E8-BC01-49F2-960F-7DB1951B51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51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55971-6CCE-4C49-9C43-4930496BC7E8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14DA6-629C-420A-8C27-4586A6D7F1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51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55971-6CCE-4C49-9C43-4930496BC7E8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6D446-F3A0-47F8-87DB-E00FB07B11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259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55971-6CCE-4C49-9C43-4930496BC7E8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7481E-2B28-4B8F-B827-9D387BDDC3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24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55971-6CCE-4C49-9C43-4930496BC7E8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9DBC3-001D-4A90-934E-EDFD6FDCFC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55971-6CCE-4C49-9C43-4930496BC7E8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6BF60-FFA6-4FEB-8730-6BD0DC540C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0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896C3-9B2D-40A7-A85A-71504AA96992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F5A79-0FC7-49FE-9CA7-1B7DAD9C17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29333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55971-6CCE-4C49-9C43-4930496BC7E8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EFE3C-2FAB-4940-B92C-1BF642FC07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92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55971-6CCE-4C49-9C43-4930496BC7E8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561A4-DFCB-4F2F-94F2-B480C041E6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002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55971-6CCE-4C49-9C43-4930496BC7E8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9E90-8934-46A3-B908-1E8A20AEC3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67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55971-6CCE-4C49-9C43-4930496BC7E8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AC69E-A8BE-4C82-996E-ADC5E8C99E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205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55971-6CCE-4C49-9C43-4930496BC7E8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9819F-608B-4524-AE3E-3032520E3E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167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55971-6CCE-4C49-9C43-4930496BC7E8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49A18-28FE-4A50-9152-F099971D8E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2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7553F-865E-4F92-A0DA-2FACFFF6777D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30E6A-AB1A-40C2-93CE-3D3C515493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88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E15B2-C615-4587-8887-5A0000011723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6FE60-F436-4AE0-A813-8911C96F4B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21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1E5D1-F0AA-4527-8DD8-4E7C2BB371E2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DAF27-EF8E-4250-9605-55B4F7FB26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217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06B98-A007-486E-AD7D-B3FA85EBB4BA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ACFC4-65F5-4948-A5FE-62D0ED65A9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970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02F7-8EDB-429F-8690-1F6E77504DA3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DB80A-D654-41FA-B542-F4129144B8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898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93BD3-FE2A-48B1-A3F0-50619FE9DBCB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5C8B0-3BBB-4B84-B13F-8D08B08C4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801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141288"/>
            <a:ext cx="9167813" cy="6999288"/>
            <a:chOff x="-15" y="-89"/>
            <a:chExt cx="5775" cy="4409"/>
          </a:xfrm>
        </p:grpSpPr>
        <p:sp>
          <p:nvSpPr>
            <p:cNvPr id="1031" name="Rectangle 3"/>
            <p:cNvSpPr>
              <a:spLocks noChangeArrowheads="1"/>
            </p:cNvSpPr>
            <p:nvPr userDrawn="1"/>
          </p:nvSpPr>
          <p:spPr bwMode="ltGray"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ea typeface="굴림" panose="020B0600000101010101" pitchFamily="50" charset="-127"/>
              </a:endParaRPr>
            </a:p>
          </p:txBody>
        </p:sp>
        <p:sp>
          <p:nvSpPr>
            <p:cNvPr id="1032" name="Rectangle 4" descr="Cacback"/>
            <p:cNvSpPr>
              <a:spLocks noChangeArrowheads="1"/>
            </p:cNvSpPr>
            <p:nvPr userDrawn="1"/>
          </p:nvSpPr>
          <p:spPr bwMode="ltGray">
            <a:xfrm>
              <a:off x="0" y="0"/>
              <a:ext cx="1119" cy="4320"/>
            </a:xfrm>
            <a:prstGeom prst="rect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ea typeface="굴림" panose="020B0600000101010101" pitchFamily="50" charset="-127"/>
              </a:endParaRPr>
            </a:p>
          </p:txBody>
        </p:sp>
        <p:grpSp>
          <p:nvGrpSpPr>
            <p:cNvPr id="1033" name="Group 5"/>
            <p:cNvGrpSpPr>
              <a:grpSpLocks/>
            </p:cNvGrpSpPr>
            <p:nvPr userDrawn="1"/>
          </p:nvGrpSpPr>
          <p:grpSpPr bwMode="auto"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035" name="Freeform 6"/>
              <p:cNvSpPr>
                <a:spLocks/>
              </p:cNvSpPr>
              <p:nvPr userDrawn="1"/>
            </p:nvSpPr>
            <p:spPr bwMode="auto">
              <a:xfrm rot="-507431">
                <a:off x="20" y="524"/>
                <a:ext cx="1059" cy="172"/>
              </a:xfrm>
              <a:custGeom>
                <a:avLst/>
                <a:gdLst>
                  <a:gd name="T0" fmla="*/ 1059 w 1059"/>
                  <a:gd name="T1" fmla="*/ 0 h 172"/>
                  <a:gd name="T2" fmla="*/ 147 w 1059"/>
                  <a:gd name="T3" fmla="*/ 144 h 172"/>
                  <a:gd name="T4" fmla="*/ 177 w 1059"/>
                  <a:gd name="T5" fmla="*/ 171 h 172"/>
                  <a:gd name="T6" fmla="*/ 1059 w 1059"/>
                  <a:gd name="T7" fmla="*/ 24 h 172"/>
                  <a:gd name="T8" fmla="*/ 1059 w 1059"/>
                  <a:gd name="T9" fmla="*/ 0 h 1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6" name="Freeform 7"/>
              <p:cNvSpPr>
                <a:spLocks/>
              </p:cNvSpPr>
              <p:nvPr userDrawn="1"/>
            </p:nvSpPr>
            <p:spPr bwMode="auto">
              <a:xfrm rot="-507431">
                <a:off x="1193" y="-89"/>
                <a:ext cx="4122" cy="630"/>
              </a:xfrm>
              <a:custGeom>
                <a:avLst/>
                <a:gdLst>
                  <a:gd name="T0" fmla="*/ 0 w 4122"/>
                  <a:gd name="T1" fmla="*/ 204 h 630"/>
                  <a:gd name="T2" fmla="*/ 3544 w 4122"/>
                  <a:gd name="T3" fmla="*/ 348 h 630"/>
                  <a:gd name="T4" fmla="*/ 3680 w 4122"/>
                  <a:gd name="T5" fmla="*/ 630 h 630"/>
                  <a:gd name="T6" fmla="*/ 3616 w 4122"/>
                  <a:gd name="T7" fmla="*/ 624 h 630"/>
                  <a:gd name="T8" fmla="*/ 3534 w 4122"/>
                  <a:gd name="T9" fmla="*/ 368 h 630"/>
                  <a:gd name="T10" fmla="*/ 17 w 4122"/>
                  <a:gd name="T11" fmla="*/ 231 h 630"/>
                  <a:gd name="T12" fmla="*/ 0 w 4122"/>
                  <a:gd name="T13" fmla="*/ 204 h 6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037" name="Group 8"/>
              <p:cNvGrpSpPr>
                <a:grpSpLocks/>
              </p:cNvGrpSpPr>
              <p:nvPr userDrawn="1"/>
            </p:nvGrpSpPr>
            <p:grpSpPr bwMode="auto"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038" name="Oval 9"/>
                <p:cNvSpPr>
                  <a:spLocks noChangeArrowheads="1"/>
                </p:cNvSpPr>
                <p:nvPr/>
              </p:nvSpPr>
              <p:spPr bwMode="auto"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39" name="Oval 10"/>
                <p:cNvSpPr>
                  <a:spLocks noChangeArrowheads="1"/>
                </p:cNvSpPr>
                <p:nvPr/>
              </p:nvSpPr>
              <p:spPr bwMode="auto"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0" name="Oval 11"/>
                <p:cNvSpPr>
                  <a:spLocks noChangeArrowheads="1"/>
                </p:cNvSpPr>
                <p:nvPr/>
              </p:nvSpPr>
              <p:spPr bwMode="auto"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1" name="Oval 12"/>
                <p:cNvSpPr>
                  <a:spLocks noChangeArrowheads="1"/>
                </p:cNvSpPr>
                <p:nvPr/>
              </p:nvSpPr>
              <p:spPr bwMode="auto"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2" name="Oval 13"/>
                <p:cNvSpPr>
                  <a:spLocks noChangeArrowheads="1"/>
                </p:cNvSpPr>
                <p:nvPr/>
              </p:nvSpPr>
              <p:spPr bwMode="auto"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3" name="Oval 14"/>
                <p:cNvSpPr>
                  <a:spLocks noChangeArrowheads="1"/>
                </p:cNvSpPr>
                <p:nvPr/>
              </p:nvSpPr>
              <p:spPr bwMode="auto"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4" name="Oval 15"/>
                <p:cNvSpPr>
                  <a:spLocks noChangeArrowheads="1"/>
                </p:cNvSpPr>
                <p:nvPr/>
              </p:nvSpPr>
              <p:spPr bwMode="auto"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5" name="Oval 16"/>
                <p:cNvSpPr>
                  <a:spLocks noChangeArrowheads="1"/>
                </p:cNvSpPr>
                <p:nvPr/>
              </p:nvSpPr>
              <p:spPr bwMode="auto"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046" name="Oval 17"/>
                <p:cNvSpPr>
                  <a:spLocks noChangeArrowheads="1"/>
                </p:cNvSpPr>
                <p:nvPr/>
              </p:nvSpPr>
              <p:spPr bwMode="auto"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ko-KR" altLang="en-US" smtClean="0">
                    <a:ea typeface="굴림" panose="020B0600000101010101" pitchFamily="50" charset="-127"/>
                  </a:endParaRPr>
                </a:p>
              </p:txBody>
            </p:sp>
          </p:grpSp>
        </p:grpSp>
        <p:sp>
          <p:nvSpPr>
            <p:cNvPr id="1034" name="Rectangle 18"/>
            <p:cNvSpPr>
              <a:spLocks noChangeArrowheads="1"/>
            </p:cNvSpPr>
            <p:nvPr userDrawn="1"/>
          </p:nvSpPr>
          <p:spPr bwMode="white"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ko-KR" altLang="en-US" smtClean="0">
                <a:ea typeface="굴림" panose="020B0600000101010101" pitchFamily="50" charset="-127"/>
              </a:endParaRPr>
            </a:p>
          </p:txBody>
        </p:sp>
      </p:grpSp>
      <p:sp>
        <p:nvSpPr>
          <p:cNvPr id="102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549275"/>
            <a:ext cx="76676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28775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8453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57EA9B0A-3B7A-43B6-B005-65B193761A78}" type="datetime1">
              <a:rPr lang="en-US" altLang="ko-KR"/>
              <a:pPr>
                <a:defRPr/>
              </a:pPr>
              <a:t>3/17/2020</a:t>
            </a:fld>
            <a:endParaRPr lang="en-US" altLang="ko-KR"/>
          </a:p>
        </p:txBody>
      </p:sp>
      <p:sp>
        <p:nvSpPr>
          <p:cNvPr id="18455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굴림" pitchFamily="50" charset="-127"/>
              </a:defRPr>
            </a:lvl1pPr>
          </a:lstStyle>
          <a:p>
            <a:pPr>
              <a:defRPr/>
            </a:pPr>
            <a:fld id="{59789686-466A-4BE8-A8B5-260DCB1211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D7E6E7-2F9F-4814-94F7-543F6A51627E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4D2C0A3-BD66-4B03-9C10-93F528FE6F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355971-6CCE-4C49-9C43-4930496BC7E8}" type="datetimeFigureOut">
              <a:rPr lang="ko-KR" altLang="en-US"/>
              <a:pPr>
                <a:defRPr/>
              </a:pPr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6423D75-1AF3-4DF2-9F3C-536E245201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2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1371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3ABF36-250A-4100-9721-D8D9F04D781C}" type="datetime1">
              <a:rPr lang="en-US" altLang="ko-KR" sz="1400" smtClean="0"/>
              <a:pPr/>
              <a:t>3/17/2020</a:t>
            </a:fld>
            <a:endParaRPr lang="en-US" altLang="ko-KR" sz="1400" smtClean="0"/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F10BFD-5143-4898-8FAE-28101DEDFB6F}" type="slidenum">
              <a:rPr lang="en-US" altLang="ko-KR" sz="1400"/>
              <a:pPr/>
              <a:t>1</a:t>
            </a:fld>
            <a:endParaRPr lang="en-US" altLang="ko-KR" sz="1400"/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solidFill>
                  <a:srgbClr val="FF0000"/>
                </a:solidFill>
                <a:ea typeface="굴림" pitchFamily="50" charset="-127"/>
              </a:rPr>
              <a:t>Ch 1 /</a:t>
            </a:r>
            <a:r>
              <a:rPr lang="en-US" altLang="ko-KR" sz="2800" smtClean="0">
                <a:ea typeface="굴림" pitchFamily="50" charset="-127"/>
              </a:rPr>
              <a:t>  </a:t>
            </a:r>
            <a:r>
              <a:rPr lang="en-US" altLang="ko-KR" sz="4000" smtClean="0">
                <a:ea typeface="굴림" pitchFamily="50" charset="-127"/>
              </a:rPr>
              <a:t>PHP </a:t>
            </a:r>
            <a:r>
              <a:rPr lang="ko-KR" altLang="en-US" sz="4000" smtClean="0">
                <a:ea typeface="굴림" pitchFamily="50" charset="-127"/>
              </a:rPr>
              <a:t>개요</a:t>
            </a:r>
            <a:endParaRPr lang="en-US" altLang="ko-KR" sz="4000" smtClean="0">
              <a:ea typeface="굴림" pitchFamily="50" charset="-127"/>
            </a:endParaRPr>
          </a:p>
        </p:txBody>
      </p:sp>
      <p:sp>
        <p:nvSpPr>
          <p:cNvPr id="5125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z="2800" b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30</a:t>
            </a:r>
            <a:r>
              <a:rPr lang="ko-KR" altLang="en-US" smtClean="0">
                <a:ea typeface="굴림" pitchFamily="50" charset="-127"/>
              </a:rPr>
              <a:t>원 이하인 과일 목록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27088" y="2133600"/>
            <a:ext cx="7632700" cy="36004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&lt;body&gt;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가격이 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30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원 이하인 과일의 목록입니다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.&lt;br&gt;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&lt;table border=1&gt;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&lt;tr&gt;&lt;th&gt;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이름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&lt;/th&gt;&lt;th&gt;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가격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&lt;/th&gt;&lt;/tr&gt;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사과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&lt;/td&gt;&lt;td&gt;10&lt;/td&gt;&lt;/tr&gt;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배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&lt;/td&gt;&lt;td&gt;20&lt;/td&gt;&lt;/tr&gt;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복숭아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&lt;/td&gt;&lt;td&gt;30&lt;/td&gt;&lt;/tr&gt;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&lt;/table&gt;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&lt;/body&gt;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5363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15365" name="_x423692304" descr="EMB000041e45e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39988"/>
            <a:ext cx="7966075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60</a:t>
            </a:r>
            <a:r>
              <a:rPr lang="ko-KR" altLang="en-US" smtClean="0">
                <a:ea typeface="굴림" pitchFamily="50" charset="-127"/>
              </a:rPr>
              <a:t>원 이하인 과일 목록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00113" y="2133600"/>
            <a:ext cx="7632700" cy="44640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&lt;body&gt;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가격이 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60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원 이하인 과일의 목록입니다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.&lt;br&gt;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&lt;table border=“1”&gt;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&lt;tr&gt;&lt;th&gt;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이름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&lt;/th&gt;&lt;th&gt;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가격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&lt;/th&gt;&lt;/tr&gt;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사과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&lt;/td&gt;&lt;td&gt;10&lt;/td&gt;&lt;/tr&gt;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배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&lt;/td&gt;&lt;td&gt;20&lt;/td&gt;&lt;/tr&gt;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복숭아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&lt;/td&gt;&lt;td&gt;30&lt;/td&gt;&lt;/tr&gt;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수박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&lt;/td&gt;&lt;td&gt;40&lt;/td&gt;&lt;/tr&gt;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감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&lt;/td&gt;&lt;td&gt;50&lt;/td&gt;&lt;/tr&gt;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토마토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&lt;/td&gt;&lt;td&gt;60&lt;/td&gt;&lt;/tr&gt;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&lt;/table&gt;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&lt;/body&gt;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17412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17414" name="_x423692592" descr="EMB000041e45e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79650"/>
            <a:ext cx="7991475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557338"/>
            <a:ext cx="7772400" cy="4876800"/>
          </a:xfrm>
        </p:spPr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90</a:t>
            </a:r>
            <a:r>
              <a:rPr lang="ko-KR" altLang="en-US" smtClean="0">
                <a:ea typeface="굴림" pitchFamily="50" charset="-127"/>
              </a:rPr>
              <a:t>원 이하인 과일 목록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27088" y="1989138"/>
            <a:ext cx="7632700" cy="46799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&lt;body&gt;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가격이 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90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원 이하인 과일의 목록입니다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.&lt;br&gt;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&lt;table border=“1”&gt;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&lt;tr&gt;&lt;th&gt;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이름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&lt;/th&gt;&lt;th&gt;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가격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&lt;/th&gt;&lt;/tr&gt;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사과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&lt;/td&gt;&lt;td&gt;10&lt;/td&gt;&lt;/tr&gt;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배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&lt;/td&gt;&lt;td&gt;20&lt;/td&gt;&lt;/tr&gt;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복숭아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&lt;/td&gt;&lt;td&gt;30&lt;/td&gt;&lt;/tr&gt;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수박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&lt;/td&gt;&lt;td&gt;40&lt;/td&gt;&lt;/tr&gt;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감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&lt;/td&gt;&lt;td&gt;50&lt;/td&gt;&lt;/tr&gt;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토마토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&lt;/td&gt;&lt;td&gt;60&lt;/td&gt;&lt;/tr&gt;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바나나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&lt;/td&gt;&lt;td&gt;70&lt;/td&gt;&lt;/tr&gt;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키위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&lt;/td&gt;&lt;td&gt;80&lt;/td&gt;&lt;/tr&gt;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&lt;tr&gt;&lt;td&gt;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파인애플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&lt;/td&gt;&lt;td&gt;90&lt;/td&gt;&lt;/tr&gt;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&lt;/table&gt;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&lt;/body&gt;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19460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19462" name="_x423692376" descr="EMB000041e45e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2205038"/>
            <a:ext cx="7200900" cy="436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r>
              <a:rPr lang="ko-KR" altLang="en-US" smtClean="0">
                <a:ea typeface="굴림" pitchFamily="50" charset="-127"/>
              </a:rPr>
              <a:t>과 </a:t>
            </a:r>
            <a:r>
              <a:rPr lang="en-US" altLang="ko-KR" smtClean="0">
                <a:ea typeface="굴림" pitchFamily="50" charset="-127"/>
              </a:rPr>
              <a:t>PHP</a:t>
            </a:r>
            <a:r>
              <a:rPr lang="ko-KR" altLang="en-US" smtClean="0">
                <a:ea typeface="굴림" pitchFamily="50" charset="-127"/>
              </a:rPr>
              <a:t>의 차이점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PHP</a:t>
            </a:r>
            <a:r>
              <a:rPr lang="ko-KR" altLang="en-US" smtClean="0">
                <a:ea typeface="굴림" pitchFamily="50" charset="-127"/>
              </a:rPr>
              <a:t>로 구현한 과일 쇼핑몰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27088" y="2133600"/>
            <a:ext cx="7632700" cy="287972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&lt;body&gt;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&lt;form name=fruit method=post action="./fruitdata.php"&gt;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원하는 가격을 입력 하십시요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.&lt;br&gt;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가격 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: &lt;input type=text name=low&gt;&lt;br&gt;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&lt;input type=submit value="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찾기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"&gt;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&lt;/form&gt;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&lt;/body&gt;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21508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21510" name="_x423692880" descr="EMB000041e45e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8018462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PHP</a:t>
            </a:r>
            <a:r>
              <a:rPr lang="ko-KR" altLang="en-US" smtClean="0">
                <a:ea typeface="굴림" pitchFamily="50" charset="-127"/>
              </a:rPr>
              <a:t>로 생성되는 동적 페이지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27088" y="2060575"/>
            <a:ext cx="7632700" cy="446405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&lt;?PHP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400" b="1">
                <a:solidFill>
                  <a:srgbClr val="00B0F0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$fruit 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=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array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(“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사과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” =&gt; 10, “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배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” =&gt; 20, “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복숭아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” =&gt; 30,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          “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수박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” =&gt; 40, “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감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” =&gt; 50, “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토마토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” =&gt; 60,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          “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바나나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” =&gt; 70, “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키위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” =&gt; 80, “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파인애플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” =&gt; 90,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            “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대추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” =&gt; 100);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rgbClr val="006600"/>
              </a:solidFill>
              <a:latin typeface="Courier New" pitchFamily="49" charset="0"/>
              <a:ea typeface="굴림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print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“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가격이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” .</a:t>
            </a: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$low 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 “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원 이하인 과일의 목록입니다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.”;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print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“&lt;table border=1&gt;&lt;tr&gt;&lt;th&gt;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이름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&lt;/th&gt;&lt;th&gt;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가격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&lt;/th&gt;&lt;/tr&gt;”;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rgbClr val="006600"/>
              </a:solidFill>
              <a:latin typeface="Courier New" pitchFamily="49" charset="0"/>
              <a:ea typeface="굴림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foreach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(</a:t>
            </a:r>
            <a:r>
              <a:rPr lang="en-US" altLang="ko-KR" sz="1400" b="1">
                <a:solidFill>
                  <a:srgbClr val="FFFFFF"/>
                </a:solidFill>
                <a:latin typeface="Courier New" pitchFamily="49" charset="0"/>
                <a:ea typeface="굴림" pitchFamily="50" charset="-127"/>
              </a:rPr>
              <a:t>$</a:t>
            </a: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$fruit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as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$name 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=&gt;</a:t>
            </a: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$price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) {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if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(</a:t>
            </a: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$price 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&lt;= </a:t>
            </a: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$low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print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“&lt;tr&gt;&lt;td&gt;” . </a:t>
            </a: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$name 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 “&lt;/td&gt;&lt;td&gt;” </a:t>
            </a:r>
            <a:r>
              <a:rPr lang="en-US" altLang="ko-KR" sz="1400" b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. $price 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 “&lt;/td&gt;&lt;/tr&gt;”;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}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400" b="1">
              <a:solidFill>
                <a:srgbClr val="006600"/>
              </a:solidFill>
              <a:latin typeface="Courier New" pitchFamily="49" charset="0"/>
              <a:ea typeface="굴림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print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“&lt;/table&gt;”;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400" b="1">
                <a:solidFill>
                  <a:srgbClr val="FF3300"/>
                </a:solidFill>
                <a:latin typeface="Courier New" pitchFamily="49" charset="0"/>
                <a:ea typeface="굴림" pitchFamily="50" charset="-127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23556" name="내용 개체 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23558" name="_x423692160" descr="EMB000041e45e4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20938"/>
            <a:ext cx="7767637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7667625" cy="838200"/>
          </a:xfrm>
        </p:spPr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PHP </a:t>
            </a:r>
            <a:r>
              <a:rPr lang="ko-KR" altLang="en-US" smtClean="0">
                <a:ea typeface="굴림" pitchFamily="50" charset="-127"/>
              </a:rPr>
              <a:t>언어의 소개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28775"/>
            <a:ext cx="78486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mtClean="0">
                <a:ea typeface="굴림" pitchFamily="50" charset="-127"/>
              </a:rPr>
              <a:t>PHP</a:t>
            </a:r>
            <a:r>
              <a:rPr lang="ko-KR" altLang="en-US" smtClean="0">
                <a:ea typeface="굴림" pitchFamily="50" charset="-127"/>
              </a:rPr>
              <a:t>는 웹 프로그래밍 언어이다</a:t>
            </a:r>
          </a:p>
          <a:p>
            <a:pPr lvl="1">
              <a:lnSpc>
                <a:spcPct val="110000"/>
              </a:lnSpc>
            </a:pPr>
            <a:r>
              <a:rPr lang="ko-KR" altLang="en-US" smtClean="0">
                <a:ea typeface="굴림" pitchFamily="50" charset="-127"/>
              </a:rPr>
              <a:t>서버에서 동작하는 스크립트 </a:t>
            </a:r>
            <a:r>
              <a:rPr lang="en-US" altLang="ko-KR" smtClean="0">
                <a:ea typeface="굴림" pitchFamily="50" charset="-127"/>
              </a:rPr>
              <a:t>(script) </a:t>
            </a:r>
            <a:r>
              <a:rPr lang="ko-KR" altLang="en-US" smtClean="0">
                <a:ea typeface="굴림" pitchFamily="50" charset="-127"/>
              </a:rPr>
              <a:t>언어</a:t>
            </a:r>
          </a:p>
          <a:p>
            <a:pPr lvl="1">
              <a:lnSpc>
                <a:spcPct val="110000"/>
              </a:lnSpc>
            </a:pPr>
            <a:r>
              <a:rPr lang="ko-KR" altLang="en-US" smtClean="0">
                <a:ea typeface="굴림" pitchFamily="50" charset="-127"/>
              </a:rPr>
              <a:t>주로 동적인 </a:t>
            </a:r>
            <a:r>
              <a:rPr lang="en-US" altLang="ko-KR" smtClean="0">
                <a:ea typeface="굴림" pitchFamily="50" charset="-127"/>
              </a:rPr>
              <a:t>(dynamic) </a:t>
            </a:r>
            <a:r>
              <a:rPr lang="ko-KR" altLang="en-US" smtClean="0">
                <a:ea typeface="굴림" pitchFamily="50" charset="-127"/>
              </a:rPr>
              <a:t>웹 페이지를 구성할 때 많이 사용됨</a:t>
            </a:r>
          </a:p>
          <a:p>
            <a:pPr>
              <a:lnSpc>
                <a:spcPct val="110000"/>
              </a:lnSpc>
            </a:pPr>
            <a:r>
              <a:rPr lang="en-US" altLang="ko-KR" smtClean="0">
                <a:ea typeface="굴림" pitchFamily="50" charset="-127"/>
              </a:rPr>
              <a:t>PHP</a:t>
            </a:r>
            <a:r>
              <a:rPr lang="ko-KR" altLang="en-US" smtClean="0">
                <a:ea typeface="굴림" pitchFamily="50" charset="-127"/>
              </a:rPr>
              <a:t>의 성능은 계속해서 향상되고 있다</a:t>
            </a:r>
          </a:p>
          <a:p>
            <a:pPr lvl="1">
              <a:lnSpc>
                <a:spcPct val="110000"/>
              </a:lnSpc>
            </a:pPr>
            <a:r>
              <a:rPr lang="en-US" altLang="ko-KR" smtClean="0">
                <a:ea typeface="굴림" pitchFamily="50" charset="-127"/>
              </a:rPr>
              <a:t>1994</a:t>
            </a:r>
            <a:r>
              <a:rPr lang="ko-KR" altLang="en-US" smtClean="0">
                <a:ea typeface="굴림" pitchFamily="50" charset="-127"/>
              </a:rPr>
              <a:t>년 </a:t>
            </a:r>
            <a:r>
              <a:rPr lang="en-US" altLang="ko-KR" smtClean="0">
                <a:ea typeface="굴림" pitchFamily="50" charset="-127"/>
              </a:rPr>
              <a:t>Rasmus Lerdorf</a:t>
            </a:r>
          </a:p>
          <a:p>
            <a:pPr lvl="1">
              <a:lnSpc>
                <a:spcPct val="110000"/>
              </a:lnSpc>
            </a:pPr>
            <a:r>
              <a:rPr lang="en-US" altLang="ko-KR" smtClean="0">
                <a:ea typeface="굴림" pitchFamily="50" charset="-127"/>
              </a:rPr>
              <a:t>1995</a:t>
            </a:r>
            <a:r>
              <a:rPr lang="ko-KR" altLang="en-US" smtClean="0">
                <a:ea typeface="굴림" pitchFamily="50" charset="-127"/>
              </a:rPr>
              <a:t>년 </a:t>
            </a:r>
            <a:r>
              <a:rPr lang="en-US" altLang="ko-KR" smtClean="0">
                <a:ea typeface="굴림" pitchFamily="50" charset="-127"/>
              </a:rPr>
              <a:t>PHP/FI ver. 2</a:t>
            </a:r>
          </a:p>
          <a:p>
            <a:pPr lvl="1">
              <a:lnSpc>
                <a:spcPct val="110000"/>
              </a:lnSpc>
            </a:pPr>
            <a:r>
              <a:rPr lang="en-US" altLang="ko-KR" smtClean="0">
                <a:ea typeface="굴림" pitchFamily="50" charset="-127"/>
              </a:rPr>
              <a:t>1998</a:t>
            </a:r>
            <a:r>
              <a:rPr lang="ko-KR" altLang="en-US" smtClean="0">
                <a:ea typeface="굴림" pitchFamily="50" charset="-127"/>
              </a:rPr>
              <a:t>년 </a:t>
            </a:r>
            <a:r>
              <a:rPr lang="en-US" altLang="ko-KR" smtClean="0">
                <a:ea typeface="굴림" pitchFamily="50" charset="-127"/>
              </a:rPr>
              <a:t>PHP ver. 3</a:t>
            </a:r>
          </a:p>
          <a:p>
            <a:pPr lvl="1">
              <a:lnSpc>
                <a:spcPct val="110000"/>
              </a:lnSpc>
            </a:pPr>
            <a:r>
              <a:rPr lang="en-US" altLang="ko-KR" smtClean="0">
                <a:ea typeface="굴림" pitchFamily="50" charset="-127"/>
              </a:rPr>
              <a:t>2000</a:t>
            </a:r>
            <a:r>
              <a:rPr lang="ko-KR" altLang="en-US" smtClean="0">
                <a:ea typeface="굴림" pitchFamily="50" charset="-127"/>
              </a:rPr>
              <a:t>년 </a:t>
            </a:r>
            <a:r>
              <a:rPr lang="en-US" altLang="ko-KR" smtClean="0">
                <a:ea typeface="굴림" pitchFamily="50" charset="-127"/>
              </a:rPr>
              <a:t>PHP ver. 4 – Zend </a:t>
            </a:r>
            <a:r>
              <a:rPr lang="ko-KR" altLang="en-US" smtClean="0">
                <a:ea typeface="굴림" pitchFamily="50" charset="-127"/>
              </a:rPr>
              <a:t>엔진 포함</a:t>
            </a:r>
            <a:endParaRPr lang="en-US" altLang="ko-KR" smtClean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en-US" altLang="ko-KR" smtClean="0">
                <a:ea typeface="굴림" pitchFamily="50" charset="-127"/>
              </a:rPr>
              <a:t>Zend: Zeev and Andi </a:t>
            </a:r>
          </a:p>
          <a:p>
            <a:pPr lvl="1">
              <a:lnSpc>
                <a:spcPct val="110000"/>
              </a:lnSpc>
            </a:pPr>
            <a:r>
              <a:rPr lang="en-US" altLang="ko-KR" smtClean="0">
                <a:ea typeface="굴림" pitchFamily="50" charset="-127"/>
              </a:rPr>
              <a:t>2015</a:t>
            </a:r>
            <a:r>
              <a:rPr lang="ko-KR" altLang="en-US" smtClean="0">
                <a:ea typeface="굴림" pitchFamily="50" charset="-127"/>
              </a:rPr>
              <a:t>년 </a:t>
            </a:r>
            <a:r>
              <a:rPr lang="en-US" altLang="ko-KR" smtClean="0">
                <a:ea typeface="굴림" pitchFamily="50" charset="-127"/>
              </a:rPr>
              <a:t>PHP ver. 7</a:t>
            </a:r>
          </a:p>
          <a:p>
            <a:pPr lvl="1">
              <a:lnSpc>
                <a:spcPct val="110000"/>
              </a:lnSpc>
            </a:pPr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PHP </a:t>
            </a:r>
            <a:r>
              <a:rPr lang="ko-KR" altLang="en-US" smtClean="0">
                <a:ea typeface="굴림" pitchFamily="50" charset="-127"/>
              </a:rPr>
              <a:t>언어의 소개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628775"/>
            <a:ext cx="78486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mtClean="0">
                <a:ea typeface="굴림" pitchFamily="50" charset="-127"/>
              </a:rPr>
              <a:t>PHP</a:t>
            </a:r>
            <a:r>
              <a:rPr lang="ko-KR" altLang="en-US" smtClean="0">
                <a:ea typeface="굴림" pitchFamily="50" charset="-127"/>
              </a:rPr>
              <a:t>는 배우고 프로그래밍 하기 쉬운 언어이다</a:t>
            </a:r>
          </a:p>
          <a:p>
            <a:pPr lvl="1">
              <a:lnSpc>
                <a:spcPct val="110000"/>
              </a:lnSpc>
            </a:pPr>
            <a:r>
              <a:rPr lang="ko-KR" altLang="en-US" smtClean="0">
                <a:ea typeface="굴림" pitchFamily="50" charset="-127"/>
              </a:rPr>
              <a:t>많은 수의 함수 및 라이브러리를 포함</a:t>
            </a:r>
          </a:p>
          <a:p>
            <a:pPr lvl="1">
              <a:lnSpc>
                <a:spcPct val="110000"/>
              </a:lnSpc>
            </a:pPr>
            <a:r>
              <a:rPr lang="en-US" altLang="ko-KR" smtClean="0">
                <a:ea typeface="굴림" pitchFamily="50" charset="-127"/>
              </a:rPr>
              <a:t>C</a:t>
            </a:r>
            <a:r>
              <a:rPr lang="ko-KR" altLang="en-US" smtClean="0">
                <a:ea typeface="굴림" pitchFamily="50" charset="-127"/>
              </a:rPr>
              <a:t>나 </a:t>
            </a:r>
            <a:r>
              <a:rPr lang="en-US" altLang="ko-KR" smtClean="0">
                <a:ea typeface="굴림" pitchFamily="50" charset="-127"/>
              </a:rPr>
              <a:t>Perl, Java </a:t>
            </a:r>
            <a:r>
              <a:rPr lang="ko-KR" altLang="en-US" smtClean="0">
                <a:ea typeface="굴림" pitchFamily="50" charset="-127"/>
              </a:rPr>
              <a:t>언어의 문법과 비슷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76250"/>
            <a:ext cx="7667625" cy="838200"/>
          </a:xfrm>
        </p:spPr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628775"/>
            <a:ext cx="7772400" cy="4876800"/>
          </a:xfrm>
        </p:spPr>
        <p:txBody>
          <a:bodyPr/>
          <a:lstStyle/>
          <a:p>
            <a:r>
              <a:rPr lang="ko-KR" altLang="en-US" smtClean="0">
                <a:ea typeface="굴림" pitchFamily="50" charset="-127"/>
              </a:rPr>
              <a:t>전 세계적으로 많은 사람들이 </a:t>
            </a:r>
            <a:r>
              <a:rPr lang="en-US" altLang="ko-KR" smtClean="0">
                <a:ea typeface="굴림" pitchFamily="50" charset="-127"/>
              </a:rPr>
              <a:t>PHP</a:t>
            </a:r>
            <a:r>
              <a:rPr lang="ko-KR" altLang="en-US" smtClean="0">
                <a:ea typeface="굴림" pitchFamily="50" charset="-127"/>
              </a:rPr>
              <a:t>를 사용하고 있다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2001</a:t>
            </a:r>
            <a:r>
              <a:rPr lang="ko-KR" altLang="en-US" smtClean="0">
                <a:ea typeface="굴림" pitchFamily="50" charset="-127"/>
              </a:rPr>
              <a:t>년 </a:t>
            </a:r>
            <a:r>
              <a:rPr lang="en-US" altLang="ko-KR" smtClean="0">
                <a:ea typeface="굴림" pitchFamily="50" charset="-127"/>
              </a:rPr>
              <a:t>6</a:t>
            </a:r>
            <a:r>
              <a:rPr lang="ko-KR" altLang="en-US" smtClean="0">
                <a:ea typeface="굴림" pitchFamily="50" charset="-127"/>
              </a:rPr>
              <a:t>월</a:t>
            </a:r>
            <a:r>
              <a:rPr lang="en-US" altLang="ko-KR" smtClean="0">
                <a:ea typeface="굴림" pitchFamily="50" charset="-127"/>
              </a:rPr>
              <a:t>, 675</a:t>
            </a:r>
            <a:r>
              <a:rPr lang="ko-KR" altLang="en-US" smtClean="0">
                <a:ea typeface="굴림" pitchFamily="50" charset="-127"/>
              </a:rPr>
              <a:t>만개 이상의 도메인에서 사용 </a:t>
            </a:r>
            <a:r>
              <a:rPr lang="en-US" altLang="ko-KR" smtClean="0">
                <a:ea typeface="굴림" pitchFamily="50" charset="-127"/>
              </a:rPr>
              <a:t>(Netcraft)</a:t>
            </a:r>
          </a:p>
          <a:p>
            <a:r>
              <a:rPr lang="en-US" altLang="ko-KR" smtClean="0">
                <a:ea typeface="굴림" pitchFamily="50" charset="-127"/>
              </a:rPr>
              <a:t>PHP</a:t>
            </a:r>
            <a:r>
              <a:rPr lang="ko-KR" altLang="en-US" smtClean="0">
                <a:ea typeface="굴림" pitchFamily="50" charset="-127"/>
              </a:rPr>
              <a:t>는 다양한 데이터베이스와 쉽게 연동할 수 있다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Informix, MS-SQL, mSQL, MySQL, ODBC, Oracle, Sybase</a:t>
            </a:r>
          </a:p>
          <a:p>
            <a:r>
              <a:rPr lang="en-US" altLang="ko-KR" smtClean="0">
                <a:ea typeface="굴림" pitchFamily="50" charset="-127"/>
              </a:rPr>
              <a:t>PHP</a:t>
            </a:r>
            <a:r>
              <a:rPr lang="ko-KR" altLang="en-US" smtClean="0">
                <a:ea typeface="굴림" pitchFamily="50" charset="-127"/>
              </a:rPr>
              <a:t>는 다양한 컴퓨터 상에서 동작된다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Windows, Unix, Linux </a:t>
            </a:r>
            <a:r>
              <a:rPr lang="ko-KR" altLang="en-US" smtClean="0">
                <a:ea typeface="굴림" pitchFamily="50" charset="-127"/>
              </a:rPr>
              <a:t>등 거의 모든 기종의 컴퓨터에서 동작 가능</a:t>
            </a:r>
            <a:endParaRPr lang="en-US" altLang="ko-KR" smtClean="0">
              <a:ea typeface="굴림" pitchFamily="50" charset="-127"/>
            </a:endParaRPr>
          </a:p>
          <a:p>
            <a:r>
              <a:rPr lang="en-US" altLang="ko-KR" smtClean="0">
                <a:ea typeface="굴림" pitchFamily="50" charset="-127"/>
              </a:rPr>
              <a:t>PHP</a:t>
            </a:r>
            <a:r>
              <a:rPr lang="ko-KR" altLang="en-US" smtClean="0">
                <a:ea typeface="굴림" pitchFamily="50" charset="-127"/>
              </a:rPr>
              <a:t>는 다양한 라이브러리를 제공하며 다양한 표준을 지원한다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PDF, XML, </a:t>
            </a:r>
            <a:r>
              <a:rPr lang="ko-KR" altLang="en-US" smtClean="0">
                <a:ea typeface="굴림" pitchFamily="50" charset="-127"/>
              </a:rPr>
              <a:t>세션</a:t>
            </a:r>
            <a:r>
              <a:rPr lang="en-US" altLang="ko-KR" smtClean="0">
                <a:ea typeface="굴림" pitchFamily="50" charset="-127"/>
              </a:rPr>
              <a:t>, </a:t>
            </a:r>
            <a:r>
              <a:rPr lang="ko-KR" altLang="en-US" smtClean="0">
                <a:ea typeface="굴림" pitchFamily="50" charset="-127"/>
              </a:rPr>
              <a:t>정규표현식</a:t>
            </a:r>
            <a:r>
              <a:rPr lang="en-US" altLang="ko-KR" smtClean="0">
                <a:ea typeface="굴림" pitchFamily="50" charset="-127"/>
              </a:rPr>
              <a:t>, LDAP, SNMP, IMAP, COM</a:t>
            </a:r>
          </a:p>
          <a:p>
            <a:pPr lvl="1"/>
            <a:r>
              <a:rPr lang="ko-KR" altLang="en-US" smtClean="0">
                <a:ea typeface="굴림" pitchFamily="50" charset="-127"/>
              </a:rPr>
              <a:t>웹 프로그래밍 언어와 데이터 교환을 위해서 </a:t>
            </a:r>
            <a:r>
              <a:rPr lang="en-US" altLang="ko-KR" smtClean="0">
                <a:ea typeface="굴림" pitchFamily="50" charset="-127"/>
              </a:rPr>
              <a:t>WDDX </a:t>
            </a:r>
            <a:r>
              <a:rPr lang="ko-KR" altLang="en-US" smtClean="0">
                <a:ea typeface="굴림" pitchFamily="50" charset="-127"/>
              </a:rPr>
              <a:t>표준 지원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smtClean="0">
                <a:ea typeface="굴림" pitchFamily="50" charset="-127"/>
              </a:rPr>
              <a:t>서버에서 수행되어지는 스크립트 언어 </a:t>
            </a:r>
            <a:r>
              <a:rPr lang="en-US" altLang="ko-KR" sz="3200" smtClean="0">
                <a:ea typeface="굴림" pitchFamily="50" charset="-127"/>
              </a:rPr>
              <a:t>PHP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700213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HTML </a:t>
            </a:r>
            <a:r>
              <a:rPr lang="ko-KR" altLang="en-US" sz="2200" smtClean="0">
                <a:ea typeface="굴림" pitchFamily="50" charset="-127"/>
              </a:rPr>
              <a:t>요청</a:t>
            </a:r>
          </a:p>
        </p:txBody>
      </p:sp>
      <p:pic>
        <p:nvPicPr>
          <p:cNvPr id="9220" name="Picture 4" descr="BS01043_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5825" y="5097463"/>
            <a:ext cx="1227138" cy="1500187"/>
          </a:xfrm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27088" y="2184400"/>
            <a:ext cx="3457575" cy="1944688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 eaLnBrk="1" hangingPunct="1"/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9222" name="Documents"/>
          <p:cNvSpPr>
            <a:spLocks noEditPoints="1" noChangeArrowheads="1"/>
          </p:cNvSpPr>
          <p:nvPr/>
        </p:nvSpPr>
        <p:spPr bwMode="auto">
          <a:xfrm>
            <a:off x="1763713" y="2689225"/>
            <a:ext cx="504825" cy="72072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0 h 21600"/>
              <a:gd name="T18" fmla="*/ 2147483647 w 21600"/>
              <a:gd name="T19" fmla="*/ 0 h 21600"/>
              <a:gd name="T20" fmla="*/ 0 w 21600"/>
              <a:gd name="T21" fmla="*/ 2147483647 h 21600"/>
              <a:gd name="T22" fmla="*/ 2147483647 w 21600"/>
              <a:gd name="T23" fmla="*/ 2147483647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55875" y="3049588"/>
            <a:ext cx="869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006600"/>
                </a:solidFill>
                <a:ea typeface="굴림" pitchFamily="50" charset="-127"/>
              </a:rPr>
              <a:t>top.html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427538" y="1844675"/>
            <a:ext cx="1554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00"/>
                </a:solidFill>
                <a:ea typeface="굴림" pitchFamily="50" charset="-127"/>
              </a:rPr>
              <a:t>www.uos.org</a:t>
            </a:r>
          </a:p>
          <a:p>
            <a:pPr eaLnBrk="1" hangingPunct="1"/>
            <a:r>
              <a:rPr lang="ko-KR" altLang="en-US" sz="2000">
                <a:solidFill>
                  <a:srgbClr val="000000"/>
                </a:solidFill>
                <a:ea typeface="굴림" pitchFamily="50" charset="-127"/>
              </a:rPr>
              <a:t>서버 컴퓨터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924300" y="6073775"/>
            <a:ext cx="326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3399"/>
                </a:solidFill>
                <a:ea typeface="굴림" pitchFamily="50" charset="-127"/>
              </a:rPr>
              <a:t>http://www.uos.org/top.html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795963" y="5353050"/>
            <a:ext cx="1223962" cy="806450"/>
            <a:chOff x="3651" y="3158"/>
            <a:chExt cx="771" cy="508"/>
          </a:xfrm>
        </p:grpSpPr>
        <p:sp>
          <p:nvSpPr>
            <p:cNvPr id="9237" name="AutoShape 11"/>
            <p:cNvSpPr>
              <a:spLocks noChangeArrowheads="1"/>
            </p:cNvSpPr>
            <p:nvPr/>
          </p:nvSpPr>
          <p:spPr bwMode="auto">
            <a:xfrm rot="1560000">
              <a:off x="3651" y="3158"/>
              <a:ext cx="771" cy="318"/>
            </a:xfrm>
            <a:prstGeom prst="leftArrow">
              <a:avLst>
                <a:gd name="adj1" fmla="val 50000"/>
                <a:gd name="adj2" fmla="val 60613"/>
              </a:avLst>
            </a:prstGeom>
            <a:solidFill>
              <a:srgbClr val="00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238" name="Text Box 12"/>
            <p:cNvSpPr txBox="1">
              <a:spLocks noChangeArrowheads="1"/>
            </p:cNvSpPr>
            <p:nvPr/>
          </p:nvSpPr>
          <p:spPr bwMode="auto">
            <a:xfrm>
              <a:off x="3833" y="3339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ko-KR" altLang="en-US" sz="2800">
                  <a:solidFill>
                    <a:srgbClr val="000000"/>
                  </a:solidFill>
                  <a:ea typeface="굴림" pitchFamily="50" charset="-127"/>
                  <a:sym typeface="Wingdings" pitchFamily="2" charset="2"/>
                </a:rPr>
                <a:t></a:t>
              </a:r>
            </a:p>
          </p:txBody>
        </p:sp>
      </p:grpSp>
      <p:sp>
        <p:nvSpPr>
          <p:cNvPr id="9227" name="Cloud"/>
          <p:cNvSpPr>
            <a:spLocks noChangeAspect="1" noEditPoints="1" noChangeArrowheads="1"/>
          </p:cNvSpPr>
          <p:nvPr/>
        </p:nvSpPr>
        <p:spPr bwMode="auto">
          <a:xfrm>
            <a:off x="3708400" y="4114800"/>
            <a:ext cx="2879725" cy="1222375"/>
          </a:xfrm>
          <a:custGeom>
            <a:avLst/>
            <a:gdLst>
              <a:gd name="T0" fmla="*/ 158760839 w 21600"/>
              <a:gd name="T1" fmla="*/ 1957384900 h 21600"/>
              <a:gd name="T2" fmla="*/ 2147483647 w 21600"/>
              <a:gd name="T3" fmla="*/ 2147483647 h 21600"/>
              <a:gd name="T4" fmla="*/ 2147483647 w 21600"/>
              <a:gd name="T5" fmla="*/ 1957384900 h 21600"/>
              <a:gd name="T6" fmla="*/ 2147483647 w 21600"/>
              <a:gd name="T7" fmla="*/ 22382903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eaLnBrk="1" hangingPunct="1"/>
            <a:r>
              <a:rPr lang="ko-KR" altLang="en-US">
                <a:solidFill>
                  <a:srgbClr val="006600"/>
                </a:solidFill>
                <a:ea typeface="굴림" pitchFamily="50" charset="-127"/>
              </a:rPr>
              <a:t>인터넷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300788" y="4344988"/>
            <a:ext cx="1079500" cy="865187"/>
            <a:chOff x="3923" y="2523"/>
            <a:chExt cx="680" cy="545"/>
          </a:xfrm>
        </p:grpSpPr>
        <p:sp>
          <p:nvSpPr>
            <p:cNvPr id="9235" name="AutoShape 15"/>
            <p:cNvSpPr>
              <a:spLocks noChangeArrowheads="1"/>
            </p:cNvSpPr>
            <p:nvPr/>
          </p:nvSpPr>
          <p:spPr bwMode="auto">
            <a:xfrm rot="1560000">
              <a:off x="3923" y="2750"/>
              <a:ext cx="680" cy="318"/>
            </a:xfrm>
            <a:prstGeom prst="rightArrow">
              <a:avLst>
                <a:gd name="adj1" fmla="val 50000"/>
                <a:gd name="adj2" fmla="val 53459"/>
              </a:avLst>
            </a:prstGeom>
            <a:solidFill>
              <a:srgbClr val="FF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236" name="Text Box 16"/>
            <p:cNvSpPr txBox="1">
              <a:spLocks noChangeArrowheads="1"/>
            </p:cNvSpPr>
            <p:nvPr/>
          </p:nvSpPr>
          <p:spPr bwMode="auto">
            <a:xfrm>
              <a:off x="4150" y="2523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ko-KR" altLang="en-US" sz="2800">
                  <a:solidFill>
                    <a:srgbClr val="000000"/>
                  </a:solidFill>
                  <a:ea typeface="굴림" pitchFamily="50" charset="-127"/>
                  <a:sym typeface="Wingdings" pitchFamily="2" charset="2"/>
                </a:rPr>
                <a:t>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067175" y="3481388"/>
            <a:ext cx="1079500" cy="792162"/>
            <a:chOff x="2064" y="1616"/>
            <a:chExt cx="680" cy="499"/>
          </a:xfrm>
        </p:grpSpPr>
        <p:sp>
          <p:nvSpPr>
            <p:cNvPr id="9233" name="AutoShape 18"/>
            <p:cNvSpPr>
              <a:spLocks noChangeArrowheads="1"/>
            </p:cNvSpPr>
            <p:nvPr/>
          </p:nvSpPr>
          <p:spPr bwMode="auto">
            <a:xfrm rot="1560000">
              <a:off x="2064" y="1797"/>
              <a:ext cx="680" cy="318"/>
            </a:xfrm>
            <a:prstGeom prst="rightArrow">
              <a:avLst>
                <a:gd name="adj1" fmla="val 50000"/>
                <a:gd name="adj2" fmla="val 53459"/>
              </a:avLst>
            </a:prstGeom>
            <a:solidFill>
              <a:srgbClr val="FF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234" name="Text Box 19"/>
            <p:cNvSpPr txBox="1">
              <a:spLocks noChangeArrowheads="1"/>
            </p:cNvSpPr>
            <p:nvPr/>
          </p:nvSpPr>
          <p:spPr bwMode="auto">
            <a:xfrm>
              <a:off x="2381" y="1616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ko-KR" altLang="en-US" sz="2800">
                  <a:solidFill>
                    <a:srgbClr val="000000"/>
                  </a:solidFill>
                  <a:ea typeface="굴림" pitchFamily="50" charset="-127"/>
                  <a:sym typeface="Wingdings" pitchFamily="2" charset="2"/>
                </a:rPr>
                <a:t>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987675" y="4200525"/>
            <a:ext cx="1223963" cy="879475"/>
            <a:chOff x="1292" y="1933"/>
            <a:chExt cx="771" cy="554"/>
          </a:xfrm>
        </p:grpSpPr>
        <p:sp>
          <p:nvSpPr>
            <p:cNvPr id="9231" name="AutoShape 21"/>
            <p:cNvSpPr>
              <a:spLocks noChangeArrowheads="1"/>
            </p:cNvSpPr>
            <p:nvPr/>
          </p:nvSpPr>
          <p:spPr bwMode="auto">
            <a:xfrm rot="1560000">
              <a:off x="1292" y="1933"/>
              <a:ext cx="771" cy="318"/>
            </a:xfrm>
            <a:prstGeom prst="leftArrow">
              <a:avLst>
                <a:gd name="adj1" fmla="val 50000"/>
                <a:gd name="adj2" fmla="val 60613"/>
              </a:avLst>
            </a:prstGeom>
            <a:solidFill>
              <a:srgbClr val="00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232" name="Text Box 22"/>
            <p:cNvSpPr txBox="1">
              <a:spLocks noChangeArrowheads="1"/>
            </p:cNvSpPr>
            <p:nvPr/>
          </p:nvSpPr>
          <p:spPr bwMode="auto">
            <a:xfrm>
              <a:off x="1474" y="216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ko-KR" altLang="en-US" sz="2800">
                  <a:solidFill>
                    <a:srgbClr val="000000"/>
                  </a:solidFill>
                  <a:ea typeface="굴림" pitchFamily="50" charset="-127"/>
                  <a:sym typeface="Wingdings" pitchFamily="2" charset="2"/>
                </a:rPr>
                <a:t>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ko-KR" smtClean="0">
              <a:ea typeface="굴림" pitchFamily="50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PHP </a:t>
            </a:r>
            <a:r>
              <a:rPr lang="ko-KR" altLang="en-US" sz="2200" smtClean="0">
                <a:ea typeface="굴림" pitchFamily="50" charset="-127"/>
              </a:rPr>
              <a:t>요청</a:t>
            </a:r>
          </a:p>
        </p:txBody>
      </p:sp>
      <p:pic>
        <p:nvPicPr>
          <p:cNvPr id="10244" name="Picture 4" descr="BS01043_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6450" y="5097463"/>
            <a:ext cx="1227138" cy="1500187"/>
          </a:xfrm>
        </p:spPr>
      </p:pic>
      <p:sp>
        <p:nvSpPr>
          <p:cNvPr id="10245" name="Cloud"/>
          <p:cNvSpPr>
            <a:spLocks noChangeAspect="1" noEditPoints="1" noChangeArrowheads="1"/>
          </p:cNvSpPr>
          <p:nvPr/>
        </p:nvSpPr>
        <p:spPr bwMode="auto">
          <a:xfrm>
            <a:off x="3708400" y="4103688"/>
            <a:ext cx="2879725" cy="1222375"/>
          </a:xfrm>
          <a:custGeom>
            <a:avLst/>
            <a:gdLst>
              <a:gd name="T0" fmla="*/ 158760839 w 21600"/>
              <a:gd name="T1" fmla="*/ 1957384900 h 21600"/>
              <a:gd name="T2" fmla="*/ 2147483647 w 21600"/>
              <a:gd name="T3" fmla="*/ 2147483647 h 21600"/>
              <a:gd name="T4" fmla="*/ 2147483647 w 21600"/>
              <a:gd name="T5" fmla="*/ 1957384900 h 21600"/>
              <a:gd name="T6" fmla="*/ 2147483647 w 21600"/>
              <a:gd name="T7" fmla="*/ 22382903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pPr eaLnBrk="1" hangingPunct="1"/>
            <a:r>
              <a:rPr lang="ko-KR" altLang="en-US">
                <a:solidFill>
                  <a:srgbClr val="006600"/>
                </a:solidFill>
                <a:ea typeface="굴림" pitchFamily="50" charset="-127"/>
              </a:rPr>
              <a:t>인터넷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924300" y="6062663"/>
            <a:ext cx="318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3399"/>
                </a:solidFill>
                <a:ea typeface="굴림" pitchFamily="50" charset="-127"/>
              </a:rPr>
              <a:t>http://www.uos.org/top.php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95963" y="5341938"/>
            <a:ext cx="1223962" cy="806450"/>
            <a:chOff x="3651" y="3158"/>
            <a:chExt cx="771" cy="508"/>
          </a:xfrm>
        </p:grpSpPr>
        <p:sp>
          <p:nvSpPr>
            <p:cNvPr id="10273" name="AutoShape 8"/>
            <p:cNvSpPr>
              <a:spLocks noChangeArrowheads="1"/>
            </p:cNvSpPr>
            <p:nvPr/>
          </p:nvSpPr>
          <p:spPr bwMode="auto">
            <a:xfrm rot="1560000">
              <a:off x="3651" y="3158"/>
              <a:ext cx="771" cy="318"/>
            </a:xfrm>
            <a:prstGeom prst="leftArrow">
              <a:avLst>
                <a:gd name="adj1" fmla="val 50000"/>
                <a:gd name="adj2" fmla="val 60613"/>
              </a:avLst>
            </a:prstGeom>
            <a:solidFill>
              <a:srgbClr val="00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0274" name="Text Box 9"/>
            <p:cNvSpPr txBox="1">
              <a:spLocks noChangeArrowheads="1"/>
            </p:cNvSpPr>
            <p:nvPr/>
          </p:nvSpPr>
          <p:spPr bwMode="auto">
            <a:xfrm>
              <a:off x="3833" y="3339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ko-KR" altLang="en-US" sz="2800">
                  <a:solidFill>
                    <a:srgbClr val="000000"/>
                  </a:solidFill>
                  <a:ea typeface="굴림" pitchFamily="50" charset="-127"/>
                  <a:sym typeface="Wingdings" pitchFamily="2" charset="2"/>
                </a:rPr>
                <a:t>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227763" y="4333875"/>
            <a:ext cx="1079500" cy="865188"/>
            <a:chOff x="3923" y="2523"/>
            <a:chExt cx="680" cy="545"/>
          </a:xfrm>
        </p:grpSpPr>
        <p:sp>
          <p:nvSpPr>
            <p:cNvPr id="10271" name="AutoShape 11"/>
            <p:cNvSpPr>
              <a:spLocks noChangeArrowheads="1"/>
            </p:cNvSpPr>
            <p:nvPr/>
          </p:nvSpPr>
          <p:spPr bwMode="auto">
            <a:xfrm rot="1560000">
              <a:off x="3923" y="2750"/>
              <a:ext cx="680" cy="318"/>
            </a:xfrm>
            <a:prstGeom prst="rightArrow">
              <a:avLst>
                <a:gd name="adj1" fmla="val 50000"/>
                <a:gd name="adj2" fmla="val 53459"/>
              </a:avLst>
            </a:prstGeom>
            <a:solidFill>
              <a:srgbClr val="FF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0272" name="Text Box 12"/>
            <p:cNvSpPr txBox="1">
              <a:spLocks noChangeArrowheads="1"/>
            </p:cNvSpPr>
            <p:nvPr/>
          </p:nvSpPr>
          <p:spPr bwMode="auto">
            <a:xfrm>
              <a:off x="4150" y="2523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ko-KR" altLang="en-US" sz="2800">
                  <a:solidFill>
                    <a:srgbClr val="000000"/>
                  </a:solidFill>
                  <a:ea typeface="굴림" pitchFamily="50" charset="-127"/>
                  <a:sym typeface="Wingdings" pitchFamily="2" charset="2"/>
                </a:rPr>
                <a:t></a:t>
              </a:r>
            </a:p>
          </p:txBody>
        </p:sp>
      </p:grpSp>
      <p:sp>
        <p:nvSpPr>
          <p:cNvPr id="10249" name="Rectangle 13"/>
          <p:cNvSpPr>
            <a:spLocks noChangeArrowheads="1"/>
          </p:cNvSpPr>
          <p:nvPr/>
        </p:nvSpPr>
        <p:spPr bwMode="auto">
          <a:xfrm>
            <a:off x="827088" y="2173288"/>
            <a:ext cx="3457575" cy="1944687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969696"/>
            </a:outerShdw>
          </a:effectLst>
        </p:spPr>
        <p:txBody>
          <a:bodyPr wrap="none" anchor="ctr"/>
          <a:lstStyle/>
          <a:p>
            <a:pPr algn="ctr" eaLnBrk="1" hangingPunct="1"/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0250" name="Oval 14"/>
          <p:cNvSpPr>
            <a:spLocks noChangeArrowheads="1"/>
          </p:cNvSpPr>
          <p:nvPr/>
        </p:nvSpPr>
        <p:spPr bwMode="auto">
          <a:xfrm>
            <a:off x="971550" y="2389188"/>
            <a:ext cx="1152525" cy="1152525"/>
          </a:xfrm>
          <a:prstGeom prst="ellipse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ko-KR" altLang="en-US" sz="1600">
                <a:solidFill>
                  <a:srgbClr val="006600"/>
                </a:solidFill>
                <a:ea typeface="굴림" pitchFamily="50" charset="-127"/>
              </a:rPr>
              <a:t>스크립트</a:t>
            </a:r>
          </a:p>
          <a:p>
            <a:pPr algn="ctr" eaLnBrk="1" hangingPunct="1"/>
            <a:r>
              <a:rPr lang="ko-KR" altLang="en-US" sz="1600">
                <a:solidFill>
                  <a:srgbClr val="006600"/>
                </a:solidFill>
                <a:ea typeface="굴림" pitchFamily="50" charset="-127"/>
              </a:rPr>
              <a:t>엔진</a:t>
            </a:r>
          </a:p>
        </p:txBody>
      </p:sp>
      <p:sp>
        <p:nvSpPr>
          <p:cNvPr id="10251" name="Oval 15"/>
          <p:cNvSpPr>
            <a:spLocks noChangeArrowheads="1"/>
          </p:cNvSpPr>
          <p:nvPr/>
        </p:nvSpPr>
        <p:spPr bwMode="auto">
          <a:xfrm>
            <a:off x="2843213" y="3325813"/>
            <a:ext cx="936625" cy="647700"/>
          </a:xfrm>
          <a:prstGeom prst="ellipse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ko-KR" altLang="en-US" sz="1600">
                <a:solidFill>
                  <a:srgbClr val="006600"/>
                </a:solidFill>
                <a:ea typeface="굴림" pitchFamily="50" charset="-127"/>
              </a:rPr>
              <a:t>웹서버</a:t>
            </a:r>
          </a:p>
        </p:txBody>
      </p:sp>
      <p:sp>
        <p:nvSpPr>
          <p:cNvPr id="10252" name="Rectangle 16"/>
          <p:cNvSpPr>
            <a:spLocks noChangeArrowheads="1"/>
          </p:cNvSpPr>
          <p:nvPr/>
        </p:nvSpPr>
        <p:spPr bwMode="auto">
          <a:xfrm>
            <a:off x="2627313" y="2389188"/>
            <a:ext cx="1439862" cy="576262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ko-KR" altLang="en-US" sz="1600">
                <a:solidFill>
                  <a:srgbClr val="006600"/>
                </a:solidFill>
                <a:ea typeface="굴림" pitchFamily="50" charset="-127"/>
              </a:rPr>
              <a:t>파일시스템</a:t>
            </a:r>
          </a:p>
          <a:p>
            <a:pPr algn="ctr" eaLnBrk="1" hangingPunct="1"/>
            <a:r>
              <a:rPr lang="en-US" altLang="ko-KR" sz="1600">
                <a:solidFill>
                  <a:srgbClr val="006600"/>
                </a:solidFill>
                <a:ea typeface="굴림" pitchFamily="50" charset="-127"/>
              </a:rPr>
              <a:t>top.php</a:t>
            </a:r>
          </a:p>
        </p:txBody>
      </p:sp>
      <p:sp>
        <p:nvSpPr>
          <p:cNvPr id="10253" name="AutoShape 17"/>
          <p:cNvSpPr>
            <a:spLocks noChangeArrowheads="1"/>
          </p:cNvSpPr>
          <p:nvPr/>
        </p:nvSpPr>
        <p:spPr bwMode="auto">
          <a:xfrm>
            <a:off x="5219700" y="2749550"/>
            <a:ext cx="1439863" cy="865188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ko-KR" altLang="en-US" sz="1600">
                <a:solidFill>
                  <a:srgbClr val="006600"/>
                </a:solidFill>
                <a:ea typeface="굴림" pitchFamily="50" charset="-127"/>
              </a:rPr>
              <a:t>데이터베이스</a:t>
            </a:r>
          </a:p>
        </p:txBody>
      </p:sp>
      <p:sp>
        <p:nvSpPr>
          <p:cNvPr id="10254" name="Line 18"/>
          <p:cNvSpPr>
            <a:spLocks noChangeShapeType="1"/>
          </p:cNvSpPr>
          <p:nvPr/>
        </p:nvSpPr>
        <p:spPr bwMode="auto">
          <a:xfrm>
            <a:off x="4356100" y="3181350"/>
            <a:ext cx="863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835150" y="3325813"/>
            <a:ext cx="1103313" cy="552450"/>
            <a:chOff x="1156" y="1888"/>
            <a:chExt cx="695" cy="348"/>
          </a:xfrm>
        </p:grpSpPr>
        <p:sp>
          <p:nvSpPr>
            <p:cNvPr id="10269" name="Line 20"/>
            <p:cNvSpPr>
              <a:spLocks noChangeShapeType="1"/>
            </p:cNvSpPr>
            <p:nvPr/>
          </p:nvSpPr>
          <p:spPr bwMode="auto">
            <a:xfrm flipH="1" flipV="1">
              <a:off x="1292" y="1888"/>
              <a:ext cx="454" cy="181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0" name="Text Box 21"/>
            <p:cNvSpPr txBox="1">
              <a:spLocks noChangeArrowheads="1"/>
            </p:cNvSpPr>
            <p:nvPr/>
          </p:nvSpPr>
          <p:spPr bwMode="auto">
            <a:xfrm>
              <a:off x="1156" y="2024"/>
              <a:ext cx="6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ko-KR" altLang="en-US" sz="1600">
                  <a:solidFill>
                    <a:srgbClr val="006600"/>
                  </a:solidFill>
                  <a:ea typeface="굴림" pitchFamily="50" charset="-127"/>
                  <a:sym typeface="Wingdings" pitchFamily="2" charset="2"/>
                </a:rPr>
                <a:t></a:t>
              </a:r>
              <a:r>
                <a:rPr lang="en-US" altLang="ko-KR" sz="1600">
                  <a:solidFill>
                    <a:srgbClr val="006600"/>
                  </a:solidFill>
                  <a:ea typeface="굴림" pitchFamily="50" charset="-127"/>
                  <a:sym typeface="Wingdings" pitchFamily="2" charset="2"/>
                </a:rPr>
                <a:t>request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979613" y="2389188"/>
            <a:ext cx="647700" cy="360362"/>
            <a:chOff x="1247" y="1298"/>
            <a:chExt cx="408" cy="227"/>
          </a:xfrm>
        </p:grpSpPr>
        <p:sp>
          <p:nvSpPr>
            <p:cNvPr id="10267" name="Line 23"/>
            <p:cNvSpPr>
              <a:spLocks noChangeShapeType="1"/>
            </p:cNvSpPr>
            <p:nvPr/>
          </p:nvSpPr>
          <p:spPr bwMode="auto">
            <a:xfrm flipH="1">
              <a:off x="1247" y="1480"/>
              <a:ext cx="408" cy="45"/>
            </a:xfrm>
            <a:prstGeom prst="lin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8" name="Text Box 24"/>
            <p:cNvSpPr txBox="1">
              <a:spLocks noChangeArrowheads="1"/>
            </p:cNvSpPr>
            <p:nvPr/>
          </p:nvSpPr>
          <p:spPr bwMode="auto">
            <a:xfrm>
              <a:off x="1383" y="129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ko-KR" altLang="en-US" sz="1600">
                  <a:solidFill>
                    <a:srgbClr val="006600"/>
                  </a:solidFill>
                  <a:ea typeface="굴림" pitchFamily="50" charset="-127"/>
                  <a:sym typeface="Wingdings" pitchFamily="2" charset="2"/>
                </a:rPr>
                <a:t>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124075" y="2965450"/>
            <a:ext cx="939800" cy="504825"/>
            <a:chOff x="1338" y="1661"/>
            <a:chExt cx="592" cy="318"/>
          </a:xfrm>
        </p:grpSpPr>
        <p:sp>
          <p:nvSpPr>
            <p:cNvPr id="10265" name="Line 26"/>
            <p:cNvSpPr>
              <a:spLocks noChangeShapeType="1"/>
            </p:cNvSpPr>
            <p:nvPr/>
          </p:nvSpPr>
          <p:spPr bwMode="auto">
            <a:xfrm>
              <a:off x="1338" y="1797"/>
              <a:ext cx="453" cy="182"/>
            </a:xfrm>
            <a:prstGeom prst="line">
              <a:avLst/>
            </a:prstGeom>
            <a:noFill/>
            <a:ln w="25400" cap="sq">
              <a:solidFill>
                <a:schemeClr val="bg2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6" name="Text Box 27"/>
            <p:cNvSpPr txBox="1">
              <a:spLocks noChangeArrowheads="1"/>
            </p:cNvSpPr>
            <p:nvPr/>
          </p:nvSpPr>
          <p:spPr bwMode="auto">
            <a:xfrm>
              <a:off x="1338" y="1661"/>
              <a:ext cx="5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ko-KR" sz="1600">
                  <a:solidFill>
                    <a:srgbClr val="006600"/>
                  </a:solidFill>
                  <a:ea typeface="굴림" pitchFamily="50" charset="-127"/>
                  <a:sym typeface="Wingdings" pitchFamily="2" charset="2"/>
                </a:rPr>
                <a:t>HTML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067175" y="3470275"/>
            <a:ext cx="1079500" cy="792163"/>
            <a:chOff x="2064" y="1616"/>
            <a:chExt cx="680" cy="499"/>
          </a:xfrm>
        </p:grpSpPr>
        <p:sp>
          <p:nvSpPr>
            <p:cNvPr id="10263" name="AutoShape 29"/>
            <p:cNvSpPr>
              <a:spLocks noChangeArrowheads="1"/>
            </p:cNvSpPr>
            <p:nvPr/>
          </p:nvSpPr>
          <p:spPr bwMode="auto">
            <a:xfrm rot="1560000">
              <a:off x="2064" y="1797"/>
              <a:ext cx="680" cy="318"/>
            </a:xfrm>
            <a:prstGeom prst="rightArrow">
              <a:avLst>
                <a:gd name="adj1" fmla="val 50000"/>
                <a:gd name="adj2" fmla="val 53459"/>
              </a:avLst>
            </a:prstGeom>
            <a:solidFill>
              <a:srgbClr val="FF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0264" name="Text Box 30"/>
            <p:cNvSpPr txBox="1">
              <a:spLocks noChangeArrowheads="1"/>
            </p:cNvSpPr>
            <p:nvPr/>
          </p:nvSpPr>
          <p:spPr bwMode="auto">
            <a:xfrm>
              <a:off x="2381" y="1616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ko-KR" altLang="en-US" sz="2800">
                  <a:solidFill>
                    <a:srgbClr val="000000"/>
                  </a:solidFill>
                  <a:ea typeface="굴림" pitchFamily="50" charset="-127"/>
                  <a:sym typeface="Wingdings" pitchFamily="2" charset="2"/>
                </a:rPr>
                <a:t>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2987675" y="4189413"/>
            <a:ext cx="1223963" cy="879475"/>
            <a:chOff x="1292" y="1933"/>
            <a:chExt cx="771" cy="554"/>
          </a:xfrm>
        </p:grpSpPr>
        <p:sp>
          <p:nvSpPr>
            <p:cNvPr id="10261" name="AutoShape 32"/>
            <p:cNvSpPr>
              <a:spLocks noChangeArrowheads="1"/>
            </p:cNvSpPr>
            <p:nvPr/>
          </p:nvSpPr>
          <p:spPr bwMode="auto">
            <a:xfrm rot="1560000">
              <a:off x="1292" y="1933"/>
              <a:ext cx="771" cy="318"/>
            </a:xfrm>
            <a:prstGeom prst="leftArrow">
              <a:avLst>
                <a:gd name="adj1" fmla="val 50000"/>
                <a:gd name="adj2" fmla="val 60613"/>
              </a:avLst>
            </a:prstGeom>
            <a:solidFill>
              <a:srgbClr val="00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ko-KR" altLang="en-US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10262" name="Text Box 33"/>
            <p:cNvSpPr txBox="1">
              <a:spLocks noChangeArrowheads="1"/>
            </p:cNvSpPr>
            <p:nvPr/>
          </p:nvSpPr>
          <p:spPr bwMode="auto">
            <a:xfrm>
              <a:off x="1474" y="2160"/>
              <a:ext cx="3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ko-KR" altLang="en-US" sz="2800">
                  <a:solidFill>
                    <a:srgbClr val="000000"/>
                  </a:solidFill>
                  <a:ea typeface="굴림" pitchFamily="50" charset="-127"/>
                  <a:sym typeface="Wingdings" pitchFamily="2" charset="2"/>
                </a:rPr>
                <a:t></a:t>
              </a:r>
            </a:p>
          </p:txBody>
        </p:sp>
      </p:grpSp>
      <p:sp>
        <p:nvSpPr>
          <p:cNvPr id="10260" name="Text Box 34"/>
          <p:cNvSpPr txBox="1">
            <a:spLocks noChangeArrowheads="1"/>
          </p:cNvSpPr>
          <p:nvPr/>
        </p:nvSpPr>
        <p:spPr bwMode="auto">
          <a:xfrm>
            <a:off x="4427538" y="1700213"/>
            <a:ext cx="1554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00"/>
                </a:solidFill>
                <a:ea typeface="굴림" pitchFamily="50" charset="-127"/>
              </a:rPr>
              <a:t>www.uos.org</a:t>
            </a:r>
          </a:p>
          <a:p>
            <a:pPr eaLnBrk="1" hangingPunct="1"/>
            <a:r>
              <a:rPr lang="ko-KR" altLang="en-US" sz="2000">
                <a:solidFill>
                  <a:srgbClr val="000000"/>
                </a:solidFill>
                <a:ea typeface="굴림" pitchFamily="50" charset="-127"/>
              </a:rPr>
              <a:t>서버 컴퓨터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>
                <a:ea typeface="굴림" pitchFamily="50" charset="-127"/>
              </a:rPr>
              <a:t>서버에서 수행되는 프로그래밍 언어의 장점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Client </a:t>
            </a:r>
            <a:r>
              <a:rPr lang="ko-KR" altLang="en-US" smtClean="0">
                <a:ea typeface="굴림" pitchFamily="50" charset="-127"/>
              </a:rPr>
              <a:t>소형화</a:t>
            </a:r>
            <a:endParaRPr lang="en-US" altLang="ko-KR" smtClean="0">
              <a:ea typeface="굴림" pitchFamily="50" charset="-127"/>
            </a:endParaRPr>
          </a:p>
          <a:p>
            <a:r>
              <a:rPr lang="en-US" altLang="ko-KR" smtClean="0">
                <a:ea typeface="굴림" pitchFamily="50" charset="-127"/>
              </a:rPr>
              <a:t>Thin Client</a:t>
            </a:r>
          </a:p>
          <a:p>
            <a:r>
              <a:rPr lang="en-US" altLang="ko-KR" smtClean="0">
                <a:ea typeface="굴림" pitchFamily="50" charset="-127"/>
              </a:rPr>
              <a:t>Zero Client</a:t>
            </a:r>
          </a:p>
          <a:p>
            <a:r>
              <a:rPr lang="en-US" altLang="ko-KR" smtClean="0">
                <a:ea typeface="굴림" pitchFamily="50" charset="-127"/>
              </a:rPr>
              <a:t>Cloud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r>
              <a:rPr lang="ko-KR" altLang="en-US" smtClean="0">
                <a:ea typeface="굴림" pitchFamily="50" charset="-127"/>
              </a:rPr>
              <a:t>과 </a:t>
            </a:r>
            <a:r>
              <a:rPr lang="en-US" altLang="ko-KR" smtClean="0">
                <a:ea typeface="굴림" pitchFamily="50" charset="-127"/>
              </a:rPr>
              <a:t>PHP</a:t>
            </a:r>
            <a:r>
              <a:rPr lang="ko-KR" altLang="en-US" smtClean="0">
                <a:ea typeface="굴림" pitchFamily="50" charset="-127"/>
              </a:rPr>
              <a:t>의 차이점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HTML</a:t>
            </a:r>
            <a:r>
              <a:rPr lang="ko-KR" altLang="en-US" smtClean="0">
                <a:ea typeface="굴림" pitchFamily="50" charset="-127"/>
              </a:rPr>
              <a:t>로 구현한 과일 쇼핑몰 예제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71550" y="2133600"/>
            <a:ext cx="7632700" cy="4608513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&lt;html&gt;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&lt;body&gt;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원하는 가격을 누르십시요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.&lt;br&gt;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&lt;form name=fruit30 action="./fruit30.html"&gt;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&lt;input type=submit value="30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원이하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"&gt;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&lt;/form&gt;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&lt;form name=fruit60 action="./fruit60.html"&gt;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&lt;input type=submit value="60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원이하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"&gt;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&lt;/form&gt;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&lt;form name=fruit90 action="./fruit90.html"&gt;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  &lt;input type=submit value="90</a:t>
            </a:r>
            <a:r>
              <a:rPr lang="ko-KR" altLang="en-US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원이하</a:t>
            </a: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"&gt;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  &lt;/form&gt;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  &lt;/body&gt;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ko-KR" sz="1400" b="1">
                <a:solidFill>
                  <a:srgbClr val="006600"/>
                </a:solidFill>
                <a:latin typeface="Courier New" pitchFamily="49" charset="0"/>
                <a:ea typeface="굴림" pitchFamily="50" charset="-127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>
              <a:ea typeface="굴림" pitchFamily="50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628775"/>
            <a:ext cx="7772400" cy="4876800"/>
          </a:xfrm>
        </p:spPr>
        <p:txBody>
          <a:bodyPr/>
          <a:lstStyle/>
          <a:p>
            <a:r>
              <a:rPr lang="en-US" altLang="ko-KR" sz="2200" smtClean="0">
                <a:ea typeface="굴림" pitchFamily="50" charset="-127"/>
              </a:rPr>
              <a:t>RESULT</a:t>
            </a: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13317" name="_x423692304" descr="EMB000041e45e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20938"/>
            <a:ext cx="78676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1674</TotalTime>
  <Words>1033</Words>
  <Application>Microsoft Office PowerPoint</Application>
  <PresentationFormat>화면 슬라이드 쇼(4:3)</PresentationFormat>
  <Paragraphs>155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Times New Roman</vt:lpstr>
      <vt:lpstr>Arial</vt:lpstr>
      <vt:lpstr>맑은 고딕</vt:lpstr>
      <vt:lpstr>굴림</vt:lpstr>
      <vt:lpstr>Wingdings</vt:lpstr>
      <vt:lpstr>Courier New</vt:lpstr>
      <vt:lpstr>Cactus</vt:lpstr>
      <vt:lpstr>디자인 사용자 지정</vt:lpstr>
      <vt:lpstr>1_디자인 사용자 지정</vt:lpstr>
      <vt:lpstr>Ch 1 /  PHP 개요</vt:lpstr>
      <vt:lpstr>PHP 언어의 소개</vt:lpstr>
      <vt:lpstr>PHP 언어의 소개</vt:lpstr>
      <vt:lpstr>PowerPoint 프레젠테이션</vt:lpstr>
      <vt:lpstr>서버에서 수행되어지는 스크립트 언어 PHP</vt:lpstr>
      <vt:lpstr>PowerPoint 프레젠테이션</vt:lpstr>
      <vt:lpstr>서버에서 수행되는 프로그래밍 언어의 장점</vt:lpstr>
      <vt:lpstr>HTML과 PHP의 차이점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HTML과 PHP의 차이점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ilsoo99</dc:creator>
  <cp:lastModifiedBy>KDU</cp:lastModifiedBy>
  <cp:revision>72</cp:revision>
  <cp:lastPrinted>1601-01-01T00:00:00Z</cp:lastPrinted>
  <dcterms:created xsi:type="dcterms:W3CDTF">1601-01-01T00:00:00Z</dcterms:created>
  <dcterms:modified xsi:type="dcterms:W3CDTF">2020-03-17T02:32:09Z</dcterms:modified>
</cp:coreProperties>
</file>