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50" r:id="rId2"/>
  </p:sldMasterIdLst>
  <p:notesMasterIdLst>
    <p:notesMasterId r:id="rId30"/>
  </p:notesMasterIdLst>
  <p:handoutMasterIdLst>
    <p:handoutMasterId r:id="rId31"/>
  </p:handoutMasterIdLst>
  <p:sldIdLst>
    <p:sldId id="285" r:id="rId3"/>
    <p:sldId id="284" r:id="rId4"/>
    <p:sldId id="274" r:id="rId5"/>
    <p:sldId id="275" r:id="rId6"/>
    <p:sldId id="286" r:id="rId7"/>
    <p:sldId id="287" r:id="rId8"/>
    <p:sldId id="289" r:id="rId9"/>
    <p:sldId id="290" r:id="rId10"/>
    <p:sldId id="308" r:id="rId11"/>
    <p:sldId id="291" r:id="rId12"/>
    <p:sldId id="292" r:id="rId13"/>
    <p:sldId id="293" r:id="rId14"/>
    <p:sldId id="309" r:id="rId15"/>
    <p:sldId id="294" r:id="rId16"/>
    <p:sldId id="305" r:id="rId17"/>
    <p:sldId id="299" r:id="rId18"/>
    <p:sldId id="302" r:id="rId19"/>
    <p:sldId id="303" r:id="rId20"/>
    <p:sldId id="306" r:id="rId21"/>
    <p:sldId id="310" r:id="rId22"/>
    <p:sldId id="300" r:id="rId23"/>
    <p:sldId id="304" r:id="rId24"/>
    <p:sldId id="301" r:id="rId25"/>
    <p:sldId id="276" r:id="rId26"/>
    <p:sldId id="277" r:id="rId27"/>
    <p:sldId id="278" r:id="rId28"/>
    <p:sldId id="279" r:id="rId29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0000"/>
    <a:srgbClr val="FF33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8" autoAdjust="0"/>
    <p:restoredTop sz="90709" autoAdjust="0"/>
  </p:normalViewPr>
  <p:slideViewPr>
    <p:cSldViewPr>
      <p:cViewPr varScale="1">
        <p:scale>
          <a:sx n="105" d="100"/>
          <a:sy n="105" d="100"/>
        </p:scale>
        <p:origin x="-20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The Simple Object Access Protocol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6A6D33EB-E943-464D-B0D9-6D2FE82E13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3449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2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536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CC2B6CA9-C032-4DE9-B730-88E351DEED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2712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03ACC8-125A-4B05-9522-0DB656EF9244}" type="slidenum">
              <a:rPr lang="en-US" altLang="ko-KR" sz="1200" smtClean="0">
                <a:solidFill>
                  <a:srgbClr val="000000"/>
                </a:solidFill>
              </a:rPr>
              <a:pPr/>
              <a:t>7</a:t>
            </a:fld>
            <a:endParaRPr lang="en-US" altLang="ko-KR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 panose="020B0600000101010101" pitchFamily="50" charset="-127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10" name="Freeform 8"/>
            <p:cNvSpPr>
              <a:spLocks/>
            </p:cNvSpPr>
            <p:nvPr userDrawn="1"/>
          </p:nvSpPr>
          <p:spPr bwMode="auto">
            <a:xfrm rot="-507431">
              <a:off x="0" y="1477"/>
              <a:ext cx="1059" cy="172"/>
            </a:xfrm>
            <a:custGeom>
              <a:avLst/>
              <a:gdLst>
                <a:gd name="T0" fmla="*/ 1059 w 1059"/>
                <a:gd name="T1" fmla="*/ 0 h 172"/>
                <a:gd name="T2" fmla="*/ 147 w 1059"/>
                <a:gd name="T3" fmla="*/ 144 h 172"/>
                <a:gd name="T4" fmla="*/ 177 w 1059"/>
                <a:gd name="T5" fmla="*/ 171 h 172"/>
                <a:gd name="T6" fmla="*/ 1059 w 1059"/>
                <a:gd name="T7" fmla="*/ 24 h 172"/>
                <a:gd name="T8" fmla="*/ 1059 w 1059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 rot="-507431">
              <a:off x="1173" y="864"/>
              <a:ext cx="4122" cy="630"/>
            </a:xfrm>
            <a:custGeom>
              <a:avLst/>
              <a:gdLst>
                <a:gd name="T0" fmla="*/ 0 w 4122"/>
                <a:gd name="T1" fmla="*/ 204 h 630"/>
                <a:gd name="T2" fmla="*/ 3544 w 4122"/>
                <a:gd name="T3" fmla="*/ 348 h 630"/>
                <a:gd name="T4" fmla="*/ 3680 w 4122"/>
                <a:gd name="T5" fmla="*/ 630 h 630"/>
                <a:gd name="T6" fmla="*/ 3616 w 4122"/>
                <a:gd name="T7" fmla="*/ 624 h 630"/>
                <a:gd name="T8" fmla="*/ 3534 w 4122"/>
                <a:gd name="T9" fmla="*/ 368 h 630"/>
                <a:gd name="T10" fmla="*/ 17 w 4122"/>
                <a:gd name="T11" fmla="*/ 231 h 630"/>
                <a:gd name="T12" fmla="*/ 0 w 4122"/>
                <a:gd name="T13" fmla="*/ 204 h 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" name="Group 10"/>
            <p:cNvGrpSpPr>
              <a:grpSpLocks/>
            </p:cNvGrpSpPr>
            <p:nvPr userDrawn="1"/>
          </p:nvGrpSpPr>
          <p:grpSpPr bwMode="auto"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>
                  <a:ea typeface="굴림" panose="020B0600000101010101" pitchFamily="50" charset="-127"/>
                </a:endParaRPr>
              </a:p>
            </p:txBody>
          </p:sp>
        </p:grpSp>
      </p:grpSp>
      <p:sp>
        <p:nvSpPr>
          <p:cNvPr id="19476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9477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F7A6359D-4796-4BEA-8A82-3E98EF259430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23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60EAD00D-135A-421A-9EE4-AC9B9A709B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36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96B1F-805F-4EBB-BE52-4A9B56BB16B2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B8794-0432-4128-94D8-19C0826B55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43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B2FE8-1A26-4001-B9D4-084EC05497A6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37F0A-77DC-4465-AF22-97EAA74BBB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4554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00113" y="1628775"/>
            <a:ext cx="3810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2513" y="1628775"/>
            <a:ext cx="3810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CB06A-F0BB-44B8-80BA-EFF42CE10151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40BD1-5126-4144-9B0D-5201D4C68E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9648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7FEC9-4E23-4AF0-8B2A-674B2BD76EE5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77FC0-971D-4910-ADE9-2A6D923092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069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10" name="Freeform 8"/>
            <p:cNvSpPr>
              <a:spLocks/>
            </p:cNvSpPr>
            <p:nvPr userDrawn="1"/>
          </p:nvSpPr>
          <p:spPr bwMode="auto">
            <a:xfrm rot="-507431">
              <a:off x="0" y="1477"/>
              <a:ext cx="1059" cy="172"/>
            </a:xfrm>
            <a:custGeom>
              <a:avLst/>
              <a:gdLst>
                <a:gd name="T0" fmla="*/ 1059 w 1059"/>
                <a:gd name="T1" fmla="*/ 0 h 172"/>
                <a:gd name="T2" fmla="*/ 147 w 1059"/>
                <a:gd name="T3" fmla="*/ 144 h 172"/>
                <a:gd name="T4" fmla="*/ 177 w 1059"/>
                <a:gd name="T5" fmla="*/ 171 h 172"/>
                <a:gd name="T6" fmla="*/ 1059 w 1059"/>
                <a:gd name="T7" fmla="*/ 24 h 172"/>
                <a:gd name="T8" fmla="*/ 1059 w 1059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 rot="-507431">
              <a:off x="1173" y="864"/>
              <a:ext cx="4122" cy="630"/>
            </a:xfrm>
            <a:custGeom>
              <a:avLst/>
              <a:gdLst>
                <a:gd name="T0" fmla="*/ 0 w 4122"/>
                <a:gd name="T1" fmla="*/ 204 h 630"/>
                <a:gd name="T2" fmla="*/ 3544 w 4122"/>
                <a:gd name="T3" fmla="*/ 348 h 630"/>
                <a:gd name="T4" fmla="*/ 3680 w 4122"/>
                <a:gd name="T5" fmla="*/ 630 h 630"/>
                <a:gd name="T6" fmla="*/ 3616 w 4122"/>
                <a:gd name="T7" fmla="*/ 624 h 630"/>
                <a:gd name="T8" fmla="*/ 3534 w 4122"/>
                <a:gd name="T9" fmla="*/ 368 h 630"/>
                <a:gd name="T10" fmla="*/ 17 w 4122"/>
                <a:gd name="T11" fmla="*/ 231 h 630"/>
                <a:gd name="T12" fmla="*/ 0 w 4122"/>
                <a:gd name="T13" fmla="*/ 204 h 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" name="Group 10"/>
            <p:cNvGrpSpPr>
              <a:grpSpLocks/>
            </p:cNvGrpSpPr>
            <p:nvPr userDrawn="1"/>
          </p:nvGrpSpPr>
          <p:grpSpPr bwMode="auto"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  <a:ea typeface="굴림" panose="020B0600000101010101" pitchFamily="50" charset="-127"/>
                </a:endParaRPr>
              </a:p>
            </p:txBody>
          </p:sp>
        </p:grpSp>
      </p:grpSp>
      <p:sp>
        <p:nvSpPr>
          <p:cNvPr id="19476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9477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757EE9DA-7C36-47F6-A24F-DC5B1BE5666E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23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DA3E04B4-BE09-4D6A-BBC8-B85498662C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35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25A3B-B234-4EAB-ACD3-BC0665083090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3C520-0060-432D-A72E-B2680E0C3E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054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FF6D4-B539-4B2C-B58C-8EB430C4E640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19135-0620-413F-AF51-E390633653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5211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0F07A-EFD1-427E-8F53-AF2A75125413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5C97A-0553-4E6A-9DB2-0CB9B34F31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8971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ADB7F-D643-4C72-ADBD-15C7C1CC69C0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A12AC-D674-498D-AAE4-DA65EF47AF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218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04BA8-3602-4992-B1B9-7639B4277027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9B01E-5E49-49F1-90DB-8A39AD0495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47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E7D19-A015-4EFF-887E-076378C5B6F5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5A16C-60E8-42F4-B6D9-3C0BBED4FA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933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271C3-A2EB-4A73-9C66-EB7D121D12EF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137B7-984F-4299-99AA-D4E647787B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711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EF4B0-8105-4F8D-9A6E-47C74F25B7B7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207FC-B482-463C-9F25-4D127DFBE1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7230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349DC-9425-49E5-8FF7-F0C978B0A75B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C2718-C636-4DF1-AE56-3CD4AE296A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4779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E998A-D076-4C4D-A550-FF411B5B93D8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18C2B-B6B6-4062-BF97-8D09E6CE36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9319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0AC07-C493-4D5A-BEE6-2223B85E9D41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CB26E-51D8-4595-804D-0B6D6087D7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96263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00113" y="1628775"/>
            <a:ext cx="3810000" cy="4876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2513" y="1628775"/>
            <a:ext cx="3810000" cy="4876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4117E-3C28-4A6E-99BB-8174240C68B0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3E7C0-0329-46A5-8301-8B3BCFB00C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07972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653B-478A-47F3-9952-7B3B39B8E470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11B2F-7575-4F79-8A07-609FFB231E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358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9A860-20B4-4C4E-B2AA-5D0B8DE1948A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34C19-0DF6-406A-A4AB-D81C2FC6C6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348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D8681-DFBF-4FC1-9E57-C7F8CDDA1AD2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3926B-F991-4B0F-8D6D-872FE02227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515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F53D7-B631-4CDB-9547-8E7BD44BE4C1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ACD79-4335-4D41-8DFF-4B7C1F82BC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14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FAD6F-5AC4-406B-91B7-AF9712DCB1D2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C1B2D-7E3D-4C7B-A890-E77AB8E327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268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38272-E48E-4EA5-8108-6A9F6617916B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2023C-376F-435C-A76B-6C226C920C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627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4EB86-DF97-488F-A2AC-2CEFBAB79D5F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9F4E7-8C6D-4593-9BB4-9FE9258A7C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385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9B175-5C45-45F5-A0F2-50A7B6D2DB9C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62D6E-DD88-477D-A813-96FA424B4A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957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141288"/>
            <a:ext cx="9167813" cy="6999288"/>
            <a:chOff x="-15" y="-89"/>
            <a:chExt cx="5775" cy="4409"/>
          </a:xfrm>
        </p:grpSpPr>
        <p:sp>
          <p:nvSpPr>
            <p:cNvPr id="1031" name="Rectangle 3"/>
            <p:cNvSpPr>
              <a:spLocks noChangeArrowheads="1"/>
            </p:cNvSpPr>
            <p:nvPr userDrawn="1"/>
          </p:nvSpPr>
          <p:spPr bwMode="ltGray"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2" name="Rectangle 4" descr="Cacback"/>
            <p:cNvSpPr>
              <a:spLocks noChangeArrowheads="1"/>
            </p:cNvSpPr>
            <p:nvPr userDrawn="1"/>
          </p:nvSpPr>
          <p:spPr bwMode="ltGray">
            <a:xfrm>
              <a:off x="0" y="0"/>
              <a:ext cx="1119" cy="4320"/>
            </a:xfrm>
            <a:prstGeom prst="rect">
              <a:avLst/>
            </a:pr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 panose="020B0600000101010101" pitchFamily="50" charset="-127"/>
              </a:endParaRPr>
            </a:p>
          </p:txBody>
        </p:sp>
        <p:grpSp>
          <p:nvGrpSpPr>
            <p:cNvPr id="1033" name="Group 5"/>
            <p:cNvGrpSpPr>
              <a:grpSpLocks/>
            </p:cNvGrpSpPr>
            <p:nvPr userDrawn="1"/>
          </p:nvGrpSpPr>
          <p:grpSpPr bwMode="auto"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5" name="Freeform 6"/>
              <p:cNvSpPr>
                <a:spLocks/>
              </p:cNvSpPr>
              <p:nvPr userDrawn="1"/>
            </p:nvSpPr>
            <p:spPr bwMode="auto">
              <a:xfrm rot="-507431">
                <a:off x="20" y="524"/>
                <a:ext cx="1059" cy="172"/>
              </a:xfrm>
              <a:custGeom>
                <a:avLst/>
                <a:gdLst>
                  <a:gd name="T0" fmla="*/ 1059 w 1059"/>
                  <a:gd name="T1" fmla="*/ 0 h 172"/>
                  <a:gd name="T2" fmla="*/ 147 w 1059"/>
                  <a:gd name="T3" fmla="*/ 144 h 172"/>
                  <a:gd name="T4" fmla="*/ 177 w 1059"/>
                  <a:gd name="T5" fmla="*/ 171 h 172"/>
                  <a:gd name="T6" fmla="*/ 1059 w 1059"/>
                  <a:gd name="T7" fmla="*/ 24 h 172"/>
                  <a:gd name="T8" fmla="*/ 1059 w 1059"/>
                  <a:gd name="T9" fmla="*/ 0 h 1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6" name="Freeform 7"/>
              <p:cNvSpPr>
                <a:spLocks/>
              </p:cNvSpPr>
              <p:nvPr userDrawn="1"/>
            </p:nvSpPr>
            <p:spPr bwMode="auto">
              <a:xfrm rot="-507431">
                <a:off x="1193" y="-89"/>
                <a:ext cx="4122" cy="630"/>
              </a:xfrm>
              <a:custGeom>
                <a:avLst/>
                <a:gdLst>
                  <a:gd name="T0" fmla="*/ 0 w 4122"/>
                  <a:gd name="T1" fmla="*/ 204 h 630"/>
                  <a:gd name="T2" fmla="*/ 3544 w 4122"/>
                  <a:gd name="T3" fmla="*/ 348 h 630"/>
                  <a:gd name="T4" fmla="*/ 3680 w 4122"/>
                  <a:gd name="T5" fmla="*/ 630 h 630"/>
                  <a:gd name="T6" fmla="*/ 3616 w 4122"/>
                  <a:gd name="T7" fmla="*/ 624 h 630"/>
                  <a:gd name="T8" fmla="*/ 3534 w 4122"/>
                  <a:gd name="T9" fmla="*/ 368 h 630"/>
                  <a:gd name="T10" fmla="*/ 17 w 4122"/>
                  <a:gd name="T11" fmla="*/ 231 h 630"/>
                  <a:gd name="T12" fmla="*/ 0 w 4122"/>
                  <a:gd name="T13" fmla="*/ 204 h 6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037" name="Group 8"/>
              <p:cNvGrpSpPr>
                <a:grpSpLocks/>
              </p:cNvGrpSpPr>
              <p:nvPr userDrawn="1"/>
            </p:nvGrpSpPr>
            <p:grpSpPr bwMode="auto"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8" name="Oval 9"/>
                <p:cNvSpPr>
                  <a:spLocks noChangeArrowheads="1"/>
                </p:cNvSpPr>
                <p:nvPr/>
              </p:nvSpPr>
              <p:spPr bwMode="auto"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39" name="Oval 10"/>
                <p:cNvSpPr>
                  <a:spLocks noChangeArrowheads="1"/>
                </p:cNvSpPr>
                <p:nvPr/>
              </p:nvSpPr>
              <p:spPr bwMode="auto"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0" name="Oval 11"/>
                <p:cNvSpPr>
                  <a:spLocks noChangeArrowheads="1"/>
                </p:cNvSpPr>
                <p:nvPr/>
              </p:nvSpPr>
              <p:spPr bwMode="auto"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1" name="Oval 12"/>
                <p:cNvSpPr>
                  <a:spLocks noChangeArrowheads="1"/>
                </p:cNvSpPr>
                <p:nvPr/>
              </p:nvSpPr>
              <p:spPr bwMode="auto"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2" name="Oval 13"/>
                <p:cNvSpPr>
                  <a:spLocks noChangeArrowheads="1"/>
                </p:cNvSpPr>
                <p:nvPr/>
              </p:nvSpPr>
              <p:spPr bwMode="auto"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3" name="Oval 14"/>
                <p:cNvSpPr>
                  <a:spLocks noChangeArrowheads="1"/>
                </p:cNvSpPr>
                <p:nvPr/>
              </p:nvSpPr>
              <p:spPr bwMode="auto"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4" name="Oval 15"/>
                <p:cNvSpPr>
                  <a:spLocks noChangeArrowheads="1"/>
                </p:cNvSpPr>
                <p:nvPr/>
              </p:nvSpPr>
              <p:spPr bwMode="auto"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5" name="Oval 16"/>
                <p:cNvSpPr>
                  <a:spLocks noChangeArrowheads="1"/>
                </p:cNvSpPr>
                <p:nvPr/>
              </p:nvSpPr>
              <p:spPr bwMode="auto"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6" name="Oval 17"/>
                <p:cNvSpPr>
                  <a:spLocks noChangeArrowheads="1"/>
                </p:cNvSpPr>
                <p:nvPr/>
              </p:nvSpPr>
              <p:spPr bwMode="auto"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</p:grpSp>
        </p:grpSp>
        <p:sp>
          <p:nvSpPr>
            <p:cNvPr id="1034" name="Rectangle 18"/>
            <p:cNvSpPr>
              <a:spLocks noChangeArrowheads="1"/>
            </p:cNvSpPr>
            <p:nvPr userDrawn="1"/>
          </p:nvSpPr>
          <p:spPr bwMode="white"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 panose="020B0600000101010101" pitchFamily="50" charset="-127"/>
              </a:endParaRPr>
            </a:p>
          </p:txBody>
        </p:sp>
      </p:grpSp>
      <p:sp>
        <p:nvSpPr>
          <p:cNvPr id="102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28775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8453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84A5B410-4B03-4393-8A6B-59A4A3567619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18455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DC5D2F98-E2A6-47C1-AFCC-BE1592B1D7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-141288"/>
            <a:ext cx="9167813" cy="6999288"/>
            <a:chOff x="-15" y="-89"/>
            <a:chExt cx="5775" cy="4409"/>
          </a:xfrm>
        </p:grpSpPr>
        <p:sp>
          <p:nvSpPr>
            <p:cNvPr id="1031" name="Rectangle 3"/>
            <p:cNvSpPr>
              <a:spLocks noChangeArrowheads="1"/>
            </p:cNvSpPr>
            <p:nvPr userDrawn="1"/>
          </p:nvSpPr>
          <p:spPr bwMode="ltGray"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32" name="Rectangle 4" descr="Cacback"/>
            <p:cNvSpPr>
              <a:spLocks noChangeArrowheads="1"/>
            </p:cNvSpPr>
            <p:nvPr userDrawn="1"/>
          </p:nvSpPr>
          <p:spPr bwMode="ltGray">
            <a:xfrm>
              <a:off x="0" y="0"/>
              <a:ext cx="1119" cy="4320"/>
            </a:xfrm>
            <a:prstGeom prst="rect">
              <a:avLst/>
            </a:pr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  <p:grpSp>
          <p:nvGrpSpPr>
            <p:cNvPr id="2057" name="Group 5"/>
            <p:cNvGrpSpPr>
              <a:grpSpLocks/>
            </p:cNvGrpSpPr>
            <p:nvPr userDrawn="1"/>
          </p:nvGrpSpPr>
          <p:grpSpPr bwMode="auto"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2059" name="Freeform 6"/>
              <p:cNvSpPr>
                <a:spLocks/>
              </p:cNvSpPr>
              <p:nvPr userDrawn="1"/>
            </p:nvSpPr>
            <p:spPr bwMode="auto">
              <a:xfrm rot="-507431">
                <a:off x="20" y="524"/>
                <a:ext cx="1059" cy="172"/>
              </a:xfrm>
              <a:custGeom>
                <a:avLst/>
                <a:gdLst>
                  <a:gd name="T0" fmla="*/ 1059 w 1059"/>
                  <a:gd name="T1" fmla="*/ 0 h 172"/>
                  <a:gd name="T2" fmla="*/ 147 w 1059"/>
                  <a:gd name="T3" fmla="*/ 144 h 172"/>
                  <a:gd name="T4" fmla="*/ 177 w 1059"/>
                  <a:gd name="T5" fmla="*/ 171 h 172"/>
                  <a:gd name="T6" fmla="*/ 1059 w 1059"/>
                  <a:gd name="T7" fmla="*/ 24 h 172"/>
                  <a:gd name="T8" fmla="*/ 1059 w 1059"/>
                  <a:gd name="T9" fmla="*/ 0 h 1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60" name="Freeform 7"/>
              <p:cNvSpPr>
                <a:spLocks/>
              </p:cNvSpPr>
              <p:nvPr userDrawn="1"/>
            </p:nvSpPr>
            <p:spPr bwMode="auto">
              <a:xfrm rot="-507431">
                <a:off x="1193" y="-89"/>
                <a:ext cx="4122" cy="630"/>
              </a:xfrm>
              <a:custGeom>
                <a:avLst/>
                <a:gdLst>
                  <a:gd name="T0" fmla="*/ 0 w 4122"/>
                  <a:gd name="T1" fmla="*/ 204 h 630"/>
                  <a:gd name="T2" fmla="*/ 3544 w 4122"/>
                  <a:gd name="T3" fmla="*/ 348 h 630"/>
                  <a:gd name="T4" fmla="*/ 3680 w 4122"/>
                  <a:gd name="T5" fmla="*/ 630 h 630"/>
                  <a:gd name="T6" fmla="*/ 3616 w 4122"/>
                  <a:gd name="T7" fmla="*/ 624 h 630"/>
                  <a:gd name="T8" fmla="*/ 3534 w 4122"/>
                  <a:gd name="T9" fmla="*/ 368 h 630"/>
                  <a:gd name="T10" fmla="*/ 17 w 4122"/>
                  <a:gd name="T11" fmla="*/ 231 h 630"/>
                  <a:gd name="T12" fmla="*/ 0 w 4122"/>
                  <a:gd name="T13" fmla="*/ 204 h 6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061" name="Group 8"/>
              <p:cNvGrpSpPr>
                <a:grpSpLocks/>
              </p:cNvGrpSpPr>
              <p:nvPr userDrawn="1"/>
            </p:nvGrpSpPr>
            <p:grpSpPr bwMode="auto"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8" name="Oval 9"/>
                <p:cNvSpPr>
                  <a:spLocks noChangeArrowheads="1"/>
                </p:cNvSpPr>
                <p:nvPr/>
              </p:nvSpPr>
              <p:spPr bwMode="auto"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 smtClean="0">
                    <a:solidFill>
                      <a:srgbClr val="000000"/>
                    </a:solidFill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39" name="Oval 10"/>
                <p:cNvSpPr>
                  <a:spLocks noChangeArrowheads="1"/>
                </p:cNvSpPr>
                <p:nvPr/>
              </p:nvSpPr>
              <p:spPr bwMode="auto"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 smtClean="0">
                    <a:solidFill>
                      <a:srgbClr val="000000"/>
                    </a:solidFill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0" name="Oval 11"/>
                <p:cNvSpPr>
                  <a:spLocks noChangeArrowheads="1"/>
                </p:cNvSpPr>
                <p:nvPr/>
              </p:nvSpPr>
              <p:spPr bwMode="auto"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 smtClean="0">
                    <a:solidFill>
                      <a:srgbClr val="000000"/>
                    </a:solidFill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1" name="Oval 12"/>
                <p:cNvSpPr>
                  <a:spLocks noChangeArrowheads="1"/>
                </p:cNvSpPr>
                <p:nvPr/>
              </p:nvSpPr>
              <p:spPr bwMode="auto"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 smtClean="0">
                    <a:solidFill>
                      <a:srgbClr val="000000"/>
                    </a:solidFill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2" name="Oval 13"/>
                <p:cNvSpPr>
                  <a:spLocks noChangeArrowheads="1"/>
                </p:cNvSpPr>
                <p:nvPr/>
              </p:nvSpPr>
              <p:spPr bwMode="auto"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 smtClean="0">
                    <a:solidFill>
                      <a:srgbClr val="000000"/>
                    </a:solidFill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3" name="Oval 14"/>
                <p:cNvSpPr>
                  <a:spLocks noChangeArrowheads="1"/>
                </p:cNvSpPr>
                <p:nvPr/>
              </p:nvSpPr>
              <p:spPr bwMode="auto"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 smtClean="0">
                    <a:solidFill>
                      <a:srgbClr val="000000"/>
                    </a:solidFill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4" name="Oval 15"/>
                <p:cNvSpPr>
                  <a:spLocks noChangeArrowheads="1"/>
                </p:cNvSpPr>
                <p:nvPr/>
              </p:nvSpPr>
              <p:spPr bwMode="auto"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 smtClean="0">
                    <a:solidFill>
                      <a:srgbClr val="000000"/>
                    </a:solidFill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5" name="Oval 16"/>
                <p:cNvSpPr>
                  <a:spLocks noChangeArrowheads="1"/>
                </p:cNvSpPr>
                <p:nvPr/>
              </p:nvSpPr>
              <p:spPr bwMode="auto"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 smtClean="0">
                    <a:solidFill>
                      <a:srgbClr val="000000"/>
                    </a:solidFill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6" name="Oval 17"/>
                <p:cNvSpPr>
                  <a:spLocks noChangeArrowheads="1"/>
                </p:cNvSpPr>
                <p:nvPr/>
              </p:nvSpPr>
              <p:spPr bwMode="auto"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 smtClean="0">
                    <a:solidFill>
                      <a:srgbClr val="000000"/>
                    </a:solidFill>
                    <a:ea typeface="굴림" panose="020B0600000101010101" pitchFamily="50" charset="-127"/>
                  </a:endParaRPr>
                </a:p>
              </p:txBody>
            </p:sp>
          </p:grpSp>
        </p:grpSp>
        <p:sp>
          <p:nvSpPr>
            <p:cNvPr id="1034" name="Rectangle 18"/>
            <p:cNvSpPr>
              <a:spLocks noChangeArrowheads="1"/>
            </p:cNvSpPr>
            <p:nvPr userDrawn="1"/>
          </p:nvSpPr>
          <p:spPr bwMode="white"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2051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052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28775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8453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BE4315B-126E-4DDC-B422-229D1D4341A6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18455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3B83C135-22D5-4CBA-8784-A6E900843C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  <a:cs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  <a:cs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  <a:cs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  <a:cs typeface="helvetica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 b="1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5D67DF-1FE5-4BDF-AD00-9D7C134EC9F9}" type="datetime1">
              <a:rPr lang="en-US" altLang="ko-KR" sz="1400" b="0" smtClean="0">
                <a:latin typeface="Arial Narrow" pitchFamily="34" charset="0"/>
              </a:rPr>
              <a:pPr/>
              <a:t>3/17/2020</a:t>
            </a:fld>
            <a:endParaRPr lang="en-US" altLang="ko-KR" sz="1400" b="0" smtClean="0">
              <a:latin typeface="Arial Narrow" pitchFamily="34" charset="0"/>
            </a:endParaRPr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4BD686-94B1-4C83-929A-86C0959EF0EA}" type="slidenum">
              <a:rPr lang="en-US" altLang="ko-KR" sz="1400" b="0" smtClean="0">
                <a:latin typeface="Arial Narrow" pitchFamily="34" charset="0"/>
              </a:rPr>
              <a:pPr/>
              <a:t>1</a:t>
            </a:fld>
            <a:endParaRPr lang="en-US" altLang="ko-KR" sz="1400" b="0" smtClean="0">
              <a:latin typeface="Arial Narrow" pitchFamily="34" charset="0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solidFill>
                  <a:srgbClr val="FF0000"/>
                </a:solidFill>
                <a:ea typeface="굴림" pitchFamily="50" charset="-127"/>
              </a:rPr>
              <a:t>Ch 3 /</a:t>
            </a:r>
            <a:r>
              <a:rPr lang="en-US" altLang="ko-KR" sz="2800" smtClean="0">
                <a:ea typeface="굴림" pitchFamily="50" charset="-127"/>
              </a:rPr>
              <a:t>  </a:t>
            </a:r>
            <a:r>
              <a:rPr lang="ko-KR" altLang="en-US" sz="4000" smtClean="0">
                <a:ea typeface="굴림" pitchFamily="50" charset="-127"/>
              </a:rPr>
              <a:t>기초 프로그래밍</a:t>
            </a:r>
            <a:endParaRPr lang="en-US" altLang="ko-KR" sz="4000" smtClean="0">
              <a:ea typeface="굴림" pitchFamily="50" charset="-127"/>
            </a:endParaRPr>
          </a:p>
        </p:txBody>
      </p:sp>
      <p:sp>
        <p:nvSpPr>
          <p:cNvPr id="5125" name="부제목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z="2800" b="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연산자 및 수식의 계산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ko-KR" altLang="en-US" sz="2200" smtClean="0">
                <a:ea typeface="굴림" pitchFamily="50" charset="-127"/>
              </a:rPr>
              <a:t>산술연산자</a:t>
            </a:r>
          </a:p>
        </p:txBody>
      </p:sp>
      <p:graphicFrame>
        <p:nvGraphicFramePr>
          <p:cNvPr id="80900" name="Group 4"/>
          <p:cNvGraphicFramePr>
            <a:graphicFrameLocks noGrp="1"/>
          </p:cNvGraphicFramePr>
          <p:nvPr>
            <p:ph sz="half" idx="2"/>
          </p:nvPr>
        </p:nvGraphicFramePr>
        <p:xfrm>
          <a:off x="1295400" y="2097088"/>
          <a:ext cx="6980238" cy="3168652"/>
        </p:xfrm>
        <a:graphic>
          <a:graphicData uri="http://schemas.openxmlformats.org/drawingml/2006/table">
            <a:tbl>
              <a:tblPr/>
              <a:tblGrid>
                <a:gridCol w="2092325"/>
                <a:gridCol w="4887913"/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사용법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의 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oprd1 + oprd2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orpd1</a:t>
                      </a:r>
                      <a:r>
                        <a:rPr kumimoji="0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에 </a:t>
                      </a: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ordp2</a:t>
                      </a:r>
                      <a:r>
                        <a:rPr kumimoji="0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를 더하기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oprd1 – orpd2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orpd1</a:t>
                      </a:r>
                      <a:r>
                        <a:rPr kumimoji="0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에서 </a:t>
                      </a: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ordp2</a:t>
                      </a:r>
                      <a:r>
                        <a:rPr kumimoji="0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를 빼기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oprd1 * orpd2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orpd1</a:t>
                      </a:r>
                      <a:r>
                        <a:rPr kumimoji="0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에 </a:t>
                      </a: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ordp2</a:t>
                      </a:r>
                      <a:r>
                        <a:rPr kumimoji="0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를 곱하기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orpd1 / orpd2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orpd1</a:t>
                      </a:r>
                      <a:r>
                        <a:rPr kumimoji="0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에서 </a:t>
                      </a:r>
                      <a:r>
                        <a:rPr kumimoji="0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ordp2</a:t>
                      </a:r>
                      <a:r>
                        <a:rPr kumimoji="0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를 나누기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orpd1 % orpd2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orpd1</a:t>
                      </a:r>
                      <a:r>
                        <a:rPr kumimoji="0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에서 </a:t>
                      </a: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ordp2</a:t>
                      </a:r>
                      <a:r>
                        <a:rPr kumimoji="0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를 나눈 나머지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사칙 연산자와 나머지 연산자를 사용한 예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042988" y="2133600"/>
            <a:ext cx="7632700" cy="367188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 </a:t>
            </a:r>
            <a:r>
              <a:rPr kumimoji="1"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 $result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= 9 + 5;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  </a:t>
            </a: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print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 “9 + 5 = </a:t>
            </a:r>
            <a:r>
              <a:rPr kumimoji="1"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$result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&lt;br&gt;”;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  </a:t>
            </a:r>
            <a:r>
              <a:rPr kumimoji="1"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$result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= 9 – 5;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  </a:t>
            </a: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print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 “9 – 5 = </a:t>
            </a:r>
            <a:r>
              <a:rPr kumimoji="1"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$result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&lt;br&gt;”;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  </a:t>
            </a:r>
            <a:r>
              <a:rPr kumimoji="1"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$result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= 9 * 5;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  </a:t>
            </a: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print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 “9 * 5 = </a:t>
            </a:r>
            <a:r>
              <a:rPr kumimoji="1"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$result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&lt;br&gt;”;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 </a:t>
            </a:r>
            <a:r>
              <a:rPr kumimoji="1"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 $result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= 9 / 5;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  </a:t>
            </a: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print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 “9 / 5 = </a:t>
            </a:r>
            <a:r>
              <a:rPr kumimoji="1"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$result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&lt;br&gt;”;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  </a:t>
            </a:r>
            <a:r>
              <a:rPr kumimoji="1"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$result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= 9 % 5;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  </a:t>
            </a: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print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 “9 % 5 = </a:t>
            </a:r>
            <a:r>
              <a:rPr kumimoji="1"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$result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&lt;br&gt;”;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pPr>
              <a:defRPr/>
            </a:pPr>
            <a:r>
              <a:rPr lang="en-US" altLang="ko-KR" sz="2200" dirty="0" smtClean="0">
                <a:latin typeface="+mj-lt"/>
                <a:ea typeface="굴림" pitchFamily="50" charset="-127"/>
              </a:rPr>
              <a:t>RESULT</a:t>
            </a: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  <a:cs typeface="helvetica" pitchFamily="34" charset="0"/>
            </a:endParaRPr>
          </a:p>
        </p:txBody>
      </p:sp>
      <p:pic>
        <p:nvPicPr>
          <p:cNvPr id="16389" name="_x205368800" descr="EMB000026883f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33600"/>
            <a:ext cx="691197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증감 연산자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ko-KR" altLang="en-US" sz="2200" smtClean="0">
                <a:ea typeface="굴림" pitchFamily="50" charset="-127"/>
              </a:rPr>
              <a:t>증감 연산자</a:t>
            </a:r>
          </a:p>
        </p:txBody>
      </p:sp>
      <p:graphicFrame>
        <p:nvGraphicFramePr>
          <p:cNvPr id="80900" name="Group 4"/>
          <p:cNvGraphicFramePr>
            <a:graphicFrameLocks noGrp="1"/>
          </p:cNvGraphicFramePr>
          <p:nvPr>
            <p:ph sz="half" idx="2"/>
          </p:nvPr>
        </p:nvGraphicFramePr>
        <p:xfrm>
          <a:off x="1295400" y="2097088"/>
          <a:ext cx="6980238" cy="1584325"/>
        </p:xfrm>
        <a:graphic>
          <a:graphicData uri="http://schemas.openxmlformats.org/drawingml/2006/table">
            <a:tbl>
              <a:tblPr/>
              <a:tblGrid>
                <a:gridCol w="2092325"/>
                <a:gridCol w="4887913"/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사용법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의 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oprd</a:t>
                      </a: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++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oprd</a:t>
                      </a:r>
                      <a:r>
                        <a:rPr kumimoji="0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에 </a:t>
                      </a: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0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을 증가시킴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oprd</a:t>
                      </a: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--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oprd</a:t>
                      </a:r>
                      <a:r>
                        <a:rPr kumimoji="0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에 </a:t>
                      </a: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0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을 감소시킴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6" name="Rectangle 4"/>
          <p:cNvSpPr>
            <a:spLocks noChangeArrowheads="1"/>
          </p:cNvSpPr>
          <p:nvPr/>
        </p:nvSpPr>
        <p:spPr bwMode="auto">
          <a:xfrm>
            <a:off x="820738" y="4149725"/>
            <a:ext cx="7632700" cy="15843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>
                <a:solidFill>
                  <a:srgbClr val="FF33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>
                <a:solidFill>
                  <a:srgbClr val="0066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 </a:t>
            </a:r>
            <a:r>
              <a:rPr kumimoji="1" lang="en-US" altLang="ko-KR" sz="1400">
                <a:solidFill>
                  <a:srgbClr val="0000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 $temp</a:t>
            </a:r>
            <a:r>
              <a:rPr kumimoji="1" lang="en-US" altLang="ko-KR" sz="1400">
                <a:solidFill>
                  <a:srgbClr val="0066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++;	</a:t>
            </a:r>
            <a:r>
              <a:rPr kumimoji="1" lang="en-US" altLang="ko-KR" sz="1400">
                <a:solidFill>
                  <a:srgbClr val="969696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// $temp = $temp + 1;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>
                <a:solidFill>
                  <a:srgbClr val="0066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  --</a:t>
            </a:r>
            <a:r>
              <a:rPr kumimoji="1" lang="en-US" altLang="ko-KR" sz="1400">
                <a:solidFill>
                  <a:srgbClr val="0000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$i</a:t>
            </a:r>
            <a:r>
              <a:rPr kumimoji="1" lang="en-US" altLang="ko-KR" sz="1400">
                <a:solidFill>
                  <a:srgbClr val="0066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;		</a:t>
            </a:r>
            <a:r>
              <a:rPr kumimoji="1" lang="en-US" altLang="ko-KR" sz="1400">
                <a:solidFill>
                  <a:srgbClr val="969696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// $i = $i – 1;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>
                <a:solidFill>
                  <a:srgbClr val="0066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 </a:t>
            </a:r>
            <a:r>
              <a:rPr kumimoji="1" lang="en-US" altLang="ko-KR" sz="1400">
                <a:solidFill>
                  <a:srgbClr val="0000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 $k</a:t>
            </a:r>
            <a:r>
              <a:rPr kumimoji="1" lang="en-US" altLang="ko-KR" sz="1400">
                <a:solidFill>
                  <a:srgbClr val="0066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++;		</a:t>
            </a:r>
            <a:r>
              <a:rPr kumimoji="1" lang="en-US" altLang="ko-KR" sz="1400">
                <a:solidFill>
                  <a:srgbClr val="969696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// $k = $k + 1;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>
                <a:solidFill>
                  <a:srgbClr val="FF3300"/>
                </a:solidFill>
                <a:latin typeface="helvetica" pitchFamily="34" charset="0"/>
                <a:ea typeface="굴림" pitchFamily="50" charset="-127"/>
                <a:cs typeface="helvetica" pitchFamily="34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산술 대입 연산자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산술대입 연산자</a:t>
            </a:r>
          </a:p>
          <a:p>
            <a:endParaRPr lang="ko-KR" altLang="en-US" smtClean="0">
              <a:ea typeface="굴림" pitchFamily="50" charset="-127"/>
            </a:endParaRPr>
          </a:p>
          <a:p>
            <a:endParaRPr lang="ko-KR" altLang="en-US" smtClean="0">
              <a:ea typeface="굴림" pitchFamily="50" charset="-127"/>
            </a:endParaRPr>
          </a:p>
          <a:p>
            <a:endParaRPr lang="ko-KR" altLang="en-US" smtClean="0">
              <a:ea typeface="굴림" pitchFamily="50" charset="-127"/>
            </a:endParaRPr>
          </a:p>
          <a:p>
            <a:endParaRPr lang="ko-KR" altLang="en-US" smtClean="0">
              <a:ea typeface="굴림" pitchFamily="50" charset="-127"/>
            </a:endParaRPr>
          </a:p>
          <a:p>
            <a:endParaRPr lang="en-US" altLang="ko-KR" smtClean="0">
              <a:ea typeface="굴림" pitchFamily="50" charset="-127"/>
            </a:endParaRPr>
          </a:p>
          <a:p>
            <a:endParaRPr lang="en-US" altLang="ko-KR" smtClean="0">
              <a:ea typeface="굴림" pitchFamily="50" charset="-127"/>
            </a:endParaRPr>
          </a:p>
          <a:p>
            <a:endParaRPr lang="en-US" altLang="ko-KR" smtClean="0">
              <a:ea typeface="굴림" pitchFamily="50" charset="-127"/>
            </a:endParaRPr>
          </a:p>
          <a:p>
            <a:endParaRPr lang="en-US" altLang="ko-KR" sz="2000" smtClean="0">
              <a:ea typeface="굴림" pitchFamily="50" charset="-127"/>
            </a:endParaRPr>
          </a:p>
          <a:p>
            <a:endParaRPr lang="en-US" altLang="ko-KR" sz="2000" smtClean="0">
              <a:ea typeface="굴림" pitchFamily="50" charset="-127"/>
            </a:endParaRPr>
          </a:p>
          <a:p>
            <a:endParaRPr lang="en-US" altLang="ko-KR" sz="2000" smtClean="0">
              <a:ea typeface="굴림" pitchFamily="50" charset="-127"/>
            </a:endParaRPr>
          </a:p>
          <a:p>
            <a:r>
              <a:rPr lang="en-US" altLang="ko-KR" sz="2000" smtClean="0">
                <a:ea typeface="굴림" pitchFamily="50" charset="-127"/>
              </a:rPr>
              <a:t>$temp += 3;          // $temp = $temp + 3;</a:t>
            </a:r>
            <a:endParaRPr lang="ko-KR" altLang="en-US" sz="2000" smtClean="0">
              <a:ea typeface="굴림" pitchFamily="50" charset="-127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827088" y="5661025"/>
            <a:ext cx="7632700" cy="4318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+=	-=	*=	/=	%=</a:t>
            </a:r>
          </a:p>
        </p:txBody>
      </p:sp>
      <p:graphicFrame>
        <p:nvGraphicFramePr>
          <p:cNvPr id="6" name="Group 4"/>
          <p:cNvGraphicFramePr>
            <a:graphicFrameLocks/>
          </p:cNvGraphicFramePr>
          <p:nvPr/>
        </p:nvGraphicFramePr>
        <p:xfrm>
          <a:off x="1295400" y="2097088"/>
          <a:ext cx="6980238" cy="3168650"/>
        </p:xfrm>
        <a:graphic>
          <a:graphicData uri="http://schemas.openxmlformats.org/drawingml/2006/table">
            <a:tbl>
              <a:tblPr/>
              <a:tblGrid>
                <a:gridCol w="2092325"/>
                <a:gridCol w="4887913"/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사용법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의 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oprd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oprd2</a:t>
                      </a: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oprd1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에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oprd2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를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더한값을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oprd1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에 저장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oprd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-= oprd2</a:t>
                      </a: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oprd1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에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oprd2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를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뺀값을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oprd1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에 저장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oprd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*= oprd2</a:t>
                      </a: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oprd1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에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oprd2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를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곱한값을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oprd1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에 저장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oprd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/= oprd2</a:t>
                      </a: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oprd1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에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oprd2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를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나눈값을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oprd1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에 저장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oprd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%= oprd2</a:t>
                      </a: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oprd1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에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oprd2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를 나눈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나머지값을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oprd1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anose="020B0600000101010101" pitchFamily="50" charset="-127"/>
                        </a:rPr>
                        <a:t>에 저장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비교 연산자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ko-KR" altLang="en-US" sz="2200" smtClean="0">
                <a:ea typeface="굴림" pitchFamily="50" charset="-127"/>
              </a:rPr>
              <a:t>비교 연산자</a:t>
            </a:r>
          </a:p>
        </p:txBody>
      </p:sp>
      <p:graphicFrame>
        <p:nvGraphicFramePr>
          <p:cNvPr id="94212" name="Group 4"/>
          <p:cNvGraphicFramePr>
            <a:graphicFrameLocks noGrp="1"/>
          </p:cNvGraphicFramePr>
          <p:nvPr>
            <p:ph sz="half" idx="2"/>
          </p:nvPr>
        </p:nvGraphicFramePr>
        <p:xfrm>
          <a:off x="1295400" y="2097088"/>
          <a:ext cx="6980238" cy="3289300"/>
        </p:xfrm>
        <a:graphic>
          <a:graphicData uri="http://schemas.openxmlformats.org/drawingml/2006/table">
            <a:tbl>
              <a:tblPr/>
              <a:tblGrid>
                <a:gridCol w="1328738"/>
                <a:gridCol w="5651500"/>
              </a:tblGrid>
              <a:tr h="3873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연산자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의 미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==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같다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(equal)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!=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같지 않다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(not equal)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작다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(less than)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크다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(greater than)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&lt;=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작거나 같다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(less than or equal to)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&gt;=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크거나 같다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(greater than or equal to)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===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동일하다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(identical)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두 오퍼런드가 서로 같고 형식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(type)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이 같다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비트단위 연산자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ko-KR" altLang="en-US" sz="2200" smtClean="0">
                <a:ea typeface="굴림" pitchFamily="50" charset="-127"/>
              </a:rPr>
              <a:t>비트단위 연산자</a:t>
            </a:r>
          </a:p>
        </p:txBody>
      </p:sp>
      <p:graphicFrame>
        <p:nvGraphicFramePr>
          <p:cNvPr id="89092" name="Group 4"/>
          <p:cNvGraphicFramePr>
            <a:graphicFrameLocks noGrp="1"/>
          </p:cNvGraphicFramePr>
          <p:nvPr>
            <p:ph sz="half" idx="2"/>
          </p:nvPr>
        </p:nvGraphicFramePr>
        <p:xfrm>
          <a:off x="1295400" y="2097088"/>
          <a:ext cx="6980238" cy="3810000"/>
        </p:xfrm>
        <a:graphic>
          <a:graphicData uri="http://schemas.openxmlformats.org/drawingml/2006/table">
            <a:tbl>
              <a:tblPr/>
              <a:tblGrid>
                <a:gridCol w="1793875"/>
                <a:gridCol w="1198563"/>
                <a:gridCol w="3987800"/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사용법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이 </a:t>
                      </a:r>
                      <a:r>
                        <a:rPr kumimoji="0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름</a:t>
                      </a: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굴림" pitchFamily="50" charset="-127"/>
                        <a:cs typeface="helvetica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의 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orpd1 &amp; orpd2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orpd1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과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orpd2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의 비트 모두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1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이면 연산의 결과는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1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이다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orpd1 | orpd2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orpd1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또는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orpd2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의 비트가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1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이면 연산의 결과는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1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이다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orpd1 ^ orpd2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XOR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한 오퍼런드의 비트는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1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이고 나머지 오퍼런드의 비트가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0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이면 연산의 결과는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1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이다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~orpd1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NOT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orpd1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의 비트가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0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이면 연산의 결과는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1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이고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, oprd1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의 비트가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1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이면 연산의 결과는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0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이다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orpd1 &lt;&lt; orpd2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Shift 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orpd1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을 왼쪽으로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orpd2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번 쉬프트한다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orpd1 &gt;&gt; orpd2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Shift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orpd1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을 오른쪽으로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orpd2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번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쉬프트한다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굴림" pitchFamily="50" charset="-127"/>
                          <a:cs typeface="helvetica" panose="020B0604020202020204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check point :</a:t>
            </a:r>
          </a:p>
          <a:p>
            <a:pPr marL="0" indent="0">
              <a:buFontTx/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$result = 3 &amp; 8;  </a:t>
            </a:r>
          </a:p>
          <a:p>
            <a:pPr lvl="2">
              <a:defRPr/>
            </a:pPr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 3 = 00000011</a:t>
            </a:r>
          </a:p>
          <a:p>
            <a:pPr lvl="2">
              <a:defRPr/>
            </a:pPr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 8 = 00001000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lvl="2">
              <a:defRPr/>
            </a:pPr>
            <a:r>
              <a:rPr lang="en-US" altLang="ko-KR" smtClean="0">
                <a:ea typeface="굴림" panose="020B0600000101010101" pitchFamily="50" charset="-127"/>
                <a:sym typeface="Wingdings" panose="05000000000000000000" pitchFamily="2" charset="2"/>
              </a:rPr>
              <a:t> 0 = 0 </a:t>
            </a:r>
            <a:endParaRPr lang="en-US" altLang="ko-KR" dirty="0" smtClean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>
              <a:buFontTx/>
              <a:buNone/>
              <a:defRPr/>
            </a:pPr>
            <a:endParaRPr lang="en-US" altLang="ko-KR" dirty="0" smtClean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3  | 8 = 11</a:t>
            </a:r>
          </a:p>
          <a:p>
            <a:pPr lvl="1">
              <a:defRPr/>
            </a:pPr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3 ^ 8 = 11</a:t>
            </a:r>
          </a:p>
          <a:p>
            <a:pPr lvl="1">
              <a:defRPr/>
            </a:pPr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~3 = ?</a:t>
            </a:r>
            <a:endParaRPr lang="en-US" altLang="ko-KR" dirty="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check point : </a:t>
            </a:r>
          </a:p>
          <a:p>
            <a:endParaRPr lang="en-US" altLang="ko-KR" smtClean="0">
              <a:ea typeface="굴림" pitchFamily="50" charset="-127"/>
            </a:endParaRPr>
          </a:p>
          <a:p>
            <a:pPr lvl="1"/>
            <a:r>
              <a:rPr lang="en-US" altLang="ko-KR" smtClean="0">
                <a:ea typeface="굴림" pitchFamily="50" charset="-127"/>
              </a:rPr>
              <a:t>$result = 7 &lt;&lt; 2;  </a:t>
            </a:r>
          </a:p>
          <a:p>
            <a:pPr lvl="2"/>
            <a:r>
              <a:rPr lang="en-US" altLang="ko-KR" smtClean="0">
                <a:ea typeface="굴림" pitchFamily="50" charset="-127"/>
                <a:sym typeface="Wingdings" pitchFamily="2" charset="2"/>
              </a:rPr>
              <a:t> 7 = 00000111</a:t>
            </a:r>
          </a:p>
          <a:p>
            <a:pPr lvl="2"/>
            <a:r>
              <a:rPr lang="en-US" altLang="ko-KR" smtClean="0">
                <a:ea typeface="굴림" pitchFamily="50" charset="-127"/>
                <a:sym typeface="Wingdings" pitchFamily="2" charset="2"/>
              </a:rPr>
              <a:t>       00011100   =&gt; 28</a:t>
            </a:r>
            <a:r>
              <a:rPr lang="en-US" altLang="ko-KR" baseline="-25000" smtClean="0">
                <a:ea typeface="굴림" pitchFamily="50" charset="-127"/>
                <a:sym typeface="Wingdings" pitchFamily="2" charset="2"/>
              </a:rPr>
              <a:t>(10)</a:t>
            </a:r>
          </a:p>
          <a:p>
            <a:pPr lvl="2"/>
            <a:endParaRPr lang="en-US" altLang="ko-KR" baseline="-25000" smtClean="0">
              <a:ea typeface="굴림" pitchFamily="50" charset="-127"/>
              <a:sym typeface="Wingdings" pitchFamily="2" charset="2"/>
            </a:endParaRPr>
          </a:p>
          <a:p>
            <a:pPr lvl="2">
              <a:buFontTx/>
              <a:buNone/>
            </a:pPr>
            <a:endParaRPr lang="en-US" altLang="ko-KR" baseline="-25000" smtClean="0">
              <a:ea typeface="굴림" pitchFamily="50" charset="-127"/>
            </a:endParaRPr>
          </a:p>
          <a:p>
            <a:pPr lvl="1"/>
            <a:r>
              <a:rPr lang="en-US" altLang="ko-KR" smtClean="0">
                <a:ea typeface="굴림" pitchFamily="50" charset="-127"/>
              </a:rPr>
              <a:t>$result = 7 &gt;&gt; 2;  </a:t>
            </a:r>
          </a:p>
          <a:p>
            <a:pPr lvl="2"/>
            <a:r>
              <a:rPr lang="en-US" altLang="ko-KR" smtClean="0">
                <a:ea typeface="굴림" pitchFamily="50" charset="-127"/>
                <a:sym typeface="Wingdings" pitchFamily="2" charset="2"/>
              </a:rPr>
              <a:t> 7 = 00000111</a:t>
            </a:r>
          </a:p>
          <a:p>
            <a:pPr lvl="2"/>
            <a:r>
              <a:rPr lang="en-US" altLang="ko-KR" smtClean="0">
                <a:ea typeface="굴림" pitchFamily="50" charset="-127"/>
                <a:sym typeface="Wingdings" pitchFamily="2" charset="2"/>
              </a:rPr>
              <a:t>       00000001   =&gt;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논리 연산자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ko-KR" altLang="en-US" sz="2200" smtClean="0">
                <a:ea typeface="굴림" pitchFamily="50" charset="-127"/>
              </a:rPr>
              <a:t>논리 연산자</a:t>
            </a:r>
          </a:p>
        </p:txBody>
      </p:sp>
      <p:graphicFrame>
        <p:nvGraphicFramePr>
          <p:cNvPr id="99332" name="Group 4"/>
          <p:cNvGraphicFramePr>
            <a:graphicFrameLocks noGrp="1"/>
          </p:cNvGraphicFramePr>
          <p:nvPr>
            <p:ph sz="half" idx="2"/>
          </p:nvPr>
        </p:nvGraphicFramePr>
        <p:xfrm>
          <a:off x="1295400" y="2097088"/>
          <a:ext cx="6980238" cy="3408362"/>
        </p:xfrm>
        <a:graphic>
          <a:graphicData uri="http://schemas.openxmlformats.org/drawingml/2006/table">
            <a:tbl>
              <a:tblPr/>
              <a:tblGrid>
                <a:gridCol w="1793875"/>
                <a:gridCol w="998538"/>
                <a:gridCol w="4187825"/>
              </a:tblGrid>
              <a:tr h="35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사용법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이 름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의 미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!orpd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not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오퍼런드의 값이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FALSE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이면 연산 결과가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TRUE,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오퍼런드의 값이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TRUE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이면 연산 결과가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FALSE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0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orpd1 &amp;&amp; orpd2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and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두 오퍼런드의 값이 모두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TRUE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일 때만 연산 결과가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TRUE,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그 외에는 연산 결과가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FALSE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0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orpd1 || orpd2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or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두 오퍼런드의 값이 모두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FALSE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일 때만 연산 결과가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FALSE,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그 외에는 연산 결과가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TRUE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orpd1 xor orpd2</a:t>
                      </a:r>
                      <a:endParaRPr kumimoji="0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</a:endParaRP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xor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하나의 오퍼런드는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TRUE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나머지 오퍼런드는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FALSE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일 때 연산 결과가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TRUE,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그 외에는 연산 결과가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FALSE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차례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Hello PHP</a:t>
            </a:r>
            <a:r>
              <a:rPr lang="ko-KR" altLang="en-US" smtClean="0">
                <a:ea typeface="굴림" pitchFamily="50" charset="-127"/>
              </a:rPr>
              <a:t>의 구성</a:t>
            </a:r>
            <a:endParaRPr lang="en-US" altLang="ko-KR" smtClean="0">
              <a:ea typeface="굴림" pitchFamily="50" charset="-127"/>
            </a:endParaRPr>
          </a:p>
          <a:p>
            <a:r>
              <a:rPr lang="ko-KR" altLang="en-US" smtClean="0">
                <a:ea typeface="굴림" pitchFamily="50" charset="-127"/>
              </a:rPr>
              <a:t>변수</a:t>
            </a:r>
            <a:endParaRPr lang="en-US" altLang="ko-KR" smtClean="0">
              <a:ea typeface="굴림" pitchFamily="50" charset="-127"/>
            </a:endParaRPr>
          </a:p>
          <a:p>
            <a:r>
              <a:rPr lang="ko-KR" altLang="en-US" smtClean="0">
                <a:ea typeface="굴림" pitchFamily="50" charset="-127"/>
              </a:rPr>
              <a:t>연산자</a:t>
            </a:r>
          </a:p>
          <a:p>
            <a:r>
              <a:rPr lang="ko-KR" altLang="en-US" smtClean="0">
                <a:ea typeface="굴림" pitchFamily="50" charset="-127"/>
              </a:rPr>
              <a:t>에러</a:t>
            </a:r>
          </a:p>
          <a:p>
            <a:r>
              <a:rPr lang="ko-KR" altLang="en-US" smtClean="0">
                <a:ea typeface="굴림" pitchFamily="50" charset="-127"/>
              </a:rPr>
              <a:t>주석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삼항</a:t>
            </a:r>
            <a:r>
              <a:rPr lang="en-US" altLang="ko-KR" smtClean="0">
                <a:ea typeface="굴림" pitchFamily="50" charset="-127"/>
              </a:rPr>
              <a:t>(?:)</a:t>
            </a:r>
            <a:r>
              <a:rPr lang="ko-KR" altLang="en-US" smtClean="0">
                <a:ea typeface="굴림" pitchFamily="50" charset="-127"/>
              </a:rPr>
              <a:t> 연산자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pPr>
              <a:defRPr/>
            </a:pPr>
            <a:r>
              <a:rPr lang="en-US" altLang="ko-KR" sz="2200" dirty="0" smtClean="0">
                <a:ea typeface="굴림" pitchFamily="50" charset="-127"/>
              </a:rPr>
              <a:t>?:</a:t>
            </a:r>
            <a:r>
              <a:rPr lang="ko-KR" altLang="en-US" sz="2200" dirty="0" smtClean="0">
                <a:ea typeface="굴림" pitchFamily="50" charset="-127"/>
              </a:rPr>
              <a:t> 연산자</a:t>
            </a:r>
            <a:endParaRPr lang="en-US" altLang="ko-KR" sz="22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2200" dirty="0">
              <a:ea typeface="굴림" pitchFamily="50" charset="-127"/>
            </a:endParaRPr>
          </a:p>
          <a:p>
            <a:pPr>
              <a:defRPr/>
            </a:pPr>
            <a:endParaRPr lang="en-US" altLang="ko-KR" sz="22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2200" dirty="0">
              <a:ea typeface="굴림" pitchFamily="50" charset="-127"/>
            </a:endParaRPr>
          </a:p>
          <a:p>
            <a:pPr>
              <a:defRPr/>
            </a:pPr>
            <a:endParaRPr lang="en-US" altLang="ko-KR" sz="22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2200" dirty="0">
              <a:ea typeface="굴림" pitchFamily="50" charset="-127"/>
            </a:endParaRPr>
          </a:p>
          <a:p>
            <a:pPr>
              <a:defRPr/>
            </a:pPr>
            <a:endParaRPr lang="en-US" altLang="ko-KR" sz="2200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sz="2200" dirty="0" smtClean="0">
                <a:latin typeface="+mj-lt"/>
                <a:ea typeface="굴림" pitchFamily="50" charset="-127"/>
              </a:rPr>
              <a:t>RESULT</a:t>
            </a:r>
            <a:endParaRPr lang="en-US" altLang="ko-KR" sz="2200" dirty="0">
              <a:latin typeface="+mj-lt"/>
              <a:ea typeface="굴림" pitchFamily="50" charset="-127"/>
            </a:endParaRPr>
          </a:p>
        </p:txBody>
      </p:sp>
      <p:sp>
        <p:nvSpPr>
          <p:cNvPr id="24580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827088" y="2205038"/>
            <a:ext cx="7632700" cy="2087562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&lt;?PHP</a:t>
            </a:r>
            <a:endParaRPr kumimoji="1" lang="en-US" altLang="ko-KR" sz="1400" b="1">
              <a:solidFill>
                <a:schemeClr val="bg1"/>
              </a:solidFill>
              <a:latin typeface="Courier New" pitchFamily="49" charset="0"/>
              <a:ea typeface="굴림" pitchFamily="50" charset="-127"/>
              <a:cs typeface="helvetica" pitchFamily="34" charset="0"/>
            </a:endParaRP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  $num =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5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  (( $num % 2 ) == 1) ? </a:t>
            </a:r>
            <a:r>
              <a:rPr kumimoji="1" lang="en-US" altLang="ko-KR" sz="1400" b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print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 "</a:t>
            </a:r>
            <a:r>
              <a:rPr kumimoji="1" lang="ko-KR" altLang="en-US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홀수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" : </a:t>
            </a:r>
            <a:r>
              <a:rPr kumimoji="1" lang="en-US" altLang="ko-KR" sz="1400" b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print 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"</a:t>
            </a:r>
            <a:r>
              <a:rPr kumimoji="1" lang="ko-KR" altLang="en-US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짝수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";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  </a:t>
            </a:r>
            <a:r>
              <a:rPr kumimoji="1" lang="en-US" altLang="ko-KR" sz="1400" b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print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 "&lt;br&gt;";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  $num =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8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  (( $num % 2 ) == 1) ? </a:t>
            </a:r>
            <a:r>
              <a:rPr kumimoji="1" lang="en-US" altLang="ko-KR" sz="1400" b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print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 "</a:t>
            </a:r>
            <a:r>
              <a:rPr kumimoji="1" lang="ko-KR" altLang="en-US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홀수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" : </a:t>
            </a:r>
            <a:r>
              <a:rPr kumimoji="1" lang="en-US" altLang="ko-KR" sz="1400" b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print 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"</a:t>
            </a:r>
            <a:r>
              <a:rPr kumimoji="1" lang="ko-KR" altLang="en-US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짝수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";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?&gt;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  <a:cs typeface="helvetica" pitchFamily="34" charset="0"/>
            </a:endParaRPr>
          </a:p>
        </p:txBody>
      </p:sp>
      <p:pic>
        <p:nvPicPr>
          <p:cNvPr id="24583" name="_x224736840" descr="EMB000026883f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941888"/>
            <a:ext cx="76327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연산자 우선순위</a:t>
            </a:r>
            <a:r>
              <a:rPr lang="en-US" altLang="ko-KR" smtClean="0">
                <a:ea typeface="굴림" pitchFamily="50" charset="-127"/>
              </a:rPr>
              <a:t>(precedence)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b="0" smtClean="0">
              <a:ea typeface="굴림" pitchFamily="50" charset="-127"/>
            </a:endParaRPr>
          </a:p>
          <a:p>
            <a:r>
              <a:rPr lang="en-US" altLang="ko-KR" b="0" smtClean="0">
                <a:ea typeface="굴림" pitchFamily="50" charset="-127"/>
              </a:rPr>
              <a:t>$temp = $i + $j * $k;</a:t>
            </a:r>
          </a:p>
          <a:p>
            <a:r>
              <a:rPr lang="en-US" altLang="ko-KR" b="0" smtClean="0">
                <a:ea typeface="굴림" pitchFamily="50" charset="-127"/>
              </a:rPr>
              <a:t>$temp = $i + ($j * $k);</a:t>
            </a:r>
          </a:p>
          <a:p>
            <a:endParaRPr lang="en-US" altLang="ko-KR" b="0" smtClean="0">
              <a:ea typeface="굴림" pitchFamily="50" charset="-127"/>
            </a:endParaRPr>
          </a:p>
          <a:p>
            <a:pPr>
              <a:buFontTx/>
              <a:buNone/>
            </a:pPr>
            <a:endParaRPr lang="ko-KR" altLang="en-US" b="0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연산자 우선순위</a:t>
            </a:r>
            <a:r>
              <a:rPr lang="en-US" altLang="ko-KR" smtClean="0">
                <a:ea typeface="굴림" pitchFamily="50" charset="-127"/>
              </a:rPr>
              <a:t>(precedence)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check point : </a:t>
            </a:r>
          </a:p>
          <a:p>
            <a:endParaRPr lang="en-US" altLang="ko-KR" smtClean="0">
              <a:ea typeface="굴림" pitchFamily="50" charset="-127"/>
            </a:endParaRPr>
          </a:p>
          <a:p>
            <a:pPr lvl="1"/>
            <a:r>
              <a:rPr lang="en-US" altLang="ko-KR" smtClean="0">
                <a:ea typeface="굴림" pitchFamily="50" charset="-127"/>
              </a:rPr>
              <a:t>$result = 3 + 5 &lt;&lt; 2;  </a:t>
            </a:r>
          </a:p>
          <a:p>
            <a:pPr lvl="2"/>
            <a:r>
              <a:rPr lang="en-US" altLang="ko-KR" smtClean="0">
                <a:ea typeface="굴림" pitchFamily="50" charset="-127"/>
                <a:sym typeface="Wingdings" pitchFamily="2" charset="2"/>
              </a:rPr>
              <a:t> $result = (3 + 5)  &lt;&lt; 2;</a:t>
            </a:r>
            <a:r>
              <a:rPr lang="en-US" altLang="ko-KR" smtClean="0">
                <a:ea typeface="굴림" pitchFamily="50" charset="-127"/>
              </a:rPr>
              <a:t> </a:t>
            </a:r>
          </a:p>
          <a:p>
            <a:pPr lvl="2"/>
            <a:r>
              <a:rPr lang="en-US" altLang="ko-KR" smtClean="0">
                <a:ea typeface="굴림" pitchFamily="50" charset="-127"/>
                <a:sym typeface="Wingdings" pitchFamily="2" charset="2"/>
              </a:rPr>
              <a:t> 32</a:t>
            </a:r>
            <a:endParaRPr lang="en-US" altLang="ko-KR" smtClean="0">
              <a:ea typeface="굴림" pitchFamily="50" charset="-127"/>
            </a:endParaRPr>
          </a:p>
          <a:p>
            <a:pPr lvl="1"/>
            <a:r>
              <a:rPr lang="en-US" altLang="ko-KR" smtClean="0">
                <a:ea typeface="굴림" pitchFamily="50" charset="-127"/>
              </a:rPr>
              <a:t>$result = 3 + 8 &amp; 3; </a:t>
            </a:r>
          </a:p>
          <a:p>
            <a:pPr lvl="2"/>
            <a:r>
              <a:rPr lang="en-US" altLang="ko-KR" smtClean="0"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mtClean="0">
                <a:ea typeface="굴림" pitchFamily="50" charset="-127"/>
              </a:rPr>
              <a:t>$result = (3 + 8) &amp; 3;</a:t>
            </a:r>
          </a:p>
          <a:p>
            <a:pPr lvl="2"/>
            <a:r>
              <a:rPr lang="en-US" altLang="ko-KR" smtClean="0">
                <a:ea typeface="굴림" pitchFamily="50" charset="-127"/>
                <a:sym typeface="Wingdings" pitchFamily="2" charset="2"/>
              </a:rPr>
              <a:t> 3</a:t>
            </a:r>
          </a:p>
          <a:p>
            <a:pPr lvl="1"/>
            <a:r>
              <a:rPr lang="en-US" altLang="ko-KR" smtClean="0">
                <a:ea typeface="굴림" pitchFamily="50" charset="-127"/>
                <a:sym typeface="Wingdings" pitchFamily="2" charset="2"/>
              </a:rPr>
              <a:t>$a = 3; $result = 4 * ++$a;</a:t>
            </a:r>
          </a:p>
          <a:p>
            <a:pPr lvl="2"/>
            <a:r>
              <a:rPr lang="en-US" altLang="ko-KR" smtClean="0">
                <a:ea typeface="굴림" pitchFamily="50" charset="-127"/>
                <a:sym typeface="Wingdings" pitchFamily="2" charset="2"/>
              </a:rPr>
              <a:t> $result = 4 * 4;</a:t>
            </a:r>
          </a:p>
          <a:p>
            <a:pPr lvl="2"/>
            <a:r>
              <a:rPr lang="en-US" altLang="ko-KR" smtClean="0">
                <a:ea typeface="굴림" pitchFamily="50" charset="-127"/>
                <a:sym typeface="Wingdings" pitchFamily="2" charset="2"/>
              </a:rPr>
              <a:t> 16</a:t>
            </a:r>
            <a:endParaRPr lang="en-US" altLang="ko-KR" smtClean="0">
              <a:ea typeface="굴림" pitchFamily="50" charset="-127"/>
            </a:endParaRPr>
          </a:p>
          <a:p>
            <a:pPr>
              <a:buFontTx/>
              <a:buNone/>
            </a:pPr>
            <a:endParaRPr lang="en-US" altLang="ko-KR" smtClean="0">
              <a:ea typeface="굴림" pitchFamily="50" charset="-127"/>
            </a:endParaRPr>
          </a:p>
          <a:p>
            <a:endParaRPr lang="en-US" altLang="ko-KR" smtClean="0">
              <a:ea typeface="굴림" pitchFamily="50" charset="-127"/>
            </a:endParaRPr>
          </a:p>
          <a:p>
            <a:pPr>
              <a:buFontTx/>
              <a:buNone/>
            </a:pPr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연산자 우선 순위</a:t>
            </a:r>
          </a:p>
        </p:txBody>
      </p:sp>
      <p:graphicFrame>
        <p:nvGraphicFramePr>
          <p:cNvPr id="90115" name="Group 3"/>
          <p:cNvGraphicFramePr>
            <a:graphicFrameLocks noGrp="1"/>
          </p:cNvGraphicFramePr>
          <p:nvPr>
            <p:ph type="tbl" idx="1"/>
          </p:nvPr>
        </p:nvGraphicFramePr>
        <p:xfrm>
          <a:off x="1042988" y="1323975"/>
          <a:ext cx="7632700" cy="5418138"/>
        </p:xfrm>
        <a:graphic>
          <a:graphicData uri="http://schemas.openxmlformats.org/drawingml/2006/table">
            <a:tbl>
              <a:tblPr/>
              <a:tblGrid>
                <a:gridCol w="1471612"/>
                <a:gridCol w="6161088"/>
              </a:tblGrid>
              <a:tr h="257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결합성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연산자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xor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print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=  +=  -=  *=  /=  .=  %=  !=  ~=  &lt;&lt;=  &gt;&gt;=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non-associative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==  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non-associative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  &lt;=  &gt;  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&lt;&lt; 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+  - 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* 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/ 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!  ~  ++  --  (int)  (double)  (string)  (array)  (object)  @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[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non-associative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에러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SOURCE</a:t>
            </a:r>
          </a:p>
          <a:p>
            <a:pPr lvl="1"/>
            <a:endParaRPr lang="en-US" altLang="ko-KR" smtClean="0">
              <a:ea typeface="굴림" pitchFamily="50" charset="-127"/>
            </a:endParaRPr>
          </a:p>
          <a:p>
            <a:pPr lvl="1"/>
            <a:endParaRPr lang="en-US" altLang="ko-KR" smtClean="0">
              <a:ea typeface="굴림" pitchFamily="50" charset="-127"/>
            </a:endParaRPr>
          </a:p>
          <a:p>
            <a:pPr lvl="1"/>
            <a:endParaRPr lang="en-US" altLang="ko-KR" smtClean="0">
              <a:ea typeface="굴림" pitchFamily="50" charset="-127"/>
            </a:endParaRPr>
          </a:p>
          <a:p>
            <a:pPr lvl="1"/>
            <a:r>
              <a:rPr lang="ko-KR" altLang="en-US" smtClean="0">
                <a:ea typeface="굴림" pitchFamily="50" charset="-127"/>
              </a:rPr>
              <a:t>두번째 줄에 </a:t>
            </a:r>
            <a:r>
              <a:rPr lang="en-US" altLang="ko-KR" smtClean="0">
                <a:ea typeface="굴림" pitchFamily="50" charset="-127"/>
              </a:rPr>
              <a:t>; </a:t>
            </a:r>
            <a:r>
              <a:rPr lang="ko-KR" altLang="en-US" smtClean="0">
                <a:ea typeface="굴림" pitchFamily="50" charset="-127"/>
              </a:rPr>
              <a:t>표기가 빠져 있음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print</a:t>
            </a:r>
            <a:r>
              <a:rPr lang="ko-KR" altLang="en-US" smtClean="0">
                <a:ea typeface="굴림" pitchFamily="50" charset="-127"/>
              </a:rPr>
              <a:t>라는 함수가 </a:t>
            </a:r>
            <a:r>
              <a:rPr lang="en-US" altLang="ko-KR" smtClean="0">
                <a:ea typeface="굴림" pitchFamily="50" charset="-127"/>
              </a:rPr>
              <a:t>prin</a:t>
            </a:r>
            <a:r>
              <a:rPr lang="ko-KR" altLang="en-US" smtClean="0">
                <a:ea typeface="굴림" pitchFamily="50" charset="-127"/>
              </a:rPr>
              <a:t>이라고 잘못 코딩되어 있음</a:t>
            </a: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>
              <a:buFontTx/>
              <a:buNone/>
            </a:pPr>
            <a:r>
              <a:rPr lang="en-US" altLang="ko-KR" sz="3500" b="1" i="1" smtClean="0">
                <a:solidFill>
                  <a:srgbClr val="FF0000"/>
                </a:solidFill>
                <a:ea typeface="굴림" pitchFamily="50" charset="-127"/>
                <a:sym typeface="Wingdings" pitchFamily="2" charset="2"/>
              </a:rPr>
              <a:t> </a:t>
            </a:r>
            <a:r>
              <a:rPr lang="en-US" altLang="ko-KR" sz="4000" b="1" i="1" smtClean="0">
                <a:solidFill>
                  <a:srgbClr val="FF0000"/>
                </a:solidFill>
                <a:ea typeface="굴림" pitchFamily="50" charset="-127"/>
              </a:rPr>
              <a:t>Parse error!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900113" y="2133600"/>
            <a:ext cx="7632700" cy="9366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&lt;?PHP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 prin “Hello PHP”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29701" name="_x224732520" descr="EMB000026883fa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33600"/>
            <a:ext cx="69119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주석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주석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프로그램에 대한 이해를 돕기 위한 글을 적음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프로그램 작성자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프로그램 작성 의도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프로그램 동작 형태 등을 적음</a:t>
            </a: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r>
              <a:rPr lang="ko-KR" altLang="en-US" smtClean="0">
                <a:ea typeface="굴림" pitchFamily="50" charset="-127"/>
              </a:rPr>
              <a:t>한 줄 주석</a:t>
            </a:r>
          </a:p>
          <a:p>
            <a:pPr lvl="2"/>
            <a:r>
              <a:rPr lang="en-US" altLang="ko-KR" smtClean="0">
                <a:ea typeface="굴림" pitchFamily="50" charset="-127"/>
              </a:rPr>
              <a:t>// </a:t>
            </a:r>
            <a:r>
              <a:rPr lang="ko-KR" altLang="en-US" smtClean="0">
                <a:ea typeface="굴림" pitchFamily="50" charset="-127"/>
              </a:rPr>
              <a:t>혹은 </a:t>
            </a:r>
            <a:r>
              <a:rPr lang="en-US" altLang="ko-KR" smtClean="0">
                <a:ea typeface="굴림" pitchFamily="50" charset="-127"/>
              </a:rPr>
              <a:t>#</a:t>
            </a:r>
            <a:r>
              <a:rPr lang="ko-KR" altLang="en-US" smtClean="0">
                <a:ea typeface="굴림" pitchFamily="50" charset="-127"/>
              </a:rPr>
              <a:t>를 사용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여러 줄 주석</a:t>
            </a:r>
          </a:p>
          <a:p>
            <a:pPr lvl="2"/>
            <a:r>
              <a:rPr lang="en-US" altLang="ko-KR" smtClean="0">
                <a:ea typeface="굴림" pitchFamily="50" charset="-127"/>
              </a:rPr>
              <a:t>/* </a:t>
            </a:r>
            <a:r>
              <a:rPr lang="ko-KR" altLang="en-US" smtClean="0">
                <a:ea typeface="굴림" pitchFamily="50" charset="-127"/>
              </a:rPr>
              <a:t>표기와 *</a:t>
            </a:r>
            <a:r>
              <a:rPr lang="en-US" altLang="ko-KR" smtClean="0">
                <a:ea typeface="굴림" pitchFamily="50" charset="-127"/>
              </a:rPr>
              <a:t>/ </a:t>
            </a:r>
            <a:r>
              <a:rPr lang="ko-KR" altLang="en-US" smtClean="0">
                <a:ea typeface="굴림" pitchFamily="50" charset="-127"/>
              </a:rPr>
              <a:t>표기 사용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042988" y="3357563"/>
            <a:ext cx="7488237" cy="16573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&lt;?PHP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 </a:t>
            </a: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print</a:t>
            </a: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“Hello PHP”;  </a:t>
            </a:r>
            <a:r>
              <a:rPr kumimoji="1" lang="en-US" altLang="ko-KR" sz="1400" b="1">
                <a:solidFill>
                  <a:srgbClr val="969696"/>
                </a:solidFill>
                <a:latin typeface="Courier New" pitchFamily="49" charset="0"/>
                <a:ea typeface="굴림" pitchFamily="50" charset="-127"/>
              </a:rPr>
              <a:t>// </a:t>
            </a:r>
            <a:r>
              <a:rPr kumimoji="1" lang="ko-KR" altLang="en-US" sz="1400" b="1">
                <a:solidFill>
                  <a:srgbClr val="969696"/>
                </a:solidFill>
                <a:latin typeface="Courier New" pitchFamily="49" charset="0"/>
                <a:ea typeface="굴림" pitchFamily="50" charset="-127"/>
              </a:rPr>
              <a:t>이 문장은 </a:t>
            </a:r>
            <a:r>
              <a:rPr kumimoji="1" lang="en-US" altLang="ko-KR" sz="1400" b="1">
                <a:solidFill>
                  <a:srgbClr val="969696"/>
                </a:solidFill>
                <a:latin typeface="Courier New" pitchFamily="49" charset="0"/>
                <a:ea typeface="굴림" pitchFamily="50" charset="-127"/>
              </a:rPr>
              <a:t>Hello PHP</a:t>
            </a:r>
            <a:r>
              <a:rPr kumimoji="1" lang="ko-KR" altLang="en-US" sz="1400" b="1">
                <a:solidFill>
                  <a:srgbClr val="969696"/>
                </a:solidFill>
                <a:latin typeface="Courier New" pitchFamily="49" charset="0"/>
                <a:ea typeface="굴림" pitchFamily="50" charset="-127"/>
              </a:rPr>
              <a:t>를 출력하는 문장입니다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ko-KR" altLang="en-US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 </a:t>
            </a:r>
            <a:r>
              <a:rPr kumimoji="1" lang="en-US" altLang="ko-KR" sz="1400" b="1">
                <a:solidFill>
                  <a:srgbClr val="969696"/>
                </a:solidFill>
                <a:latin typeface="Courier New" pitchFamily="49" charset="0"/>
                <a:ea typeface="굴림" pitchFamily="50" charset="-127"/>
              </a:rPr>
              <a:t>/* </a:t>
            </a:r>
            <a:r>
              <a:rPr kumimoji="1" lang="ko-KR" altLang="en-US" sz="1400" b="1">
                <a:solidFill>
                  <a:srgbClr val="969696"/>
                </a:solidFill>
                <a:latin typeface="Courier New" pitchFamily="49" charset="0"/>
                <a:ea typeface="굴림" pitchFamily="50" charset="-127"/>
              </a:rPr>
              <a:t>이 문장은 </a:t>
            </a:r>
            <a:r>
              <a:rPr kumimoji="1" lang="en-US" altLang="ko-KR" sz="1400" b="1">
                <a:solidFill>
                  <a:srgbClr val="969696"/>
                </a:solidFill>
                <a:latin typeface="Courier New" pitchFamily="49" charset="0"/>
                <a:ea typeface="굴림" pitchFamily="50" charset="-127"/>
              </a:rPr>
              <a:t>Hello PHP</a:t>
            </a:r>
            <a:r>
              <a:rPr kumimoji="1" lang="ko-KR" altLang="en-US" sz="1400" b="1">
                <a:solidFill>
                  <a:srgbClr val="969696"/>
                </a:solidFill>
                <a:latin typeface="Courier New" pitchFamily="49" charset="0"/>
                <a:ea typeface="굴림" pitchFamily="50" charset="-127"/>
              </a:rPr>
              <a:t>를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ko-KR" altLang="en-US" sz="1400" b="1">
                <a:solidFill>
                  <a:srgbClr val="969696"/>
                </a:solidFill>
                <a:latin typeface="Courier New" pitchFamily="49" charset="0"/>
                <a:ea typeface="굴림" pitchFamily="50" charset="-127"/>
              </a:rPr>
              <a:t>  출력하는 문장입니다</a:t>
            </a:r>
            <a:r>
              <a:rPr kumimoji="1" lang="en-US" altLang="ko-KR" sz="1400" b="1">
                <a:solidFill>
                  <a:srgbClr val="969696"/>
                </a:solidFill>
                <a:latin typeface="Courier New" pitchFamily="49" charset="0"/>
                <a:ea typeface="굴림" pitchFamily="50" charset="-127"/>
              </a:rPr>
              <a:t>. */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잘못된 주석</a:t>
            </a: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r>
              <a:rPr lang="ko-KR" altLang="en-US" smtClean="0">
                <a:ea typeface="굴림" pitchFamily="50" charset="-127"/>
              </a:rPr>
              <a:t>올바른 주석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827088" y="4508500"/>
            <a:ext cx="7632700" cy="20161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&lt;?PHP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 /* </a:t>
            </a:r>
            <a:r>
              <a:rPr kumimoji="1" lang="ko-KR" altLang="en-US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처음 주석의 시작입니다</a:t>
            </a: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.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   // </a:t>
            </a:r>
            <a:r>
              <a:rPr kumimoji="1" lang="ko-KR" altLang="en-US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두번째 주석입니다</a:t>
            </a: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.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   // </a:t>
            </a:r>
            <a:r>
              <a:rPr kumimoji="1" lang="ko-KR" altLang="en-US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세번째 주석입니다</a:t>
            </a: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.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   // </a:t>
            </a:r>
            <a:r>
              <a:rPr kumimoji="1" lang="ko-KR" altLang="en-US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네번째 주석입니다</a:t>
            </a: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.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ko-KR" altLang="en-US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 처음 주석의 끝입니다</a:t>
            </a: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. */</a:t>
            </a:r>
            <a:endParaRPr kumimoji="1" lang="en-US" altLang="ko-KR" sz="1400" b="1">
              <a:solidFill>
                <a:schemeClr val="bg1"/>
              </a:solidFill>
              <a:latin typeface="Courier New" pitchFamily="49" charset="0"/>
              <a:ea typeface="굴림" pitchFamily="50" charset="-127"/>
            </a:endParaRP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?&gt;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827088" y="2060575"/>
            <a:ext cx="7632700" cy="172878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&lt;?PHP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 /* </a:t>
            </a:r>
            <a:r>
              <a:rPr kumimoji="1" lang="ko-KR" altLang="en-US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처음 주석의 시작입니다</a:t>
            </a: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.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   /* </a:t>
            </a:r>
            <a:r>
              <a:rPr kumimoji="1" lang="ko-KR" altLang="en-US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두번째 주석의 시작입니다</a:t>
            </a: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.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      </a:t>
            </a:r>
            <a:r>
              <a:rPr kumimoji="1" lang="ko-KR" altLang="en-US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두번째 주석의 끝입니다</a:t>
            </a: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. */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   </a:t>
            </a:r>
            <a:r>
              <a:rPr kumimoji="1" lang="ko-KR" altLang="en-US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처음 주석의 끝입니다</a:t>
            </a: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. */</a:t>
            </a:r>
            <a:endParaRPr kumimoji="1" lang="en-US" altLang="ko-KR" sz="1400" b="1">
              <a:solidFill>
                <a:schemeClr val="bg1"/>
              </a:solidFill>
              <a:latin typeface="Courier New" pitchFamily="49" charset="0"/>
              <a:ea typeface="굴림" pitchFamily="50" charset="-127"/>
            </a:endParaRP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?&gt;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Hello PHP</a:t>
            </a:r>
            <a:r>
              <a:rPr lang="ko-KR" altLang="en-US" smtClean="0">
                <a:ea typeface="굴림" pitchFamily="50" charset="-127"/>
              </a:rPr>
              <a:t>의 구성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SOURCE</a:t>
            </a:r>
          </a:p>
          <a:p>
            <a:pPr lvl="1"/>
            <a:endParaRPr lang="en-US" altLang="ko-KR" smtClean="0">
              <a:ea typeface="굴림" pitchFamily="50" charset="-127"/>
            </a:endParaRPr>
          </a:p>
          <a:p>
            <a:pPr lvl="1"/>
            <a:endParaRPr lang="en-US" altLang="ko-KR" smtClean="0">
              <a:ea typeface="굴림" pitchFamily="50" charset="-127"/>
            </a:endParaRPr>
          </a:p>
          <a:p>
            <a:pPr lvl="1"/>
            <a:endParaRPr lang="en-US" altLang="ko-KR" smtClean="0">
              <a:ea typeface="굴림" pitchFamily="50" charset="-127"/>
            </a:endParaRPr>
          </a:p>
          <a:p>
            <a:pPr lvl="1"/>
            <a:endParaRPr lang="en-US" altLang="ko-KR" smtClean="0">
              <a:ea typeface="굴림" pitchFamily="50" charset="-127"/>
            </a:endParaRPr>
          </a:p>
          <a:p>
            <a:pPr lvl="1"/>
            <a:r>
              <a:rPr lang="ko-KR" altLang="en-US" smtClean="0">
                <a:ea typeface="굴림" pitchFamily="50" charset="-127"/>
              </a:rPr>
              <a:t>모든 </a:t>
            </a:r>
            <a:r>
              <a:rPr lang="en-US" altLang="ko-KR" smtClean="0">
                <a:ea typeface="굴림" pitchFamily="50" charset="-127"/>
              </a:rPr>
              <a:t>PHP </a:t>
            </a:r>
            <a:r>
              <a:rPr lang="ko-KR" altLang="en-US" smtClean="0">
                <a:ea typeface="굴림" pitchFamily="50" charset="-127"/>
              </a:rPr>
              <a:t>프로그램은 </a:t>
            </a:r>
            <a:r>
              <a:rPr lang="en-US" altLang="ko-KR" smtClean="0">
                <a:ea typeface="굴림" pitchFamily="50" charset="-127"/>
              </a:rPr>
              <a:t>&lt;?PHP … ?&gt; </a:t>
            </a:r>
            <a:r>
              <a:rPr lang="ko-KR" altLang="en-US" smtClean="0">
                <a:ea typeface="굴림" pitchFamily="50" charset="-127"/>
              </a:rPr>
              <a:t>혹은 </a:t>
            </a:r>
            <a:r>
              <a:rPr lang="en-US" altLang="ko-KR" smtClean="0">
                <a:ea typeface="굴림" pitchFamily="50" charset="-127"/>
              </a:rPr>
              <a:t>&lt;? … ?&gt; </a:t>
            </a:r>
            <a:r>
              <a:rPr lang="ko-KR" altLang="en-US" smtClean="0">
                <a:ea typeface="굴림" pitchFamily="50" charset="-127"/>
              </a:rPr>
              <a:t>안에서 사용해야 함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모든 문장은 </a:t>
            </a:r>
            <a:r>
              <a:rPr lang="en-US" altLang="ko-KR" smtClean="0">
                <a:ea typeface="굴림" pitchFamily="50" charset="-127"/>
              </a:rPr>
              <a:t>; </a:t>
            </a:r>
            <a:r>
              <a:rPr lang="ko-KR" altLang="en-US" smtClean="0">
                <a:ea typeface="굴림" pitchFamily="50" charset="-127"/>
              </a:rPr>
              <a:t>로 끝남</a:t>
            </a: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r>
              <a:rPr lang="ko-KR" altLang="en-US" smtClean="0">
                <a:ea typeface="굴림" pitchFamily="50" charset="-127"/>
              </a:rPr>
              <a:t>웹서버가 </a:t>
            </a:r>
            <a:r>
              <a:rPr lang="en-US" altLang="ko-KR" smtClean="0">
                <a:ea typeface="굴림" pitchFamily="50" charset="-127"/>
              </a:rPr>
              <a:t>lily.uos.ac.kr</a:t>
            </a:r>
            <a:r>
              <a:rPr lang="ko-KR" altLang="en-US" smtClean="0">
                <a:ea typeface="굴림" pitchFamily="50" charset="-127"/>
              </a:rPr>
              <a:t>이고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파일 이름이 </a:t>
            </a:r>
            <a:r>
              <a:rPr lang="en-US" altLang="ko-KR" smtClean="0">
                <a:ea typeface="굴림" pitchFamily="50" charset="-127"/>
              </a:rPr>
              <a:t>print_test.php </a:t>
            </a:r>
            <a:r>
              <a:rPr lang="ko-KR" altLang="en-US" smtClean="0">
                <a:ea typeface="굴림" pitchFamily="50" charset="-127"/>
              </a:rPr>
              <a:t>라 하면</a:t>
            </a:r>
            <a:r>
              <a:rPr lang="en-US" altLang="ko-KR" smtClean="0">
                <a:ea typeface="굴림" pitchFamily="50" charset="-127"/>
              </a:rPr>
              <a:t>,</a:t>
            </a:r>
          </a:p>
          <a:p>
            <a:pPr lvl="2"/>
            <a:r>
              <a:rPr lang="en-US" altLang="ko-KR" smtClean="0">
                <a:ea typeface="굴림" pitchFamily="50" charset="-127"/>
              </a:rPr>
              <a:t>http://lily.uos.ac.kr/print_test.php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900113" y="2133600"/>
            <a:ext cx="7632700" cy="13684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&lt;?PHP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 </a:t>
            </a: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print</a:t>
            </a: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(“Hello PHP”);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 </a:t>
            </a: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print</a:t>
            </a: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“Hello PHP”;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8197" name="_x224734760" descr="EMB000026883f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33600"/>
            <a:ext cx="69850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변수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변수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정보를 저장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이름과 형식을 가지고 있음 </a:t>
            </a:r>
            <a:r>
              <a:rPr lang="en-US" altLang="ko-KR" smtClean="0">
                <a:ea typeface="굴림" pitchFamily="50" charset="-127"/>
              </a:rPr>
              <a:t>(ex, $age)</a:t>
            </a:r>
          </a:p>
          <a:p>
            <a:r>
              <a:rPr lang="ko-KR" altLang="en-US" smtClean="0">
                <a:ea typeface="굴림" pitchFamily="50" charset="-127"/>
              </a:rPr>
              <a:t>변수의 특성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변수는 </a:t>
            </a:r>
            <a:r>
              <a:rPr lang="en-US" altLang="ko-KR" smtClean="0">
                <a:ea typeface="굴림" pitchFamily="50" charset="-127"/>
              </a:rPr>
              <a:t>‘$’ </a:t>
            </a:r>
            <a:r>
              <a:rPr lang="ko-KR" altLang="en-US" smtClean="0">
                <a:ea typeface="굴림" pitchFamily="50" charset="-127"/>
              </a:rPr>
              <a:t>문자로 시작한다</a:t>
            </a:r>
            <a:r>
              <a:rPr lang="en-US" altLang="ko-KR" smtClean="0">
                <a:ea typeface="굴림" pitchFamily="50" charset="-127"/>
              </a:rPr>
              <a:t>.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변수의 이름은 영문 대문자 </a:t>
            </a:r>
            <a:r>
              <a:rPr lang="en-US" altLang="ko-KR" smtClean="0">
                <a:ea typeface="굴림" pitchFamily="50" charset="-127"/>
              </a:rPr>
              <a:t>(A-Z), </a:t>
            </a:r>
            <a:r>
              <a:rPr lang="ko-KR" altLang="en-US" smtClean="0">
                <a:ea typeface="굴림" pitchFamily="50" charset="-127"/>
              </a:rPr>
              <a:t>소문자 </a:t>
            </a:r>
            <a:r>
              <a:rPr lang="en-US" altLang="ko-KR" smtClean="0">
                <a:ea typeface="굴림" pitchFamily="50" charset="-127"/>
              </a:rPr>
              <a:t>(a-z), </a:t>
            </a:r>
            <a:r>
              <a:rPr lang="ko-KR" altLang="en-US" smtClean="0">
                <a:ea typeface="굴림" pitchFamily="50" charset="-127"/>
              </a:rPr>
              <a:t>숫자 </a:t>
            </a:r>
            <a:r>
              <a:rPr lang="en-US" altLang="ko-KR" smtClean="0">
                <a:ea typeface="굴림" pitchFamily="50" charset="-127"/>
              </a:rPr>
              <a:t>(0-9), ‘_’</a:t>
            </a:r>
            <a:r>
              <a:rPr lang="ko-KR" altLang="en-US" smtClean="0">
                <a:ea typeface="굴림" pitchFamily="50" charset="-127"/>
              </a:rPr>
              <a:t>로 이루어진다</a:t>
            </a:r>
            <a:r>
              <a:rPr lang="en-US" altLang="ko-KR" smtClean="0">
                <a:ea typeface="굴림" pitchFamily="50" charset="-127"/>
              </a:rPr>
              <a:t>.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‘$’ </a:t>
            </a:r>
            <a:r>
              <a:rPr lang="ko-KR" altLang="en-US" smtClean="0">
                <a:ea typeface="굴림" pitchFamily="50" charset="-127"/>
              </a:rPr>
              <a:t>다음의 첫문자로 숫자를 사용할 수 없다</a:t>
            </a:r>
            <a:r>
              <a:rPr lang="en-US" altLang="ko-KR" smtClean="0">
                <a:ea typeface="굴림" pitchFamily="50" charset="-127"/>
              </a:rPr>
              <a:t>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042988" y="4508500"/>
            <a:ext cx="7777162" cy="93503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2000">
                <a:solidFill>
                  <a:schemeClr val="tx2"/>
                </a:solidFill>
                <a:ea typeface="굴림" pitchFamily="50" charset="-127"/>
              </a:rPr>
              <a:t>PHP </a:t>
            </a:r>
            <a:r>
              <a:rPr kumimoji="1" lang="ko-KR" altLang="en-US" sz="2000">
                <a:solidFill>
                  <a:schemeClr val="tx2"/>
                </a:solidFill>
                <a:ea typeface="굴림" pitchFamily="50" charset="-127"/>
              </a:rPr>
              <a:t>변수의 예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800">
                <a:solidFill>
                  <a:schemeClr val="bg2"/>
                </a:solidFill>
                <a:ea typeface="굴림" pitchFamily="50" charset="-127"/>
              </a:rPr>
              <a:t>$age          $cyber21          $Student_Name          $a_b_c          $_NUMBER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042988" y="5661025"/>
            <a:ext cx="7777162" cy="93503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2000">
                <a:solidFill>
                  <a:schemeClr val="tx2"/>
                </a:solidFill>
                <a:ea typeface="굴림" pitchFamily="50" charset="-127"/>
              </a:rPr>
              <a:t>PHP </a:t>
            </a:r>
            <a:r>
              <a:rPr kumimoji="1" lang="ko-KR" altLang="en-US" sz="2000">
                <a:solidFill>
                  <a:schemeClr val="tx2"/>
                </a:solidFill>
                <a:ea typeface="굴림" pitchFamily="50" charset="-127"/>
              </a:rPr>
              <a:t>변수가 아닌 것의 예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800">
                <a:solidFill>
                  <a:schemeClr val="bg2"/>
                </a:solidFill>
                <a:ea typeface="굴림" pitchFamily="50" charset="-127"/>
              </a:rPr>
              <a:t>$21c          cyber               $Student-id                 $Tiger@sun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변수에 값 대입</a:t>
            </a:r>
            <a:endParaRPr lang="en-US" altLang="ko-KR" smtClean="0">
              <a:ea typeface="굴림" pitchFamily="50" charset="-127"/>
            </a:endParaRPr>
          </a:p>
          <a:p>
            <a:endParaRPr lang="en-US" altLang="ko-KR" smtClean="0">
              <a:ea typeface="굴림" pitchFamily="50" charset="-127"/>
            </a:endParaRPr>
          </a:p>
          <a:p>
            <a:endParaRPr lang="en-US" altLang="ko-KR" smtClean="0">
              <a:ea typeface="굴림" pitchFamily="50" charset="-127"/>
            </a:endParaRPr>
          </a:p>
          <a:p>
            <a:endParaRPr lang="en-US" altLang="ko-KR" smtClean="0">
              <a:ea typeface="굴림" pitchFamily="50" charset="-127"/>
            </a:endParaRPr>
          </a:p>
          <a:p>
            <a:r>
              <a:rPr lang="en-US" altLang="ko-KR" smtClean="0">
                <a:ea typeface="굴림" pitchFamily="50" charset="-127"/>
              </a:rPr>
              <a:t>RESULT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27088" y="2133600"/>
            <a:ext cx="7632700" cy="11525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&lt;?PHP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</a:t>
            </a:r>
            <a:r>
              <a:rPr kumimoji="1" lang="en-US" altLang="ko-KR" sz="1400" b="1">
                <a:solidFill>
                  <a:schemeClr val="tx2"/>
                </a:solidFill>
                <a:latin typeface="Courier New" pitchFamily="49" charset="0"/>
                <a:ea typeface="굴림" pitchFamily="50" charset="-127"/>
              </a:rPr>
              <a:t> $sum </a:t>
            </a: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= 12 + 23;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ko-KR" altLang="en-US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  </a:t>
            </a: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print</a:t>
            </a:r>
            <a:r>
              <a:rPr kumimoji="1" lang="en-US" altLang="ko-KR" sz="1400" b="1">
                <a:solidFill>
                  <a:schemeClr val="tx2"/>
                </a:solidFill>
                <a:latin typeface="Courier New" pitchFamily="49" charset="0"/>
                <a:ea typeface="굴림" pitchFamily="50" charset="-127"/>
              </a:rPr>
              <a:t> $sum</a:t>
            </a:r>
            <a:r>
              <a:rPr kumimoji="1" lang="en-US" altLang="ko-KR" sz="1400" b="1">
                <a:solidFill>
                  <a:schemeClr val="bg2"/>
                </a:solidFill>
                <a:latin typeface="Courier New" pitchFamily="49" charset="0"/>
                <a:ea typeface="굴림" pitchFamily="50" charset="-127"/>
              </a:rPr>
              <a:t>;</a:t>
            </a:r>
            <a:endParaRPr kumimoji="1" lang="en-US" altLang="ko-KR" sz="1400" b="1">
              <a:solidFill>
                <a:schemeClr val="bg1"/>
              </a:solidFill>
              <a:latin typeface="Courier New" pitchFamily="49" charset="0"/>
              <a:ea typeface="굴림" pitchFamily="50" charset="-127"/>
            </a:endParaRP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?&gt;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10246" name="_x224734920" descr="EMB000026883f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3933825"/>
            <a:ext cx="76231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ko-KR" smtClean="0">
              <a:ea typeface="굴림" pitchFamily="50" charset="-127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정수형 변수에  정수값의 저장 범위 </a:t>
            </a:r>
            <a:r>
              <a:rPr lang="en-US" altLang="ko-KR" smtClean="0">
                <a:ea typeface="굴림" pitchFamily="50" charset="-127"/>
              </a:rPr>
              <a:t>(</a:t>
            </a:r>
            <a:r>
              <a:rPr lang="en-US" altLang="ko-KR" b="0" smtClean="0">
                <a:ea typeface="굴림" pitchFamily="50" charset="-127"/>
              </a:rPr>
              <a:t>php 5.6</a:t>
            </a:r>
            <a:r>
              <a:rPr lang="en-US" altLang="ko-KR" smtClean="0">
                <a:ea typeface="굴림" pitchFamily="50" charset="-127"/>
              </a:rPr>
              <a:t>)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27088" y="2205038"/>
            <a:ext cx="7632700" cy="42481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>
                <a:lumMod val="95000"/>
                <a:lumOff val="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ko-KR" sz="1400" b="1" dirty="0">
                <a:solidFill>
                  <a:srgbClr val="FF33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 </a:t>
            </a:r>
            <a:r>
              <a:rPr kumimoji="1" lang="en-US" altLang="ko-KR" sz="1400" b="1" dirty="0">
                <a:solidFill>
                  <a:srgbClr val="0000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$value 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= 999999999997;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ko-KR" altLang="en-US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 </a:t>
            </a:r>
            <a:r>
              <a:rPr kumimoji="1" lang="en-US" altLang="ko-KR" sz="1400" b="1" dirty="0">
                <a:solidFill>
                  <a:srgbClr val="FF33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print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</a:t>
            </a:r>
            <a:r>
              <a:rPr kumimoji="1" lang="en-US" altLang="ko-KR" sz="1400" b="1" dirty="0">
                <a:solidFill>
                  <a:srgbClr val="0000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$value 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. “&lt;</a:t>
            </a:r>
            <a:r>
              <a:rPr kumimoji="1" lang="en-US" altLang="ko-KR" sz="1400" b="1" dirty="0" err="1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br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 </a:t>
            </a:r>
            <a:r>
              <a:rPr kumimoji="1" lang="en-US" altLang="ko-KR" sz="1400" b="1" dirty="0">
                <a:solidFill>
                  <a:srgbClr val="0000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$value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= </a:t>
            </a:r>
            <a:r>
              <a:rPr kumimoji="1" lang="en-US" altLang="ko-KR" sz="1400" b="1" dirty="0">
                <a:solidFill>
                  <a:srgbClr val="0000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$value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+ 1;       </a:t>
            </a:r>
            <a:r>
              <a:rPr kumimoji="1" lang="en-US" altLang="ko-KR" sz="1400" b="1" dirty="0">
                <a:solidFill>
                  <a:srgbClr val="969696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// $value = 999999999998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 </a:t>
            </a:r>
            <a:r>
              <a:rPr kumimoji="1" lang="en-US" altLang="ko-KR" sz="1400" b="1" dirty="0">
                <a:solidFill>
                  <a:srgbClr val="FF33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print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</a:t>
            </a:r>
            <a:r>
              <a:rPr kumimoji="1" lang="en-US" altLang="ko-KR" sz="1400" b="1" dirty="0">
                <a:solidFill>
                  <a:srgbClr val="0000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$value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. “&lt;</a:t>
            </a:r>
            <a:r>
              <a:rPr kumimoji="1" lang="en-US" altLang="ko-KR" sz="1400" b="1" dirty="0" err="1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br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 </a:t>
            </a:r>
            <a:r>
              <a:rPr kumimoji="1" lang="en-US" altLang="ko-KR" sz="1400" b="1" dirty="0">
                <a:solidFill>
                  <a:srgbClr val="0000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$value 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= </a:t>
            </a:r>
            <a:r>
              <a:rPr kumimoji="1" lang="en-US" altLang="ko-KR" sz="1400" b="1" dirty="0">
                <a:solidFill>
                  <a:srgbClr val="0000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$value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+ 1;       </a:t>
            </a:r>
            <a:r>
              <a:rPr kumimoji="1" lang="en-US" altLang="ko-KR" sz="1400" b="1" dirty="0">
                <a:solidFill>
                  <a:srgbClr val="969696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// $value = 999999999999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 </a:t>
            </a:r>
            <a:r>
              <a:rPr kumimoji="1" lang="en-US" altLang="ko-KR" sz="1400" b="1" dirty="0">
                <a:solidFill>
                  <a:srgbClr val="FF33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print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</a:t>
            </a:r>
            <a:r>
              <a:rPr kumimoji="1" lang="en-US" altLang="ko-KR" sz="1400" b="1" dirty="0">
                <a:solidFill>
                  <a:srgbClr val="0000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$value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. “&lt;</a:t>
            </a:r>
            <a:r>
              <a:rPr kumimoji="1" lang="en-US" altLang="ko-KR" sz="1400" b="1" dirty="0" err="1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br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 </a:t>
            </a:r>
            <a:r>
              <a:rPr kumimoji="1" lang="en-US" altLang="ko-KR" sz="1400" b="1" dirty="0">
                <a:solidFill>
                  <a:srgbClr val="0000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$value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= </a:t>
            </a:r>
            <a:r>
              <a:rPr kumimoji="1" lang="en-US" altLang="ko-KR" sz="1400" b="1" dirty="0">
                <a:solidFill>
                  <a:srgbClr val="0000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$value 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+ 1;       </a:t>
            </a:r>
            <a:r>
              <a:rPr kumimoji="1" lang="en-US" altLang="ko-KR" sz="1400" b="1" dirty="0">
                <a:solidFill>
                  <a:srgbClr val="969696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// $value = 1000000000000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 </a:t>
            </a:r>
            <a:r>
              <a:rPr kumimoji="1" lang="en-US" altLang="ko-KR" sz="1400" b="1" dirty="0">
                <a:solidFill>
                  <a:srgbClr val="FF33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print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</a:t>
            </a:r>
            <a:r>
              <a:rPr kumimoji="1" lang="en-US" altLang="ko-KR" sz="1400" b="1" dirty="0">
                <a:solidFill>
                  <a:srgbClr val="0000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$value 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. “&lt;</a:t>
            </a:r>
            <a:r>
              <a:rPr kumimoji="1" lang="en-US" altLang="ko-KR" sz="1400" b="1" dirty="0" err="1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br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 </a:t>
            </a:r>
            <a:r>
              <a:rPr kumimoji="1" lang="en-US" altLang="ko-KR" sz="1400" b="1" dirty="0">
                <a:solidFill>
                  <a:srgbClr val="0000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$value 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= </a:t>
            </a:r>
            <a:r>
              <a:rPr kumimoji="1" lang="en-US" altLang="ko-KR" sz="1400" b="1" dirty="0">
                <a:solidFill>
                  <a:srgbClr val="0000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$value 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+ 1;       </a:t>
            </a:r>
            <a:r>
              <a:rPr kumimoji="1" lang="en-US" altLang="ko-KR" sz="1400" b="1" dirty="0">
                <a:solidFill>
                  <a:srgbClr val="969696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// $value = 1000000000001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 </a:t>
            </a:r>
            <a:r>
              <a:rPr kumimoji="1" lang="en-US" altLang="ko-KR" sz="1400" b="1" dirty="0">
                <a:solidFill>
                  <a:srgbClr val="FF33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print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</a:t>
            </a:r>
            <a:r>
              <a:rPr kumimoji="1" lang="en-US" altLang="ko-KR" sz="1400" b="1" dirty="0">
                <a:solidFill>
                  <a:srgbClr val="0000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$value 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. “&lt;</a:t>
            </a:r>
            <a:r>
              <a:rPr kumimoji="1" lang="en-US" altLang="ko-KR" sz="1400" b="1" dirty="0" err="1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br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 </a:t>
            </a:r>
            <a:r>
              <a:rPr kumimoji="1" lang="en-US" altLang="ko-KR" sz="1400" b="1" dirty="0">
                <a:solidFill>
                  <a:srgbClr val="0000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$value 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=</a:t>
            </a:r>
            <a:r>
              <a:rPr kumimoji="1" lang="en-US" altLang="ko-KR" sz="1400" b="1" dirty="0">
                <a:solidFill>
                  <a:srgbClr val="0000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$value 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+ 1;       </a:t>
            </a:r>
            <a:r>
              <a:rPr kumimoji="1" lang="en-US" altLang="ko-KR" sz="1400" b="1" dirty="0">
                <a:solidFill>
                  <a:srgbClr val="969696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// $value = 1000000000002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 </a:t>
            </a:r>
            <a:r>
              <a:rPr kumimoji="1" lang="en-US" altLang="ko-KR" sz="1400" b="1" dirty="0">
                <a:solidFill>
                  <a:srgbClr val="FF33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print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 </a:t>
            </a:r>
            <a:r>
              <a:rPr kumimoji="1" lang="en-US" altLang="ko-KR" sz="1400" b="1" dirty="0">
                <a:solidFill>
                  <a:srgbClr val="0000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$value 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. “&lt;</a:t>
            </a:r>
            <a:r>
              <a:rPr kumimoji="1" lang="en-US" altLang="ko-KR" sz="1400" b="1" dirty="0" err="1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br</a:t>
            </a:r>
            <a:r>
              <a:rPr kumimoji="1" lang="en-US" altLang="ko-KR" sz="1400" b="1" dirty="0">
                <a:solidFill>
                  <a:srgbClr val="0066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&gt;”;</a:t>
            </a:r>
            <a:endParaRPr kumimoji="1" lang="en-US" altLang="ko-KR" sz="1400" b="1" dirty="0">
              <a:solidFill>
                <a:srgbClr val="FFFFFF"/>
              </a:solidFill>
              <a:latin typeface="helvetica" panose="020B0604020202020204" pitchFamily="34" charset="0"/>
              <a:ea typeface="굴림" pitchFamily="50" charset="-127"/>
              <a:cs typeface="helvetica" panose="020B0604020202020204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ko-KR" sz="1400" b="1" dirty="0">
                <a:solidFill>
                  <a:srgbClr val="FF3300"/>
                </a:solidFill>
                <a:latin typeface="helvetica" panose="020B0604020202020204" pitchFamily="34" charset="0"/>
                <a:ea typeface="굴림" pitchFamily="50" charset="-127"/>
                <a:cs typeface="helvetica" panose="020B0604020202020204" pitchFamily="34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imes New Roman"/>
                <a:ea typeface="굴림" pitchFamily="50" charset="-127"/>
                <a:cs typeface="+mn-cs"/>
              </a:rPr>
              <a:t>RESULT</a:t>
            </a:r>
            <a:endParaRPr lang="ko-KR" altLang="en-US" dirty="0">
              <a:solidFill>
                <a:srgbClr val="000000"/>
              </a:solidFill>
              <a:latin typeface="Times New Roman"/>
              <a:ea typeface="굴림" pitchFamily="50" charset="-127"/>
              <a:cs typeface="+mn-cs"/>
            </a:endParaRP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  <a:cs typeface="helvetica" pitchFamily="34" charset="0"/>
            </a:endParaRPr>
          </a:p>
        </p:txBody>
      </p:sp>
      <p:pic>
        <p:nvPicPr>
          <p:cNvPr id="12293" name="_x224736040" descr="EMB000026883f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33600"/>
            <a:ext cx="691197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a typeface="굴림" pitchFamily="50" charset="-127"/>
              </a:rPr>
              <a:t>변수에  다양한 값 대입</a:t>
            </a:r>
            <a:endParaRPr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endParaRPr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imes New Roman"/>
                <a:ea typeface="굴림" pitchFamily="50" charset="-127"/>
                <a:cs typeface="+mn-cs"/>
              </a:rPr>
              <a:t>RESULT</a:t>
            </a:r>
            <a:endParaRPr lang="ko-KR" altLang="en-US" dirty="0">
              <a:solidFill>
                <a:srgbClr val="000000"/>
              </a:solidFill>
              <a:latin typeface="Times New Roman"/>
              <a:ea typeface="굴림" pitchFamily="50" charset="-127"/>
              <a:cs typeface="+mn-cs"/>
            </a:endParaRPr>
          </a:p>
          <a:p>
            <a:pPr marL="0" indent="0">
              <a:buFontTx/>
              <a:buNone/>
              <a:defRPr/>
            </a:pP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827088" y="2205038"/>
            <a:ext cx="7632700" cy="2519362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&lt;?PHP</a:t>
            </a:r>
            <a:endParaRPr kumimoji="1" lang="en-US" altLang="ko-KR" sz="1400" b="1">
              <a:solidFill>
                <a:schemeClr val="bg1"/>
              </a:solidFill>
              <a:latin typeface="Courier New" pitchFamily="49" charset="0"/>
              <a:ea typeface="굴림" pitchFamily="50" charset="-127"/>
              <a:cs typeface="helvetica" pitchFamily="34" charset="0"/>
            </a:endParaRP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  $age =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21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  $blood_type =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'O'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  $name = </a:t>
            </a:r>
            <a:r>
              <a:rPr kumimoji="1"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"Alice"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  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  </a:t>
            </a:r>
            <a:r>
              <a:rPr kumimoji="1" lang="en-US" altLang="ko-KR" sz="1400" b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print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"</a:t>
            </a:r>
            <a:r>
              <a:rPr kumimoji="1" lang="ko-KR" altLang="en-US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나이 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: $age &lt;br&gt;";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  </a:t>
            </a:r>
            <a:r>
              <a:rPr kumimoji="1" lang="en-US" altLang="ko-KR" sz="1400" b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print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"</a:t>
            </a:r>
            <a:r>
              <a:rPr kumimoji="1" lang="ko-KR" altLang="en-US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혈액형 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: $blood_type &lt;br&gt;";</a:t>
            </a: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  </a:t>
            </a:r>
            <a:r>
              <a:rPr kumimoji="1" lang="en-US" altLang="ko-KR" sz="1400" b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print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"</a:t>
            </a:r>
            <a:r>
              <a:rPr kumimoji="1" lang="ko-KR" altLang="en-US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이름 </a:t>
            </a:r>
            <a:r>
              <a:rPr kumimoji="1" lang="en-US" altLang="ko-KR" sz="1400" b="1">
                <a:latin typeface="Courier New" pitchFamily="49" charset="0"/>
                <a:ea typeface="굴림" pitchFamily="50" charset="-127"/>
                <a:cs typeface="helvetica" pitchFamily="34" charset="0"/>
              </a:rPr>
              <a:t>: $name &lt;br&gt;";</a:t>
            </a:r>
            <a:endParaRPr kumimoji="1" lang="en-US" altLang="ko-KR" sz="1400" b="1">
              <a:solidFill>
                <a:schemeClr val="bg1"/>
              </a:solidFill>
              <a:latin typeface="Courier New" pitchFamily="49" charset="0"/>
              <a:ea typeface="굴림" pitchFamily="50" charset="-127"/>
              <a:cs typeface="helvetica" pitchFamily="34" charset="0"/>
            </a:endParaRPr>
          </a:p>
          <a:p>
            <a:pPr eaLnBrk="1" latin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  <a:cs typeface="helvetica" pitchFamily="34" charset="0"/>
              </a:rPr>
              <a:t>?&gt;</a:t>
            </a:r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  <a:cs typeface="helvetica" pitchFamily="34" charset="0"/>
            </a:endParaRPr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  <a:cs typeface="helvetica" pitchFamily="34" charset="0"/>
            </a:endParaRPr>
          </a:p>
        </p:txBody>
      </p:sp>
      <p:pic>
        <p:nvPicPr>
          <p:cNvPr id="13319" name="_x224732280" descr="EMB000026883f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157788"/>
            <a:ext cx="76327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Cactu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Cactu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Designs\Cactus.pot</Template>
  <TotalTime>2249</TotalTime>
  <Words>1358</Words>
  <Application>Microsoft Office PowerPoint</Application>
  <PresentationFormat>화면 슬라이드 쇼(4:3)</PresentationFormat>
  <Paragraphs>354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Times New Roman</vt:lpstr>
      <vt:lpstr>Arial</vt:lpstr>
      <vt:lpstr>helvetica</vt:lpstr>
      <vt:lpstr>굴림</vt:lpstr>
      <vt:lpstr>Arial Narrow</vt:lpstr>
      <vt:lpstr>Courier New</vt:lpstr>
      <vt:lpstr>Wingdings</vt:lpstr>
      <vt:lpstr>맑은 고딕</vt:lpstr>
      <vt:lpstr>Cactus</vt:lpstr>
      <vt:lpstr>1_Cactus</vt:lpstr>
      <vt:lpstr>Ch 3 /  기초 프로그래밍</vt:lpstr>
      <vt:lpstr>차례</vt:lpstr>
      <vt:lpstr>Hello PHP의 구성</vt:lpstr>
      <vt:lpstr>PowerPoint 프레젠테이션</vt:lpstr>
      <vt:lpstr>변수</vt:lpstr>
      <vt:lpstr>PowerPoint 프레젠테이션</vt:lpstr>
      <vt:lpstr>PowerPoint 프레젠테이션</vt:lpstr>
      <vt:lpstr>PowerPoint 프레젠테이션</vt:lpstr>
      <vt:lpstr>PowerPoint 프레젠테이션</vt:lpstr>
      <vt:lpstr>연산자 및 수식의 계산</vt:lpstr>
      <vt:lpstr>PowerPoint 프레젠테이션</vt:lpstr>
      <vt:lpstr>PowerPoint 프레젠테이션</vt:lpstr>
      <vt:lpstr>증감 연산자</vt:lpstr>
      <vt:lpstr>산술 대입 연산자</vt:lpstr>
      <vt:lpstr>비교 연산자</vt:lpstr>
      <vt:lpstr>비트단위 연산자</vt:lpstr>
      <vt:lpstr>PowerPoint 프레젠테이션</vt:lpstr>
      <vt:lpstr>PowerPoint 프레젠테이션</vt:lpstr>
      <vt:lpstr>논리 연산자</vt:lpstr>
      <vt:lpstr>삼항(?:) 연산자</vt:lpstr>
      <vt:lpstr>연산자 우선순위(precedence)</vt:lpstr>
      <vt:lpstr>연산자 우선순위(precedence)</vt:lpstr>
      <vt:lpstr>연산자 우선 순위</vt:lpstr>
      <vt:lpstr>에러</vt:lpstr>
      <vt:lpstr>PowerPoint 프레젠테이션</vt:lpstr>
      <vt:lpstr>주석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ilsoo99</dc:creator>
  <cp:lastModifiedBy>KDU</cp:lastModifiedBy>
  <cp:revision>54</cp:revision>
  <cp:lastPrinted>1601-01-01T00:00:00Z</cp:lastPrinted>
  <dcterms:created xsi:type="dcterms:W3CDTF">1601-01-01T00:00:00Z</dcterms:created>
  <dcterms:modified xsi:type="dcterms:W3CDTF">2020-03-17T02:32:38Z</dcterms:modified>
</cp:coreProperties>
</file>