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81" r:id="rId2"/>
    <p:sldId id="300" r:id="rId3"/>
    <p:sldId id="282" r:id="rId4"/>
    <p:sldId id="283" r:id="rId5"/>
    <p:sldId id="284" r:id="rId6"/>
    <p:sldId id="286" r:id="rId7"/>
    <p:sldId id="287" r:id="rId8"/>
    <p:sldId id="301" r:id="rId9"/>
    <p:sldId id="314" r:id="rId10"/>
    <p:sldId id="315" r:id="rId11"/>
    <p:sldId id="291" r:id="rId12"/>
    <p:sldId id="316" r:id="rId13"/>
    <p:sldId id="292" r:id="rId14"/>
    <p:sldId id="317" r:id="rId15"/>
    <p:sldId id="318" r:id="rId16"/>
    <p:sldId id="319" r:id="rId17"/>
    <p:sldId id="309" r:id="rId18"/>
    <p:sldId id="320" r:id="rId19"/>
    <p:sldId id="310" r:id="rId20"/>
    <p:sldId id="311" r:id="rId21"/>
    <p:sldId id="312" r:id="rId22"/>
    <p:sldId id="313" r:id="rId23"/>
    <p:sldId id="321" r:id="rId24"/>
    <p:sldId id="322" r:id="rId25"/>
    <p:sldId id="32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6600"/>
    <a:srgbClr val="FF00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2182" autoAdjust="0"/>
  </p:normalViewPr>
  <p:slideViewPr>
    <p:cSldViewPr>
      <p:cViewPr varScale="1">
        <p:scale>
          <a:sx n="107" d="100"/>
          <a:sy n="107" d="100"/>
        </p:scale>
        <p:origin x="-20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BC4515FC-4A39-4F36-B81D-5221FE094D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8549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0E447020-2A26-42ED-9C7E-EBE37B28E4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2001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defRPr/>
              </a:pPr>
              <a:endParaRPr kumimoji="0" lang="ko-KR" alt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</p:grpSp>
      </p:grpSp>
      <p:sp>
        <p:nvSpPr>
          <p:cNvPr id="19476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19477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2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06ABDFDB-AE0F-4A5E-B647-C7A458EE79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22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ED2C1-57C8-4082-A9D7-E174A5516238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5A3A-48C1-4058-97C9-8E39DBF41C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41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E8C9-2607-4E16-A801-FF16862C6E78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BAE2-073F-441C-81D8-9DA10EFC4D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076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001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25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D3112-D0F6-481C-97D0-C5BBEC0A8DF7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B7BD4-3D49-41F6-862F-5E15D8564D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84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9325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7A6F4-B699-4112-9904-80546116122F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39204-AC98-4880-A728-C57613EB6D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229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D5102-73E8-4D0C-AA8D-66F89B1B4DEC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8E94B-F4CC-4BA1-A18B-FA6F11422A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00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9170E-0A47-447A-BD92-E982549C653E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935DD-2F94-4ECD-B0AC-17F8EB37A6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294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E086F-6DB4-462C-A580-8AC1FB65F976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C1C2-86F8-4676-BD0B-879E5A380F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91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556D1-05FD-49C8-A127-D94BF4990FEC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EB058-9746-41F6-A823-B706F607FD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44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9C160-509A-42B7-AC48-5E3D54C56A5E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AFD84-4C69-4026-8C09-71CE6325CF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279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CE4D4-EEF5-4D67-9C39-1AE2A7AC0948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88035-5E6E-40C9-91AF-4BA0DF99A5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19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141288"/>
            <a:ext cx="9167813" cy="6999288"/>
            <a:chOff x="-15" y="-89"/>
            <a:chExt cx="5775" cy="4409"/>
          </a:xfrm>
        </p:grpSpPr>
        <p:sp>
          <p:nvSpPr>
            <p:cNvPr id="1031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defRPr/>
              </a:pPr>
              <a:endParaRPr kumimoji="0" lang="ko-KR" altLang="en-US"/>
            </a:p>
          </p:txBody>
        </p:sp>
        <p:sp>
          <p:nvSpPr>
            <p:cNvPr id="1032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defRPr/>
              </a:pPr>
              <a:endParaRPr kumimoji="0" lang="ko-KR" altLang="en-US"/>
            </a:p>
          </p:txBody>
        </p:sp>
        <p:grpSp>
          <p:nvGrpSpPr>
            <p:cNvPr id="1033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5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37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8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39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0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1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2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3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4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5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6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</p:grpSp>
        </p:grpSp>
        <p:sp>
          <p:nvSpPr>
            <p:cNvPr id="1034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defRPr/>
              </a:pPr>
              <a:endParaRPr kumimoji="0" lang="ko-KR" altLang="en-US"/>
            </a:p>
          </p:txBody>
        </p:sp>
      </p:grpSp>
      <p:sp>
        <p:nvSpPr>
          <p:cNvPr id="102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8453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fld id="{082A03D6-07A9-4C01-8BD2-B8A3231F52A3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1845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fld id="{44CC40D1-B7E5-4442-AA8C-05FEE0806E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solidFill>
                  <a:srgbClr val="FF0000"/>
                </a:solidFill>
                <a:ea typeface="굴림" charset="-127"/>
              </a:rPr>
              <a:t>Ch 4 /</a:t>
            </a:r>
            <a:r>
              <a:rPr lang="en-US" altLang="ko-KR" sz="3200" smtClean="0">
                <a:ea typeface="굴림" charset="-127"/>
              </a:rPr>
              <a:t>  </a:t>
            </a:r>
            <a:r>
              <a:rPr lang="ko-KR" altLang="en-US" sz="3200" smtClean="0">
                <a:ea typeface="굴림" charset="-127"/>
              </a:rPr>
              <a:t>조건문과 반복문</a:t>
            </a:r>
            <a:endParaRPr lang="en-US" altLang="ko-KR" sz="3200" smtClean="0">
              <a:ea typeface="굴림" charset="-127"/>
            </a:endParaRPr>
          </a:p>
        </p:txBody>
      </p:sp>
      <p:sp>
        <p:nvSpPr>
          <p:cNvPr id="4099" name="부제목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2800" b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SOURCE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79388" y="2071688"/>
            <a:ext cx="4327525" cy="2725737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$score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 80;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switch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$score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 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{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case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100: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"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당신의 성적은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A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입니다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.";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break;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case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80: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"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당신의 성적은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B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입니다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.";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break;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859338" y="2071688"/>
            <a:ext cx="3816350" cy="2725737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case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60: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"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당신의 성적은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C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입니다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.";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break;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      case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40: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"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당신의 성적은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D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입니다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.";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break;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case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0: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           print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"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당신의 성적은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F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입니다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.";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           break;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}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?&gt;</a:t>
            </a:r>
            <a:endParaRPr lang="en-US" altLang="ko-KR" sz="1400">
              <a:solidFill>
                <a:srgbClr val="FF33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3319" name="_x223524536" descr="EMB00001f2c58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5013325"/>
            <a:ext cx="76231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while </a:t>
            </a:r>
            <a:r>
              <a:rPr lang="ko-KR" altLang="en-US" smtClean="0">
                <a:ea typeface="굴림" charset="-127"/>
              </a:rPr>
              <a:t>문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문법</a:t>
            </a: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r>
              <a:rPr lang="ko-KR" altLang="en-US" smtClean="0">
                <a:ea typeface="굴림" charset="-127"/>
              </a:rPr>
              <a:t>예제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27088" y="2060575"/>
            <a:ext cx="7632700" cy="7921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6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while</a:t>
            </a:r>
            <a:r>
              <a:rPr lang="en-US" altLang="ko-KR" sz="16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600" b="1">
                <a:latin typeface="Courier New" pitchFamily="49" charset="0"/>
                <a:cs typeface="helvetica" pitchFamily="34" charset="0"/>
              </a:rPr>
              <a:t>expr</a:t>
            </a:r>
            <a:r>
              <a:rPr lang="en-US" altLang="ko-KR" sz="16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6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statement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27088" y="3429000"/>
            <a:ext cx="7632700" cy="29527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1;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 $sum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0;</a:t>
            </a:r>
          </a:p>
          <a:p>
            <a:pPr eaLnBrk="1" latinLnBrk="1" hangingPunct="1"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while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 101)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  <a:endParaRPr lang="en-US" altLang="ko-KR" sz="1400" b="1"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     $sum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$sum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+ 1;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“1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부터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100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까지의 합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$sum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”;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charset="-127"/>
              </a:rPr>
              <a:t>RESULT</a:t>
            </a:r>
          </a:p>
        </p:txBody>
      </p:sp>
      <p:sp>
        <p:nvSpPr>
          <p:cNvPr id="15364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7" name="_x223523656" descr="EMB00001f2c58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01875"/>
            <a:ext cx="76247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무한 루프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71550" y="2133600"/>
            <a:ext cx="7632700" cy="42481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0;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$value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while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  <a:cs typeface="helvetica" pitchFamily="34" charset="0"/>
              </a:rPr>
              <a:t>TRUE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$value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$value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* 3;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if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$value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&gt; 10000)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break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charset="-127"/>
              </a:rPr>
              <a:t>RESULT</a:t>
            </a:r>
          </a:p>
        </p:txBody>
      </p:sp>
      <p:sp>
        <p:nvSpPr>
          <p:cNvPr id="1741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7416" name="_x223530056" descr="EMB00001f2c58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301875"/>
            <a:ext cx="74977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do-while </a:t>
            </a:r>
            <a:r>
              <a:rPr lang="ko-KR" altLang="en-US" smtClean="0">
                <a:ea typeface="굴림" charset="-127"/>
              </a:rPr>
              <a:t>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문법</a:t>
            </a: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r>
              <a:rPr lang="ko-KR" altLang="en-US" smtClean="0">
                <a:ea typeface="굴림" charset="-127"/>
              </a:rPr>
              <a:t>예제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27088" y="2060575"/>
            <a:ext cx="7632700" cy="7921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6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do</a:t>
            </a:r>
            <a:r>
              <a:rPr lang="en-US" altLang="ko-KR" sz="1600" b="1">
                <a:solidFill>
                  <a:srgbClr val="006600"/>
                </a:solidFill>
                <a:latin typeface="Courier New" pitchFamily="49" charset="0"/>
                <a:cs typeface="helvetica" pitchFamily="34" charset="0"/>
              </a:rPr>
              <a:t>{statement;}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6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while (</a:t>
            </a:r>
            <a:r>
              <a:rPr lang="en-US" altLang="ko-KR" sz="1600" b="1">
                <a:solidFill>
                  <a:srgbClr val="006600"/>
                </a:solidFill>
                <a:latin typeface="Courier New" pitchFamily="49" charset="0"/>
                <a:cs typeface="helvetica" pitchFamily="34" charset="0"/>
              </a:rPr>
              <a:t>expr</a:t>
            </a:r>
            <a:r>
              <a:rPr lang="en-US" altLang="ko-KR" sz="16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); </a:t>
            </a:r>
            <a:endParaRPr lang="en-US" altLang="ko-KR" sz="16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815975" y="3429000"/>
            <a:ext cx="7632700" cy="28797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do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$j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* 3;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$j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. “&lt;br&gt;”;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while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solidFill>
                  <a:schemeClr val="bg1"/>
                </a:solidFill>
                <a:latin typeface="Courier New" pitchFamily="49" charset="0"/>
                <a:cs typeface="helvetica" pitchFamily="34" charset="0"/>
              </a:rPr>
              <a:t>$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j</a:t>
            </a:r>
            <a:r>
              <a:rPr lang="en-US" altLang="ko-KR" sz="1400" b="1">
                <a:solidFill>
                  <a:schemeClr val="bg1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 100);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charset="-127"/>
              </a:rPr>
              <a:t>RESULT</a:t>
            </a:r>
          </a:p>
        </p:txBody>
      </p:sp>
      <p:sp>
        <p:nvSpPr>
          <p:cNvPr id="19460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5" name="_x223523416" descr="EMB00001f2c5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301875"/>
            <a:ext cx="76231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for</a:t>
            </a:r>
            <a:r>
              <a:rPr lang="ko-KR" altLang="en-US" smtClean="0">
                <a:ea typeface="굴림" charset="-127"/>
              </a:rPr>
              <a:t>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for</a:t>
            </a:r>
            <a:r>
              <a:rPr lang="ko-KR" altLang="en-US" smtClean="0">
                <a:ea typeface="굴림" charset="-127"/>
              </a:rPr>
              <a:t>문</a:t>
            </a:r>
          </a:p>
          <a:p>
            <a:pPr lvl="1"/>
            <a:endParaRPr lang="ko-KR" altLang="en-US" smtClean="0">
              <a:ea typeface="굴림" charset="-127"/>
            </a:endParaRPr>
          </a:p>
          <a:p>
            <a:pPr lvl="1"/>
            <a:endParaRPr lang="ko-KR" altLang="en-US" smtClean="0">
              <a:ea typeface="굴림" charset="-127"/>
            </a:endParaRPr>
          </a:p>
          <a:p>
            <a:pPr lvl="1"/>
            <a:endParaRPr lang="ko-KR" altLang="en-US" smtClean="0">
              <a:ea typeface="굴림" charset="-127"/>
            </a:endParaRPr>
          </a:p>
          <a:p>
            <a:pPr lvl="1"/>
            <a:endParaRPr lang="ko-KR" altLang="en-US" smtClean="0">
              <a:ea typeface="굴림" charset="-127"/>
            </a:endParaRPr>
          </a:p>
          <a:p>
            <a:pPr lvl="1">
              <a:spcAft>
                <a:spcPct val="50000"/>
              </a:spcAft>
            </a:pPr>
            <a:endParaRPr lang="ko-KR" altLang="en-US" smtClean="0">
              <a:ea typeface="굴림" charset="-127"/>
            </a:endParaRPr>
          </a:p>
          <a:p>
            <a:pPr lvl="1"/>
            <a:r>
              <a:rPr lang="en-US" altLang="ko-KR" smtClean="0">
                <a:ea typeface="굴림" charset="-127"/>
              </a:rPr>
              <a:t>expr1 </a:t>
            </a:r>
            <a:r>
              <a:rPr lang="ko-KR" altLang="en-US" smtClean="0">
                <a:ea typeface="굴림" charset="-127"/>
              </a:rPr>
              <a:t>계산</a:t>
            </a:r>
          </a:p>
          <a:p>
            <a:pPr lvl="1"/>
            <a:r>
              <a:rPr lang="ko-KR" altLang="en-US" smtClean="0">
                <a:ea typeface="굴림" charset="-127"/>
              </a:rPr>
              <a:t>매 순환의 시작에 </a:t>
            </a:r>
            <a:r>
              <a:rPr lang="en-US" altLang="ko-KR" smtClean="0">
                <a:ea typeface="굴림" charset="-127"/>
              </a:rPr>
              <a:t>expr2</a:t>
            </a:r>
            <a:r>
              <a:rPr lang="ko-KR" altLang="en-US" smtClean="0">
                <a:ea typeface="굴림" charset="-127"/>
              </a:rPr>
              <a:t>가 계산</a:t>
            </a:r>
          </a:p>
          <a:p>
            <a:pPr lvl="1"/>
            <a:r>
              <a:rPr lang="ko-KR" altLang="en-US" smtClean="0">
                <a:ea typeface="굴림" charset="-127"/>
              </a:rPr>
              <a:t>이 때 계산된 값이 </a:t>
            </a:r>
            <a:r>
              <a:rPr lang="en-US" altLang="ko-KR" smtClean="0">
                <a:ea typeface="굴림" charset="-127"/>
              </a:rPr>
              <a:t>TRUE</a:t>
            </a:r>
            <a:r>
              <a:rPr lang="ko-KR" altLang="en-US" smtClean="0">
                <a:ea typeface="굴림" charset="-127"/>
              </a:rPr>
              <a:t>이면 순환은 계속되며 </a:t>
            </a:r>
            <a:r>
              <a:rPr lang="en-US" altLang="ko-KR" smtClean="0">
                <a:ea typeface="굴림" charset="-127"/>
              </a:rPr>
              <a:t>statement</a:t>
            </a:r>
            <a:r>
              <a:rPr lang="ko-KR" altLang="en-US" smtClean="0">
                <a:ea typeface="굴림" charset="-127"/>
              </a:rPr>
              <a:t>가 수행</a:t>
            </a:r>
          </a:p>
          <a:p>
            <a:pPr lvl="1"/>
            <a:r>
              <a:rPr lang="ko-KR" altLang="en-US" smtClean="0">
                <a:ea typeface="굴림" charset="-127"/>
              </a:rPr>
              <a:t>계산된 값이 </a:t>
            </a:r>
            <a:r>
              <a:rPr lang="en-US" altLang="ko-KR" smtClean="0">
                <a:ea typeface="굴림" charset="-127"/>
              </a:rPr>
              <a:t>FALSE</a:t>
            </a:r>
            <a:r>
              <a:rPr lang="ko-KR" altLang="en-US" smtClean="0">
                <a:ea typeface="굴림" charset="-127"/>
              </a:rPr>
              <a:t>이면 순환 종료</a:t>
            </a:r>
          </a:p>
          <a:p>
            <a:pPr lvl="1"/>
            <a:r>
              <a:rPr lang="ko-KR" altLang="en-US" smtClean="0">
                <a:ea typeface="굴림" charset="-127"/>
              </a:rPr>
              <a:t>매 순환의 마지막에 </a:t>
            </a:r>
            <a:r>
              <a:rPr lang="en-US" altLang="ko-KR" smtClean="0">
                <a:ea typeface="굴림" charset="-127"/>
              </a:rPr>
              <a:t>expr3</a:t>
            </a:r>
            <a:r>
              <a:rPr lang="ko-KR" altLang="en-US" smtClean="0">
                <a:ea typeface="굴림" charset="-127"/>
              </a:rPr>
              <a:t>가 계산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11238" y="2127250"/>
            <a:ext cx="7632700" cy="6477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(expr1; expr2; expr3)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  statement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011238" y="2990850"/>
            <a:ext cx="7632700" cy="11525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(expr1; expr2; expr3):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  statement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...;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endfor;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SOURCE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000125" y="2071688"/>
            <a:ext cx="7632700" cy="1363662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spcAft>
                <a:spcPct val="10000"/>
              </a:spcAft>
            </a:pPr>
            <a:endParaRPr lang="nn-NO" altLang="ko-KR" sz="1800">
              <a:solidFill>
                <a:srgbClr val="FF3300"/>
              </a:solidFill>
              <a:latin typeface="helvetica" pitchFamily="34" charset="0"/>
              <a:cs typeface="helvetica" pitchFamily="34" charset="0"/>
            </a:endParaRPr>
          </a:p>
          <a:p>
            <a:pPr eaLnBrk="1" latinLnBrk="1" hangingPunct="1">
              <a:spcAft>
                <a:spcPct val="10000"/>
              </a:spcAft>
            </a:pPr>
            <a:r>
              <a:rPr lang="nn-NO" altLang="ko-KR" sz="18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nn-NO" altLang="ko-KR" sz="18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  for </a:t>
            </a:r>
            <a:r>
              <a:rPr lang="nn-NO" altLang="ko-KR" sz="1800">
                <a:solidFill>
                  <a:srgbClr val="006600"/>
                </a:solidFill>
                <a:latin typeface="helvetica" pitchFamily="34" charset="0"/>
                <a:cs typeface="helvetica" pitchFamily="34" charset="0"/>
              </a:rPr>
              <a:t>( </a:t>
            </a:r>
            <a:r>
              <a:rPr lang="nn-NO" altLang="ko-KR" sz="1800">
                <a:latin typeface="helvetica" pitchFamily="34" charset="0"/>
                <a:cs typeface="helvetica" pitchFamily="34" charset="0"/>
              </a:rPr>
              <a:t>$i </a:t>
            </a:r>
            <a:r>
              <a:rPr lang="nn-NO" altLang="ko-KR" sz="1800">
                <a:solidFill>
                  <a:srgbClr val="006600"/>
                </a:solidFill>
                <a:latin typeface="helvetica" pitchFamily="34" charset="0"/>
                <a:cs typeface="helvetica" pitchFamily="34" charset="0"/>
              </a:rPr>
              <a:t>= 1; </a:t>
            </a:r>
            <a:r>
              <a:rPr lang="nn-NO" altLang="ko-KR" sz="1800">
                <a:latin typeface="helvetica" pitchFamily="34" charset="0"/>
                <a:cs typeface="helvetica" pitchFamily="34" charset="0"/>
              </a:rPr>
              <a:t>$i </a:t>
            </a:r>
            <a:r>
              <a:rPr lang="nn-NO" altLang="ko-KR" sz="1800">
                <a:solidFill>
                  <a:srgbClr val="006600"/>
                </a:solidFill>
                <a:latin typeface="helvetica" pitchFamily="34" charset="0"/>
                <a:cs typeface="helvetica" pitchFamily="34" charset="0"/>
              </a:rPr>
              <a:t>&lt;= 10; </a:t>
            </a:r>
            <a:r>
              <a:rPr lang="nn-NO" altLang="ko-KR" sz="1800">
                <a:latin typeface="helvetica" pitchFamily="34" charset="0"/>
                <a:cs typeface="helvetica" pitchFamily="34" charset="0"/>
              </a:rPr>
              <a:t>$i</a:t>
            </a:r>
            <a:r>
              <a:rPr lang="nn-NO" altLang="ko-KR" sz="1800">
                <a:solidFill>
                  <a:srgbClr val="006600"/>
                </a:solidFill>
                <a:latin typeface="helvetica" pitchFamily="34" charset="0"/>
                <a:cs typeface="helvetica" pitchFamily="34" charset="0"/>
              </a:rPr>
              <a:t>++)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nn-NO" altLang="ko-KR" sz="18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	print </a:t>
            </a:r>
            <a:r>
              <a:rPr lang="nn-NO" altLang="ko-KR" sz="1800">
                <a:solidFill>
                  <a:srgbClr val="006600"/>
                </a:solidFill>
                <a:latin typeface="helvetica" pitchFamily="34" charset="0"/>
                <a:cs typeface="helvetica" pitchFamily="34" charset="0"/>
              </a:rPr>
              <a:t>" </a:t>
            </a:r>
            <a:r>
              <a:rPr lang="nn-NO" altLang="ko-KR" sz="1800">
                <a:latin typeface="helvetica" pitchFamily="34" charset="0"/>
                <a:cs typeface="helvetica" pitchFamily="34" charset="0"/>
              </a:rPr>
              <a:t>$i  </a:t>
            </a:r>
            <a:r>
              <a:rPr lang="nn-NO" altLang="ko-KR" sz="1800">
                <a:solidFill>
                  <a:srgbClr val="006600"/>
                </a:solidFill>
                <a:latin typeface="helvetica" pitchFamily="34" charset="0"/>
                <a:cs typeface="helvetica" pitchFamily="34" charset="0"/>
              </a:rPr>
              <a:t>";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nn-NO" altLang="ko-KR" sz="18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?&gt;</a:t>
            </a:r>
          </a:p>
          <a:p>
            <a:pPr eaLnBrk="1" latinLnBrk="1" hangingPunct="1">
              <a:spcAft>
                <a:spcPct val="10000"/>
              </a:spcAft>
            </a:pPr>
            <a:endParaRPr lang="en-US" altLang="ko-KR" sz="1800">
              <a:solidFill>
                <a:srgbClr val="FF33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1" name="_x223527096" descr="EMB00001f2c58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913188"/>
            <a:ext cx="763270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구구단 예제 </a:t>
            </a:r>
            <a:r>
              <a:rPr lang="en-US" altLang="ko-KR" smtClean="0">
                <a:ea typeface="굴림" charset="-127"/>
              </a:rPr>
              <a:t>(cont’d)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011238" y="2286000"/>
            <a:ext cx="7632700" cy="33845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&lt;html&gt;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&lt;body&gt;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&lt;center&gt;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&lt;table border=“1”&gt;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&lt;tr&gt;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&lt;td&gt;&amp;nbsp;&lt;/td&gt;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$cols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1; 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$cols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&lt;= 9;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$cols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++)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“&lt;td&gt;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$cols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&lt;/td&gt;”;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&lt;/tr&gt;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차례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조건문</a:t>
            </a:r>
          </a:p>
          <a:p>
            <a:r>
              <a:rPr lang="ko-KR" altLang="en-US" smtClean="0">
                <a:ea typeface="굴림" charset="-127"/>
              </a:rPr>
              <a:t>반복문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smtClean="0">
              <a:ea typeface="굴림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구구단 예제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116013" y="2205038"/>
            <a:ext cx="7632700" cy="42481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$rows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1; 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$rows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&lt;= 9;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$rows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++)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“&lt;tr&gt;\n”;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“&lt;td&gt;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$rows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&lt;/td&gt;”;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$cols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1;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$cols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&lt;= 9;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$cols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++)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“&lt;td&gt;” .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$rows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* 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$cols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. “&lt;/td&gt;”;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“&lt;/tr&gt;\n”;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&lt;/table&gt;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&lt;/center&gt;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&lt;/body&gt;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charset="-127"/>
              </a:rPr>
              <a:t>RESULT</a:t>
            </a:r>
          </a:p>
        </p:txBody>
      </p:sp>
      <p:sp>
        <p:nvSpPr>
          <p:cNvPr id="24580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2" name="_x223529016" descr="EMB00001f2c58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32025"/>
            <a:ext cx="74136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1</a:t>
            </a:r>
            <a:r>
              <a:rPr lang="ko-KR" altLang="en-US" smtClean="0">
                <a:ea typeface="굴림" charset="-127"/>
              </a:rPr>
              <a:t>부터 </a:t>
            </a:r>
            <a:r>
              <a:rPr lang="en-US" altLang="ko-KR" smtClean="0">
                <a:ea typeface="굴림" charset="-127"/>
              </a:rPr>
              <a:t>100</a:t>
            </a:r>
            <a:r>
              <a:rPr lang="ko-KR" altLang="en-US" smtClean="0">
                <a:ea typeface="굴림" charset="-127"/>
              </a:rPr>
              <a:t>까지 합을 구하는 프로그램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16013" y="2133600"/>
            <a:ext cx="7632700" cy="31670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$sum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0;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(; 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 101; 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    $sum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$sum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     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“1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부터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100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까지의 합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  <a:cs typeface="helvetica" pitchFamily="34" charset="0"/>
              </a:rPr>
              <a:t>$sum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6" name="_x223523576" descr="EMB00001f2c58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5454650"/>
            <a:ext cx="76342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팩토리얼 프로그램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16013" y="2133600"/>
            <a:ext cx="7632700" cy="23034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$f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=1;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&lt;=10;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++)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	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$f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$f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*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"10! 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값은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$f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입니다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.";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32" name="_x222337416" descr="EMB00001f2c58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735513"/>
            <a:ext cx="76327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이자 계산  프로그램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116013" y="2133600"/>
            <a:ext cx="7632700" cy="43910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$money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1000000;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$interest_rate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0.1;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$year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=1;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$year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&lt;=10;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$year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++)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$simple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$money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*(1+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$interest_rate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*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$year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);   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$compound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$money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=0;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$year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++)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$compound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*=(1+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$interest_rate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"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$year 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년 단리는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$simple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복리는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$compound 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입니다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.";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charset="-127"/>
              </a:rPr>
              <a:t>RESULT</a:t>
            </a:r>
          </a:p>
        </p:txBody>
      </p:sp>
      <p:sp>
        <p:nvSpPr>
          <p:cNvPr id="28676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8679" name="_x222337336" descr="EMB00001f2c58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282825"/>
            <a:ext cx="7551738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if-else </a:t>
            </a:r>
            <a:r>
              <a:rPr lang="ko-KR" altLang="en-US" smtClean="0">
                <a:ea typeface="굴림" charset="-127"/>
              </a:rPr>
              <a:t>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주어진 조건에 따라서 서로 다른 문장을 수행</a:t>
            </a:r>
          </a:p>
          <a:p>
            <a:pPr lvl="1"/>
            <a:endParaRPr lang="ko-KR" altLang="en-US" smtClean="0">
              <a:ea typeface="굴림" charset="-127"/>
            </a:endParaRPr>
          </a:p>
          <a:p>
            <a:r>
              <a:rPr lang="ko-KR" altLang="en-US" smtClean="0">
                <a:ea typeface="굴림" charset="-127"/>
              </a:rPr>
              <a:t>문법</a:t>
            </a: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pPr lvl="1"/>
            <a:r>
              <a:rPr lang="ko-KR" altLang="en-US" smtClean="0">
                <a:ea typeface="굴림" charset="-127"/>
              </a:rPr>
              <a:t>괄호 안에 있는 조건식이 </a:t>
            </a:r>
            <a:r>
              <a:rPr lang="en-US" altLang="ko-KR" smtClean="0">
                <a:ea typeface="굴림" charset="-127"/>
              </a:rPr>
              <a:t>TRUE</a:t>
            </a:r>
            <a:r>
              <a:rPr lang="ko-KR" altLang="en-US" smtClean="0">
                <a:ea typeface="굴림" charset="-127"/>
              </a:rPr>
              <a:t>이면 </a:t>
            </a:r>
            <a:r>
              <a:rPr lang="en-US" altLang="ko-KR" smtClean="0">
                <a:ea typeface="굴림" charset="-127"/>
              </a:rPr>
              <a:t>statement</a:t>
            </a:r>
            <a:r>
              <a:rPr lang="ko-KR" altLang="en-US" smtClean="0">
                <a:ea typeface="굴림" charset="-127"/>
              </a:rPr>
              <a:t>를 수행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071563" y="3000375"/>
            <a:ext cx="7559675" cy="71913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6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6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600">
                <a:latin typeface="helvetica" pitchFamily="34" charset="0"/>
                <a:cs typeface="helvetica" pitchFamily="34" charset="0"/>
              </a:rPr>
              <a:t>condition</a:t>
            </a:r>
            <a:r>
              <a:rPr lang="en-US" altLang="ko-KR" sz="16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600" dirty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statement;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SOURCE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28688" y="2214563"/>
            <a:ext cx="2851150" cy="36004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 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 1;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&gt; 0) {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latin typeface="helvetica" pitchFamily="34" charset="0"/>
                <a:cs typeface="helvetica" pitchFamily="34" charset="0"/>
              </a:rPr>
              <a:t>      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 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/ 2;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      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Positive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latin typeface="helvetica" pitchFamily="34" charset="0"/>
                <a:cs typeface="helvetica" pitchFamily="34" charset="0"/>
              </a:rPr>
              <a:t>  }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else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 {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      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Negative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latin typeface="helvetica" pitchFamily="34" charset="0"/>
                <a:cs typeface="helvetica" pitchFamily="34" charset="0"/>
              </a:rPr>
              <a:t>  }</a:t>
            </a:r>
            <a:endParaRPr lang="en-US" altLang="ko-KR" sz="1400">
              <a:solidFill>
                <a:srgbClr val="FF33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859338" y="2214563"/>
            <a:ext cx="2592387" cy="36004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latin typeface="helvetica" pitchFamily="34" charset="0"/>
                <a:cs typeface="helvetica" pitchFamily="34" charset="0"/>
              </a:rPr>
              <a:t>  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 -1;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&gt; 0) {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latin typeface="helvetica" pitchFamily="34" charset="0"/>
                <a:cs typeface="helvetica" pitchFamily="34" charset="0"/>
              </a:rPr>
              <a:t> 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 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/ 2;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      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Positive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latin typeface="helvetica" pitchFamily="34" charset="0"/>
                <a:cs typeface="helvetica" pitchFamily="34" charset="0"/>
              </a:rPr>
              <a:t>  }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else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 {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$result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      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Negative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latin typeface="helvetica" pitchFamily="34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charset="-127"/>
              </a:rPr>
              <a:t>RESULT</a:t>
            </a:r>
          </a:p>
        </p:txBody>
      </p:sp>
      <p:sp>
        <p:nvSpPr>
          <p:cNvPr id="8196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8" name="_x223529496" descr="EMB00001f2c58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05038"/>
            <a:ext cx="79025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SOURCE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79388" y="2071688"/>
            <a:ext cx="4327525" cy="44640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 $a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 123;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 $b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 456;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$c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 123.0;</a:t>
            </a:r>
          </a:p>
          <a:p>
            <a:pPr eaLnBrk="1" latinLnBrk="1" hangingPunct="1">
              <a:spcAft>
                <a:spcPct val="10000"/>
              </a:spcAft>
            </a:pPr>
            <a:endParaRPr lang="en-US" altLang="ko-KR" sz="1400">
              <a:solidFill>
                <a:schemeClr val="bg2"/>
              </a:solidFill>
              <a:latin typeface="helvetica" pitchFamily="34" charset="0"/>
              <a:cs typeface="helvetica" pitchFamily="34" charset="0"/>
            </a:endParaRP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==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두 값이 같습니다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.&lt;br&gt;”;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!=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두 값이 같지 않습니다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.&lt;br&gt;”;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&lt;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값이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값보다 작습니다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.&lt;br&gt;”;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&gt;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값이</a:t>
            </a:r>
            <a:r>
              <a:rPr lang="ko-KR" altLang="en-US" sz="1400"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값보다 큽니다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.&lt;br&gt;”;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&lt;=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값이</a:t>
            </a:r>
            <a:r>
              <a:rPr lang="ko-KR" altLang="en-US" sz="1400"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값보다 작거나 같습니다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.&lt;br&gt;”;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&gt;=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값이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값보다 크거나 같습니다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.&lt;br&gt;”;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===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값이</a:t>
            </a:r>
            <a:r>
              <a:rPr lang="ko-KR" altLang="en-US" sz="1400"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$b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값과 동일합니다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.&lt;br&gt;”;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859338" y="2071688"/>
            <a:ext cx="3816350" cy="1722437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==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$c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두 값이 같습니다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.&lt;br&gt;”;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  if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===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$c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“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$a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값이</a:t>
            </a:r>
            <a:r>
              <a:rPr lang="ko-KR" altLang="en-US" sz="1400"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ko-KR" sz="1400">
                <a:latin typeface="helvetica" pitchFamily="34" charset="0"/>
                <a:cs typeface="helvetica" pitchFamily="34" charset="0"/>
              </a:rPr>
              <a:t>$c </a:t>
            </a:r>
            <a:r>
              <a:rPr lang="ko-KR" altLang="en-US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값과 동일합니다</a:t>
            </a:r>
            <a:r>
              <a:rPr lang="en-US" altLang="ko-KR" sz="14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.&lt;br&gt;”;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4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charset="-127"/>
              </a:rPr>
              <a:t>RESULT</a:t>
            </a:r>
          </a:p>
        </p:txBody>
      </p:sp>
      <p:sp>
        <p:nvSpPr>
          <p:cNvPr id="10244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6" name="_x223523496" descr="EMB00001f2c58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05038"/>
            <a:ext cx="79200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SOURCE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000125" y="2071688"/>
            <a:ext cx="7632700" cy="2725737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spcAft>
                <a:spcPct val="10000"/>
              </a:spcAft>
            </a:pPr>
            <a:r>
              <a:rPr lang="en-US" altLang="ko-KR" sz="18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altLang="ko-KR" sz="1800">
                <a:latin typeface="helvetica" pitchFamily="34" charset="0"/>
                <a:cs typeface="helvetica" pitchFamily="34" charset="0"/>
              </a:rPr>
              <a:t> $year </a:t>
            </a: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= 2020;</a:t>
            </a:r>
          </a:p>
          <a:p>
            <a:pPr eaLnBrk="1" latinLnBrk="1" hangingPunct="1">
              <a:spcAft>
                <a:spcPct val="10000"/>
              </a:spcAft>
            </a:pPr>
            <a:endParaRPr lang="en-US" altLang="ko-KR" sz="1800">
              <a:solidFill>
                <a:schemeClr val="bg2"/>
              </a:solidFill>
              <a:latin typeface="helvetica" pitchFamily="34" charset="0"/>
              <a:cs typeface="helvetica" pitchFamily="34" charset="0"/>
            </a:endParaRP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8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if</a:t>
            </a: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((</a:t>
            </a:r>
            <a:r>
              <a:rPr lang="en-US" altLang="ko-KR" sz="1800">
                <a:latin typeface="helvetica" pitchFamily="34" charset="0"/>
                <a:cs typeface="helvetica" pitchFamily="34" charset="0"/>
              </a:rPr>
              <a:t>$year </a:t>
            </a:r>
            <a:r>
              <a:rPr lang="en-US" altLang="ko-KR" sz="1800">
                <a:solidFill>
                  <a:srgbClr val="006600"/>
                </a:solidFill>
                <a:latin typeface="helvetica" pitchFamily="34" charset="0"/>
                <a:cs typeface="helvetica" pitchFamily="34" charset="0"/>
              </a:rPr>
              <a:t>% 400) == 0 || (</a:t>
            </a: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US" altLang="ko-KR" sz="1800">
                <a:latin typeface="helvetica" pitchFamily="34" charset="0"/>
                <a:cs typeface="helvetica" pitchFamily="34" charset="0"/>
              </a:rPr>
              <a:t>$year </a:t>
            </a:r>
            <a:r>
              <a:rPr lang="en-US" altLang="ko-KR" sz="1800">
                <a:solidFill>
                  <a:srgbClr val="006600"/>
                </a:solidFill>
                <a:latin typeface="helvetica" pitchFamily="34" charset="0"/>
                <a:cs typeface="helvetica" pitchFamily="34" charset="0"/>
              </a:rPr>
              <a:t>% 4) ==  0 &amp;&amp; </a:t>
            </a: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US" altLang="ko-KR" sz="1800">
                <a:latin typeface="helvetica" pitchFamily="34" charset="0"/>
                <a:cs typeface="helvetica" pitchFamily="34" charset="0"/>
              </a:rPr>
              <a:t>$year </a:t>
            </a:r>
            <a:r>
              <a:rPr lang="en-US" altLang="ko-KR" sz="1800">
                <a:solidFill>
                  <a:srgbClr val="006600"/>
                </a:solidFill>
                <a:latin typeface="helvetica" pitchFamily="34" charset="0"/>
                <a:cs typeface="helvetica" pitchFamily="34" charset="0"/>
              </a:rPr>
              <a:t>% 100)  != 0 ))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8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800">
                <a:latin typeface="helvetica" pitchFamily="34" charset="0"/>
                <a:cs typeface="helvetica" pitchFamily="34" charset="0"/>
              </a:rPr>
              <a:t>$year  . </a:t>
            </a: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“</a:t>
            </a:r>
            <a:r>
              <a:rPr lang="ko-KR" altLang="en-US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년은 윤년입니다</a:t>
            </a: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.&lt;br&gt;”;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8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  else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n-US" altLang="ko-KR" sz="18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print</a:t>
            </a: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altLang="ko-KR" sz="1800">
                <a:latin typeface="helvetica" pitchFamily="34" charset="0"/>
                <a:cs typeface="helvetica" pitchFamily="34" charset="0"/>
              </a:rPr>
              <a:t>$year  . </a:t>
            </a: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“</a:t>
            </a:r>
            <a:r>
              <a:rPr lang="ko-KR" altLang="en-US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년은 윤년이</a:t>
            </a: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ko-KR" altLang="en-US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아닙니다</a:t>
            </a:r>
            <a:r>
              <a:rPr lang="en-US" altLang="ko-KR" sz="18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.&lt;br&gt;”;</a:t>
            </a:r>
          </a:p>
          <a:p>
            <a:pPr eaLnBrk="1" latinLnBrk="1" hangingPunct="1">
              <a:spcAft>
                <a:spcPct val="10000"/>
              </a:spcAft>
            </a:pPr>
            <a:r>
              <a:rPr lang="en-US" altLang="ko-KR" sz="18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?&gt;</a:t>
            </a:r>
          </a:p>
          <a:p>
            <a:pPr eaLnBrk="1" latinLnBrk="1" hangingPunct="1">
              <a:spcAft>
                <a:spcPct val="10000"/>
              </a:spcAft>
            </a:pPr>
            <a:endParaRPr lang="en-US" altLang="ko-KR" sz="1800">
              <a:solidFill>
                <a:srgbClr val="FF33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270" name="_x223523176" descr="EMB00001f2c58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151438"/>
            <a:ext cx="76327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switch </a:t>
            </a:r>
            <a:r>
              <a:rPr lang="ko-KR" altLang="en-US" smtClean="0">
                <a:ea typeface="굴림" charset="-127"/>
              </a:rPr>
              <a:t>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a typeface="굴림" pitchFamily="50" charset="-127"/>
              </a:rPr>
              <a:t>여러 개의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값 중 하나를 선택하여 실행</a:t>
            </a:r>
          </a:p>
          <a:p>
            <a:pPr lvl="1">
              <a:defRPr/>
            </a:pPr>
            <a:endParaRPr lang="ko-KR" altLang="en-US" dirty="0" smtClean="0">
              <a:ea typeface="굴림" pitchFamily="50" charset="-127"/>
            </a:endParaRPr>
          </a:p>
          <a:p>
            <a:pPr>
              <a:defRPr/>
            </a:pPr>
            <a:r>
              <a:rPr lang="ko-KR" altLang="en-US" dirty="0" smtClean="0">
                <a:ea typeface="굴림" pitchFamily="50" charset="-127"/>
              </a:rPr>
              <a:t>문법</a:t>
            </a:r>
            <a:endParaRPr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dirty="0" smtClean="0">
              <a:ea typeface="굴림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dirty="0" smtClean="0">
              <a:ea typeface="굴림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굴림" pitchFamily="50" charset="-127"/>
              </a:rPr>
              <a:t>c</a:t>
            </a:r>
            <a:r>
              <a:rPr lang="en-US" altLang="ko-KR" dirty="0" smtClean="0">
                <a:ea typeface="굴림" pitchFamily="50" charset="-127"/>
              </a:rPr>
              <a:t>ondition </a:t>
            </a:r>
            <a:r>
              <a:rPr lang="ko-KR" altLang="en-US" dirty="0" smtClean="0">
                <a:ea typeface="굴림" pitchFamily="50" charset="-127"/>
              </a:rPr>
              <a:t>값과 </a:t>
            </a:r>
            <a:r>
              <a:rPr lang="en-US" altLang="ko-KR" dirty="0" smtClean="0">
                <a:ea typeface="굴림" pitchFamily="50" charset="-127"/>
              </a:rPr>
              <a:t>value </a:t>
            </a:r>
            <a:r>
              <a:rPr lang="ko-KR" altLang="en-US" dirty="0" smtClean="0">
                <a:ea typeface="굴림" pitchFamily="50" charset="-127"/>
              </a:rPr>
              <a:t>값이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같으면 </a:t>
            </a:r>
            <a:r>
              <a:rPr lang="en-US" altLang="ko-KR" dirty="0" smtClean="0">
                <a:ea typeface="굴림" pitchFamily="50" charset="-127"/>
              </a:rPr>
              <a:t>statement</a:t>
            </a:r>
            <a:r>
              <a:rPr lang="ko-KR" altLang="en-US" dirty="0" smtClean="0">
                <a:ea typeface="굴림" pitchFamily="50" charset="-127"/>
              </a:rPr>
              <a:t>를 수행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071563" y="2997200"/>
            <a:ext cx="7559675" cy="14398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6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switch</a:t>
            </a:r>
            <a:r>
              <a:rPr lang="en-US" altLang="ko-KR" sz="16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(</a:t>
            </a:r>
            <a:r>
              <a:rPr lang="en-US" altLang="ko-KR" sz="1600">
                <a:latin typeface="helvetica" pitchFamily="34" charset="0"/>
                <a:cs typeface="helvetica" pitchFamily="34" charset="0"/>
              </a:rPr>
              <a:t>condition</a:t>
            </a:r>
            <a:r>
              <a:rPr lang="en-US" altLang="ko-KR" sz="16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6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</a:t>
            </a:r>
            <a:r>
              <a:rPr lang="en-US" altLang="ko-KR" sz="16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case </a:t>
            </a:r>
            <a:r>
              <a:rPr lang="en-US" altLang="ko-KR" sz="16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value :</a:t>
            </a:r>
            <a:r>
              <a:rPr lang="en-US" altLang="ko-KR" sz="16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 </a:t>
            </a:r>
            <a:endParaRPr lang="en-US" altLang="ko-KR" sz="1600">
              <a:solidFill>
                <a:schemeClr val="bg2"/>
              </a:solidFill>
              <a:latin typeface="helvetica" pitchFamily="34" charset="0"/>
              <a:cs typeface="helvetica" pitchFamily="34" charset="0"/>
            </a:endParaRP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6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      statement;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60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       </a:t>
            </a:r>
            <a:r>
              <a:rPr lang="en-US" altLang="ko-KR" sz="1600">
                <a:solidFill>
                  <a:srgbClr val="FF3300"/>
                </a:solidFill>
                <a:latin typeface="helvetica" pitchFamily="34" charset="0"/>
                <a:cs typeface="helvetica" pitchFamily="34" charset="0"/>
              </a:rPr>
              <a:t>break;</a:t>
            </a:r>
            <a:endParaRPr lang="en-US" altLang="ko-KR" sz="1600">
              <a:solidFill>
                <a:schemeClr val="bg2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21650</TotalTime>
  <Words>1137</Words>
  <Application>Microsoft Office PowerPoint</Application>
  <PresentationFormat>화면 슬라이드 쇼(4:3)</PresentationFormat>
  <Paragraphs>248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Times New Roman</vt:lpstr>
      <vt:lpstr>굴림</vt:lpstr>
      <vt:lpstr>Arial</vt:lpstr>
      <vt:lpstr>helvetica</vt:lpstr>
      <vt:lpstr>Arial Narrow</vt:lpstr>
      <vt:lpstr>Courier New</vt:lpstr>
      <vt:lpstr>Cactus</vt:lpstr>
      <vt:lpstr>Ch 4 /  조건문과 반복문</vt:lpstr>
      <vt:lpstr>차례</vt:lpstr>
      <vt:lpstr>if-else 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switch 문</vt:lpstr>
      <vt:lpstr>PowerPoint 프레젠테이션</vt:lpstr>
      <vt:lpstr>while 문</vt:lpstr>
      <vt:lpstr>PowerPoint 프레젠테이션</vt:lpstr>
      <vt:lpstr>PowerPoint 프레젠테이션</vt:lpstr>
      <vt:lpstr>PowerPoint 프레젠테이션</vt:lpstr>
      <vt:lpstr>do-while 문</vt:lpstr>
      <vt:lpstr>PowerPoint 프레젠테이션</vt:lpstr>
      <vt:lpstr>for문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ilsoo99</dc:creator>
  <cp:lastModifiedBy>KDU</cp:lastModifiedBy>
  <cp:revision>2031</cp:revision>
  <cp:lastPrinted>1601-01-01T00:00:00Z</cp:lastPrinted>
  <dcterms:created xsi:type="dcterms:W3CDTF">1601-01-01T00:00:00Z</dcterms:created>
  <dcterms:modified xsi:type="dcterms:W3CDTF">2020-03-17T02:32:49Z</dcterms:modified>
</cp:coreProperties>
</file>