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  <p:sldMasterId id="2147483652" r:id="rId2"/>
  </p:sldMasterIdLst>
  <p:notesMasterIdLst>
    <p:notesMasterId r:id="rId35"/>
  </p:notesMasterIdLst>
  <p:sldIdLst>
    <p:sldId id="278" r:id="rId3"/>
    <p:sldId id="257" r:id="rId4"/>
    <p:sldId id="258" r:id="rId5"/>
    <p:sldId id="280" r:id="rId6"/>
    <p:sldId id="279" r:id="rId7"/>
    <p:sldId id="281" r:id="rId8"/>
    <p:sldId id="282" r:id="rId9"/>
    <p:sldId id="283" r:id="rId10"/>
    <p:sldId id="284" r:id="rId11"/>
    <p:sldId id="285" r:id="rId12"/>
    <p:sldId id="295" r:id="rId13"/>
    <p:sldId id="260" r:id="rId14"/>
    <p:sldId id="286" r:id="rId15"/>
    <p:sldId id="287" r:id="rId16"/>
    <p:sldId id="288" r:id="rId17"/>
    <p:sldId id="290" r:id="rId18"/>
    <p:sldId id="259" r:id="rId19"/>
    <p:sldId id="292" r:id="rId20"/>
    <p:sldId id="293" r:id="rId21"/>
    <p:sldId id="294" r:id="rId22"/>
    <p:sldId id="289" r:id="rId23"/>
    <p:sldId id="263" r:id="rId24"/>
    <p:sldId id="264" r:id="rId25"/>
    <p:sldId id="296" r:id="rId26"/>
    <p:sldId id="298" r:id="rId27"/>
    <p:sldId id="297" r:id="rId28"/>
    <p:sldId id="299" r:id="rId29"/>
    <p:sldId id="274" r:id="rId30"/>
    <p:sldId id="275" r:id="rId31"/>
    <p:sldId id="300" r:id="rId32"/>
    <p:sldId id="301" r:id="rId33"/>
    <p:sldId id="302" r:id="rId34"/>
  </p:sldIdLst>
  <p:sldSz cx="9144000" cy="6858000" type="screen4x3"/>
  <p:notesSz cx="6858000" cy="9144000"/>
  <p:embeddedFontLst>
    <p:embeddedFont>
      <p:font typeface="Arial Narrow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vjhRghglmUG9XG5Hc/yLLTWY0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FFF01A0-E125-4B1F-B79A-C9B4782207C1}">
  <a:tblStyle styleId="{5FFF01A0-E125-4B1F-B79A-C9B4782207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2.fntdata"/><Relationship Id="rId40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28087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6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3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119" name="Google Shape;119;p3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3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121" name="Google Shape;121;p3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6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6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126" name="Google Shape;126;p36"/>
          <p:cNvSpPr txBox="1">
            <a:spLocks noGrp="1"/>
          </p:cNvSpPr>
          <p:nvPr>
            <p:ph type="body" idx="2"/>
          </p:nvPr>
        </p:nvSpPr>
        <p:spPr>
          <a:xfrm>
            <a:off x="4648200" y="1219200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127" name="Google Shape;127;p3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3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제목 및 내용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6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978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" name="Rectangle 4"/>
              <p:cNvSpPr>
                <a:spLocks noChangeArrowheads="1"/>
              </p:cNvSpPr>
              <p:nvPr userDrawn="1"/>
            </p:nvSpPr>
            <p:spPr bwMode="ltGray">
              <a:xfrm>
                <a:off x="0" y="1248"/>
                <a:ext cx="5760" cy="11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8" name="Rectangle 5" descr="Cacback"/>
              <p:cNvSpPr>
                <a:spLocks noChangeArrowheads="1"/>
              </p:cNvSpPr>
              <p:nvPr userDrawn="1"/>
            </p:nvSpPr>
            <p:spPr bwMode="ltGray">
              <a:xfrm>
                <a:off x="0" y="0"/>
                <a:ext cx="1119" cy="4320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6" name="Rectangle 6"/>
            <p:cNvSpPr>
              <a:spLocks noChangeArrowheads="1"/>
            </p:cNvSpPr>
            <p:nvPr/>
          </p:nvSpPr>
          <p:spPr bwMode="white">
            <a:xfrm>
              <a:off x="816" y="2592"/>
              <a:ext cx="701" cy="1728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ko-KR" altLang="en-US">
                <a:ea typeface="굴림" panose="020B0600000101010101" pitchFamily="50" charset="-127"/>
              </a:endParaRP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0" y="1371600"/>
            <a:ext cx="8405813" cy="1246188"/>
            <a:chOff x="0" y="864"/>
            <a:chExt cx="5295" cy="785"/>
          </a:xfrm>
        </p:grpSpPr>
        <p:sp>
          <p:nvSpPr>
            <p:cNvPr id="10" name="Freeform 8"/>
            <p:cNvSpPr>
              <a:spLocks/>
            </p:cNvSpPr>
            <p:nvPr userDrawn="1"/>
          </p:nvSpPr>
          <p:spPr bwMode="auto">
            <a:xfrm rot="-507431">
              <a:off x="0" y="1477"/>
              <a:ext cx="1059" cy="172"/>
            </a:xfrm>
            <a:custGeom>
              <a:avLst/>
              <a:gdLst>
                <a:gd name="T0" fmla="*/ 1059 w 1059"/>
                <a:gd name="T1" fmla="*/ 0 h 172"/>
                <a:gd name="T2" fmla="*/ 147 w 1059"/>
                <a:gd name="T3" fmla="*/ 144 h 172"/>
                <a:gd name="T4" fmla="*/ 177 w 1059"/>
                <a:gd name="T5" fmla="*/ 171 h 172"/>
                <a:gd name="T6" fmla="*/ 1059 w 1059"/>
                <a:gd name="T7" fmla="*/ 24 h 172"/>
                <a:gd name="T8" fmla="*/ 1059 w 1059"/>
                <a:gd name="T9" fmla="*/ 0 h 1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59" h="172">
                  <a:moveTo>
                    <a:pt x="1059" y="0"/>
                  </a:moveTo>
                  <a:cubicBezTo>
                    <a:pt x="543" y="45"/>
                    <a:pt x="291" y="112"/>
                    <a:pt x="147" y="144"/>
                  </a:cubicBezTo>
                  <a:cubicBezTo>
                    <a:pt x="0" y="172"/>
                    <a:pt x="153" y="147"/>
                    <a:pt x="177" y="171"/>
                  </a:cubicBezTo>
                  <a:cubicBezTo>
                    <a:pt x="329" y="151"/>
                    <a:pt x="339" y="99"/>
                    <a:pt x="1059" y="24"/>
                  </a:cubicBezTo>
                  <a:cubicBezTo>
                    <a:pt x="1059" y="24"/>
                    <a:pt x="1059" y="0"/>
                    <a:pt x="1059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 rot="-507431">
              <a:off x="1173" y="864"/>
              <a:ext cx="4122" cy="630"/>
            </a:xfrm>
            <a:custGeom>
              <a:avLst/>
              <a:gdLst>
                <a:gd name="T0" fmla="*/ 0 w 4122"/>
                <a:gd name="T1" fmla="*/ 204 h 630"/>
                <a:gd name="T2" fmla="*/ 3544 w 4122"/>
                <a:gd name="T3" fmla="*/ 348 h 630"/>
                <a:gd name="T4" fmla="*/ 3680 w 4122"/>
                <a:gd name="T5" fmla="*/ 630 h 630"/>
                <a:gd name="T6" fmla="*/ 3616 w 4122"/>
                <a:gd name="T7" fmla="*/ 624 h 630"/>
                <a:gd name="T8" fmla="*/ 3534 w 4122"/>
                <a:gd name="T9" fmla="*/ 368 h 630"/>
                <a:gd name="T10" fmla="*/ 17 w 4122"/>
                <a:gd name="T11" fmla="*/ 231 h 630"/>
                <a:gd name="T12" fmla="*/ 0 w 4122"/>
                <a:gd name="T13" fmla="*/ 204 h 6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22" h="630">
                  <a:moveTo>
                    <a:pt x="0" y="204"/>
                  </a:moveTo>
                  <a:cubicBezTo>
                    <a:pt x="255" y="198"/>
                    <a:pt x="1686" y="0"/>
                    <a:pt x="3544" y="348"/>
                  </a:cubicBezTo>
                  <a:cubicBezTo>
                    <a:pt x="4122" y="464"/>
                    <a:pt x="3754" y="614"/>
                    <a:pt x="3680" y="630"/>
                  </a:cubicBezTo>
                  <a:cubicBezTo>
                    <a:pt x="3680" y="630"/>
                    <a:pt x="3642" y="626"/>
                    <a:pt x="3616" y="624"/>
                  </a:cubicBezTo>
                  <a:cubicBezTo>
                    <a:pt x="3678" y="612"/>
                    <a:pt x="4118" y="488"/>
                    <a:pt x="3534" y="368"/>
                  </a:cubicBezTo>
                  <a:cubicBezTo>
                    <a:pt x="2029" y="98"/>
                    <a:pt x="696" y="156"/>
                    <a:pt x="17" y="231"/>
                  </a:cubicBezTo>
                  <a:cubicBezTo>
                    <a:pt x="17" y="231"/>
                    <a:pt x="0" y="204"/>
                    <a:pt x="0" y="20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2" name="Group 10"/>
            <p:cNvGrpSpPr>
              <a:grpSpLocks/>
            </p:cNvGrpSpPr>
            <p:nvPr userDrawn="1"/>
          </p:nvGrpSpPr>
          <p:grpSpPr bwMode="auto">
            <a:xfrm>
              <a:off x="1008" y="1248"/>
              <a:ext cx="288" cy="288"/>
              <a:chOff x="1033" y="326"/>
              <a:chExt cx="192" cy="192"/>
            </a:xfrm>
          </p:grpSpPr>
          <p:sp>
            <p:nvSpPr>
              <p:cNvPr id="13" name="Oval 11"/>
              <p:cNvSpPr>
                <a:spLocks noChangeArrowheads="1"/>
              </p:cNvSpPr>
              <p:nvPr/>
            </p:nvSpPr>
            <p:spPr bwMode="auto">
              <a:xfrm>
                <a:off x="1033" y="32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4" name="Oval 12"/>
              <p:cNvSpPr>
                <a:spLocks noChangeArrowheads="1"/>
              </p:cNvSpPr>
              <p:nvPr/>
            </p:nvSpPr>
            <p:spPr bwMode="auto">
              <a:xfrm>
                <a:off x="1129" y="377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5" name="Oval 13"/>
              <p:cNvSpPr>
                <a:spLocks noChangeArrowheads="1"/>
              </p:cNvSpPr>
              <p:nvPr/>
            </p:nvSpPr>
            <p:spPr bwMode="auto">
              <a:xfrm>
                <a:off x="1063" y="350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auto">
              <a:xfrm>
                <a:off x="1063" y="404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7" name="Oval 15"/>
              <p:cNvSpPr>
                <a:spLocks noChangeArrowheads="1"/>
              </p:cNvSpPr>
              <p:nvPr/>
            </p:nvSpPr>
            <p:spPr bwMode="auto">
              <a:xfrm>
                <a:off x="1108" y="42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8" name="Oval 16"/>
              <p:cNvSpPr>
                <a:spLocks noChangeArrowheads="1"/>
              </p:cNvSpPr>
              <p:nvPr/>
            </p:nvSpPr>
            <p:spPr bwMode="auto">
              <a:xfrm>
                <a:off x="1168" y="416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9" name="Oval 17"/>
              <p:cNvSpPr>
                <a:spLocks noChangeArrowheads="1"/>
              </p:cNvSpPr>
              <p:nvPr/>
            </p:nvSpPr>
            <p:spPr bwMode="auto">
              <a:xfrm>
                <a:off x="1120" y="461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0" name="Oval 18"/>
              <p:cNvSpPr>
                <a:spLocks noChangeArrowheads="1"/>
              </p:cNvSpPr>
              <p:nvPr/>
            </p:nvSpPr>
            <p:spPr bwMode="auto">
              <a:xfrm>
                <a:off x="1063" y="45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1" name="Oval 19"/>
              <p:cNvSpPr>
                <a:spLocks noChangeArrowheads="1"/>
              </p:cNvSpPr>
              <p:nvPr/>
            </p:nvSpPr>
            <p:spPr bwMode="auto">
              <a:xfrm>
                <a:off x="1117" y="329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ea typeface="굴림" panose="020B0600000101010101" pitchFamily="50" charset="-127"/>
                </a:endParaRPr>
              </a:p>
            </p:txBody>
          </p:sp>
        </p:grpSp>
      </p:grpSp>
      <p:sp>
        <p:nvSpPr>
          <p:cNvPr id="19476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828800" y="2133600"/>
            <a:ext cx="7315200" cy="1600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19477" name="Rectangle 2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22" name="Rectangle 22"/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fld id="{C115D461-B7D1-4D7E-9B03-0819C6A44C3C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23" name="Rectangle 2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Arial Narrow" pitchFamily="34" charset="0"/>
              </a:defRPr>
            </a:lvl1pPr>
          </a:lstStyle>
          <a:p>
            <a:pPr>
              <a:defRPr/>
            </a:pPr>
            <a:fld id="{9ED33212-6842-4455-9D0E-9E72227833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821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텍스트 및 내용" type="txAndObj">
  <p:cSld name="TEXT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body" idx="1"/>
          </p:nvPr>
        </p:nvSpPr>
        <p:spPr>
          <a:xfrm>
            <a:off x="900113" y="1628775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body" idx="2"/>
          </p:nvPr>
        </p:nvSpPr>
        <p:spPr>
          <a:xfrm>
            <a:off x="4862513" y="1628775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>
            <a:spLocks noGrp="1"/>
          </p:cNvSpPr>
          <p:nvPr>
            <p:ph type="title"/>
          </p:nvPr>
        </p:nvSpPr>
        <p:spPr>
          <a:xfrm rot="5400000">
            <a:off x="4543425" y="2181225"/>
            <a:ext cx="58674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9"/>
          <p:cNvSpPr txBox="1">
            <a:spLocks noGrp="1"/>
          </p:cNvSpPr>
          <p:nvPr>
            <p:ph type="body" idx="1"/>
          </p:nvPr>
        </p:nvSpPr>
        <p:spPr>
          <a:xfrm rot="5400000">
            <a:off x="542925" y="295275"/>
            <a:ext cx="5867400" cy="573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0"/>
          <p:cNvSpPr txBox="1">
            <a:spLocks noGrp="1"/>
          </p:cNvSpPr>
          <p:nvPr>
            <p:ph type="body" idx="1"/>
          </p:nvPr>
        </p:nvSpPr>
        <p:spPr>
          <a:xfrm rot="5400000">
            <a:off x="2347912" y="180975"/>
            <a:ext cx="4876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4" name="Google Shape;94;p3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9" name="Google Shape;99;p3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3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105" name="Google Shape;105;p3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3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25"/>
          <p:cNvGrpSpPr/>
          <p:nvPr/>
        </p:nvGrpSpPr>
        <p:grpSpPr>
          <a:xfrm>
            <a:off x="-11008" y="-646959"/>
            <a:ext cx="9178820" cy="7504959"/>
            <a:chOff x="-22" y="-408"/>
            <a:chExt cx="5782" cy="4728"/>
          </a:xfrm>
        </p:grpSpPr>
        <p:sp>
          <p:nvSpPr>
            <p:cNvPr id="37" name="Google Shape;37;p25"/>
            <p:cNvSpPr txBox="1"/>
            <p:nvPr/>
          </p:nvSpPr>
          <p:spPr>
            <a:xfrm>
              <a:off x="0" y="301"/>
              <a:ext cx="5760" cy="7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" name="Google Shape;38;p25" descr="Cacback"/>
            <p:cNvSpPr txBox="1"/>
            <p:nvPr/>
          </p:nvSpPr>
          <p:spPr>
            <a:xfrm>
              <a:off x="0" y="0"/>
              <a:ext cx="1119" cy="4320"/>
            </a:xfrm>
            <a:prstGeom prst="rect">
              <a:avLst/>
            </a:prstGeom>
            <a:blipFill rotWithShape="1">
              <a:blip r:embed="rId4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9" name="Google Shape;39;p25"/>
            <p:cNvGrpSpPr/>
            <p:nvPr/>
          </p:nvGrpSpPr>
          <p:grpSpPr>
            <a:xfrm>
              <a:off x="-22" y="-408"/>
              <a:ext cx="5326" cy="1267"/>
              <a:chOff x="13" y="-408"/>
              <a:chExt cx="5326" cy="1267"/>
            </a:xfrm>
          </p:grpSpPr>
          <p:sp>
            <p:nvSpPr>
              <p:cNvPr id="40" name="Google Shape;40;p25"/>
              <p:cNvSpPr/>
              <p:nvPr/>
            </p:nvSpPr>
            <p:spPr>
              <a:xfrm rot="-540000">
                <a:off x="20" y="524"/>
                <a:ext cx="1059" cy="172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172" extrusionOk="0">
                    <a:moveTo>
                      <a:pt x="1059" y="0"/>
                    </a:moveTo>
                    <a:cubicBezTo>
                      <a:pt x="543" y="45"/>
                      <a:pt x="291" y="112"/>
                      <a:pt x="147" y="144"/>
                    </a:cubicBezTo>
                    <a:cubicBezTo>
                      <a:pt x="0" y="172"/>
                      <a:pt x="153" y="147"/>
                      <a:pt x="177" y="171"/>
                    </a:cubicBezTo>
                    <a:cubicBezTo>
                      <a:pt x="329" y="151"/>
                      <a:pt x="339" y="99"/>
                      <a:pt x="1059" y="24"/>
                    </a:cubicBezTo>
                    <a:cubicBezTo>
                      <a:pt x="1059" y="24"/>
                      <a:pt x="1059" y="0"/>
                      <a:pt x="10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" name="Google Shape;41;p25"/>
              <p:cNvSpPr/>
              <p:nvPr/>
            </p:nvSpPr>
            <p:spPr>
              <a:xfrm rot="-540000">
                <a:off x="1193" y="-89"/>
                <a:ext cx="4122" cy="630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630" extrusionOk="0">
                    <a:moveTo>
                      <a:pt x="0" y="204"/>
                    </a:moveTo>
                    <a:cubicBezTo>
                      <a:pt x="255" y="198"/>
                      <a:pt x="1686" y="0"/>
                      <a:pt x="3544" y="348"/>
                    </a:cubicBezTo>
                    <a:cubicBezTo>
                      <a:pt x="4122" y="464"/>
                      <a:pt x="3754" y="614"/>
                      <a:pt x="3680" y="630"/>
                    </a:cubicBezTo>
                    <a:cubicBezTo>
                      <a:pt x="3680" y="630"/>
                      <a:pt x="3642" y="626"/>
                      <a:pt x="3616" y="624"/>
                    </a:cubicBezTo>
                    <a:cubicBezTo>
                      <a:pt x="3678" y="612"/>
                      <a:pt x="4118" y="488"/>
                      <a:pt x="3534" y="368"/>
                    </a:cubicBezTo>
                    <a:cubicBezTo>
                      <a:pt x="2029" y="98"/>
                      <a:pt x="696" y="156"/>
                      <a:pt x="17" y="231"/>
                    </a:cubicBezTo>
                    <a:cubicBezTo>
                      <a:pt x="17" y="231"/>
                      <a:pt x="0" y="204"/>
                      <a:pt x="0" y="2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2" name="Google Shape;42;p25"/>
              <p:cNvGrpSpPr/>
              <p:nvPr/>
            </p:nvGrpSpPr>
            <p:grpSpPr>
              <a:xfrm>
                <a:off x="1033" y="326"/>
                <a:ext cx="192" cy="192"/>
                <a:chOff x="1033" y="326"/>
                <a:chExt cx="192" cy="192"/>
              </a:xfrm>
            </p:grpSpPr>
            <p:sp>
              <p:nvSpPr>
                <p:cNvPr id="43" name="Google Shape;43;p25"/>
                <p:cNvSpPr/>
                <p:nvPr/>
              </p:nvSpPr>
              <p:spPr>
                <a:xfrm>
                  <a:off x="1033" y="326"/>
                  <a:ext cx="192" cy="192"/>
                </a:xfrm>
                <a:prstGeom prst="ellipse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4" name="Google Shape;44;p25"/>
                <p:cNvSpPr/>
                <p:nvPr/>
              </p:nvSpPr>
              <p:spPr>
                <a:xfrm>
                  <a:off x="1129" y="377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chemeClr val="lt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5" name="Google Shape;45;p25"/>
                <p:cNvSpPr/>
                <p:nvPr/>
              </p:nvSpPr>
              <p:spPr>
                <a:xfrm>
                  <a:off x="1063" y="350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6" name="Google Shape;46;p25"/>
                <p:cNvSpPr/>
                <p:nvPr/>
              </p:nvSpPr>
              <p:spPr>
                <a:xfrm>
                  <a:off x="1063" y="404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chemeClr val="lt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7" name="Google Shape;47;p25"/>
                <p:cNvSpPr/>
                <p:nvPr/>
              </p:nvSpPr>
              <p:spPr>
                <a:xfrm>
                  <a:off x="1108" y="422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chemeClr val="lt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8" name="Google Shape;48;p25"/>
                <p:cNvSpPr/>
                <p:nvPr/>
              </p:nvSpPr>
              <p:spPr>
                <a:xfrm>
                  <a:off x="1168" y="416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9" name="Google Shape;49;p25"/>
                <p:cNvSpPr/>
                <p:nvPr/>
              </p:nvSpPr>
              <p:spPr>
                <a:xfrm>
                  <a:off x="1120" y="461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0" name="Google Shape;50;p25"/>
                <p:cNvSpPr/>
                <p:nvPr/>
              </p:nvSpPr>
              <p:spPr>
                <a:xfrm>
                  <a:off x="1063" y="452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1" name="Google Shape;51;p25"/>
                <p:cNvSpPr/>
                <p:nvPr/>
              </p:nvSpPr>
              <p:spPr>
                <a:xfrm>
                  <a:off x="1117" y="329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sp>
          <p:nvSpPr>
            <p:cNvPr id="52" name="Google Shape;52;p25"/>
            <p:cNvSpPr txBox="1"/>
            <p:nvPr/>
          </p:nvSpPr>
          <p:spPr>
            <a:xfrm>
              <a:off x="426" y="1185"/>
              <a:ext cx="701" cy="3135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3" name="Google Shape;53;p25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6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27"/>
          <p:cNvGrpSpPr/>
          <p:nvPr/>
        </p:nvGrpSpPr>
        <p:grpSpPr>
          <a:xfrm>
            <a:off x="-11008" y="-646959"/>
            <a:ext cx="9178820" cy="7504959"/>
            <a:chOff x="-22" y="-408"/>
            <a:chExt cx="5782" cy="4728"/>
          </a:xfrm>
        </p:grpSpPr>
        <p:sp>
          <p:nvSpPr>
            <p:cNvPr id="60" name="Google Shape;60;p27"/>
            <p:cNvSpPr txBox="1"/>
            <p:nvPr/>
          </p:nvSpPr>
          <p:spPr>
            <a:xfrm>
              <a:off x="0" y="301"/>
              <a:ext cx="5760" cy="7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" name="Google Shape;61;p27" descr="Cacback"/>
            <p:cNvSpPr txBox="1"/>
            <p:nvPr/>
          </p:nvSpPr>
          <p:spPr>
            <a:xfrm>
              <a:off x="0" y="0"/>
              <a:ext cx="1119" cy="4320"/>
            </a:xfrm>
            <a:prstGeom prst="rect">
              <a:avLst/>
            </a:prstGeom>
            <a:blipFill rotWithShape="1">
              <a:blip r:embed="rId13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62" name="Google Shape;62;p27"/>
            <p:cNvGrpSpPr/>
            <p:nvPr/>
          </p:nvGrpSpPr>
          <p:grpSpPr>
            <a:xfrm>
              <a:off x="-22" y="-408"/>
              <a:ext cx="5326" cy="1267"/>
              <a:chOff x="13" y="-408"/>
              <a:chExt cx="5326" cy="1267"/>
            </a:xfrm>
          </p:grpSpPr>
          <p:sp>
            <p:nvSpPr>
              <p:cNvPr id="63" name="Google Shape;63;p27"/>
              <p:cNvSpPr/>
              <p:nvPr/>
            </p:nvSpPr>
            <p:spPr>
              <a:xfrm rot="-540000">
                <a:off x="20" y="524"/>
                <a:ext cx="1059" cy="172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172" extrusionOk="0">
                    <a:moveTo>
                      <a:pt x="1059" y="0"/>
                    </a:moveTo>
                    <a:cubicBezTo>
                      <a:pt x="543" y="45"/>
                      <a:pt x="291" y="112"/>
                      <a:pt x="147" y="144"/>
                    </a:cubicBezTo>
                    <a:cubicBezTo>
                      <a:pt x="0" y="172"/>
                      <a:pt x="153" y="147"/>
                      <a:pt x="177" y="171"/>
                    </a:cubicBezTo>
                    <a:cubicBezTo>
                      <a:pt x="329" y="151"/>
                      <a:pt x="339" y="99"/>
                      <a:pt x="1059" y="24"/>
                    </a:cubicBezTo>
                    <a:cubicBezTo>
                      <a:pt x="1059" y="24"/>
                      <a:pt x="1059" y="0"/>
                      <a:pt x="10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4" name="Google Shape;64;p27"/>
              <p:cNvSpPr/>
              <p:nvPr/>
            </p:nvSpPr>
            <p:spPr>
              <a:xfrm rot="-540000">
                <a:off x="1193" y="-89"/>
                <a:ext cx="4122" cy="630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630" extrusionOk="0">
                    <a:moveTo>
                      <a:pt x="0" y="204"/>
                    </a:moveTo>
                    <a:cubicBezTo>
                      <a:pt x="255" y="198"/>
                      <a:pt x="1686" y="0"/>
                      <a:pt x="3544" y="348"/>
                    </a:cubicBezTo>
                    <a:cubicBezTo>
                      <a:pt x="4122" y="464"/>
                      <a:pt x="3754" y="614"/>
                      <a:pt x="3680" y="630"/>
                    </a:cubicBezTo>
                    <a:cubicBezTo>
                      <a:pt x="3680" y="630"/>
                      <a:pt x="3642" y="626"/>
                      <a:pt x="3616" y="624"/>
                    </a:cubicBezTo>
                    <a:cubicBezTo>
                      <a:pt x="3678" y="612"/>
                      <a:pt x="4118" y="488"/>
                      <a:pt x="3534" y="368"/>
                    </a:cubicBezTo>
                    <a:cubicBezTo>
                      <a:pt x="2029" y="98"/>
                      <a:pt x="696" y="156"/>
                      <a:pt x="17" y="231"/>
                    </a:cubicBezTo>
                    <a:cubicBezTo>
                      <a:pt x="17" y="231"/>
                      <a:pt x="0" y="204"/>
                      <a:pt x="0" y="2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65" name="Google Shape;65;p27"/>
              <p:cNvGrpSpPr/>
              <p:nvPr/>
            </p:nvGrpSpPr>
            <p:grpSpPr>
              <a:xfrm>
                <a:off x="1033" y="326"/>
                <a:ext cx="192" cy="192"/>
                <a:chOff x="1033" y="326"/>
                <a:chExt cx="192" cy="192"/>
              </a:xfrm>
            </p:grpSpPr>
            <p:sp>
              <p:nvSpPr>
                <p:cNvPr id="66" name="Google Shape;66;p27"/>
                <p:cNvSpPr/>
                <p:nvPr/>
              </p:nvSpPr>
              <p:spPr>
                <a:xfrm>
                  <a:off x="1033" y="326"/>
                  <a:ext cx="192" cy="192"/>
                </a:xfrm>
                <a:prstGeom prst="ellipse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7" name="Google Shape;67;p27"/>
                <p:cNvSpPr/>
                <p:nvPr/>
              </p:nvSpPr>
              <p:spPr>
                <a:xfrm>
                  <a:off x="1129" y="377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chemeClr val="lt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8" name="Google Shape;68;p27"/>
                <p:cNvSpPr/>
                <p:nvPr/>
              </p:nvSpPr>
              <p:spPr>
                <a:xfrm>
                  <a:off x="1063" y="350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9" name="Google Shape;69;p27"/>
                <p:cNvSpPr/>
                <p:nvPr/>
              </p:nvSpPr>
              <p:spPr>
                <a:xfrm>
                  <a:off x="1063" y="404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chemeClr val="lt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0" name="Google Shape;70;p27"/>
                <p:cNvSpPr/>
                <p:nvPr/>
              </p:nvSpPr>
              <p:spPr>
                <a:xfrm>
                  <a:off x="1108" y="422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chemeClr val="lt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1" name="Google Shape;71;p27"/>
                <p:cNvSpPr/>
                <p:nvPr/>
              </p:nvSpPr>
              <p:spPr>
                <a:xfrm>
                  <a:off x="1168" y="416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2" name="Google Shape;72;p27"/>
                <p:cNvSpPr/>
                <p:nvPr/>
              </p:nvSpPr>
              <p:spPr>
                <a:xfrm>
                  <a:off x="1120" y="461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3" name="Google Shape;73;p27"/>
                <p:cNvSpPr/>
                <p:nvPr/>
              </p:nvSpPr>
              <p:spPr>
                <a:xfrm>
                  <a:off x="1063" y="452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4" name="Google Shape;74;p27"/>
                <p:cNvSpPr/>
                <p:nvPr/>
              </p:nvSpPr>
              <p:spPr>
                <a:xfrm>
                  <a:off x="1117" y="329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sp>
          <p:nvSpPr>
            <p:cNvPr id="75" name="Google Shape;75;p27"/>
            <p:cNvSpPr txBox="1"/>
            <p:nvPr/>
          </p:nvSpPr>
          <p:spPr>
            <a:xfrm>
              <a:off x="426" y="1185"/>
              <a:ext cx="701" cy="3135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76" name="Google Shape;76;p27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00B0414-34AE-4AC4-90AF-7A602F1B3EDC}" type="datetime1">
              <a:rPr lang="en-US" altLang="ko-KR" sz="1400" smtClean="0">
                <a:latin typeface="Arial Narrow" pitchFamily="34" charset="0"/>
              </a:rPr>
              <a:pPr/>
              <a:t>3/17/2020</a:t>
            </a:fld>
            <a:endParaRPr lang="en-US" altLang="ko-KR" sz="1400" smtClean="0">
              <a:latin typeface="Arial Narrow" pitchFamily="34" charset="0"/>
            </a:endParaRPr>
          </a:p>
        </p:txBody>
      </p:sp>
      <p:sp>
        <p:nvSpPr>
          <p:cNvPr id="3075" name="Rectangle 24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836BD57-2287-47A0-9266-5452842BD959}" type="slidenum">
              <a:rPr lang="en-US" altLang="ko-KR" sz="1400">
                <a:latin typeface="Arial Narrow" pitchFamily="34" charset="0"/>
              </a:rPr>
              <a:pPr/>
              <a:t>1</a:t>
            </a:fld>
            <a:endParaRPr lang="en-US" altLang="ko-KR" sz="1400">
              <a:latin typeface="Arial Narrow" pitchFamily="34" charset="0"/>
            </a:endParaRPr>
          </a:p>
        </p:txBody>
      </p:sp>
      <p:sp>
        <p:nvSpPr>
          <p:cNvPr id="3076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err="1" smtClean="0">
                <a:solidFill>
                  <a:srgbClr val="FF0000"/>
                </a:solidFill>
                <a:ea typeface="굴림" pitchFamily="50" charset="-127"/>
              </a:rPr>
              <a:t>Ch</a:t>
            </a:r>
            <a:r>
              <a:rPr lang="en-US" altLang="ko-KR" sz="2400" dirty="0" smtClean="0">
                <a:solidFill>
                  <a:srgbClr val="FF0000"/>
                </a:solidFill>
                <a:ea typeface="굴림" pitchFamily="50" charset="-127"/>
              </a:rPr>
              <a:t> 5 /</a:t>
            </a:r>
            <a:r>
              <a:rPr lang="en-US" altLang="ko-KR" sz="2800" dirty="0" smtClean="0">
                <a:ea typeface="굴림" pitchFamily="50" charset="-127"/>
              </a:rPr>
              <a:t>  </a:t>
            </a:r>
            <a:r>
              <a:rPr lang="ko-KR" altLang="en-US" sz="4000" dirty="0" smtClean="0">
                <a:ea typeface="굴림" pitchFamily="50" charset="-127"/>
              </a:rPr>
              <a:t>배열</a:t>
            </a:r>
            <a:endParaRPr lang="en-US" altLang="ko-KR" sz="4000" dirty="0" smtClean="0">
              <a:ea typeface="굴림" pitchFamily="50" charset="-127"/>
            </a:endParaRPr>
          </a:p>
        </p:txBody>
      </p:sp>
      <p:sp>
        <p:nvSpPr>
          <p:cNvPr id="3077" name="부제목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sz="2800" b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61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endParaRPr dirty="0"/>
          </a:p>
        </p:txBody>
      </p:sp>
      <p:sp>
        <p:nvSpPr>
          <p:cNvPr id="151" name="Google Shape;151;p3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spcBef>
                <a:spcPts val="0"/>
              </a:spcBef>
              <a:buSzPts val="2400"/>
            </a:pPr>
            <a:r>
              <a:rPr lang="ko-KR" altLang="en-US" dirty="0" smtClean="0"/>
              <a:t>예제</a:t>
            </a:r>
            <a:endParaRPr dirty="0"/>
          </a:p>
        </p:txBody>
      </p:sp>
      <p:sp>
        <p:nvSpPr>
          <p:cNvPr id="153" name="Google Shape;153;p3"/>
          <p:cNvSpPr txBox="1"/>
          <p:nvPr/>
        </p:nvSpPr>
        <p:spPr>
          <a:xfrm>
            <a:off x="868362" y="2167827"/>
            <a:ext cx="7632700" cy="3043365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$freshman = array(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"David" =&gt;  "Computer",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"Alice"  =&gt;  "Math",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"Elsa"  =&gt;  "Physics", 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"Bob"  =&gt;  "Music",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"Chris" =&gt;  array( "Electronics", "Statistics" )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-US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print_r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($freshman);</a:t>
            </a:r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0" name="_x157987184" descr="EMB000018c85ab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2" y="5414490"/>
            <a:ext cx="7632700" cy="90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656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1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값을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가져올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때</a:t>
            </a:r>
            <a:endParaRPr dirty="0"/>
          </a:p>
          <a:p>
            <a:pPr marL="742950" marR="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항목을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추가할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때</a:t>
            </a:r>
            <a:endParaRPr dirty="0"/>
          </a:p>
          <a:p>
            <a:pPr marL="742950" marR="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항목을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지울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때</a:t>
            </a:r>
            <a:endParaRPr dirty="0"/>
          </a:p>
        </p:txBody>
      </p:sp>
      <p:sp>
        <p:nvSpPr>
          <p:cNvPr id="221" name="Google Shape;221;p11"/>
          <p:cNvSpPr txBox="1"/>
          <p:nvPr/>
        </p:nvSpPr>
        <p:spPr>
          <a:xfrm>
            <a:off x="827087" y="2062162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0000"/>
              </a:lnSpc>
              <a:buClr>
                <a:schemeClr val="dk1"/>
              </a:buClr>
              <a:buSzPts val="1400"/>
            </a:pP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$result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400" b="1" i="0" u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freshman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David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또는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$result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$freshman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[“</a:t>
            </a: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David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”];</a:t>
            </a:r>
            <a:endParaRPr dirty="0"/>
          </a:p>
        </p:txBody>
      </p:sp>
      <p:sp>
        <p:nvSpPr>
          <p:cNvPr id="222" name="Google Shape;222;p11"/>
          <p:cNvSpPr txBox="1"/>
          <p:nvPr/>
        </p:nvSpPr>
        <p:spPr>
          <a:xfrm>
            <a:off x="827087" y="3357562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$freshman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[Ko] = “History”;</a:t>
            </a:r>
            <a:endParaRPr/>
          </a:p>
        </p:txBody>
      </p:sp>
      <p:sp>
        <p:nvSpPr>
          <p:cNvPr id="223" name="Google Shape;223;p11"/>
          <p:cNvSpPr txBox="1"/>
          <p:nvPr/>
        </p:nvSpPr>
        <p:spPr>
          <a:xfrm>
            <a:off x="827087" y="4581525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unset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$array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$index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3483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다차원 배열</a:t>
            </a:r>
            <a:endParaRPr sz="36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5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2차원 배열</a:t>
            </a:r>
            <a:endParaRPr/>
          </a:p>
          <a:p>
            <a:pPr marL="74295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2차원 배열에서 원소 8을 $temp 변수에 저장할 때</a:t>
            </a:r>
            <a:endParaRPr/>
          </a:p>
          <a:p>
            <a:pPr marL="74295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5차원 배열인 경우: $t[0][1][2][3][4]와 같은 형태로 표현</a:t>
            </a:r>
            <a:endParaRPr/>
          </a:p>
        </p:txBody>
      </p:sp>
      <p:pic>
        <p:nvPicPr>
          <p:cNvPr id="168" name="Google Shape;168;p5" descr="행렬수식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60487" y="2112962"/>
            <a:ext cx="1411287" cy="160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5"/>
          <p:cNvSpPr txBox="1"/>
          <p:nvPr/>
        </p:nvSpPr>
        <p:spPr>
          <a:xfrm>
            <a:off x="3786187" y="2000250"/>
            <a:ext cx="4535487" cy="1512887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Stwod_array =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-US" sz="1400" b="1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(1, 2, 3),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-US" sz="1400" b="1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(4, 5, 6),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-US" sz="1400" b="1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(7, 8, 9)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);</a:t>
            </a:r>
            <a:endParaRPr/>
          </a:p>
        </p:txBody>
      </p:sp>
      <p:sp>
        <p:nvSpPr>
          <p:cNvPr id="170" name="Google Shape;170;p5"/>
          <p:cNvSpPr/>
          <p:nvPr/>
        </p:nvSpPr>
        <p:spPr>
          <a:xfrm>
            <a:off x="2771775" y="2420937"/>
            <a:ext cx="792162" cy="64928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 extrusionOk="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 extrusionOk="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CC00"/>
          </a:solidFill>
          <a:ln w="12700" cap="sq" cmpd="sng">
            <a:solidFill>
              <a:schemeClr val="dk1"/>
            </a:solidFill>
            <a:prstDash val="solid"/>
            <a:miter lim="524288"/>
            <a:headEnd type="none" w="sm" len="sm"/>
            <a:tailEnd type="none" w="sm" len="sm"/>
          </a:ln>
          <a:effectLst>
            <a:outerShdw blurRad="63500" dist="35921" dir="270000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1258887" y="5229225"/>
            <a:ext cx="72009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$temp 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$twod_array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[2][1];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endParaRPr dirty="0"/>
          </a:p>
        </p:txBody>
      </p:sp>
      <p:sp>
        <p:nvSpPr>
          <p:cNvPr id="151" name="Google Shape;151;p3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spcBef>
                <a:spcPts val="0"/>
              </a:spcBef>
              <a:buSzPts val="2400"/>
            </a:pPr>
            <a:r>
              <a:rPr lang="ko-KR" altLang="en-US" dirty="0" smtClean="0"/>
              <a:t>예제</a:t>
            </a:r>
            <a:endParaRPr dirty="0"/>
          </a:p>
        </p:txBody>
      </p:sp>
      <p:sp>
        <p:nvSpPr>
          <p:cNvPr id="153" name="Google Shape;153;p3"/>
          <p:cNvSpPr txBox="1"/>
          <p:nvPr/>
        </p:nvSpPr>
        <p:spPr>
          <a:xfrm>
            <a:off x="868362" y="2167827"/>
            <a:ext cx="7632700" cy="4138082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$A = array(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array (3,2,1),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array (2,1,2),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array (1,2,3),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-US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$B = array(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array (1,2,3),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array (2,1,2),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array (3,2,1),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);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for($i=0;$i&lt;3;$i++)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for($j=0;$j&lt;3;$j++)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$C[$i][$j] = $A[$i][$j] + $B[$i][$j</a:t>
            </a:r>
            <a:r>
              <a:rPr lang="en-US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lang="en-US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40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endParaRPr dirty="0"/>
          </a:p>
        </p:txBody>
      </p:sp>
      <p:sp>
        <p:nvSpPr>
          <p:cNvPr id="151" name="Google Shape;151;p3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spcBef>
                <a:spcPts val="0"/>
              </a:spcBef>
              <a:buSzPts val="2400"/>
            </a:pPr>
            <a:r>
              <a:rPr lang="ko-KR" altLang="en-US" dirty="0" smtClean="0"/>
              <a:t>예제</a:t>
            </a:r>
            <a:endParaRPr dirty="0"/>
          </a:p>
        </p:txBody>
      </p:sp>
      <p:sp>
        <p:nvSpPr>
          <p:cNvPr id="153" name="Google Shape;153;p3"/>
          <p:cNvSpPr txBox="1"/>
          <p:nvPr/>
        </p:nvSpPr>
        <p:spPr>
          <a:xfrm>
            <a:off x="868362" y="2167827"/>
            <a:ext cx="7632700" cy="1990105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for($i=0;$i&lt;3;$i++)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for($j=0;$j&lt;3;$j++)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$C[$i][$j]." "  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print"&lt;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214510568" descr="EMB000018c85ab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2" y="4537335"/>
            <a:ext cx="7632700" cy="156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952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12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unset 함수</a:t>
            </a:r>
            <a:endParaRPr/>
          </a:p>
        </p:txBody>
      </p:sp>
      <p:sp>
        <p:nvSpPr>
          <p:cNvPr id="230" name="Google Shape;230;p12"/>
          <p:cNvSpPr txBox="1"/>
          <p:nvPr/>
        </p:nvSpPr>
        <p:spPr>
          <a:xfrm>
            <a:off x="1042987" y="2133600"/>
            <a:ext cx="7632700" cy="446405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$fruit = array(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"Apple"   =&gt;  "Red",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"Pear"    =&gt;  array("Brown", "Yellow"),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"Peach"  =&gt;  "Pink",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"Tomato" =&gt;  array("Red", "Green"),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"Banana" =&gt;  "Yellow"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-US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-US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print "**** BEFORE ****&lt;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print_r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($fruit);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print "&lt;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print "**** AFTER ****&lt;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unset( $fruit[Pear], $fruit[Banana] );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print_r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 $fruit );</a:t>
            </a:r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1012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12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dirty="0" smtClean="0"/>
              <a:t>RESULT</a:t>
            </a:r>
            <a:endParaRPr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214512168" descr="EMB000018c85a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842" y="2484406"/>
            <a:ext cx="7359479" cy="209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707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4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array_diff</a:t>
            </a:r>
            <a:endParaRPr/>
          </a:p>
          <a:p>
            <a:pPr marL="742950" marR="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array1에 있으나 나머지 array에 없는 값을 반환, 두 개 이상 array 비교</a:t>
            </a:r>
            <a:endParaRPr/>
          </a:p>
          <a:p>
            <a:pPr marL="742950" marR="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foreach</a:t>
            </a:r>
            <a:endParaRPr/>
          </a:p>
          <a:p>
            <a:pPr marL="742950" marR="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array_expression에 의해 순환, 현재의 element값이 $value에 할당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매 순환마다 다음 element로 전진</a:t>
            </a:r>
            <a:endParaRPr/>
          </a:p>
        </p:txBody>
      </p:sp>
      <p:sp>
        <p:nvSpPr>
          <p:cNvPr id="160" name="Google Shape;160;p4"/>
          <p:cNvSpPr txBox="1"/>
          <p:nvPr/>
        </p:nvSpPr>
        <p:spPr>
          <a:xfrm>
            <a:off x="827087" y="2133600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-US" sz="1400" b="1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array_diff</a:t>
            </a:r>
            <a:r>
              <a:rPr lang="en-US" sz="1400" b="1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-US" sz="1400" b="1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array1, </a:t>
            </a: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-US" sz="1400" b="1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array2 [,</a:t>
            </a: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…])</a:t>
            </a:r>
            <a:endParaRPr/>
          </a:p>
        </p:txBody>
      </p:sp>
      <p:sp>
        <p:nvSpPr>
          <p:cNvPr id="161" name="Google Shape;161;p4"/>
          <p:cNvSpPr txBox="1"/>
          <p:nvPr/>
        </p:nvSpPr>
        <p:spPr>
          <a:xfrm>
            <a:off x="900112" y="4365625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en-US" sz="1400" b="1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array_expression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$value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statement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15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foreach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문을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사용한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예</a:t>
            </a:r>
            <a:endParaRPr dirty="0"/>
          </a:p>
        </p:txBody>
      </p:sp>
      <p:sp>
        <p:nvSpPr>
          <p:cNvPr id="7" name="Google Shape;230;p12"/>
          <p:cNvSpPr txBox="1"/>
          <p:nvPr/>
        </p:nvSpPr>
        <p:spPr>
          <a:xfrm>
            <a:off x="1042987" y="2133600"/>
            <a:ext cx="7632700" cy="3148614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$basket = array(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"Apple"   =&gt;  "Red",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"Peach"  =&gt;  "Pink",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"Banana" =&gt;  "Yellow"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-US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-US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($basket as $fruit)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 ($fruit. "&lt;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&gt;");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91" name="_x214511448" descr="EMB000018c85aa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" y="5588493"/>
            <a:ext cx="7632700" cy="106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943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15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2400"/>
            </a:pPr>
            <a:r>
              <a:rPr lang="en-US" dirty="0" err="1"/>
              <a:t>array_diff</a:t>
            </a:r>
            <a:r>
              <a:rPr lang="ko-KR" altLang="en-US" dirty="0"/>
              <a:t>문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을 </a:t>
            </a:r>
            <a:r>
              <a:rPr lang="en-US" sz="2400" b="1" i="0" u="none" strike="noStrike" cap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사용한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예</a:t>
            </a:r>
            <a:r>
              <a:rPr lang="en-US" altLang="ko-KR" dirty="0"/>
              <a:t>(cont’d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7" name="Google Shape;230;p12"/>
          <p:cNvSpPr txBox="1"/>
          <p:nvPr/>
        </p:nvSpPr>
        <p:spPr>
          <a:xfrm>
            <a:off x="1042987" y="2133599"/>
            <a:ext cx="7632700" cy="4336211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$arr1 = array("A", "B", "C", "D", "E", "F", "G");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$arr2 = array("A", "B", "D");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$arr3 = array("E", "F", "G", "H");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endParaRPr lang="en-US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$results1 = 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array_diff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($arr1, $arr2);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$results2 = 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array_diff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($arr1, $arr2, $arr3);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endParaRPr lang="en-US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print "results1 = ";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($results1 as $value) 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 "$value ";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print "&lt;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  <a:endParaRPr lang="en-US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34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차례</a:t>
            </a:r>
            <a:endParaRPr/>
          </a:p>
        </p:txBody>
      </p:sp>
      <p:sp>
        <p:nvSpPr>
          <p:cNvPr id="145" name="Google Shape;145;p2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배열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연상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strike="noStrike" cap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배열</a:t>
            </a:r>
            <a:endParaRPr lang="en-US" sz="2400" b="1" i="0" u="none" strike="noStrike" cap="none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ko-KR" altLang="en-US" dirty="0" smtClean="0"/>
              <a:t>다차원 배열</a:t>
            </a:r>
            <a:endParaRPr lang="en-US" altLang="ko-KR" dirty="0" smtClean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dirty="0" err="1" smtClean="0"/>
              <a:t>foreach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ko-KR" altLang="en-US" dirty="0" smtClean="0"/>
              <a:t>배열의 정렬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15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spcBef>
                <a:spcPts val="0"/>
              </a:spcBef>
              <a:buSzPts val="2400"/>
            </a:pPr>
            <a:r>
              <a:rPr lang="en-US" dirty="0" err="1"/>
              <a:t>array_diff</a:t>
            </a:r>
            <a:r>
              <a:rPr lang="ko-KR" altLang="en-US" dirty="0"/>
              <a:t>문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을 </a:t>
            </a:r>
            <a:r>
              <a:rPr lang="en-US" sz="2400" b="1" i="0" u="none" strike="noStrike" cap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사용한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예</a:t>
            </a:r>
            <a:endParaRPr dirty="0"/>
          </a:p>
        </p:txBody>
      </p:sp>
      <p:sp>
        <p:nvSpPr>
          <p:cNvPr id="7" name="Google Shape;230;p12"/>
          <p:cNvSpPr txBox="1"/>
          <p:nvPr/>
        </p:nvSpPr>
        <p:spPr>
          <a:xfrm>
            <a:off x="1042987" y="2133600"/>
            <a:ext cx="7632700" cy="1998453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print "results2 = ";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($results2 as $value) 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 "$value ";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7" name="_x214512328" descr="EMB000018c85ab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" y="4597288"/>
            <a:ext cx="7632700" cy="129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91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6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배열의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정렬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(sorting)</a:t>
            </a:r>
            <a:endParaRPr dirty="0"/>
          </a:p>
        </p:txBody>
      </p:sp>
      <p:sp>
        <p:nvSpPr>
          <p:cNvPr id="178" name="Google Shape;178;p6"/>
          <p:cNvSpPr txBox="1"/>
          <p:nvPr/>
        </p:nvSpPr>
        <p:spPr>
          <a:xfrm>
            <a:off x="971550" y="2205037"/>
            <a:ext cx="7632700" cy="2392842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dirty="0"/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sz="1400" b="1" i="0" u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$arrays 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David", "Alice", "Elsa", "Bob", "Chris</a:t>
            </a:r>
            <a:r>
              <a:rPr lang="en-US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");</a:t>
            </a:r>
            <a:endParaRPr sz="1400" b="1" i="0" u="none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$arrays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b="1" i="0" u="none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 err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$arrays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$</a:t>
            </a:r>
            <a:r>
              <a:rPr lang="en-US" sz="1400" b="1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“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400" b="1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&gt;”;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214512088" descr="EMB000018c85ab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822166"/>
            <a:ext cx="7632700" cy="185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527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8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</a:t>
            </a:r>
            <a:endParaRPr/>
          </a:p>
          <a:p>
            <a:pPr marL="742950" marR="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배열에 있는 원소들이 낮은 것에서 높은 순서로 배치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배열에 있는 내용을 알파벳 순으로 정렬하여 원래의 배열에 저장</a:t>
            </a:r>
            <a:endParaRPr/>
          </a:p>
        </p:txBody>
      </p:sp>
      <p:sp>
        <p:nvSpPr>
          <p:cNvPr id="192" name="Google Shape;192;p8"/>
          <p:cNvSpPr txBox="1"/>
          <p:nvPr/>
        </p:nvSpPr>
        <p:spPr>
          <a:xfrm>
            <a:off x="785812" y="2143125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-US" sz="1400" b="1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array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  <p:sp>
        <p:nvSpPr>
          <p:cNvPr id="193" name="Google Shape;193;p8"/>
          <p:cNvSpPr txBox="1"/>
          <p:nvPr/>
        </p:nvSpPr>
        <p:spPr>
          <a:xfrm>
            <a:off x="900112" y="4149725"/>
            <a:ext cx="4392612" cy="1152525"/>
          </a:xfrm>
          <a:prstGeom prst="rect">
            <a:avLst/>
          </a:prstGeom>
          <a:solidFill>
            <a:schemeClr val="dk2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sample1.php  sample11.php  sample21.php</a:t>
            </a:r>
            <a:endParaRPr/>
          </a:p>
          <a:p>
            <a:pPr marL="0" marR="0" lvl="0" indent="0" algn="ctr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sample2.php  sample12.php  sample22.php</a:t>
            </a:r>
            <a:endParaRPr/>
          </a:p>
          <a:p>
            <a:pPr marL="0" marR="0" lvl="0" indent="0" algn="ctr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sample3.php  sample13.php  sample23.php</a:t>
            </a:r>
            <a:endParaRPr/>
          </a:p>
        </p:txBody>
      </p:sp>
      <p:sp>
        <p:nvSpPr>
          <p:cNvPr id="194" name="Google Shape;194;p8"/>
          <p:cNvSpPr txBox="1"/>
          <p:nvPr/>
        </p:nvSpPr>
        <p:spPr>
          <a:xfrm>
            <a:off x="4284662" y="5662612"/>
            <a:ext cx="4392612" cy="1152525"/>
          </a:xfrm>
          <a:prstGeom prst="rect">
            <a:avLst/>
          </a:prstGeom>
          <a:solidFill>
            <a:schemeClr val="dk2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sample1.php  sample11.php  sample12.php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sample13.php sample2.php   sample21.php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sample22.php sample23.php  sample3.php</a:t>
            </a:r>
            <a:endParaRPr/>
          </a:p>
        </p:txBody>
      </p:sp>
      <p:sp>
        <p:nvSpPr>
          <p:cNvPr id="195" name="Google Shape;195;p8"/>
          <p:cNvSpPr/>
          <p:nvPr/>
        </p:nvSpPr>
        <p:spPr>
          <a:xfrm rot="5400000">
            <a:off x="5435600" y="4510087"/>
            <a:ext cx="1152525" cy="115252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CC00"/>
          </a:solidFill>
          <a:ln w="12700" cap="sq" cmpd="sng">
            <a:solidFill>
              <a:schemeClr val="dk1"/>
            </a:solidFill>
            <a:prstDash val="solid"/>
            <a:miter lim="524288"/>
            <a:headEnd type="none" w="sm" len="sm"/>
            <a:tailEnd type="none" w="sm" len="sm"/>
          </a:ln>
          <a:effectLst>
            <a:outerShdw blurRad="63500" dist="35921" dir="2700000">
              <a:schemeClr val="dk1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6516687" y="4799012"/>
            <a:ext cx="135096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적용 후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9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natsort</a:t>
            </a:r>
            <a:endParaRPr/>
          </a:p>
          <a:p>
            <a:pPr marL="742950" marR="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문자 (알파벳, 한글 등)와 숫자가 섞여있는 문자열을 정렬할 때 사용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ordering</a:t>
            </a:r>
            <a:endParaRPr/>
          </a:p>
        </p:txBody>
      </p:sp>
      <p:sp>
        <p:nvSpPr>
          <p:cNvPr id="203" name="Google Shape;203;p9"/>
          <p:cNvSpPr txBox="1"/>
          <p:nvPr/>
        </p:nvSpPr>
        <p:spPr>
          <a:xfrm>
            <a:off x="827087" y="2133600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natsort</a:t>
            </a:r>
            <a:r>
              <a:rPr lang="en-US" sz="1400" b="1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array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  <p:sp>
        <p:nvSpPr>
          <p:cNvPr id="204" name="Google Shape;204;p9"/>
          <p:cNvSpPr txBox="1"/>
          <p:nvPr/>
        </p:nvSpPr>
        <p:spPr>
          <a:xfrm>
            <a:off x="900112" y="3932237"/>
            <a:ext cx="4392612" cy="1152525"/>
          </a:xfrm>
          <a:prstGeom prst="rect">
            <a:avLst/>
          </a:prstGeom>
          <a:solidFill>
            <a:schemeClr val="dk2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sample1.php  sample11.php  sample21.php</a:t>
            </a:r>
            <a:endParaRPr/>
          </a:p>
          <a:p>
            <a:pPr marL="0" marR="0" lvl="0" indent="0" algn="ctr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sample2.php  sample12.php  sample22.php</a:t>
            </a:r>
            <a:endParaRPr/>
          </a:p>
          <a:p>
            <a:pPr marL="0" marR="0" lvl="0" indent="0" algn="ctr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sample3.php  sample13.php  sample23.php</a:t>
            </a:r>
            <a:endParaRPr/>
          </a:p>
        </p:txBody>
      </p:sp>
      <p:sp>
        <p:nvSpPr>
          <p:cNvPr id="205" name="Google Shape;205;p9"/>
          <p:cNvSpPr txBox="1"/>
          <p:nvPr/>
        </p:nvSpPr>
        <p:spPr>
          <a:xfrm>
            <a:off x="4284662" y="5589587"/>
            <a:ext cx="4392612" cy="1152525"/>
          </a:xfrm>
          <a:prstGeom prst="rect">
            <a:avLst/>
          </a:prstGeom>
          <a:solidFill>
            <a:schemeClr val="dk2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sample1.php  sample2.php   sample3.php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sample11.php sample12.php  sample13.php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sample21.php sample22.php  sample23.php</a:t>
            </a:r>
            <a:endParaRPr/>
          </a:p>
        </p:txBody>
      </p:sp>
      <p:sp>
        <p:nvSpPr>
          <p:cNvPr id="206" name="Google Shape;206;p9"/>
          <p:cNvSpPr/>
          <p:nvPr/>
        </p:nvSpPr>
        <p:spPr>
          <a:xfrm rot="5400000">
            <a:off x="5435600" y="4292600"/>
            <a:ext cx="1152525" cy="115252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CC00"/>
          </a:solidFill>
          <a:ln w="12700" cap="sq" cmpd="sng">
            <a:solidFill>
              <a:schemeClr val="dk1"/>
            </a:solidFill>
            <a:prstDash val="solid"/>
            <a:miter lim="524288"/>
            <a:headEnd type="none" w="sm" len="sm"/>
            <a:tailEnd type="none" w="sm" len="sm"/>
          </a:ln>
          <a:effectLst>
            <a:outerShdw blurRad="63500" dist="35921" dir="2700000">
              <a:schemeClr val="dk1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9"/>
          <p:cNvSpPr txBox="1"/>
          <p:nvPr/>
        </p:nvSpPr>
        <p:spPr>
          <a:xfrm>
            <a:off x="6516687" y="4581525"/>
            <a:ext cx="166846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natsort 적용 후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6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</a:t>
            </a:r>
            <a:endParaRPr dirty="0"/>
          </a:p>
        </p:txBody>
      </p:sp>
      <p:sp>
        <p:nvSpPr>
          <p:cNvPr id="178" name="Google Shape;178;p6"/>
          <p:cNvSpPr txBox="1"/>
          <p:nvPr/>
        </p:nvSpPr>
        <p:spPr>
          <a:xfrm>
            <a:off x="971550" y="2205036"/>
            <a:ext cx="7632700" cy="4044843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$arrays = array("sample1.php", "sample11.php", "sample21.php",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"sample2.php", "sample12.php", "sample22.php",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"sample3.php", "sample13.php", "sample23.php");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endParaRPr lang="en-US" b="1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sort($arrays);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endParaRPr lang="en-US" b="1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print "SORT &lt;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($arrays as $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ar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 "$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ar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355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12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dirty="0" smtClean="0"/>
              <a:t>RESULT</a:t>
            </a:r>
            <a:endParaRPr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214512088" descr="EMB000018c85ab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467" y="2337758"/>
            <a:ext cx="7161137" cy="272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464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6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natsort</a:t>
            </a:r>
            <a:endParaRPr dirty="0"/>
          </a:p>
        </p:txBody>
      </p:sp>
      <p:sp>
        <p:nvSpPr>
          <p:cNvPr id="178" name="Google Shape;178;p6"/>
          <p:cNvSpPr txBox="1"/>
          <p:nvPr/>
        </p:nvSpPr>
        <p:spPr>
          <a:xfrm>
            <a:off x="971550" y="2205036"/>
            <a:ext cx="7632700" cy="4044843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b="1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$arrays = array("sample1.php", "sample11.php", "sample21.php",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"sample2.php", "sample12.php", "sample22.php",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"sample3.php", "sample13.php", "sample23.php");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endParaRPr lang="en-US" b="1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natsort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($arrays);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endParaRPr lang="en-US" b="1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print "NATSORT &lt;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($arrays as $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ar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 "$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ar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912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12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dirty="0" smtClean="0"/>
              <a:t>RESULT</a:t>
            </a:r>
            <a:endParaRPr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457" name="_x214510888" descr="EMB000018c85ab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951" y="2501660"/>
            <a:ext cx="7167196" cy="273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802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9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연상 배열의 정렬</a:t>
            </a:r>
            <a:endParaRPr/>
          </a:p>
          <a:p>
            <a:pPr marL="74295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asort()의 경우 연상 배열의 값이 배열이 아닌 것들을 먼저 정렬하고 다음으로 배열인 것들을 정렬</a:t>
            </a:r>
            <a:endParaRPr/>
          </a:p>
        </p:txBody>
      </p:sp>
      <p:graphicFrame>
        <p:nvGraphicFramePr>
          <p:cNvPr id="279" name="Google Shape;279;p19"/>
          <p:cNvGraphicFramePr/>
          <p:nvPr/>
        </p:nvGraphicFramePr>
        <p:xfrm>
          <a:off x="1295400" y="2097087"/>
          <a:ext cx="6980225" cy="2808250"/>
        </p:xfrm>
        <a:graphic>
          <a:graphicData uri="http://schemas.openxmlformats.org/drawingml/2006/table">
            <a:tbl>
              <a:tblPr>
                <a:noFill/>
                <a:tableStyleId>{5FFF01A0-E125-4B1F-B79A-C9B4782207C1}</a:tableStyleId>
              </a:tblPr>
              <a:tblGrid>
                <a:gridCol w="2093900"/>
                <a:gridCol w="4886325"/>
              </a:tblGrid>
              <a:tr h="5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정렬함수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함수의 의미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urier New"/>
                        <a:buNone/>
                      </a:pPr>
                      <a:r>
                        <a:rPr lang="en-US" sz="15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asort()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연상 배열을 값을 기준으로 정렬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3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urier New"/>
                        <a:buNone/>
                      </a:pPr>
                      <a:r>
                        <a:rPr lang="en-US" sz="15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arsort()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연상 배열을 값을 기준으로 역순으로 정렬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urier New"/>
                        <a:buNone/>
                      </a:pPr>
                      <a:r>
                        <a:rPr lang="en-US" sz="15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ksort()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연상 배열을 키를 기준으로 정렬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3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urier New"/>
                        <a:buNone/>
                      </a:pPr>
                      <a:r>
                        <a:rPr lang="en-US" sz="15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krsort()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연상 배열을 키를 기준으로 역순으로 정렬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20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ORIGINAL, SORT, ASORT, KSORT</a:t>
            </a:r>
            <a:endParaRPr/>
          </a:p>
        </p:txBody>
      </p:sp>
      <p:sp>
        <p:nvSpPr>
          <p:cNvPr id="5" name="Google Shape;178;p6"/>
          <p:cNvSpPr txBox="1"/>
          <p:nvPr/>
        </p:nvSpPr>
        <p:spPr>
          <a:xfrm>
            <a:off x="971550" y="2205037"/>
            <a:ext cx="7632700" cy="3669552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b="1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$fruit1 = array(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"Apple"   =&gt;  "Red",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"Peach"  =&gt;  "Pink",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"Banana" =&gt;  "Yellow"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);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$fruit2 = array(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"Apple"   =&gt;  "Red",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"Peach"  =&gt;  "Pink",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"Banana" =&gt;  "Yellow"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-US" b="1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-US" b="1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ko-KR" altLang="en-US" dirty="0" smtClean="0"/>
              <a:t>배</a:t>
            </a:r>
            <a:r>
              <a:rPr lang="ko-KR" altLang="en-US" dirty="0"/>
              <a:t>열</a:t>
            </a:r>
            <a:endParaRPr dirty="0"/>
          </a:p>
        </p:txBody>
      </p:sp>
      <p:sp>
        <p:nvSpPr>
          <p:cNvPr id="151" name="Google Shape;151;p3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같은 데이터 형식의 저장공간이 연속적으로 배치되어 있어, 인덱스를 이용하여 상대위치를 읽거나 쓸 수 있는 자료구조</a:t>
            </a:r>
            <a:endParaRPr/>
          </a:p>
        </p:txBody>
      </p:sp>
      <p:sp>
        <p:nvSpPr>
          <p:cNvPr id="152" name="Google Shape;152;p3"/>
          <p:cNvSpPr txBox="1"/>
          <p:nvPr/>
        </p:nvSpPr>
        <p:spPr>
          <a:xfrm>
            <a:off x="868362" y="2827337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0000"/>
              </a:lnSpc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week 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(“Sun”, “Mon”, “Tue”, “Wed”, “Thu”, “Fri”, “Sat”);</a:t>
            </a:r>
            <a:endParaRPr dirty="0"/>
          </a:p>
        </p:txBody>
      </p:sp>
      <p:sp>
        <p:nvSpPr>
          <p:cNvPr id="153" name="Google Shape;153;p3"/>
          <p:cNvSpPr txBox="1"/>
          <p:nvPr/>
        </p:nvSpPr>
        <p:spPr>
          <a:xfrm>
            <a:off x="868362" y="3475037"/>
            <a:ext cx="7632700" cy="1549724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$week = array("Sun", "Mon", "Tue", "Wed", "Thu", "Fri", "Sat</a:t>
            </a:r>
            <a:r>
              <a:rPr lang="en-US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");</a:t>
            </a:r>
            <a:endParaRPr lang="en-US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$weekend = array($week[6],$week[0</a:t>
            </a:r>
            <a:r>
              <a:rPr lang="en-US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lang="en-US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print $weekend[0].", ".$weekend[1];</a:t>
            </a:r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_x214511848" descr="EMB000018c85a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2" y="5238425"/>
            <a:ext cx="7632700" cy="118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20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ORIGINAL, SORT, ASORT, KSORT</a:t>
            </a:r>
            <a:endParaRPr/>
          </a:p>
        </p:txBody>
      </p:sp>
      <p:sp>
        <p:nvSpPr>
          <p:cNvPr id="5" name="Google Shape;178;p6"/>
          <p:cNvSpPr txBox="1"/>
          <p:nvPr/>
        </p:nvSpPr>
        <p:spPr>
          <a:xfrm>
            <a:off x="971550" y="2205036"/>
            <a:ext cx="7632700" cy="4437304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print "&lt;table border=1&gt;";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print "&lt;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&gt;&lt;td&gt;&lt;b&gt;**** ORIGINAL ****&lt;/b&gt;&lt;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print_r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($fruit1);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print "&lt;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&gt;&lt;/td&gt;";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endParaRPr lang="en-US" b="1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print "&lt;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&gt;&lt;td&gt;&lt;b&gt;**** SORT() ****&lt;/b&gt;&lt;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sort($fruit1);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print_r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($fruit1);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print "&lt;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&gt;&lt;/td&gt;&lt;/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endParaRPr lang="en-US" b="1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print "&lt;</a:t>
            </a:r>
            <a:r>
              <a:rPr lang="en-US" b="1" dirty="0" err="1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-US" b="1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&gt;&lt;td&gt;&lt;b&gt;**** RSORT() ****&lt;/b&gt;&lt;</a:t>
            </a:r>
            <a:r>
              <a:rPr lang="en-US" b="1" dirty="0" err="1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rsort</a:t>
            </a:r>
            <a:r>
              <a:rPr lang="en-US" b="1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($fruit1);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print_r</a:t>
            </a:r>
            <a:r>
              <a:rPr lang="en-US" b="1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($fruit1);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print "&lt;</a:t>
            </a:r>
            <a:r>
              <a:rPr lang="en-US" b="1" dirty="0" err="1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&gt;&lt;/td&gt;&lt;/</a:t>
            </a:r>
            <a:r>
              <a:rPr lang="en-US" b="1" dirty="0" err="1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-US" b="1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</p:txBody>
      </p:sp>
    </p:spTree>
    <p:extLst>
      <p:ext uri="{BB962C8B-B14F-4D97-AF65-F5344CB8AC3E}">
        <p14:creationId xmlns:p14="http://schemas.microsoft.com/office/powerpoint/2010/main" val="1083396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20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ORIGINAL, SORT, ASORT, KSORT</a:t>
            </a:r>
            <a:endParaRPr/>
          </a:p>
        </p:txBody>
      </p:sp>
      <p:sp>
        <p:nvSpPr>
          <p:cNvPr id="5" name="Google Shape;178;p6"/>
          <p:cNvSpPr txBox="1"/>
          <p:nvPr/>
        </p:nvSpPr>
        <p:spPr>
          <a:xfrm>
            <a:off x="971550" y="2205036"/>
            <a:ext cx="7632700" cy="4359666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endParaRPr lang="en-US" b="1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print "&lt;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&gt;&lt;td&gt;&lt;b&gt;**** ASORT() ****&lt;/b&gt;&lt;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asort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($fruit2);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print_r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($fruit2);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print "&lt;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&gt;&lt;/td&gt;&lt;/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endParaRPr lang="en-US" b="1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print "&lt;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&gt;&lt;td&gt;&lt;b&gt;**** ARSORT() ****&lt;/b&gt;&lt;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arsort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($fruit2);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print_r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($fruit2);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print "&lt;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&gt;&lt;/td&gt;&lt;/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endParaRPr lang="en-US" b="1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print "&lt;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&gt;&lt;td&gt;&lt;b&gt;**** KSORT() ****&lt;/b&gt;&lt;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ksort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($fruit2);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print_r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($fruit2);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print "&lt;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&gt;&lt;/td&gt;&lt;/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endParaRPr lang="en-US" b="1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3396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20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ORIGINAL, SORT, ASORT, KSORT</a:t>
            </a:r>
            <a:endParaRPr/>
          </a:p>
        </p:txBody>
      </p:sp>
      <p:sp>
        <p:nvSpPr>
          <p:cNvPr id="5" name="Google Shape;178;p6"/>
          <p:cNvSpPr txBox="1"/>
          <p:nvPr/>
        </p:nvSpPr>
        <p:spPr>
          <a:xfrm>
            <a:off x="971550" y="2205037"/>
            <a:ext cx="7632700" cy="710692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print "&lt;/table&gt;";</a:t>
            </a:r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5" name="_x157988384" descr="EMB000018c85aa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731" y="3538328"/>
            <a:ext cx="5196338" cy="279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79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endParaRPr dirty="0"/>
          </a:p>
        </p:txBody>
      </p:sp>
      <p:sp>
        <p:nvSpPr>
          <p:cNvPr id="151" name="Google Shape;151;p3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altLang="ko-KR" dirty="0" err="1" smtClean="0"/>
              <a:t>Multitype</a:t>
            </a:r>
            <a:endParaRPr lang="en-US" altLang="ko-KR" dirty="0" smtClean="0"/>
          </a:p>
        </p:txBody>
      </p:sp>
      <p:sp>
        <p:nvSpPr>
          <p:cNvPr id="153" name="Google Shape;153;p3"/>
          <p:cNvSpPr txBox="1"/>
          <p:nvPr/>
        </p:nvSpPr>
        <p:spPr>
          <a:xfrm>
            <a:off x="868362" y="2120690"/>
            <a:ext cx="7632700" cy="2087326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$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multitype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= array(20, 3.14, 'A', "Bob</a:t>
            </a:r>
            <a:r>
              <a:rPr lang="en-US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");</a:t>
            </a:r>
            <a:endParaRPr lang="en-US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print "$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multitype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[0] &lt;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 ";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print "$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multitype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[1] &lt;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 ";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print "$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multitype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[2] &lt;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 ";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print "$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multitype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[3] &lt;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 ";</a:t>
            </a:r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_x214510328" descr="EMB000018c85aa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4434396"/>
            <a:ext cx="7632700" cy="181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167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4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dirty="0" err="1"/>
              <a:t>p</a:t>
            </a:r>
            <a:r>
              <a:rPr lang="en-US" dirty="0" err="1" smtClean="0"/>
              <a:t>rint_r</a:t>
            </a:r>
            <a:endParaRPr dirty="0"/>
          </a:p>
          <a:p>
            <a:pPr marL="742950" marR="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ko-KR" altLang="en-US" sz="22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배열을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-KR" altLang="en-US" sz="22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출력</a:t>
            </a:r>
            <a:endParaRPr dirty="0"/>
          </a:p>
        </p:txBody>
      </p:sp>
      <p:sp>
        <p:nvSpPr>
          <p:cNvPr id="160" name="Google Shape;160;p4"/>
          <p:cNvSpPr txBox="1"/>
          <p:nvPr/>
        </p:nvSpPr>
        <p:spPr>
          <a:xfrm>
            <a:off x="900112" y="2133600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0000"/>
              </a:lnSpc>
              <a:buClr>
                <a:srgbClr val="008000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mixed </a:t>
            </a:r>
            <a:r>
              <a:rPr lang="en-US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print_r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(mixed expression )</a:t>
            </a:r>
            <a:endParaRPr dirty="0"/>
          </a:p>
        </p:txBody>
      </p:sp>
      <p:sp>
        <p:nvSpPr>
          <p:cNvPr id="6" name="Google Shape;153;p3"/>
          <p:cNvSpPr txBox="1"/>
          <p:nvPr/>
        </p:nvSpPr>
        <p:spPr>
          <a:xfrm>
            <a:off x="868362" y="3204838"/>
            <a:ext cx="7632700" cy="1722268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$numbers = array(10, 20, 30, 40);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print "$numbers &lt;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print_r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($numbers);</a:t>
            </a:r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_x214511288" descr="EMB000018c85a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2" y="5215631"/>
            <a:ext cx="7635837" cy="138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29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4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dirty="0" err="1"/>
              <a:t>p</a:t>
            </a:r>
            <a:r>
              <a:rPr lang="en-US" dirty="0" err="1" smtClean="0"/>
              <a:t>rint_r</a:t>
            </a:r>
            <a:endParaRPr dirty="0"/>
          </a:p>
          <a:p>
            <a:pPr marL="742950" marR="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ko-KR" altLang="en-US" sz="22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배열을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-KR" altLang="en-US" sz="22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출력</a:t>
            </a:r>
            <a:endParaRPr dirty="0"/>
          </a:p>
        </p:txBody>
      </p:sp>
      <p:sp>
        <p:nvSpPr>
          <p:cNvPr id="160" name="Google Shape;160;p4"/>
          <p:cNvSpPr txBox="1"/>
          <p:nvPr/>
        </p:nvSpPr>
        <p:spPr>
          <a:xfrm>
            <a:off x="900112" y="2133600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0000"/>
              </a:lnSpc>
              <a:buClr>
                <a:srgbClr val="008000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mixed </a:t>
            </a:r>
            <a:r>
              <a:rPr lang="en-US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print_r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(mixed expression 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2705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ko-KR" altLang="en-US" dirty="0" smtClean="0"/>
              <a:t>연상배열</a:t>
            </a:r>
            <a:endParaRPr dirty="0"/>
          </a:p>
        </p:txBody>
      </p:sp>
      <p:sp>
        <p:nvSpPr>
          <p:cNvPr id="151" name="Google Shape;151;p3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spcBef>
                <a:spcPts val="0"/>
              </a:spcBef>
              <a:buSzPts val="2400"/>
            </a:pPr>
            <a:r>
              <a:rPr lang="ko-KR" altLang="en-US" dirty="0"/>
              <a:t>문자를 키</a:t>
            </a:r>
            <a:r>
              <a:rPr lang="en-US" altLang="ko-KR" dirty="0"/>
              <a:t>(key)</a:t>
            </a:r>
            <a:r>
              <a:rPr lang="ko-KR" altLang="en-US" dirty="0"/>
              <a:t>로 사용하여 </a:t>
            </a:r>
            <a:r>
              <a:rPr lang="ko-KR" altLang="en-US" dirty="0" smtClean="0"/>
              <a:t>배열의 인덱스로 사용하는 배열의 </a:t>
            </a:r>
            <a:r>
              <a:rPr lang="ko-KR" altLang="en-US" dirty="0"/>
              <a:t>형태를 연상 </a:t>
            </a:r>
            <a:r>
              <a:rPr lang="ko-KR" altLang="en-US" dirty="0" smtClean="0"/>
              <a:t>배열이라 함</a:t>
            </a:r>
            <a:endParaRPr dirty="0"/>
          </a:p>
        </p:txBody>
      </p:sp>
      <p:sp>
        <p:nvSpPr>
          <p:cNvPr id="153" name="Google Shape;153;p3"/>
          <p:cNvSpPr txBox="1"/>
          <p:nvPr/>
        </p:nvSpPr>
        <p:spPr>
          <a:xfrm>
            <a:off x="868362" y="2530136"/>
            <a:ext cx="7632700" cy="3089429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$freshman = array(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"David" =&gt;  "Computer",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"Alice"  =&gt;  "Math",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"Elsa"  =&gt;  "Physics", 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"Bob"  =&gt;  "Music",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"Chris" =&gt;  "Electronics"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-US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print_r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($freshman);</a:t>
            </a:r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8" name="_x214511368" descr="EMB000018c85aa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2" y="5854823"/>
            <a:ext cx="7632700" cy="83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4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endParaRPr dirty="0"/>
          </a:p>
        </p:txBody>
      </p:sp>
      <p:sp>
        <p:nvSpPr>
          <p:cNvPr id="151" name="Google Shape;151;p3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spcBef>
                <a:spcPts val="0"/>
              </a:spcBef>
              <a:buSzPts val="2400"/>
            </a:pPr>
            <a:r>
              <a:rPr lang="ko-KR" altLang="en-US" dirty="0" smtClean="0"/>
              <a:t>예제</a:t>
            </a:r>
            <a:endParaRPr dirty="0"/>
          </a:p>
        </p:txBody>
      </p:sp>
      <p:sp>
        <p:nvSpPr>
          <p:cNvPr id="153" name="Google Shape;153;p3"/>
          <p:cNvSpPr txBox="1"/>
          <p:nvPr/>
        </p:nvSpPr>
        <p:spPr>
          <a:xfrm>
            <a:off x="868362" y="2167827"/>
            <a:ext cx="7632700" cy="3089429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$freshman = array(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"David" =&gt;  "Computer",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"Alice"  =&gt;  "Math",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"Elsa"  =&gt;  "Physics", 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"Bob"  =&gt;  "Music",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"Chris" =&gt;  "Electronics"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-US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print($freshman[David]);</a:t>
            </a:r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2" name="_x157988384" descr="EMB000018c85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5421723"/>
            <a:ext cx="7632700" cy="105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708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endParaRPr dirty="0"/>
          </a:p>
        </p:txBody>
      </p:sp>
      <p:sp>
        <p:nvSpPr>
          <p:cNvPr id="151" name="Google Shape;151;p3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spcBef>
                <a:spcPts val="0"/>
              </a:spcBef>
              <a:buSzPts val="2400"/>
            </a:pPr>
            <a:r>
              <a:rPr lang="ko-KR" altLang="en-US" dirty="0" smtClean="0"/>
              <a:t>예제</a:t>
            </a:r>
            <a:endParaRPr dirty="0"/>
          </a:p>
        </p:txBody>
      </p:sp>
      <p:sp>
        <p:nvSpPr>
          <p:cNvPr id="153" name="Google Shape;153;p3"/>
          <p:cNvSpPr txBox="1"/>
          <p:nvPr/>
        </p:nvSpPr>
        <p:spPr>
          <a:xfrm>
            <a:off x="868362" y="2167827"/>
            <a:ext cx="7632700" cy="3238674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$freshman = array(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"David" =&gt;  "Computer",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"Alice"  =&gt;  "Math",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"Elsa"  =&gt;  "Physics", 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"Bob"  =&gt;  "Music",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"Chris" =&gt;  "Electronics"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-US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$freshman[Frank] = "History</a:t>
            </a:r>
            <a:r>
              <a:rPr lang="en-US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  <a:endParaRPr lang="en-US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print_r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($freshman);</a:t>
            </a:r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_x214512088" descr="EMB000018c85ab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2" y="5573514"/>
            <a:ext cx="7632700" cy="97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122783"/>
      </p:ext>
    </p:extLst>
  </p:cSld>
  <p:clrMapOvr>
    <a:masterClrMapping/>
  </p:clrMapOvr>
</p:sld>
</file>

<file path=ppt/theme/theme1.xml><?xml version="1.0" encoding="utf-8"?>
<a:theme xmlns:a="http://schemas.openxmlformats.org/drawingml/2006/main" name="2_Cactus">
  <a:themeElements>
    <a:clrScheme name="Cactus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ctus">
  <a:themeElements>
    <a:clrScheme name="Cactus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1709</Words>
  <Application>Microsoft Office PowerPoint</Application>
  <PresentationFormat>화면 슬라이드 쇼(4:3)</PresentationFormat>
  <Paragraphs>328</Paragraphs>
  <Slides>32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굴림</vt:lpstr>
      <vt:lpstr>Arial</vt:lpstr>
      <vt:lpstr>Times New Roman</vt:lpstr>
      <vt:lpstr>Arial Narrow</vt:lpstr>
      <vt:lpstr>Courier New</vt:lpstr>
      <vt:lpstr>2_Cactus</vt:lpstr>
      <vt:lpstr>Cactus</vt:lpstr>
      <vt:lpstr>Ch 5 /  배열</vt:lpstr>
      <vt:lpstr>차례</vt:lpstr>
      <vt:lpstr>배열</vt:lpstr>
      <vt:lpstr>PowerPoint 프레젠테이션</vt:lpstr>
      <vt:lpstr>PowerPoint 프레젠테이션</vt:lpstr>
      <vt:lpstr>PowerPoint 프레젠테이션</vt:lpstr>
      <vt:lpstr>연상배열</vt:lpstr>
      <vt:lpstr>PowerPoint 프레젠테이션</vt:lpstr>
      <vt:lpstr>PowerPoint 프레젠테이션</vt:lpstr>
      <vt:lpstr>PowerPoint 프레젠테이션</vt:lpstr>
      <vt:lpstr>PowerPoint 프레젠테이션</vt:lpstr>
      <vt:lpstr>다차원 배열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5 /  배열</dc:title>
  <dc:creator>ilsoo99</dc:creator>
  <cp:lastModifiedBy>KDU</cp:lastModifiedBy>
  <cp:revision>5</cp:revision>
  <dcterms:created xsi:type="dcterms:W3CDTF">1601-01-01T00:00:00Z</dcterms:created>
  <dcterms:modified xsi:type="dcterms:W3CDTF">2020-03-17T12:19:29Z</dcterms:modified>
</cp:coreProperties>
</file>