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281" r:id="rId2"/>
    <p:sldId id="300" r:id="rId3"/>
    <p:sldId id="302" r:id="rId4"/>
    <p:sldId id="294" r:id="rId5"/>
    <p:sldId id="304" r:id="rId6"/>
    <p:sldId id="295" r:id="rId7"/>
    <p:sldId id="296" r:id="rId8"/>
    <p:sldId id="303" r:id="rId9"/>
    <p:sldId id="297" r:id="rId10"/>
    <p:sldId id="298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2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2182" autoAdjust="0"/>
  </p:normalViewPr>
  <p:slideViewPr>
    <p:cSldViewPr>
      <p:cViewPr varScale="1">
        <p:scale>
          <a:sx n="107" d="100"/>
          <a:sy n="107" d="100"/>
        </p:scale>
        <p:origin x="-20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31826418-3F12-4694-AEB3-6A817F8DA2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736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5955ABDE-BA1F-4FE0-AB24-2ECC2262DF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95237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defRPr/>
              </a:pPr>
              <a:endParaRPr kumimoji="0" lang="ko-KR" alt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defRPr/>
                </a:pPr>
                <a:endParaRPr kumimoji="0" lang="ko-KR" altLang="en-US"/>
              </a:p>
            </p:txBody>
          </p:sp>
        </p:grpSp>
      </p:grpSp>
      <p:sp>
        <p:nvSpPr>
          <p:cNvPr id="1947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Click to edit Master title style</a:t>
            </a:r>
          </a:p>
        </p:txBody>
      </p:sp>
      <p:sp>
        <p:nvSpPr>
          <p:cNvPr id="1947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A4A1DFAE-D874-4375-B087-341533DE80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49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69C44-A9ED-491D-B26B-026EFDD7CFAB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6388-89A2-46B9-9DDD-0C6AE9FD0F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62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EB760-FE6B-4C2A-8192-42CF084C4F62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836E6-45D0-4273-BF1C-BB06C7AFE2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65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001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25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004A7-880C-46D7-BC35-F1FDE5B18E2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029EA-52EE-4752-AACB-2390C49980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84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1055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E99F2-75A2-44CA-9B96-8003B1566406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4D295-C836-4E01-B3A5-9240A2536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12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48292-9FE7-4C55-B763-5329DD955922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22F01-EA36-4CB1-9F99-4C40A34898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11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08247-43AD-4CFF-A8C9-757126D078D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F4BE4-4A49-4821-BC9F-22DCF713FB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66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6DDEC-1164-4A82-8D15-E03E2C552B52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001AF-6CFF-41D1-A7A6-2F7F4D931B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66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EA0D6-6068-4EBE-878E-3FE442B7F061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2ECCD-5D5D-4B25-82E4-EDB905E410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83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3880A-3CFD-4015-82C2-B803FD5975EF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D88FE-5401-4AFA-9F85-244446921D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CA897-CD25-4A75-B8F2-4EBFE5B8EF47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2197F-5E1B-4302-B99C-3E0A5DB96B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483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141288"/>
            <a:ext cx="9167813" cy="6999288"/>
            <a:chOff x="-15" y="-89"/>
            <a:chExt cx="5775" cy="4409"/>
          </a:xfrm>
        </p:grpSpPr>
        <p:sp>
          <p:nvSpPr>
            <p:cNvPr id="1031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defRPr/>
              </a:pPr>
              <a:endParaRPr kumimoji="0" lang="ko-KR" altLang="en-US"/>
            </a:p>
          </p:txBody>
        </p:sp>
        <p:sp>
          <p:nvSpPr>
            <p:cNvPr id="1032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defRPr/>
              </a:pPr>
              <a:endParaRPr kumimoji="0" lang="ko-KR" altLang="en-US"/>
            </a:p>
          </p:txBody>
        </p:sp>
        <p:grpSp>
          <p:nvGrpSpPr>
            <p:cNvPr id="1033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5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37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8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39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0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1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2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3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4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5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  <p:sp>
              <p:nvSpPr>
                <p:cNvPr id="1046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wrap="none" anchor="ctr"/>
                <a:lstStyle>
                  <a:lvl1pPr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defRPr/>
                  </a:pPr>
                  <a:endParaRPr kumimoji="0" lang="ko-KR" altLang="en-US"/>
                </a:p>
              </p:txBody>
            </p:sp>
          </p:grpSp>
        </p:grpSp>
        <p:sp>
          <p:nvSpPr>
            <p:cNvPr id="1034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defRPr/>
              </a:pPr>
              <a:endParaRPr kumimoji="0" lang="ko-KR" altLang="en-US"/>
            </a:p>
          </p:txBody>
        </p:sp>
      </p:grp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453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fld id="{B12393AB-5064-4CE3-BDB4-8A91476E3ADE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굴림" pitchFamily="50" charset="-127"/>
              </a:defRPr>
            </a:lvl1pPr>
          </a:lstStyle>
          <a:p>
            <a:pPr>
              <a:defRPr/>
            </a:pPr>
            <a:fld id="{A32AE0C3-7DCF-408D-9DE8-2A3591035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solidFill>
                  <a:srgbClr val="FF0000"/>
                </a:solidFill>
                <a:ea typeface="굴림" pitchFamily="50" charset="-127"/>
              </a:rPr>
              <a:t>Ch 6 /</a:t>
            </a:r>
            <a:r>
              <a:rPr lang="en-US" altLang="ko-KR" sz="3200" smtClean="0">
                <a:ea typeface="굴림" pitchFamily="50" charset="-127"/>
              </a:rPr>
              <a:t>  </a:t>
            </a:r>
            <a:r>
              <a:rPr lang="ko-KR" altLang="en-US" sz="3200" smtClean="0">
                <a:ea typeface="굴림" pitchFamily="50" charset="-127"/>
              </a:rPr>
              <a:t>함수</a:t>
            </a:r>
            <a:endParaRPr lang="en-US" altLang="ko-KR" sz="3200" smtClean="0">
              <a:ea typeface="굴림" pitchFamily="50" charset="-127"/>
            </a:endParaRPr>
          </a:p>
        </p:txBody>
      </p:sp>
      <p:sp>
        <p:nvSpPr>
          <p:cNvPr id="4099" name="부제목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2800" b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17" name="_x224734520" descr="EMB000026883f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93261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재귀함수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팩토리얼 함수 구현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42988" y="3141663"/>
            <a:ext cx="7632700" cy="3313112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factorial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if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== 1)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return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(1);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return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*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factorial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-1) 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&lt;=10;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++)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  print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"factorial($i) = ".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factorial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)."&lt;br&gt;";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10987" y="2338380"/>
            <a:ext cx="6734985" cy="77367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_x52739816" descr="EMB000026883f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2133600"/>
            <a:ext cx="69484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4875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피보나치 함수 구현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42988" y="3141663"/>
            <a:ext cx="7632700" cy="3313112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fibo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if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==0 ||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== 1)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return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return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(fibo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- 1) +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fibo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-2));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0;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&lt;= 4 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++)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"fibo($i) = ".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fibo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)."&lt;br&gt;";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10987" y="2338380"/>
            <a:ext cx="7628883" cy="73597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  <a:ea typeface="굴림" charset="-127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2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5" name="_x205366800" descr="EMB000026883f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133600"/>
            <a:ext cx="6940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텍스트 개체 틀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RESULT</a:t>
            </a:r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하노이탑 구현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42988" y="2205038"/>
            <a:ext cx="7632700" cy="453707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hanoi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$number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$from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$via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$to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if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$number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== 1)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(" move disc $number from $from to $to &lt;br&gt;");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else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{  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hanoi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$number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-1,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$from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$to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$via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(" move disc $number from $from to $to &lt;br&gt;");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hanoi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$number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-1,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$via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$from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$to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hanoi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(5,'A','B','C');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4875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4" name="_x205367840" descr="EMB000026883f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33600"/>
            <a:ext cx="5400675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함수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a typeface="굴림" charset="-127"/>
              </a:rPr>
              <a:t>지역변수</a:t>
            </a: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r>
              <a:rPr lang="ko-KR" altLang="en-US" dirty="0" smtClean="0">
                <a:ea typeface="굴림" charset="-127"/>
              </a:rPr>
              <a:t>함수 안에서 정의 된 변수는 변수 값의 변화가 함수 밖에서는 적용 되지 않음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42988" y="2133600"/>
            <a:ext cx="7632700" cy="27352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make_ten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+ 10;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 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0;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make_ten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6" name="_x240985040" descr="EMB0000278461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610225"/>
            <a:ext cx="763270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함수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a typeface="굴림" charset="-127"/>
              </a:rPr>
              <a:t>전역변수</a:t>
            </a: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r>
              <a:rPr lang="ko-KR" altLang="en-US" dirty="0" smtClean="0">
                <a:ea typeface="굴림" charset="-127"/>
              </a:rPr>
              <a:t>함수 내에서 함수 영역 밖에 있는 변수를 참조하고 싶을 경우 참조하려는 변수를 </a:t>
            </a:r>
            <a:r>
              <a:rPr lang="en-US" altLang="ko-KR" dirty="0" smtClean="0">
                <a:ea typeface="굴림" charset="-127"/>
              </a:rPr>
              <a:t>global</a:t>
            </a:r>
            <a:r>
              <a:rPr lang="ko-KR" altLang="en-US" dirty="0" smtClean="0">
                <a:ea typeface="굴림" charset="-127"/>
              </a:rPr>
              <a:t>로 선언하고 그 변수를 전역</a:t>
            </a:r>
            <a:r>
              <a:rPr lang="en-US" altLang="ko-KR" dirty="0" smtClean="0">
                <a:ea typeface="굴림" charset="-127"/>
              </a:rPr>
              <a:t>(global)</a:t>
            </a:r>
            <a:r>
              <a:rPr lang="ko-KR" altLang="en-US" dirty="0" smtClean="0">
                <a:ea typeface="굴림" charset="-127"/>
              </a:rPr>
              <a:t>변수라 부름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042988" y="2133600"/>
            <a:ext cx="7632700" cy="35274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counts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global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0;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while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 10){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counts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."&lt;br&gt;";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5" name="_x240985840" descr="EMB0000278461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5311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차례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함수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err="1" smtClean="0">
                <a:ea typeface="굴림" pitchFamily="50" charset="-127"/>
              </a:rPr>
              <a:t>가변파라미터</a:t>
            </a:r>
            <a:r>
              <a:rPr lang="ko-KR" altLang="en-US" dirty="0" smtClean="0">
                <a:ea typeface="굴림" pitchFamily="50" charset="-127"/>
              </a:rPr>
              <a:t> 함수 구현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재귀함수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전역변수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ko-KR" altLang="en-US" dirty="0" smtClean="0">
                <a:ea typeface="굴림" pitchFamily="50" charset="-127"/>
              </a:rPr>
              <a:t>정적 변수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call by value</a:t>
            </a:r>
          </a:p>
          <a:p>
            <a:r>
              <a:rPr lang="en-US" altLang="ko-KR" dirty="0">
                <a:ea typeface="굴림" pitchFamily="50" charset="-127"/>
              </a:rPr>
              <a:t>c</a:t>
            </a:r>
            <a:r>
              <a:rPr lang="en-US" altLang="ko-KR" smtClean="0">
                <a:ea typeface="굴림" pitchFamily="50" charset="-127"/>
              </a:rPr>
              <a:t>all </a:t>
            </a:r>
            <a:r>
              <a:rPr lang="en-US" altLang="ko-KR" dirty="0" smtClean="0">
                <a:ea typeface="굴림" pitchFamily="50" charset="-127"/>
              </a:rPr>
              <a:t>by reference</a:t>
            </a:r>
            <a:endParaRPr lang="en-US" altLang="ko-KR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함수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 smtClean="0">
                <a:ea typeface="굴림" charset="-127"/>
              </a:rPr>
              <a:t>정적변수</a:t>
            </a: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r>
              <a:rPr lang="ko-KR" altLang="en-US" dirty="0" smtClean="0">
                <a:ea typeface="굴림" charset="-127"/>
              </a:rPr>
              <a:t>함수를 호출할 때마다 이전의 함수 호출 시 가지고 있었던 변수의 내용을 유지하고 싶을 때 정적</a:t>
            </a:r>
            <a:r>
              <a:rPr lang="en-US" altLang="ko-KR" dirty="0" smtClean="0">
                <a:ea typeface="굴림" charset="-127"/>
              </a:rPr>
              <a:t>(static) </a:t>
            </a:r>
            <a:r>
              <a:rPr lang="ko-KR" altLang="en-US" dirty="0" smtClean="0">
                <a:ea typeface="굴림" charset="-127"/>
              </a:rPr>
              <a:t>변수를 사용함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042988" y="2133600"/>
            <a:ext cx="7632700" cy="316706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inc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static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."&lt;br&gt;";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+ 1;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for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=1;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&lt;=10;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++)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inc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1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4" name="_x240992080" descr="EMB0000278461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133600"/>
            <a:ext cx="734218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ko-KR" b="1" smtClean="0">
                <a:ea typeface="굴림" pitchFamily="50" charset="-127"/>
              </a:rPr>
              <a:t>call by value </a:t>
            </a:r>
            <a:endParaRPr lang="en-US" altLang="ko-KR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42988" y="2133600"/>
            <a:ext cx="7632700" cy="45354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swap1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$temp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$temp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3;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4;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&lt;br&gt;";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swap1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33" name="_x236887568" descr="EMB0000278461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133600"/>
            <a:ext cx="7273925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ko-KR" b="1" smtClean="0">
                <a:ea typeface="굴림" pitchFamily="50" charset="-127"/>
              </a:rPr>
              <a:t>call by reference </a:t>
            </a:r>
            <a:endParaRPr lang="en-US" altLang="ko-KR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42988" y="2133600"/>
            <a:ext cx="7632700" cy="45354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swap2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(&amp;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&amp;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$temp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$temp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3;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4;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&lt;br&gt;";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swap2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7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8682" name="_x236887568" descr="EMB0000278461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727233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ko-KR" b="1" smtClean="0">
                <a:ea typeface="굴림" pitchFamily="50" charset="-127"/>
              </a:rPr>
              <a:t>call by reference </a:t>
            </a:r>
            <a:endParaRPr lang="en-US" altLang="ko-KR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042988" y="2133600"/>
            <a:ext cx="7632700" cy="45354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swap3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$temp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$temp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3;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4;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&lt;br&gt;";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swap3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(&amp;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&amp;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5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730" name="_x236887568" descr="EMB0000278461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727233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ko-KR" b="1" smtClean="0">
                <a:ea typeface="굴림" pitchFamily="50" charset="-127"/>
              </a:rPr>
              <a:t>call by reference </a:t>
            </a:r>
            <a:endParaRPr lang="en-US" altLang="ko-KR" smtClean="0">
              <a:ea typeface="굴림" pitchFamily="50" charset="-127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SOURCE</a:t>
            </a: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en-US" altLang="ko-KR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lvl="1">
              <a:defRPr/>
            </a:pPr>
            <a:endParaRPr lang="ko-KR" altLang="en-US" dirty="0" smtClean="0">
              <a:ea typeface="굴림" charset="-127"/>
            </a:endParaRPr>
          </a:p>
          <a:p>
            <a:pPr marL="457200" lvl="1" indent="0">
              <a:buFontTx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42988" y="2133600"/>
            <a:ext cx="7632700" cy="4535488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function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swap4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(&amp;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&amp;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$temp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$temp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 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3;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= 4;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&lt;br&gt;";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swap3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(&amp;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&amp;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"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$i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$j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";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00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8" name="_x236887568" descr="EMB0000278461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727233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7667625" cy="838200"/>
          </a:xfrm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함수</a:t>
            </a:r>
            <a:r>
              <a:rPr lang="en-US" altLang="ko-KR" smtClean="0">
                <a:ea typeface="굴림" pitchFamily="50" charset="-127"/>
              </a:rPr>
              <a:t>(function)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sz="1600" smtClean="0">
                <a:ea typeface="굴림" pitchFamily="50" charset="-127"/>
              </a:rPr>
              <a:t>A subroutine (procedure, function) is a portion of code within a larger program that performs a specific task and is relatively independent of the remaining code.</a:t>
            </a:r>
          </a:p>
          <a:p>
            <a:endParaRPr lang="en-US" altLang="ko-KR" sz="1600" smtClean="0">
              <a:ea typeface="굴림" pitchFamily="50" charset="-127"/>
            </a:endParaRPr>
          </a:p>
          <a:p>
            <a:pPr algn="just">
              <a:buFontTx/>
              <a:buNone/>
            </a:pPr>
            <a:r>
              <a:rPr lang="en-US" altLang="ko-KR" sz="1600" smtClean="0">
                <a:ea typeface="굴림" pitchFamily="50" charset="-127"/>
              </a:rPr>
              <a:t>       A subroutine is often coded so that it can be started ("</a:t>
            </a:r>
            <a:r>
              <a:rPr lang="en-US" altLang="ko-KR" sz="1600" smtClean="0">
                <a:solidFill>
                  <a:srgbClr val="0070C0"/>
                </a:solidFill>
                <a:ea typeface="굴림" pitchFamily="50" charset="-127"/>
              </a:rPr>
              <a:t>called</a:t>
            </a:r>
            <a:r>
              <a:rPr lang="en-US" altLang="ko-KR" sz="1600" smtClean="0">
                <a:ea typeface="굴림" pitchFamily="50" charset="-127"/>
              </a:rPr>
              <a:t>") several times and/or from several places during a single execution of the program, including from other subroutines, and then branch back (</a:t>
            </a:r>
            <a:r>
              <a:rPr lang="en-US" altLang="ko-KR" sz="1600" i="1" smtClean="0">
                <a:solidFill>
                  <a:srgbClr val="0070C0"/>
                </a:solidFill>
                <a:ea typeface="굴림" pitchFamily="50" charset="-127"/>
              </a:rPr>
              <a:t>return</a:t>
            </a:r>
            <a:r>
              <a:rPr lang="en-US" altLang="ko-KR" sz="1600" smtClean="0">
                <a:ea typeface="굴림" pitchFamily="50" charset="-127"/>
              </a:rPr>
              <a:t>) to the next instruction after the "call" once the subroutine's task is done.</a:t>
            </a:r>
          </a:p>
          <a:p>
            <a:pPr>
              <a:buFontTx/>
              <a:buNone/>
            </a:pPr>
            <a:endParaRPr lang="en-US" altLang="ko-KR" sz="1600" smtClean="0">
              <a:ea typeface="굴림" pitchFamily="50" charset="-127"/>
            </a:endParaRPr>
          </a:p>
          <a:p>
            <a:pPr algn="just">
              <a:buFontTx/>
              <a:buNone/>
            </a:pPr>
            <a:r>
              <a:rPr lang="en-US" altLang="ko-KR" sz="1600" smtClean="0">
                <a:ea typeface="굴림" pitchFamily="50" charset="-127"/>
              </a:rPr>
              <a:t>       Subroutines are a powerful programming tool,</a:t>
            </a:r>
            <a:r>
              <a:rPr lang="en-US" altLang="ko-KR" sz="1600" baseline="30000" smtClean="0">
                <a:ea typeface="굴림" pitchFamily="50" charset="-127"/>
              </a:rPr>
              <a:t> </a:t>
            </a:r>
            <a:r>
              <a:rPr lang="en-US" altLang="ko-KR" sz="1600" smtClean="0">
                <a:ea typeface="굴림" pitchFamily="50" charset="-127"/>
              </a:rPr>
              <a:t>and the syntax of many programming languages includes support for writing and using them. Judicious use of subroutines (for example, through the </a:t>
            </a:r>
            <a:r>
              <a:rPr lang="en-US" altLang="ko-KR" sz="1600" i="1" u="sng" smtClean="0">
                <a:ea typeface="굴림" pitchFamily="50" charset="-127"/>
              </a:rPr>
              <a:t>structured programming approach</a:t>
            </a:r>
            <a:r>
              <a:rPr lang="en-US" altLang="ko-KR" sz="1600" smtClean="0">
                <a:ea typeface="굴림" pitchFamily="50" charset="-127"/>
              </a:rPr>
              <a:t>) will often substantially reduce the cost of developing and maintaining a large program, while increasing its quality and reliability. </a:t>
            </a:r>
          </a:p>
          <a:p>
            <a:pPr algn="just">
              <a:buFontTx/>
              <a:buNone/>
            </a:pPr>
            <a:endParaRPr lang="en-US" altLang="ko-KR" sz="1600" smtClean="0">
              <a:ea typeface="굴림" pitchFamily="50" charset="-127"/>
            </a:endParaRPr>
          </a:p>
          <a:p>
            <a:pPr algn="just">
              <a:buFontTx/>
              <a:buNone/>
            </a:pPr>
            <a:r>
              <a:rPr lang="en-US" altLang="ko-KR" sz="1600" smtClean="0">
                <a:ea typeface="굴림" pitchFamily="50" charset="-127"/>
              </a:rPr>
              <a:t>       Subroutines, often collected into </a:t>
            </a:r>
            <a:r>
              <a:rPr lang="en-US" altLang="ko-KR" sz="1600" smtClean="0">
                <a:solidFill>
                  <a:srgbClr val="0070C0"/>
                </a:solidFill>
                <a:ea typeface="굴림" pitchFamily="50" charset="-127"/>
              </a:rPr>
              <a:t>libraries</a:t>
            </a:r>
            <a:r>
              <a:rPr lang="en-US" altLang="ko-KR" sz="1600" smtClean="0">
                <a:ea typeface="굴림" pitchFamily="50" charset="-127"/>
              </a:rPr>
              <a:t>, are an important mechanism for sharing and trading software [wikipedia].</a:t>
            </a:r>
          </a:p>
          <a:p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>
              <a:buFontTx/>
              <a:buNone/>
            </a:pPr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함수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add () </a:t>
            </a:r>
            <a:r>
              <a:rPr lang="ko-KR" altLang="en-US" smtClean="0">
                <a:ea typeface="굴림" pitchFamily="50" charset="-127"/>
              </a:rPr>
              <a:t>함수 정의</a:t>
            </a: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  <a:p>
            <a:pPr lvl="1"/>
            <a:r>
              <a:rPr lang="ko-KR" altLang="en-US" smtClean="0">
                <a:ea typeface="굴림" pitchFamily="50" charset="-127"/>
              </a:rPr>
              <a:t>모든 함수는 이름 뒤에 괄호가 붙으며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괄호 안에는 정의할 파라미터를 기입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42988" y="2133600"/>
            <a:ext cx="7632700" cy="309721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  <a:cs typeface="helvetica" pitchFamily="34" charset="0"/>
              </a:rPr>
              <a:t>function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add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$x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$y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  <a:endParaRPr lang="en-US" altLang="ko-KR" sz="1400" b="1"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     $sum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$x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+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$y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return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$sum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$result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add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(3, 5);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$result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_x224733240" descr="EMB000026883f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911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default </a:t>
            </a:r>
            <a:r>
              <a:rPr lang="ko-KR" altLang="en-US" smtClean="0">
                <a:ea typeface="굴림" pitchFamily="50" charset="-127"/>
              </a:rPr>
              <a:t>파라미터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000125" y="2143125"/>
            <a:ext cx="7632700" cy="40322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  <a:cs typeface="helvetica" pitchFamily="34" charset="0"/>
              </a:rPr>
              <a:t>function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my_log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$arg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,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$base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2)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     $result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log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$arg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 /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log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$base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return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$result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“log2(10) = ” .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my_log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(10, 2) . “&lt;br&gt;”;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“log10(100) = ” .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my_log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(100, 10) . “&lt;br&gt;”;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“log2(8) = ” .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my_log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(8, 2) . “&lt;br&gt;”;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“log2(8) = ” .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my_log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(8) . “&lt;br&gt;”;      // default parameter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5" name="_x52739256" descr="EMB000026883f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93261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check point</a:t>
            </a:r>
          </a:p>
          <a:p>
            <a:endParaRPr lang="en-US" altLang="ko-KR" smtClean="0">
              <a:ea typeface="굴림" pitchFamily="50" charset="-127"/>
            </a:endParaRPr>
          </a:p>
          <a:p>
            <a:pPr lvl="1"/>
            <a:r>
              <a:rPr lang="en-US" altLang="ko-KR" smtClean="0">
                <a:ea typeface="굴림" pitchFamily="50" charset="-127"/>
              </a:rPr>
              <a:t>log2(10) = ?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2</a:t>
            </a:r>
            <a:r>
              <a:rPr lang="en-US" altLang="ko-KR" baseline="30000" smtClean="0">
                <a:ea typeface="굴림" pitchFamily="50" charset="-127"/>
                <a:sym typeface="Wingdings" pitchFamily="2" charset="2"/>
              </a:rPr>
              <a:t>3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 = 8 and 2</a:t>
            </a:r>
            <a:r>
              <a:rPr lang="en-US" altLang="ko-KR" baseline="30000" smtClean="0">
                <a:ea typeface="굴림" pitchFamily="50" charset="-127"/>
                <a:sym typeface="Wingdings" pitchFamily="2" charset="2"/>
              </a:rPr>
              <a:t>4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 = 16</a:t>
            </a:r>
            <a:endParaRPr lang="en-US" altLang="ko-KR" smtClean="0">
              <a:ea typeface="굴림" pitchFamily="50" charset="-127"/>
            </a:endParaRP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2</a:t>
            </a:r>
            <a:r>
              <a:rPr lang="en-US" altLang="ko-KR" baseline="30000" smtClean="0">
                <a:ea typeface="굴림" pitchFamily="50" charset="-127"/>
                <a:sym typeface="Wingdings" pitchFamily="2" charset="2"/>
              </a:rPr>
              <a:t>3.5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= 2</a:t>
            </a:r>
            <a:r>
              <a:rPr lang="en-US" altLang="ko-KR" baseline="30000" smtClean="0">
                <a:ea typeface="굴림" pitchFamily="50" charset="-127"/>
                <a:sym typeface="Wingdings" pitchFamily="2" charset="2"/>
              </a:rPr>
              <a:t>3 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* 2</a:t>
            </a:r>
            <a:r>
              <a:rPr lang="en-US" altLang="ko-KR" baseline="30000" smtClean="0">
                <a:ea typeface="굴림" pitchFamily="50" charset="-127"/>
                <a:sym typeface="Wingdings" pitchFamily="2" charset="2"/>
              </a:rPr>
              <a:t>0.5</a:t>
            </a:r>
            <a:r>
              <a:rPr lang="en-US" altLang="ko-KR" smtClean="0">
                <a:ea typeface="굴림" pitchFamily="50" charset="-127"/>
                <a:sym typeface="Wingdings" pitchFamily="2" charset="2"/>
              </a:rPr>
              <a:t> = 8 * 1.414 = 11.313</a:t>
            </a:r>
          </a:p>
          <a:p>
            <a:pPr lvl="2"/>
            <a:r>
              <a:rPr lang="en-US" altLang="ko-KR" smtClean="0">
                <a:ea typeface="굴림" pitchFamily="50" charset="-127"/>
                <a:sym typeface="Wingdings" pitchFamily="2" charset="2"/>
              </a:rPr>
              <a:t> 3 &lt; log2(10) &lt; 3.5</a:t>
            </a:r>
          </a:p>
          <a:p>
            <a:pPr>
              <a:buFontTx/>
              <a:buNone/>
            </a:pPr>
            <a:endParaRPr lang="en-US" altLang="ko-KR" smtClean="0">
              <a:ea typeface="굴림" pitchFamily="50" charset="-127"/>
            </a:endParaRPr>
          </a:p>
          <a:p>
            <a:endParaRPr lang="en-US" altLang="ko-KR" smtClean="0">
              <a:ea typeface="굴림" pitchFamily="50" charset="-127"/>
            </a:endParaRPr>
          </a:p>
          <a:p>
            <a:pPr>
              <a:buFontTx/>
              <a:buNone/>
            </a:pPr>
            <a:endParaRPr lang="ko-KR" altLang="en-US" smtClean="0">
              <a:ea typeface="굴림" pitchFamily="50" charset="-127"/>
            </a:endParaRPr>
          </a:p>
          <a:p>
            <a:pPr lvl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가변 파라미터 함수 구현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func_get_args () </a:t>
            </a:r>
            <a:r>
              <a:rPr lang="ko-KR" altLang="en-US" smtClean="0">
                <a:ea typeface="굴림" pitchFamily="50" charset="-127"/>
              </a:rPr>
              <a:t>함수 이용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42988" y="2203450"/>
            <a:ext cx="7632700" cy="331311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&lt;?PHP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008000"/>
                </a:solidFill>
                <a:latin typeface="Courier New" pitchFamily="49" charset="0"/>
                <a:cs typeface="helvetica" pitchFamily="34" charset="0"/>
              </a:rPr>
              <a:t>function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my_print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{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      $args 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=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func_get_args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foreach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$args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as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$arg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  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“</a:t>
            </a:r>
            <a:r>
              <a:rPr lang="ko-KR" altLang="en-US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파라미터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: </a:t>
            </a:r>
            <a:r>
              <a:rPr lang="en-US" altLang="ko-KR" sz="1400" b="1">
                <a:latin typeface="Courier New" pitchFamily="49" charset="0"/>
                <a:cs typeface="helvetica" pitchFamily="34" charset="0"/>
              </a:rPr>
              <a:t>$arg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&lt;br&gt;”;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}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chemeClr val="bg2"/>
              </a:solidFill>
              <a:latin typeface="Courier New" pitchFamily="49" charset="0"/>
              <a:cs typeface="helvetica" pitchFamily="34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my_print</a:t>
            </a:r>
            <a:r>
              <a:rPr lang="en-US" altLang="ko-KR" sz="1400" b="1">
                <a:solidFill>
                  <a:schemeClr val="bg2"/>
                </a:solidFill>
                <a:latin typeface="Courier New" pitchFamily="49" charset="0"/>
                <a:cs typeface="helvetica" pitchFamily="34" charset="0"/>
              </a:rPr>
              <a:t> (“Apple”, “Orange”, “Pear”, “Banana”, “Cherry”);</a:t>
            </a:r>
          </a:p>
          <a:p>
            <a:pPr eaLnBrk="1" latin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cs typeface="helvetica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21613</TotalTime>
  <Words>1243</Words>
  <Application>Microsoft Office PowerPoint</Application>
  <PresentationFormat>화면 슬라이드 쇼(4:3)</PresentationFormat>
  <Paragraphs>285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Cactus</vt:lpstr>
      <vt:lpstr>Ch 6 /  함수</vt:lpstr>
      <vt:lpstr>차례</vt:lpstr>
      <vt:lpstr>함수(function)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가변 파라미터 함수 구현</vt:lpstr>
      <vt:lpstr>PowerPoint 프레젠테이션</vt:lpstr>
      <vt:lpstr>재귀함수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PowerPoint 프레젠테이션</vt:lpstr>
      <vt:lpstr>함수</vt:lpstr>
      <vt:lpstr>PowerPoint 프레젠테이션</vt:lpstr>
      <vt:lpstr>call by value </vt:lpstr>
      <vt:lpstr>PowerPoint 프레젠테이션</vt:lpstr>
      <vt:lpstr>call by reference </vt:lpstr>
      <vt:lpstr>PowerPoint 프레젠테이션</vt:lpstr>
      <vt:lpstr>call by reference </vt:lpstr>
      <vt:lpstr>PowerPoint 프레젠테이션</vt:lpstr>
      <vt:lpstr>call by reference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ilsoo99</dc:creator>
  <cp:lastModifiedBy>KDU</cp:lastModifiedBy>
  <cp:revision>2028</cp:revision>
  <cp:lastPrinted>1601-01-01T00:00:00Z</cp:lastPrinted>
  <dcterms:created xsi:type="dcterms:W3CDTF">1601-01-01T00:00:00Z</dcterms:created>
  <dcterms:modified xsi:type="dcterms:W3CDTF">2020-03-17T12:20:34Z</dcterms:modified>
</cp:coreProperties>
</file>