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294" r:id="rId2"/>
    <p:sldId id="295" r:id="rId3"/>
    <p:sldId id="310" r:id="rId4"/>
    <p:sldId id="311" r:id="rId5"/>
    <p:sldId id="312" r:id="rId6"/>
    <p:sldId id="313" r:id="rId7"/>
    <p:sldId id="314" r:id="rId8"/>
    <p:sldId id="316" r:id="rId9"/>
    <p:sldId id="315" r:id="rId10"/>
    <p:sldId id="317" r:id="rId11"/>
    <p:sldId id="320" r:id="rId12"/>
    <p:sldId id="318" r:id="rId13"/>
    <p:sldId id="319" r:id="rId14"/>
    <p:sldId id="321" r:id="rId15"/>
    <p:sldId id="322" r:id="rId16"/>
    <p:sldId id="323" r:id="rId17"/>
    <p:sldId id="330" r:id="rId18"/>
    <p:sldId id="325" r:id="rId19"/>
    <p:sldId id="326" r:id="rId20"/>
    <p:sldId id="327" r:id="rId21"/>
    <p:sldId id="328" r:id="rId22"/>
    <p:sldId id="329" r:id="rId23"/>
    <p:sldId id="331" r:id="rId24"/>
    <p:sldId id="333" r:id="rId25"/>
    <p:sldId id="296" r:id="rId26"/>
    <p:sldId id="297" r:id="rId27"/>
    <p:sldId id="298" r:id="rId28"/>
    <p:sldId id="299" r:id="rId29"/>
    <p:sldId id="300" r:id="rId30"/>
    <p:sldId id="302" r:id="rId31"/>
    <p:sldId id="303" r:id="rId32"/>
    <p:sldId id="304" r:id="rId33"/>
    <p:sldId id="305" r:id="rId34"/>
    <p:sldId id="307" r:id="rId35"/>
    <p:sldId id="308" r:id="rId36"/>
    <p:sldId id="334" r:id="rId37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8" autoAdjust="0"/>
    <p:restoredTop sz="90709" autoAdjust="0"/>
  </p:normalViewPr>
  <p:slideViewPr>
    <p:cSldViewPr>
      <p:cViewPr varScale="1">
        <p:scale>
          <a:sx n="105" d="100"/>
          <a:sy n="105" d="100"/>
        </p:scale>
        <p:origin x="-20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The Simple Object Access Protocol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fld id="{A93ED4D5-8BC8-4479-A2AD-C78D8D2DED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9504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fld id="{5AA56F44-26EA-44F5-BD98-8E4FB13A76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7102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294;p22:notes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0963" name="Google Shape;295;p2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387;p33:notes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0179" name="Google Shape;388;p3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394;p34:notes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1203" name="Google Shape;395;p3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409;p35:notes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2227" name="Google Shape;410;p3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329;p27:notes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Google Shape;330;p2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338;p28:notes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3011" name="Google Shape;339;p28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345;p29:notes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4035" name="Google Shape;346;p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345;p29:notes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5059" name="Google Shape;346;p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359;g73e63ec758_0_0:notes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6083" name="Google Shape;360;g73e63ec758_0_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6;g73e63ec758_0_6:notes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7107" name="Google Shape;367;g73e63ec758_0_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373;p31:notes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8131" name="Google Shape;374;p3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380;p32:notes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9155" name="Google Shape;381;p3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atinLnBrk="0">
                  <a:defRPr/>
                </a:pPr>
                <a:endParaRPr kumimoji="0" lang="ko-KR" altLang="en-US" smtClean="0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atinLnBrk="0">
                  <a:defRPr/>
                </a:pPr>
                <a:endParaRPr kumimoji="0" lang="ko-KR" altLang="en-US" smtClean="0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>
                <a:defRPr/>
              </a:pPr>
              <a:endParaRPr kumimoji="0" lang="ko-KR" altLang="en-US" smtClean="0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atinLnBrk="0">
                  <a:defRPr/>
                </a:pPr>
                <a:endParaRPr kumimoji="0" lang="ko-KR" altLang="en-US" smtClean="0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atinLnBrk="0">
                  <a:defRPr/>
                </a:pPr>
                <a:endParaRPr kumimoji="0" lang="ko-KR" altLang="en-US" smtClean="0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atinLnBrk="0">
                  <a:defRPr/>
                </a:pPr>
                <a:endParaRPr kumimoji="0" lang="ko-KR" altLang="en-US" smtClean="0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atinLnBrk="0">
                  <a:defRPr/>
                </a:pPr>
                <a:endParaRPr kumimoji="0" lang="ko-KR" altLang="en-US" smtClean="0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atinLnBrk="0">
                  <a:defRPr/>
                </a:pPr>
                <a:endParaRPr kumimoji="0" lang="ko-KR" altLang="en-US" smtClean="0"/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atinLnBrk="0">
                  <a:defRPr/>
                </a:pPr>
                <a:endParaRPr kumimoji="0" lang="ko-KR" altLang="en-US" smtClean="0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atinLnBrk="0">
                  <a:defRPr/>
                </a:pPr>
                <a:endParaRPr kumimoji="0" lang="ko-KR" altLang="en-US" smtClean="0"/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atinLnBrk="0">
                  <a:defRPr/>
                </a:pPr>
                <a:endParaRPr kumimoji="0" lang="ko-KR" altLang="en-US" smtClean="0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atinLnBrk="0">
                  <a:defRPr/>
                </a:pPr>
                <a:endParaRPr kumimoji="0" lang="ko-KR" altLang="en-US" smtClean="0"/>
              </a:p>
            </p:txBody>
          </p:sp>
        </p:grpSp>
      </p:grpSp>
      <p:sp>
        <p:nvSpPr>
          <p:cNvPr id="19476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9477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EBA456EC-B799-4B74-B8B8-F4581AB30EDD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23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4C93CA13-BB65-4EE4-A634-F881E43FA8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27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83833-F06B-4A99-9BF0-ADFA566F7CDA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013F2-CCAE-466B-B682-CC06935063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36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80C4-B047-47AA-B0FD-C0C892D15B6B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1872D-FD01-4BC0-9127-62FD2EDA71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285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001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25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74E60-20A4-4652-9F71-A139A31101F6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7AD6C-C6AF-4CD3-8897-F6596EE11B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74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86DD1-541B-4BAA-B963-47C6BB1737F1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38572-DC08-4222-A398-DCF192D0E3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1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5FF8E-8D50-4448-A8C6-3560541480D9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75397-DBB7-41CF-B8D0-4306B0D23F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6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3A747-60BC-415B-8D29-4E6077280385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B5FD8-BD00-43DF-BA90-F32F17540A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33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6EB9C-A4C2-42EF-80FC-6BE76E92CAD8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08BE6-F2BB-4B8C-840E-07BC52AD41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817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CD131-F10E-448C-8D34-222312F55470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67D4-519F-447E-B977-C2317DDD1B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8899E-C565-4992-8D76-95A073DEF410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3A8E1-67E4-46F9-A6B5-6209C4E3B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829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8BA47-241C-4760-8E68-9DBF2374952E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73163-3C44-40BC-94E1-228A8AEC5B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59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C3D56-C23A-4572-ACBC-6E1B884B19EC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816D3-1BA8-4856-A1F1-61F566955E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10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141288"/>
            <a:ext cx="9167813" cy="6999288"/>
            <a:chOff x="-15" y="-89"/>
            <a:chExt cx="5775" cy="4409"/>
          </a:xfrm>
        </p:grpSpPr>
        <p:sp>
          <p:nvSpPr>
            <p:cNvPr id="1031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>
                <a:defRPr/>
              </a:pPr>
              <a:endParaRPr kumimoji="0" lang="ko-KR" altLang="en-US" smtClean="0"/>
            </a:p>
          </p:txBody>
        </p:sp>
        <p:sp>
          <p:nvSpPr>
            <p:cNvPr id="1032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>
                <a:defRPr/>
              </a:pPr>
              <a:endParaRPr kumimoji="0" lang="ko-KR" altLang="en-US" smtClean="0"/>
            </a:p>
          </p:txBody>
        </p:sp>
        <p:grpSp>
          <p:nvGrpSpPr>
            <p:cNvPr id="1033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5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6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37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8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latinLnBrk="0">
                    <a:defRPr/>
                  </a:pPr>
                  <a:endParaRPr kumimoji="0" lang="ko-KR" altLang="en-US" smtClean="0"/>
                </a:p>
              </p:txBody>
            </p:sp>
            <p:sp>
              <p:nvSpPr>
                <p:cNvPr id="1039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latinLnBrk="0">
                    <a:defRPr/>
                  </a:pPr>
                  <a:endParaRPr kumimoji="0" lang="ko-KR" altLang="en-US" smtClean="0"/>
                </a:p>
              </p:txBody>
            </p:sp>
            <p:sp>
              <p:nvSpPr>
                <p:cNvPr id="1040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latinLnBrk="0">
                    <a:defRPr/>
                  </a:pPr>
                  <a:endParaRPr kumimoji="0" lang="ko-KR" altLang="en-US" smtClean="0"/>
                </a:p>
              </p:txBody>
            </p:sp>
            <p:sp>
              <p:nvSpPr>
                <p:cNvPr id="1041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latinLnBrk="0">
                    <a:defRPr/>
                  </a:pPr>
                  <a:endParaRPr kumimoji="0" lang="ko-KR" altLang="en-US" smtClean="0"/>
                </a:p>
              </p:txBody>
            </p:sp>
            <p:sp>
              <p:nvSpPr>
                <p:cNvPr id="1042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latinLnBrk="0">
                    <a:defRPr/>
                  </a:pPr>
                  <a:endParaRPr kumimoji="0" lang="ko-KR" altLang="en-US" smtClean="0"/>
                </a:p>
              </p:txBody>
            </p:sp>
            <p:sp>
              <p:nvSpPr>
                <p:cNvPr id="1043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latinLnBrk="0">
                    <a:defRPr/>
                  </a:pPr>
                  <a:endParaRPr kumimoji="0" lang="ko-KR" altLang="en-US" smtClean="0"/>
                </a:p>
              </p:txBody>
            </p:sp>
            <p:sp>
              <p:nvSpPr>
                <p:cNvPr id="1044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latinLnBrk="0">
                    <a:defRPr/>
                  </a:pPr>
                  <a:endParaRPr kumimoji="0" lang="ko-KR" altLang="en-US" smtClean="0"/>
                </a:p>
              </p:txBody>
            </p:sp>
            <p:sp>
              <p:nvSpPr>
                <p:cNvPr id="1045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latinLnBrk="0">
                    <a:defRPr/>
                  </a:pPr>
                  <a:endParaRPr kumimoji="0" lang="ko-KR" altLang="en-US" smtClean="0"/>
                </a:p>
              </p:txBody>
            </p:sp>
            <p:sp>
              <p:nvSpPr>
                <p:cNvPr id="1046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latinLnBrk="0">
                    <a:defRPr/>
                  </a:pPr>
                  <a:endParaRPr kumimoji="0" lang="ko-KR" altLang="en-US" smtClean="0"/>
                </a:p>
              </p:txBody>
            </p:sp>
          </p:grpSp>
        </p:grpSp>
        <p:sp>
          <p:nvSpPr>
            <p:cNvPr id="1034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>
                <a:defRPr/>
              </a:pPr>
              <a:endParaRPr kumimoji="0" lang="ko-KR" altLang="en-US" smtClean="0"/>
            </a:p>
          </p:txBody>
        </p:sp>
      </p:grpSp>
      <p:sp>
        <p:nvSpPr>
          <p:cNvPr id="102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8453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>
                <a:ea typeface="굴림" pitchFamily="50" charset="-127"/>
              </a:defRPr>
            </a:lvl1pPr>
          </a:lstStyle>
          <a:p>
            <a:pPr>
              <a:defRPr/>
            </a:pPr>
            <a:fld id="{AA6D721F-3C13-4337-93F4-756BA5F84050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18455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400">
                <a:ea typeface="굴림" pitchFamily="50" charset="-127"/>
              </a:defRPr>
            </a:lvl1pPr>
          </a:lstStyle>
          <a:p>
            <a:pPr>
              <a:defRPr/>
            </a:pPr>
            <a:fld id="{DA2DDF56-88FD-47F9-8C4D-A1D81463A6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Ch 7 /</a:t>
            </a:r>
            <a:r>
              <a:rPr lang="en-US" altLang="ko-KR" sz="320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  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미리 정의된 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PHP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 함수</a:t>
            </a:r>
            <a:endParaRPr lang="en-US" altLang="ko-KR" smtClean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3075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2800" b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gmdate() </a:t>
            </a:r>
            <a:endParaRPr lang="ko-KR" altLang="en-US" smtClean="0"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55650" y="2276475"/>
          <a:ext cx="3671888" cy="435792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539919"/>
                <a:gridCol w="3131969"/>
              </a:tblGrid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항목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의미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A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오전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/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오후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</a:t>
                      </a: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am/pm)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A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오전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/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오후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</a:t>
                      </a: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AM/PM)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B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스와치 인터넷 타임 </a:t>
                      </a:r>
                      <a:r>
                        <a:rPr lang="en-US" altLang="ko-KR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000, 001 … 999) 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d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날짜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01, 02,… 30, 31)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D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요일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</a:t>
                      </a: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Mon, Fri)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F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월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</a:t>
                      </a: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January)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g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시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1, 2,… 12)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G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시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0, 1,… 23)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h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시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01, 02,… 12)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H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시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00, 01,… 23)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i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분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00, 01, … 59)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I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0: </a:t>
                      </a:r>
                      <a:r>
                        <a:rPr lang="ko-KR" altLang="en-US" sz="1100" b="1" kern="0" spc="0" dirty="0" err="1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썸머타임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 해제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, 1: </a:t>
                      </a:r>
                      <a:r>
                        <a:rPr lang="ko-KR" altLang="en-US" sz="1100" b="1" kern="0" spc="0" dirty="0" err="1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썸머타임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 적용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j 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날짜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1, 2,… 30, 31)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l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요일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</a:t>
                      </a: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Monday, Friday)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3" marR="40333" marT="11152" marB="11152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16463" y="2781300"/>
          <a:ext cx="3887787" cy="377686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779957"/>
                <a:gridCol w="3107830"/>
              </a:tblGrid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L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0: </a:t>
                      </a:r>
                      <a:r>
                        <a:rPr lang="ko-KR" alt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평년</a:t>
                      </a:r>
                      <a:r>
                        <a:rPr lang="en-US" altLang="ko-KR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, 1: </a:t>
                      </a:r>
                      <a:r>
                        <a:rPr lang="ko-KR" alt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윤년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m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월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01, 02,… 12)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M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월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</a:t>
                      </a: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Jan)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n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월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1, 2,… 12)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s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초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00, 01, … 59)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S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날짜를 서수로 표시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</a:t>
                      </a:r>
                      <a:r>
                        <a:rPr lang="en-US" sz="1100" b="1" kern="0" spc="0" dirty="0" err="1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st</a:t>
                      </a: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, </a:t>
                      </a:r>
                      <a:r>
                        <a:rPr lang="en-US" sz="1100" b="1" kern="0" spc="0" dirty="0" err="1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nd</a:t>
                      </a: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, </a:t>
                      </a:r>
                      <a:r>
                        <a:rPr lang="en-US" sz="1100" b="1" kern="0" spc="0" dirty="0" err="1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rd</a:t>
                      </a: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, </a:t>
                      </a:r>
                      <a:r>
                        <a:rPr lang="en-US" sz="1100" b="1" kern="0" spc="0" dirty="0" err="1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th</a:t>
                      </a: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) 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t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주어진 달의 날짜 수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28, 29, 30, 31)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T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타임존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 설정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U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1970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년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1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월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1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일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00:00:00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부터 경과된 초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w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요일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0: 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일요일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, 1: 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월요일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, …0: 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토요일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)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Y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연도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2017)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y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연도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17)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z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연 단위 날짜를 숫자로 표현 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100" b="1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0, …365)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40332" marR="40332" marT="11152" marB="11152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97;p22"/>
          <p:cNvSpPr>
            <a:spLocks noGrp="1"/>
          </p:cNvSpPr>
          <p:nvPr>
            <p:ph type="title"/>
          </p:nvPr>
        </p:nvSpPr>
        <p:spPr/>
        <p:txBody>
          <a:bodyPr lIns="91425" tIns="45700" rIns="91425" bIns="45700"/>
          <a:lstStyle/>
          <a:p>
            <a:endParaRPr lang="ko-KR" altLang="ko-KR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98" name="Google Shape;298;p22"/>
          <p:cNvSpPr txBox="1">
            <a:spLocks noGrp="1"/>
          </p:cNvSpPr>
          <p:nvPr>
            <p:ph type="body" idx="1"/>
          </p:nvPr>
        </p:nvSpPr>
        <p:spPr/>
        <p:txBody>
          <a:bodyPr spcFirstLastPara="1" lIns="91425" tIns="45700" rIns="91425" bIns="4570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gmdate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현재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시스템의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GMT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시간을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리턴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format에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따라서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날짜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또는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시간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등을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문자열로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리턴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timestamp는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1970년 1월 1일부터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특정시간까지의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기간을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초로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환산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mktime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파라미터로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넘겨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받은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hour, minute, second, month, day,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year를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UNIX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운영체제의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timestamp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값으로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변환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is_dst는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입력한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시간대가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낮시간대이면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1,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그렇지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않으면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0을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입력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is_d</a:t>
            </a:r>
            <a:r>
              <a:rPr lang="en-US" dirty="0" err="1">
                <a:latin typeface="helvetica" pitchFamily="34" charset="0"/>
                <a:ea typeface="굴림" pitchFamily="50" charset="-127"/>
                <a:cs typeface="helvetica" pitchFamily="34" charset="0"/>
              </a:rPr>
              <a:t>s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t는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PHP 7.0.0에서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삭제됨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)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13316" name="Google Shape;299;p22"/>
          <p:cNvSpPr txBox="1">
            <a:spLocks noChangeArrowheads="1"/>
          </p:cNvSpPr>
          <p:nvPr/>
        </p:nvSpPr>
        <p:spPr bwMode="auto">
          <a:xfrm>
            <a:off x="1260475" y="2060575"/>
            <a:ext cx="7632700" cy="4318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lnSpc>
                <a:spcPct val="110000"/>
              </a:lnSpc>
              <a:buClr>
                <a:srgbClr val="0080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gmdate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 format [, int timestamp])</a:t>
            </a:r>
            <a:endParaRPr kumimoji="0" lang="ko-KR" altLang="ko-KR"/>
          </a:p>
        </p:txBody>
      </p:sp>
      <p:sp>
        <p:nvSpPr>
          <p:cNvPr id="13317" name="Google Shape;300;p22"/>
          <p:cNvSpPr txBox="1">
            <a:spLocks noChangeArrowheads="1"/>
          </p:cNvSpPr>
          <p:nvPr/>
        </p:nvSpPr>
        <p:spPr bwMode="auto">
          <a:xfrm>
            <a:off x="1260475" y="4437063"/>
            <a:ext cx="7632700" cy="7207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lnSpc>
                <a:spcPct val="110000"/>
              </a:lnSpc>
              <a:buClr>
                <a:srgbClr val="0080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mktime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(int hour, int minute, int second, int month, int day,</a:t>
            </a:r>
            <a:endParaRPr kumimoji="0" lang="ko-KR" altLang="ko-KR"/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4D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int year [, int is_dst])</a:t>
            </a:r>
            <a:endParaRPr kumimoji="0" lang="ko-KR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helvetica" pitchFamily="34" charset="0"/>
                <a:ea typeface="굴림" charset="-127"/>
                <a:cs typeface="helvetica" pitchFamily="34" charset="0"/>
              </a:rPr>
              <a:t>SOURCE</a:t>
            </a:r>
            <a:endParaRPr lang="ko-KR" altLang="en-US" dirty="0" smtClean="0">
              <a:latin typeface="helvetica" pitchFamily="34" charset="0"/>
              <a:ea typeface="굴림" charset="-127"/>
              <a:cs typeface="helvetica" pitchFamily="34" charset="0"/>
            </a:endParaRPr>
          </a:p>
          <a:p>
            <a:pPr marL="0" indent="0">
              <a:buFontTx/>
              <a:buNone/>
              <a:defRPr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87450" y="2016125"/>
            <a:ext cx="7632700" cy="357346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&lt;?PHP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latin typeface="Courier New" pitchFamily="49" charset="0"/>
              </a:rPr>
              <a:t>$year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gmdate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("Y");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latin typeface="Courier New" pitchFamily="49" charset="0"/>
              </a:rPr>
              <a:t>$mon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gmdate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("m");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latin typeface="Courier New" pitchFamily="49" charset="0"/>
              </a:rPr>
              <a:t>  $day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gmdate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("d");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latin typeface="Courier New" pitchFamily="49" charset="0"/>
              </a:rPr>
              <a:t>  $hour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gmdate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("G");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latin typeface="Courier New" pitchFamily="49" charset="0"/>
              </a:rPr>
              <a:t>  $min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gmdate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("i");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latin typeface="Courier New" pitchFamily="49" charset="0"/>
              </a:rPr>
              <a:t>  $sec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gmdate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("s");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nn-NO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latin typeface="Courier New" pitchFamily="49" charset="0"/>
              </a:rPr>
              <a:t>  $seoul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getdate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mktime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nn-NO" altLang="ko-KR" sz="1400" b="1">
                <a:latin typeface="Courier New" pitchFamily="49" charset="0"/>
              </a:rPr>
              <a:t>$hour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+9</a:t>
            </a:r>
            <a:r>
              <a:rPr lang="nn-NO" altLang="ko-KR" sz="1400" b="1">
                <a:latin typeface="Courier New" pitchFamily="49" charset="0"/>
              </a:rPr>
              <a:t>,$min, $sec, $mon, $day, $year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));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print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"Seoul : " 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nn-NO" altLang="ko-KR" sz="1400" b="1">
                <a:latin typeface="Courier New" pitchFamily="49" charset="0"/>
              </a:rPr>
              <a:t>$seoul[year]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."-".</a:t>
            </a:r>
            <a:r>
              <a:rPr lang="nn-NO" altLang="ko-KR" sz="1400" b="1">
                <a:latin typeface="Courier New" pitchFamily="49" charset="0"/>
              </a:rPr>
              <a:t>$seoul[mon]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."-".</a:t>
            </a:r>
            <a:r>
              <a:rPr lang="nn-NO" altLang="ko-KR" sz="1400" b="1">
                <a:latin typeface="Courier New" pitchFamily="49" charset="0"/>
              </a:rPr>
              <a:t>$seoul[mday]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."@".</a:t>
            </a:r>
            <a:r>
              <a:rPr lang="nn-NO" altLang="ko-KR" sz="1400" b="1">
                <a:latin typeface="Courier New" pitchFamily="49" charset="0"/>
              </a:rPr>
              <a:t>$seoul[hours]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  .":". </a:t>
            </a:r>
            <a:r>
              <a:rPr lang="nn-NO" altLang="ko-KR" sz="1400" b="1">
                <a:latin typeface="Courier New" pitchFamily="49" charset="0"/>
              </a:rPr>
              <a:t>$seoul[minutes]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.":"</a:t>
            </a:r>
            <a:r>
              <a:rPr lang="nn-NO" altLang="ko-KR" sz="1400" b="1">
                <a:latin typeface="Courier New" pitchFamily="49" charset="0"/>
              </a:rPr>
              <a:t>.$seoul[seconds]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."(24h:min:sec)&lt;br&gt;";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143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helvetica" pitchFamily="34" charset="0"/>
                <a:ea typeface="굴림" charset="-127"/>
                <a:cs typeface="helvetica" pitchFamily="34" charset="0"/>
              </a:rPr>
              <a:t>SOURCE</a:t>
            </a:r>
            <a:endParaRPr lang="ko-KR" altLang="en-US" dirty="0" smtClean="0">
              <a:latin typeface="helvetica" pitchFamily="34" charset="0"/>
              <a:ea typeface="굴림" charset="-127"/>
              <a:cs typeface="helvetica" pitchFamily="34" charset="0"/>
            </a:endParaRPr>
          </a:p>
          <a:p>
            <a:pPr marL="0" indent="0">
              <a:buFontTx/>
              <a:buNone/>
              <a:defRPr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87450" y="2060575"/>
            <a:ext cx="7632700" cy="29527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nn-NO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latin typeface="Courier New" pitchFamily="49" charset="0"/>
              </a:rPr>
              <a:t>  $ny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getdate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mktime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nn-NO" altLang="ko-KR" sz="1400" b="1">
                <a:latin typeface="Courier New" pitchFamily="49" charset="0"/>
              </a:rPr>
              <a:t>$hour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-5</a:t>
            </a:r>
            <a:r>
              <a:rPr lang="nn-NO" altLang="ko-KR" sz="1400" b="1">
                <a:latin typeface="Courier New" pitchFamily="49" charset="0"/>
              </a:rPr>
              <a:t>,$min, $sec, $mon, $day, $year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));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  print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"New York : " 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nn-NO" altLang="ko-KR" sz="1400" b="1">
                <a:latin typeface="Courier New" pitchFamily="49" charset="0"/>
              </a:rPr>
              <a:t>$ny[year].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"-"</a:t>
            </a:r>
            <a:r>
              <a:rPr lang="nn-NO" altLang="ko-KR" sz="1400" b="1">
                <a:latin typeface="Courier New" pitchFamily="49" charset="0"/>
              </a:rPr>
              <a:t>.$ny[mon]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."-"</a:t>
            </a:r>
            <a:r>
              <a:rPr lang="nn-NO" altLang="ko-KR" sz="1400" b="1">
                <a:latin typeface="Courier New" pitchFamily="49" charset="0"/>
              </a:rPr>
              <a:t>.$ny[mday]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."@".</a:t>
            </a:r>
            <a:r>
              <a:rPr lang="nn-NO" altLang="ko-KR" sz="1400" b="1">
                <a:latin typeface="Courier New" pitchFamily="49" charset="0"/>
              </a:rPr>
              <a:t>$ny[hours]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.":".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nn-NO" altLang="ko-KR" sz="1400" b="1">
                <a:latin typeface="Courier New" pitchFamily="49" charset="0"/>
              </a:rPr>
              <a:t>$ny[minutes].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":"</a:t>
            </a:r>
            <a:r>
              <a:rPr lang="nn-NO" altLang="ko-KR" sz="1400" b="1">
                <a:latin typeface="Courier New" pitchFamily="49" charset="0"/>
              </a:rPr>
              <a:t>.$ny[seconds]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."(24h:min:sec)&lt;br&gt;";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nn-NO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latin typeface="Courier New" pitchFamily="49" charset="0"/>
              </a:rPr>
              <a:t>$paris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getdate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mktime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nn-NO" altLang="ko-KR" sz="1400" b="1">
                <a:latin typeface="Courier New" pitchFamily="49" charset="0"/>
              </a:rPr>
              <a:t>$hour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+1,</a:t>
            </a:r>
            <a:r>
              <a:rPr lang="nn-NO" altLang="ko-KR" sz="1400" b="1">
                <a:latin typeface="Courier New" pitchFamily="49" charset="0"/>
              </a:rPr>
              <a:t>$min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nn-NO" altLang="ko-KR" sz="1400" b="1">
                <a:latin typeface="Courier New" pitchFamily="49" charset="0"/>
              </a:rPr>
              <a:t>$sec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nn-NO" altLang="ko-KR" sz="1400" b="1">
                <a:latin typeface="Courier New" pitchFamily="49" charset="0"/>
              </a:rPr>
              <a:t>$mon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nn-NO" altLang="ko-KR" sz="1400" b="1">
                <a:latin typeface="Courier New" pitchFamily="49" charset="0"/>
              </a:rPr>
              <a:t>$day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nn-NO" altLang="ko-KR" sz="1400" b="1">
                <a:latin typeface="Courier New" pitchFamily="49" charset="0"/>
              </a:rPr>
              <a:t>$year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));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  print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"Paris : " 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nn-NO" altLang="ko-KR" sz="1400" b="1">
                <a:latin typeface="Courier New" pitchFamily="49" charset="0"/>
              </a:rPr>
              <a:t>$paris[year]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."-"</a:t>
            </a:r>
            <a:r>
              <a:rPr lang="nn-NO" altLang="ko-KR" sz="1400" b="1">
                <a:latin typeface="Courier New" pitchFamily="49" charset="0"/>
              </a:rPr>
              <a:t>.$paris[mon].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"-"</a:t>
            </a:r>
            <a:r>
              <a:rPr lang="nn-NO" altLang="ko-KR" sz="1400" b="1">
                <a:latin typeface="Courier New" pitchFamily="49" charset="0"/>
              </a:rPr>
              <a:t>.$paris[mday]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."@"</a:t>
            </a:r>
            <a:r>
              <a:rPr lang="nn-NO" altLang="ko-KR" sz="1400" b="1">
                <a:latin typeface="Courier New" pitchFamily="49" charset="0"/>
              </a:rPr>
              <a:t>.$paris[hours]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  ":". </a:t>
            </a:r>
            <a:r>
              <a:rPr lang="nn-NO" altLang="ko-KR" sz="1400" b="1">
                <a:latin typeface="Courier New" pitchFamily="49" charset="0"/>
              </a:rPr>
              <a:t>$paris[minutes]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.":"</a:t>
            </a:r>
            <a:r>
              <a:rPr lang="nn-NO" altLang="ko-KR" sz="1400" b="1">
                <a:latin typeface="Courier New" pitchFamily="49" charset="0"/>
              </a:rPr>
              <a:t>.$paris[seconds].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"(24h:min:sec)&lt;br&gt;";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?&gt;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15369" name="_x239396672" descr="EMB0000125009c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184775"/>
            <a:ext cx="76327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332;p27"/>
          <p:cNvSpPr>
            <a:spLocks noGrp="1"/>
          </p:cNvSpPr>
          <p:nvPr>
            <p:ph type="title"/>
          </p:nvPr>
        </p:nvSpPr>
        <p:spPr/>
        <p:txBody>
          <a:bodyPr lIns="91425" tIns="45700" rIns="91425" bIns="45700"/>
          <a:lstStyle/>
          <a:p>
            <a:pPr latinLnBrk="1"/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고정밀도 계산 함수</a:t>
            </a:r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3" name="Google Shape;333;p27"/>
          <p:cNvSpPr txBox="1">
            <a:spLocks noGrp="1"/>
          </p:cNvSpPr>
          <p:nvPr>
            <p:ph type="body" idx="1"/>
          </p:nvPr>
        </p:nvSpPr>
        <p:spPr/>
        <p:txBody>
          <a:bodyPr spcFirstLastPara="1" lIns="91425" tIns="45700" rIns="91425" bIns="4570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/>
            </a:pP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두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정수를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더하기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PHP에서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숫자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표기의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한계를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12자리로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	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제한했기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때문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계산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결과가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13자리의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수이기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때문에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자동적으로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	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숫자를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부동소수점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형식으로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변환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임의의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정밀도를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갖는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계산을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하기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위해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bcadd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(),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bcsub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(),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bcmul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()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등의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함수를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사용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16388" name="Google Shape;334;p27"/>
          <p:cNvSpPr txBox="1">
            <a:spLocks noChangeArrowheads="1"/>
          </p:cNvSpPr>
          <p:nvPr/>
        </p:nvSpPr>
        <p:spPr bwMode="auto">
          <a:xfrm>
            <a:off x="1042988" y="2060575"/>
            <a:ext cx="7632700" cy="17287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lnSpc>
                <a:spcPct val="110000"/>
              </a:lnSpc>
              <a:buClr>
                <a:srgbClr val="FF33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&lt;?PHP</a:t>
            </a:r>
            <a:endParaRPr kumimoji="0" lang="ko-KR" altLang="ko-KR"/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4D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$num1 = 999999999999;</a:t>
            </a:r>
            <a:endParaRPr kumimoji="0" lang="ko-KR" altLang="ko-KR"/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4D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$num2 = $num1 + 2;</a:t>
            </a:r>
            <a:endParaRPr kumimoji="0" lang="ko-KR" altLang="ko-KR"/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0000"/>
              </a:buClr>
              <a:buSzPts val="1400"/>
              <a:buFont typeface="Times New Roman" pitchFamily="18" charset="0"/>
              <a:buNone/>
            </a:pPr>
            <a:endParaRPr kumimoji="0" lang="ko-KR" altLang="ko-KR" sz="1400" b="1">
              <a:solidFill>
                <a:srgbClr val="0066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$num2 . “&lt;br&gt;”;</a:t>
            </a:r>
            <a:endParaRPr kumimoji="0" lang="ko-KR" altLang="ko-KR"/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FF33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?&gt;</a:t>
            </a:r>
            <a:endParaRPr kumimoji="0" lang="ko-KR" altLang="ko-KR"/>
          </a:p>
        </p:txBody>
      </p:sp>
      <p:sp>
        <p:nvSpPr>
          <p:cNvPr id="335" name="Google Shape;335;p27"/>
          <p:cNvSpPr/>
          <p:nvPr/>
        </p:nvSpPr>
        <p:spPr>
          <a:xfrm rot="2520000">
            <a:off x="6227763" y="3357563"/>
            <a:ext cx="984250" cy="71913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12700" cap="sq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  <a:effectLst>
            <a:outerShdw blurRad="63500" dist="35921" dir="2700000">
              <a:schemeClr val="lt2"/>
            </a:outerShdw>
          </a:effectLst>
        </p:spPr>
        <p:txBody>
          <a:bodyPr spcFirstLastPara="1" lIns="91425" tIns="45700" rIns="91425" bIns="45700" anchor="ctr"/>
          <a:lstStyle/>
          <a:p>
            <a:pPr eaLnBrk="0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90" name="Google Shape;336;p27"/>
          <p:cNvSpPr txBox="1">
            <a:spLocks noChangeArrowheads="1"/>
          </p:cNvSpPr>
          <p:nvPr/>
        </p:nvSpPr>
        <p:spPr bwMode="auto">
          <a:xfrm>
            <a:off x="6877050" y="407670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buClr>
                <a:srgbClr val="003399"/>
              </a:buClr>
              <a:buSzPts val="3600"/>
              <a:buFont typeface="Times New Roman" pitchFamily="18" charset="0"/>
              <a:buNone/>
            </a:pPr>
            <a:r>
              <a:rPr kumimoji="0" lang="en-US" altLang="ko-KR" sz="3600" b="1">
                <a:solidFill>
                  <a:srgbClr val="003399"/>
                </a:solidFill>
                <a:cs typeface="Times New Roman" pitchFamily="18" charset="0"/>
                <a:sym typeface="Times New Roman" pitchFamily="18" charset="0"/>
              </a:rPr>
              <a:t>1E+12</a:t>
            </a:r>
            <a:endParaRPr kumimoji="0" lang="ko-KR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341;p28"/>
          <p:cNvSpPr>
            <a:spLocks noGrp="1"/>
          </p:cNvSpPr>
          <p:nvPr>
            <p:ph type="title"/>
          </p:nvPr>
        </p:nvSpPr>
        <p:spPr/>
        <p:txBody>
          <a:bodyPr lIns="91425" tIns="45700" rIns="91425" bIns="45700"/>
          <a:lstStyle/>
          <a:p>
            <a:endParaRPr lang="ko-KR" altLang="ko-KR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42" name="Google Shape;342;p28"/>
          <p:cNvSpPr txBox="1">
            <a:spLocks noGrp="1"/>
          </p:cNvSpPr>
          <p:nvPr>
            <p:ph type="body" idx="1"/>
          </p:nvPr>
        </p:nvSpPr>
        <p:spPr/>
        <p:txBody>
          <a:bodyPr spcFirstLastPara="1" lIns="91425" tIns="45700" rIns="91425" bIns="4570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임의의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정밀도를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갖는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계산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함수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scale은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소수점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아래로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몇번째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자리까지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계산할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것인지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지정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17412" name="Google Shape;343;p28"/>
          <p:cNvSpPr txBox="1">
            <a:spLocks noChangeArrowheads="1"/>
          </p:cNvSpPr>
          <p:nvPr/>
        </p:nvSpPr>
        <p:spPr bwMode="auto">
          <a:xfrm>
            <a:off x="1260475" y="2132013"/>
            <a:ext cx="7632700" cy="2160587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lnSpc>
                <a:spcPct val="120000"/>
              </a:lnSpc>
              <a:buClr>
                <a:srgbClr val="0080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bcadd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 left, string right [, int scale])</a:t>
            </a:r>
            <a:endParaRPr kumimoji="0" lang="ko-KR" altLang="ko-KR"/>
          </a:p>
          <a:p>
            <a:pPr latinLnBrk="0">
              <a:lnSpc>
                <a:spcPct val="120000"/>
              </a:lnSpc>
              <a:spcBef>
                <a:spcPts val="275"/>
              </a:spcBef>
              <a:buClr>
                <a:srgbClr val="0080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bcsub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(string left, string right [, int scale])</a:t>
            </a:r>
            <a:endParaRPr kumimoji="0" lang="ko-KR" altLang="ko-KR"/>
          </a:p>
          <a:p>
            <a:pPr latinLnBrk="0">
              <a:lnSpc>
                <a:spcPct val="120000"/>
              </a:lnSpc>
              <a:spcBef>
                <a:spcPts val="275"/>
              </a:spcBef>
              <a:buClr>
                <a:srgbClr val="0080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bcmul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(string left, string right [, int scale])</a:t>
            </a:r>
            <a:endParaRPr kumimoji="0" lang="ko-KR" altLang="ko-KR"/>
          </a:p>
          <a:p>
            <a:pPr latinLnBrk="0">
              <a:lnSpc>
                <a:spcPct val="120000"/>
              </a:lnSpc>
              <a:spcBef>
                <a:spcPts val="275"/>
              </a:spcBef>
              <a:buClr>
                <a:srgbClr val="0080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bcdiv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(string left, string right [, int scale])</a:t>
            </a:r>
            <a:endParaRPr kumimoji="0" lang="ko-KR" altLang="ko-KR"/>
          </a:p>
          <a:p>
            <a:pPr latinLnBrk="0">
              <a:lnSpc>
                <a:spcPct val="120000"/>
              </a:lnSpc>
              <a:spcBef>
                <a:spcPts val="275"/>
              </a:spcBef>
              <a:buClr>
                <a:srgbClr val="0080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bcmod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(string left, string modulus)</a:t>
            </a:r>
            <a:endParaRPr kumimoji="0" lang="ko-KR" altLang="ko-KR"/>
          </a:p>
          <a:p>
            <a:pPr latinLnBrk="0">
              <a:lnSpc>
                <a:spcPct val="120000"/>
              </a:lnSpc>
              <a:spcBef>
                <a:spcPts val="275"/>
              </a:spcBef>
              <a:buClr>
                <a:srgbClr val="0080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bcsqrt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(string operand [, int scale])</a:t>
            </a:r>
            <a:endParaRPr kumimoji="0" lang="ko-KR" altLang="ko-KR"/>
          </a:p>
          <a:p>
            <a:pPr latinLnBrk="0">
              <a:lnSpc>
                <a:spcPct val="120000"/>
              </a:lnSpc>
              <a:spcBef>
                <a:spcPts val="275"/>
              </a:spcBef>
              <a:buClr>
                <a:srgbClr val="0080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bcpow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</a:t>
            </a: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operand, string exp)</a:t>
            </a:r>
            <a:endParaRPr kumimoji="0" lang="ko-KR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348;p29"/>
          <p:cNvSpPr>
            <a:spLocks noGrp="1"/>
          </p:cNvSpPr>
          <p:nvPr>
            <p:ph type="title"/>
          </p:nvPr>
        </p:nvSpPr>
        <p:spPr/>
        <p:txBody>
          <a:bodyPr lIns="91425" tIns="45700" rIns="91425" bIns="45700"/>
          <a:lstStyle/>
          <a:p>
            <a:endParaRPr lang="ko-KR" altLang="ko-KR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8435" name="Google Shape;349;p29"/>
          <p:cNvSpPr>
            <a:spLocks noGrp="1"/>
          </p:cNvSpPr>
          <p:nvPr>
            <p:ph type="body" idx="1"/>
          </p:nvPr>
        </p:nvSpPr>
        <p:spPr/>
        <p:txBody>
          <a:bodyPr lIns="91425" tIns="45700" rIns="91425" bIns="45700"/>
          <a:lstStyle/>
          <a:p>
            <a:pPr>
              <a:spcBef>
                <a:spcPct val="0"/>
              </a:spcBef>
              <a:buClr>
                <a:srgbClr val="000000"/>
              </a:buClr>
              <a:buSzPts val="2400"/>
              <a:buFont typeface="Times New Roman" pitchFamily="18" charset="0"/>
              <a:buChar char="•"/>
            </a:pPr>
            <a:r>
              <a:rPr lang="ko-KR" altLang="en-US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helvetica" pitchFamily="34" charset="0"/>
                <a:sym typeface="Times New Roman" pitchFamily="18" charset="0"/>
              </a:rPr>
              <a:t>예제</a:t>
            </a:r>
            <a:endParaRPr lang="ko-KR" smtClean="0">
              <a:latin typeface="굴림" pitchFamily="50" charset="-127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18436" name="Google Shape;350;p29"/>
          <p:cNvSpPr txBox="1">
            <a:spLocks noChangeArrowheads="1"/>
          </p:cNvSpPr>
          <p:nvPr/>
        </p:nvSpPr>
        <p:spPr bwMode="auto">
          <a:xfrm>
            <a:off x="1258888" y="2060575"/>
            <a:ext cx="7632700" cy="468153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lnSpc>
                <a:spcPct val="110000"/>
              </a:lnSpc>
              <a:buClr>
                <a:srgbClr val="FF33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&lt;?PHP</a:t>
            </a:r>
            <a:endParaRPr kumimoji="0" lang="en-US" altLang="ko-KR" sz="1400" b="1">
              <a:solidFill>
                <a:srgbClr val="0066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$num1 = 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"77777777777777777777777777777777777.5555555555555555555555555";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$num2 = 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"22222222222222222222222222222222222.3333333333333333333333333";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$num3 = "12345678901234567890123456789";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$num4 = "90000000000000000000000000000";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endParaRPr kumimoji="0" lang="en-US" altLang="ko-KR" sz="1400" b="1">
              <a:solidFill>
                <a:srgbClr val="0066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$value = bcadd ($num1, $num2, 20);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print "bcadd: " . $value . "&lt;br&gt;";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endParaRPr kumimoji="0" lang="en-US" altLang="ko-KR" sz="1400" b="1">
              <a:solidFill>
                <a:srgbClr val="0066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$value = bcsub ($num1, $num2, 20);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print "bcsub: " . $value . "&lt;br&gt;";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endParaRPr kumimoji="0" lang="en-US" altLang="ko-KR" sz="1400" b="1">
              <a:solidFill>
                <a:srgbClr val="0066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$value = bcdiv ($num2, "2", 10);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print "bcdiv: " . $value . "&lt;br&gt;";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348;p29"/>
          <p:cNvSpPr>
            <a:spLocks noGrp="1"/>
          </p:cNvSpPr>
          <p:nvPr>
            <p:ph type="title"/>
          </p:nvPr>
        </p:nvSpPr>
        <p:spPr/>
        <p:txBody>
          <a:bodyPr lIns="91425" tIns="45700" rIns="91425" bIns="45700"/>
          <a:lstStyle/>
          <a:p>
            <a:endParaRPr lang="ko-KR" altLang="ko-KR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9459" name="Google Shape;349;p29"/>
          <p:cNvSpPr>
            <a:spLocks noGrp="1"/>
          </p:cNvSpPr>
          <p:nvPr>
            <p:ph type="body" idx="1"/>
          </p:nvPr>
        </p:nvSpPr>
        <p:spPr/>
        <p:txBody>
          <a:bodyPr lIns="91425" tIns="45700" rIns="91425" bIns="45700"/>
          <a:lstStyle/>
          <a:p>
            <a:pPr marL="0" indent="0">
              <a:spcBef>
                <a:spcPct val="0"/>
              </a:spcBef>
              <a:buClr>
                <a:srgbClr val="000000"/>
              </a:buClr>
              <a:buSzPts val="2400"/>
              <a:buFontTx/>
              <a:buNone/>
            </a:pPr>
            <a:endParaRPr lang="ko-KR" altLang="ko-KR" smtClean="0"/>
          </a:p>
        </p:txBody>
      </p:sp>
      <p:sp>
        <p:nvSpPr>
          <p:cNvPr id="19460" name="Google Shape;350;p29"/>
          <p:cNvSpPr txBox="1">
            <a:spLocks noChangeArrowheads="1"/>
          </p:cNvSpPr>
          <p:nvPr/>
        </p:nvSpPr>
        <p:spPr bwMode="auto">
          <a:xfrm>
            <a:off x="1258888" y="2060575"/>
            <a:ext cx="7632700" cy="18002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$value = bcmod ($num3, 2);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print "bcmod: " . $value . "&lt;br&gt;";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endParaRPr kumimoji="0" lang="en-US" altLang="ko-KR" sz="1400" b="1">
              <a:solidFill>
                <a:srgbClr val="0066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$value = bcsqrt ($num4, 20);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print "bcsqrt: " . $value . "&lt;br&gt;";</a:t>
            </a: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FF33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?&gt;</a:t>
            </a:r>
            <a:endParaRPr kumimoji="0" lang="ko-KR" altLang="ko-KR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19462" name="_x239397232" descr="EMB0000125009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08500"/>
            <a:ext cx="763270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62;g73e63ec758_0_0"/>
          <p:cNvSpPr>
            <a:spLocks noGrp="1"/>
          </p:cNvSpPr>
          <p:nvPr>
            <p:ph type="title"/>
          </p:nvPr>
        </p:nvSpPr>
        <p:spPr/>
        <p:txBody>
          <a:bodyPr lIns="91425" tIns="45700" rIns="91425" bIns="45700"/>
          <a:lstStyle/>
          <a:p>
            <a:endParaRPr lang="ko-KR" altLang="ko-KR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Google Shape;363;g73e63ec758_0_0"/>
          <p:cNvSpPr>
            <a:spLocks noGrp="1"/>
          </p:cNvSpPr>
          <p:nvPr>
            <p:ph type="body" idx="1"/>
          </p:nvPr>
        </p:nvSpPr>
        <p:spPr/>
        <p:txBody>
          <a:bodyPr lIns="91425" tIns="45700" rIns="91425" bIns="45700"/>
          <a:lstStyle/>
          <a:p>
            <a:pPr>
              <a:spcBef>
                <a:spcPct val="0"/>
              </a:spcBef>
              <a:buClr>
                <a:srgbClr val="000000"/>
              </a:buClr>
              <a:buSzPts val="2400"/>
              <a:buFont typeface="Times New Roman" pitchFamily="18" charset="0"/>
              <a:buChar char="•"/>
            </a:pPr>
            <a:r>
              <a:rPr lang="ko-KR" altLang="en-US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  <a:sym typeface="Times New Roman" pitchFamily="18" charset="0"/>
              </a:rPr>
              <a:t>예제</a:t>
            </a:r>
            <a:endParaRPr lang="ko-KR" smtClean="0">
              <a:ea typeface="굴림" pitchFamily="50" charset="-127"/>
            </a:endParaRPr>
          </a:p>
        </p:txBody>
      </p:sp>
      <p:sp>
        <p:nvSpPr>
          <p:cNvPr id="20484" name="Google Shape;364;g73e63ec758_0_0"/>
          <p:cNvSpPr txBox="1">
            <a:spLocks noChangeArrowheads="1"/>
          </p:cNvSpPr>
          <p:nvPr/>
        </p:nvSpPr>
        <p:spPr bwMode="auto">
          <a:xfrm>
            <a:off x="1258888" y="2605088"/>
            <a:ext cx="7632700" cy="2462212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lnSpc>
                <a:spcPct val="110000"/>
              </a:lnSpc>
              <a:buClr>
                <a:srgbClr val="FF3300"/>
              </a:buClr>
              <a:buSzPts val="1400"/>
              <a:buFont typeface="Courier New" pitchFamily="49" charset="0"/>
              <a:buNone/>
            </a:pPr>
            <a:endParaRPr kumimoji="0" lang="ko-KR" altLang="ko-KR" b="1">
              <a:solidFill>
                <a:srgbClr val="FF33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latinLnBrk="0">
              <a:lnSpc>
                <a:spcPct val="110000"/>
              </a:lnSpc>
              <a:buClr>
                <a:srgbClr val="FF33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&lt;?PHP</a:t>
            </a:r>
            <a:endParaRPr kumimoji="0" lang="ko-KR" altLang="ko-KR"/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for ($x = 10; $x &lt; 151; $x = $x + 10) {</a:t>
            </a:r>
            <a:endParaRPr kumimoji="0" lang="ko-KR" altLang="ko-KR" sz="1400" b="1">
              <a:solidFill>
                <a:srgbClr val="0066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print (“bcpow(2,” . $x . “) = (” . bcpow(2, $x) . “)&lt;br&gt;”);</a:t>
            </a:r>
            <a:endParaRPr kumimoji="0" lang="ko-KR" altLang="ko-KR" sz="1400" b="1">
              <a:solidFill>
                <a:srgbClr val="0066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}</a:t>
            </a:r>
            <a:endParaRPr kumimoji="0" lang="ko-KR" altLang="ko-KR" sz="1400" b="1">
              <a:solidFill>
                <a:srgbClr val="0066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FF33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?&gt;</a:t>
            </a:r>
            <a:endParaRPr kumimoji="0" lang="ko-KR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69;g73e63ec758_0_6"/>
          <p:cNvSpPr>
            <a:spLocks noGrp="1"/>
          </p:cNvSpPr>
          <p:nvPr>
            <p:ph type="title"/>
          </p:nvPr>
        </p:nvSpPr>
        <p:spPr/>
        <p:txBody>
          <a:bodyPr lIns="91425" tIns="45700" rIns="91425" bIns="45700"/>
          <a:lstStyle/>
          <a:p>
            <a:endParaRPr lang="ko-KR" altLang="ko-KR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1507" name="Google Shape;370;g73e63ec758_0_6"/>
          <p:cNvSpPr>
            <a:spLocks noGrp="1"/>
          </p:cNvSpPr>
          <p:nvPr>
            <p:ph type="body" idx="1"/>
          </p:nvPr>
        </p:nvSpPr>
        <p:spPr>
          <a:xfrm>
            <a:off x="900113" y="1628775"/>
            <a:ext cx="7772400" cy="4876800"/>
          </a:xfrm>
        </p:spPr>
        <p:txBody>
          <a:bodyPr lIns="91425" tIns="45700" rIns="91425" bIns="45700"/>
          <a:lstStyle/>
          <a:p>
            <a:pPr>
              <a:spcBef>
                <a:spcPct val="0"/>
              </a:spcBef>
              <a:buClr>
                <a:srgbClr val="000000"/>
              </a:buClr>
              <a:buSzPts val="2200"/>
              <a:buFont typeface="Times New Roman" pitchFamily="18" charset="0"/>
              <a:buChar char="•"/>
            </a:pPr>
            <a:r>
              <a:rPr lang="en-US" altLang="ko-KR" sz="2200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  <a:sym typeface="Times New Roman" pitchFamily="18" charset="0"/>
              </a:rPr>
              <a:t>RESULT</a:t>
            </a:r>
            <a:endParaRPr lang="ko-KR" altLang="ko-KR" smtClean="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21509" name="_x239396432" descr="EMB0000125009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05038"/>
            <a:ext cx="746601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차례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수학함수</a:t>
            </a:r>
            <a:endParaRPr lang="en-US" altLang="ko-KR" dirty="0" smtClean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r>
              <a:rPr lang="ko-KR" altLang="en-US" dirty="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날짜 출력 함수</a:t>
            </a:r>
            <a:endParaRPr lang="en-US" altLang="ko-KR" dirty="0" smtClean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고정밀도 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계산함수</a:t>
            </a:r>
            <a:endParaRPr lang="en-US" altLang="ko-KR" smtClean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난수함</a:t>
            </a:r>
            <a:r>
              <a:rPr lang="ko-KR" altLang="en-US">
                <a:latin typeface="helvetica" pitchFamily="34" charset="0"/>
                <a:ea typeface="굴림" pitchFamily="50" charset="-127"/>
                <a:cs typeface="helvetica" pitchFamily="34" charset="0"/>
              </a:rPr>
              <a:t>수</a:t>
            </a:r>
            <a:endParaRPr lang="en-US" altLang="ko-KR" smtClean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r>
              <a:rPr lang="en-US" altLang="ko-KR" dirty="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__FILE__, __LINE__</a:t>
            </a:r>
          </a:p>
          <a:p>
            <a:r>
              <a:rPr lang="ko-KR" altLang="en-US" dirty="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운영체제와 </a:t>
            </a:r>
            <a:r>
              <a:rPr lang="en-US" altLang="ko-KR" dirty="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PHP </a:t>
            </a:r>
            <a:r>
              <a:rPr lang="ko-KR" altLang="en-US" dirty="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버전</a:t>
            </a:r>
          </a:p>
          <a:p>
            <a:r>
              <a:rPr lang="en-US" altLang="ko-KR" dirty="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GLOBALS</a:t>
            </a:r>
          </a:p>
          <a:p>
            <a:r>
              <a:rPr lang="en-US" altLang="ko-KR" dirty="0" err="1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phpinfo</a:t>
            </a:r>
            <a:r>
              <a:rPr lang="en-US" altLang="ko-KR" dirty="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 ()</a:t>
            </a:r>
          </a:p>
          <a:p>
            <a:r>
              <a:rPr lang="en-US" altLang="ko-KR" dirty="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define 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76;p31"/>
          <p:cNvSpPr>
            <a:spLocks noGrp="1"/>
          </p:cNvSpPr>
          <p:nvPr>
            <p:ph type="title"/>
          </p:nvPr>
        </p:nvSpPr>
        <p:spPr/>
        <p:txBody>
          <a:bodyPr lIns="91425" tIns="45700" rIns="91425" bIns="45700"/>
          <a:lstStyle/>
          <a:p>
            <a:endParaRPr lang="ko-KR" altLang="ko-KR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2531" name="Google Shape;377;p31"/>
          <p:cNvSpPr>
            <a:spLocks noGrp="1"/>
          </p:cNvSpPr>
          <p:nvPr>
            <p:ph type="body" idx="1"/>
          </p:nvPr>
        </p:nvSpPr>
        <p:spPr>
          <a:xfrm>
            <a:off x="900113" y="1628775"/>
            <a:ext cx="7772400" cy="4876800"/>
          </a:xfrm>
        </p:spPr>
        <p:txBody>
          <a:bodyPr lIns="91425" tIns="45700" rIns="91425" bIns="45700"/>
          <a:lstStyle/>
          <a:p>
            <a:pPr>
              <a:spcBef>
                <a:spcPct val="0"/>
              </a:spcBef>
              <a:buClr>
                <a:srgbClr val="000000"/>
              </a:buClr>
              <a:buSzPts val="2200"/>
              <a:buFont typeface="Times New Roman" pitchFamily="18" charset="0"/>
              <a:buChar char="•"/>
            </a:pPr>
            <a:r>
              <a:rPr lang="en-US" altLang="ko-KR" sz="2200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  <a:sym typeface="Times New Roman" pitchFamily="18" charset="0"/>
              </a:rPr>
              <a:t>π </a:t>
            </a:r>
            <a:r>
              <a:rPr lang="ko-KR" altLang="en-US" sz="2200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  <a:sym typeface="Times New Roman" pitchFamily="18" charset="0"/>
              </a:rPr>
              <a:t>값 계산하기</a:t>
            </a:r>
            <a:endParaRPr lang="ko-KR" smtClean="0">
              <a:ea typeface="굴림" pitchFamily="50" charset="-127"/>
            </a:endParaRPr>
          </a:p>
          <a:p>
            <a:pPr lvl="1">
              <a:spcBef>
                <a:spcPts val="475"/>
              </a:spcBef>
              <a:buClr>
                <a:srgbClr val="000000"/>
              </a:buClr>
              <a:buSzPts val="2400"/>
              <a:buFont typeface="Times New Roman" pitchFamily="18" charset="0"/>
              <a:buChar char="•"/>
            </a:pPr>
            <a:r>
              <a:rPr lang="ko-KR" altLang="en-US" sz="2400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  <a:sym typeface="Times New Roman" pitchFamily="18" charset="0"/>
              </a:rPr>
              <a:t>급수</a:t>
            </a:r>
            <a:r>
              <a:rPr lang="en-US" altLang="ko-KR" sz="2400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  <a:sym typeface="Times New Roman" pitchFamily="18" charset="0"/>
              </a:rPr>
              <a:t>(series) </a:t>
            </a:r>
            <a:r>
              <a:rPr lang="ko-KR" altLang="en-US" sz="2400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  <a:sym typeface="Times New Roman" pitchFamily="18" charset="0"/>
              </a:rPr>
              <a:t>이용</a:t>
            </a:r>
            <a:endParaRPr lang="ko-KR" smtClean="0">
              <a:ea typeface="굴림" pitchFamily="50" charset="-127"/>
            </a:endParaRPr>
          </a:p>
        </p:txBody>
      </p:sp>
      <p:pic>
        <p:nvPicPr>
          <p:cNvPr id="22532" name="Google Shape;378;p31" descr="파이계산하기"/>
          <p:cNvPicPr preferRelativeResize="0">
            <a:picLocks noGrp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2250" y="2497138"/>
            <a:ext cx="4940300" cy="452437"/>
          </a:xfrm>
        </p:spPr>
      </p:pic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83;p32"/>
          <p:cNvSpPr>
            <a:spLocks noGrp="1"/>
          </p:cNvSpPr>
          <p:nvPr>
            <p:ph type="title"/>
          </p:nvPr>
        </p:nvSpPr>
        <p:spPr/>
        <p:txBody>
          <a:bodyPr lIns="91425" tIns="45700" rIns="91425" bIns="45700"/>
          <a:lstStyle/>
          <a:p>
            <a:endParaRPr lang="ko-KR" altLang="ko-KR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3555" name="Google Shape;384;p32"/>
          <p:cNvSpPr>
            <a:spLocks noGrp="1"/>
          </p:cNvSpPr>
          <p:nvPr>
            <p:ph type="body" idx="1"/>
          </p:nvPr>
        </p:nvSpPr>
        <p:spPr/>
        <p:txBody>
          <a:bodyPr lIns="91425" tIns="45700" rIns="91425" bIns="45700"/>
          <a:lstStyle/>
          <a:p>
            <a:pPr>
              <a:spcBef>
                <a:spcPct val="0"/>
              </a:spcBef>
              <a:buClr>
                <a:srgbClr val="000000"/>
              </a:buClr>
              <a:buSzPts val="2400"/>
              <a:buFont typeface="Times New Roman" pitchFamily="18" charset="0"/>
              <a:buChar char="•"/>
            </a:pPr>
            <a:r>
              <a:rPr lang="ko-KR" altLang="en-US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  <a:sym typeface="Times New Roman" pitchFamily="18" charset="0"/>
              </a:rPr>
              <a:t>예제</a:t>
            </a:r>
            <a:endParaRPr lang="ko-KR" smtClean="0">
              <a:ea typeface="굴림" pitchFamily="50" charset="-127"/>
            </a:endParaRPr>
          </a:p>
        </p:txBody>
      </p:sp>
      <p:sp>
        <p:nvSpPr>
          <p:cNvPr id="23556" name="Google Shape;385;p32"/>
          <p:cNvSpPr txBox="1">
            <a:spLocks noChangeArrowheads="1"/>
          </p:cNvSpPr>
          <p:nvPr/>
        </p:nvSpPr>
        <p:spPr bwMode="auto">
          <a:xfrm>
            <a:off x="1187450" y="2060575"/>
            <a:ext cx="7632700" cy="460851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buClr>
                <a:srgbClr val="FF33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&lt;?PHP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function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pi_func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($iteration, $scale)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{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4D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$value 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 “0”;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for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($i = 1; $i &lt;= $iteration; $i++)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4D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{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if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(($i % 2) == 0)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4D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$value 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bcsub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($value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bcdiv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(12,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bcpow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($i,2),$scale),$scale);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else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4D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$value 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bcadd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($value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bcdiv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(12,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bcpow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($i,2),$scale),$scale);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}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$pi_value 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bcsqrt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($value, $scale);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(“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PI: “ . $pi_value 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. “&lt;br&gt;”);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}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pi_func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(10000, 50);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pi_func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(20000, 50);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pi_func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(30000, 50);</a:t>
            </a:r>
            <a:endParaRPr kumimoji="0" lang="ko-KR" altLang="ko-KR"/>
          </a:p>
          <a:p>
            <a:pPr latinLnBrk="0"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?&gt;</a:t>
            </a:r>
            <a:endParaRPr kumimoji="0" lang="ko-KR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90;p33"/>
          <p:cNvSpPr>
            <a:spLocks noGrp="1"/>
          </p:cNvSpPr>
          <p:nvPr>
            <p:ph type="title"/>
          </p:nvPr>
        </p:nvSpPr>
        <p:spPr/>
        <p:txBody>
          <a:bodyPr lIns="91425" tIns="45700" rIns="91425" bIns="45700"/>
          <a:lstStyle/>
          <a:p>
            <a:endParaRPr lang="ko-KR" altLang="ko-KR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4579" name="Google Shape;391;p33"/>
          <p:cNvSpPr>
            <a:spLocks noGrp="1"/>
          </p:cNvSpPr>
          <p:nvPr>
            <p:ph type="body" idx="1"/>
          </p:nvPr>
        </p:nvSpPr>
        <p:spPr>
          <a:xfrm>
            <a:off x="900113" y="1628775"/>
            <a:ext cx="7772400" cy="4876800"/>
          </a:xfrm>
        </p:spPr>
        <p:txBody>
          <a:bodyPr lIns="91425" tIns="45700" rIns="91425" bIns="45700"/>
          <a:lstStyle/>
          <a:p>
            <a:pPr>
              <a:spcBef>
                <a:spcPct val="0"/>
              </a:spcBef>
              <a:buClr>
                <a:srgbClr val="000000"/>
              </a:buClr>
              <a:buSzPts val="2200"/>
              <a:buFont typeface="Times New Roman" pitchFamily="18" charset="0"/>
              <a:buChar char="•"/>
            </a:pPr>
            <a:r>
              <a:rPr lang="en-US" altLang="ko-KR" sz="2200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  <a:sym typeface="Times New Roman" pitchFamily="18" charset="0"/>
              </a:rPr>
              <a:t>RESULT</a:t>
            </a:r>
            <a:endParaRPr lang="ko-KR" altLang="ko-KR" smtClean="0"/>
          </a:p>
        </p:txBody>
      </p:sp>
      <p:sp>
        <p:nvSpPr>
          <p:cNvPr id="24580" name="텍스트 개체 틀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24582" name="_x239395232" descr="EMB0000125009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76475"/>
            <a:ext cx="73342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97;p34"/>
          <p:cNvSpPr>
            <a:spLocks noGrp="1"/>
          </p:cNvSpPr>
          <p:nvPr>
            <p:ph type="title"/>
          </p:nvPr>
        </p:nvSpPr>
        <p:spPr/>
        <p:txBody>
          <a:bodyPr lIns="91425" tIns="45700" rIns="91425" bIns="45700"/>
          <a:lstStyle/>
          <a:p>
            <a:pPr>
              <a:buClr>
                <a:srgbClr val="000000"/>
              </a:buClr>
              <a:buSzPts val="3600"/>
              <a:buFont typeface="Times New Roman" pitchFamily="18" charset="0"/>
              <a:buNone/>
            </a:pPr>
            <a:r>
              <a:rPr lang="ko-KR" altLang="en-US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Times New Roman" pitchFamily="18" charset="0"/>
                <a:sym typeface="Times New Roman" pitchFamily="18" charset="0"/>
              </a:rPr>
              <a:t>난수 함수</a:t>
            </a:r>
            <a:endParaRPr lang="ko-KR" smtClean="0">
              <a:latin typeface="굴림" pitchFamily="50" charset="-127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398" name="Google Shape;398;p34"/>
          <p:cNvSpPr txBox="1">
            <a:spLocks noGrp="1"/>
          </p:cNvSpPr>
          <p:nvPr>
            <p:ph type="body" idx="1"/>
          </p:nvPr>
        </p:nvSpPr>
        <p:spPr/>
        <p:txBody>
          <a:bodyPr spcFirstLastPara="1" lIns="91425" tIns="45700" rIns="91425" bIns="4570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mt_srand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난수를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발생시키기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전에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seed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값을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지정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mt_rand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 indent="-14605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/>
            </a:pPr>
            <a:endParaRPr dirty="0">
              <a:solidFill>
                <a:schemeClr val="dk1"/>
              </a:solidFill>
              <a:latin typeface="helvetica" pitchFamily="34" charset="0"/>
              <a:ea typeface="굴림" pitchFamily="50" charset="-127"/>
              <a:cs typeface="helvetica" pitchFamily="34" charset="0"/>
              <a:sym typeface="Times New Roman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난수를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생성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파라미터에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아무런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값도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주지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않으면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0부터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RAND_MAX까지의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숫자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중에서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하나의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값을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임의로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선택하여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리턴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pPr lvl="1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/>
            </a:pP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파라미터에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min과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max를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주면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min부터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max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까지의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숫자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사이에서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하나의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값을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임의로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선택하여</a:t>
            </a:r>
            <a:r>
              <a:rPr lang="en-US" dirty="0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리턴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25604" name="Google Shape;399;p34"/>
          <p:cNvSpPr txBox="1">
            <a:spLocks noChangeArrowheads="1"/>
          </p:cNvSpPr>
          <p:nvPr/>
        </p:nvSpPr>
        <p:spPr bwMode="auto">
          <a:xfrm>
            <a:off x="1258888" y="2060575"/>
            <a:ext cx="7632700" cy="4318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lnSpc>
                <a:spcPct val="110000"/>
              </a:lnSpc>
              <a:buClr>
                <a:srgbClr val="0080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mt_srand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 seed)</a:t>
            </a:r>
            <a:endParaRPr kumimoji="0" lang="ko-KR" altLang="ko-KR"/>
          </a:p>
        </p:txBody>
      </p:sp>
      <p:sp>
        <p:nvSpPr>
          <p:cNvPr id="25605" name="Google Shape;400;p34"/>
          <p:cNvSpPr txBox="1">
            <a:spLocks noChangeArrowheads="1"/>
          </p:cNvSpPr>
          <p:nvPr/>
        </p:nvSpPr>
        <p:spPr bwMode="auto">
          <a:xfrm>
            <a:off x="1258888" y="3787775"/>
            <a:ext cx="7632700" cy="6492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lnSpc>
                <a:spcPct val="110000"/>
              </a:lnSpc>
              <a:buClr>
                <a:srgbClr val="0080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mt_rand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</a:t>
            </a: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void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</a:t>
            </a:r>
            <a:endParaRPr kumimoji="0" lang="ko-KR" altLang="ko-KR"/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80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mt_rand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 min, int max)</a:t>
            </a:r>
            <a:endParaRPr kumimoji="0" lang="ko-KR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12;p35"/>
          <p:cNvSpPr>
            <a:spLocks noGrp="1"/>
          </p:cNvSpPr>
          <p:nvPr>
            <p:ph type="title"/>
          </p:nvPr>
        </p:nvSpPr>
        <p:spPr/>
        <p:txBody>
          <a:bodyPr lIns="91425" tIns="45700" rIns="91425" bIns="45700"/>
          <a:lstStyle/>
          <a:p>
            <a:endParaRPr lang="ko-KR" altLang="ko-KR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6627" name="Google Shape;413;p35"/>
          <p:cNvSpPr>
            <a:spLocks noGrp="1"/>
          </p:cNvSpPr>
          <p:nvPr>
            <p:ph type="body" idx="1"/>
          </p:nvPr>
        </p:nvSpPr>
        <p:spPr/>
        <p:txBody>
          <a:bodyPr lIns="91425" tIns="45700" rIns="91425" bIns="45700"/>
          <a:lstStyle/>
          <a:p>
            <a:pPr>
              <a:spcBef>
                <a:spcPct val="0"/>
              </a:spcBef>
              <a:buClr>
                <a:srgbClr val="000000"/>
              </a:buClr>
              <a:buSzPts val="2400"/>
              <a:buFont typeface="Times New Roman" pitchFamily="18" charset="0"/>
              <a:buChar char="•"/>
            </a:pPr>
            <a:r>
              <a:rPr lang="ko-KR" altLang="en-US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  <a:sym typeface="Times New Roman" pitchFamily="18" charset="0"/>
              </a:rPr>
              <a:t>예제</a:t>
            </a:r>
            <a:endParaRPr lang="ko-KR" smtClean="0">
              <a:ea typeface="굴림" pitchFamily="50" charset="-127"/>
            </a:endParaRPr>
          </a:p>
        </p:txBody>
      </p:sp>
      <p:sp>
        <p:nvSpPr>
          <p:cNvPr id="26628" name="Google Shape;414;p35"/>
          <p:cNvSpPr txBox="1">
            <a:spLocks noChangeArrowheads="1"/>
          </p:cNvSpPr>
          <p:nvPr/>
        </p:nvSpPr>
        <p:spPr bwMode="auto">
          <a:xfrm>
            <a:off x="1260475" y="2133600"/>
            <a:ext cx="7632700" cy="18002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lnSpc>
                <a:spcPct val="110000"/>
              </a:lnSpc>
              <a:buClr>
                <a:srgbClr val="FF33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&lt;?PHP</a:t>
            </a:r>
            <a:endParaRPr kumimoji="0" lang="ko-KR" altLang="ko-KR"/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mt_srand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((</a:t>
            </a:r>
            <a:r>
              <a:rPr kumimoji="0" lang="en-US" altLang="ko-KR" sz="1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double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microtime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 * 1000000);</a:t>
            </a:r>
            <a:endParaRPr kumimoji="0" lang="ko-KR" altLang="ko-KR"/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0000"/>
              </a:buClr>
              <a:buSzPts val="1400"/>
              <a:buFont typeface="Times New Roman" pitchFamily="18" charset="0"/>
              <a:buNone/>
            </a:pPr>
            <a:endParaRPr kumimoji="0" lang="ko-KR" altLang="ko-KR" sz="1400" b="1">
              <a:solidFill>
                <a:srgbClr val="006600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$random 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mt_rand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(0, 100000);</a:t>
            </a:r>
            <a:endParaRPr kumimoji="0" lang="ko-KR" altLang="ko-KR"/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0066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kumimoji="0" lang="en-US" altLang="ko-KR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“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random: “ . $random . “&lt;br&gt;”;</a:t>
            </a:r>
            <a:endParaRPr kumimoji="0" lang="ko-KR" altLang="ko-KR"/>
          </a:p>
          <a:p>
            <a:pPr latinLnBrk="0">
              <a:lnSpc>
                <a:spcPct val="110000"/>
              </a:lnSpc>
              <a:spcBef>
                <a:spcPts val="275"/>
              </a:spcBef>
              <a:buClr>
                <a:srgbClr val="FF3300"/>
              </a:buClr>
              <a:buSzPts val="1400"/>
              <a:buFont typeface="Courier New" pitchFamily="49" charset="0"/>
              <a:buNone/>
            </a:pPr>
            <a:r>
              <a:rPr kumimoji="0" lang="en-US" altLang="ko-KR" sz="14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?&gt;</a:t>
            </a:r>
            <a:endParaRPr kumimoji="0" lang="ko-KR" altLang="ko-KR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26630" name="_x239397312" descr="EMB0000125009c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516438"/>
            <a:ext cx="76327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__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FILE__, __LINE__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01788"/>
            <a:ext cx="8497887" cy="5256212"/>
          </a:xfrm>
        </p:spPr>
        <p:txBody>
          <a:bodyPr/>
          <a:lstStyle/>
          <a:p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__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FILE__</a:t>
            </a:r>
          </a:p>
          <a:p>
            <a:pPr lvl="1"/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현재 실행되고 있는 스크립트 파일의 이름을 저장</a:t>
            </a:r>
          </a:p>
          <a:p>
            <a:pPr lvl="1"/>
            <a:endParaRPr lang="ko-KR" altLang="en-US" smtClean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__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LINE__</a:t>
            </a:r>
          </a:p>
          <a:p>
            <a:pPr lvl="1"/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실행되고 있는 스크립트 파일의 줄 번호를 저장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예제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50825" y="2205038"/>
            <a:ext cx="4321175" cy="3097212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&lt;?PHP</a:t>
            </a:r>
            <a:endParaRPr lang="en-US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$result_sin = sin( M_PI / 6 );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print "sin(30) = $result_sin 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$result_cos = cos( M_PI / 6 );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print "cos(30) = $result_cos 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$result_tan = tan( M_PI / 6 );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print "tan(30) = $result_tan 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print __FILE__."&lt;br&gt;";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print __LINE__."&lt;br&gt;";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140200" y="4292600"/>
            <a:ext cx="4824413" cy="244951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$result = asin( $result_sin 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print "asin($result_sin) = $result 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$result = acos( $result_cos 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print "acos($result_cos ) = $result 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$result = atan( $result_tan 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print "atan($result_tan) = $result 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RESULT</a:t>
            </a:r>
          </a:p>
        </p:txBody>
      </p:sp>
      <p:sp>
        <p:nvSpPr>
          <p:cNvPr id="29700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29702" name="_x235157432" descr="EMB0000125009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95513"/>
            <a:ext cx="72898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운영체제와 </a:t>
            </a:r>
            <a:r>
              <a:rPr lang="en-US" altLang="ko-KR" smtClean="0">
                <a:ea typeface="굴림" pitchFamily="50" charset="-127"/>
              </a:rPr>
              <a:t>PHP </a:t>
            </a:r>
            <a:r>
              <a:rPr lang="ko-KR" altLang="en-US" smtClean="0">
                <a:ea typeface="굴림" pitchFamily="50" charset="-127"/>
              </a:rPr>
              <a:t>버전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PHP_OS</a:t>
            </a:r>
          </a:p>
          <a:p>
            <a:pPr lvl="1"/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현재 사용하고 있는 서버의 운영체제 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(OS: Operating System)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을 출력</a:t>
            </a:r>
          </a:p>
          <a:p>
            <a:pPr lvl="1"/>
            <a:endParaRPr lang="en-US" altLang="ko-KR" smtClean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PHP_VERSION</a:t>
            </a:r>
          </a:p>
          <a:p>
            <a:pPr lvl="1"/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현재 사용하고 있는 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PHP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의 버전 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(version)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을 출력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예제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87450" y="2133600"/>
            <a:ext cx="7632700" cy="25923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&lt;?PHP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</a:rPr>
              <a:t>function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info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()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{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“OS: “ . 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</a:rPr>
              <a:t>PHP_OS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. “ Operating System&lt;br&gt;”;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“PHP: “ . 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</a:rPr>
              <a:t>PHP_VERSION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. “&lt;br&gt;”;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info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수학함수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a typeface="굴림" charset="-127"/>
              </a:rPr>
              <a:t>삼각함수 </a:t>
            </a:r>
          </a:p>
          <a:p>
            <a:pPr marL="0" indent="0">
              <a:buFontTx/>
              <a:buNone/>
              <a:defRPr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187450" y="2060575"/>
            <a:ext cx="7632700" cy="40322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&lt;?PHP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latin typeface="Courier New" pitchFamily="49" charset="0"/>
              </a:rPr>
              <a:t>$result_sin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sin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( M_PI / 6 );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"sin(30) = </a:t>
            </a:r>
            <a:r>
              <a:rPr lang="en-US" altLang="ko-KR" sz="1400" b="1">
                <a:latin typeface="Courier New" pitchFamily="49" charset="0"/>
              </a:rPr>
              <a:t>$result_sin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latin typeface="Courier New" pitchFamily="49" charset="0"/>
              </a:rPr>
              <a:t>$result_cos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cos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( M_PI / 6 );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  print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"cos(30) = </a:t>
            </a:r>
            <a:r>
              <a:rPr lang="en-US" altLang="ko-KR" sz="1400" b="1">
                <a:latin typeface="Courier New" pitchFamily="49" charset="0"/>
              </a:rPr>
              <a:t>$result_cos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latin typeface="Courier New" pitchFamily="49" charset="0"/>
              </a:rPr>
              <a:t>$result_tan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tan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( M_PI / 6 );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"tan(30) = </a:t>
            </a:r>
            <a:r>
              <a:rPr lang="en-US" altLang="ko-KR" sz="1400" b="1">
                <a:latin typeface="Courier New" pitchFamily="49" charset="0"/>
              </a:rPr>
              <a:t>$result_tan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latin typeface="Courier New" pitchFamily="49" charset="0"/>
              </a:rPr>
              <a:t>$result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asin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( </a:t>
            </a:r>
            <a:r>
              <a:rPr lang="en-US" altLang="ko-KR" sz="1400" b="1">
                <a:latin typeface="Courier New" pitchFamily="49" charset="0"/>
              </a:rPr>
              <a:t>$result_sin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"asin(</a:t>
            </a:r>
            <a:r>
              <a:rPr lang="en-US" altLang="ko-KR" sz="1400" b="1">
                <a:latin typeface="Courier New" pitchFamily="49" charset="0"/>
              </a:rPr>
              <a:t>$result_sin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) = </a:t>
            </a:r>
            <a:r>
              <a:rPr lang="en-US" altLang="ko-KR" sz="1400" b="1">
                <a:latin typeface="Courier New" pitchFamily="49" charset="0"/>
              </a:rPr>
              <a:t>$result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latin typeface="Courier New" pitchFamily="49" charset="0"/>
              </a:rPr>
              <a:t>  $result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acos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( </a:t>
            </a:r>
            <a:r>
              <a:rPr lang="en-US" altLang="ko-KR" sz="1400" b="1">
                <a:latin typeface="Courier New" pitchFamily="49" charset="0"/>
              </a:rPr>
              <a:t>$result_cos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"acos(</a:t>
            </a:r>
            <a:r>
              <a:rPr lang="en-US" altLang="ko-KR" sz="1400" b="1">
                <a:latin typeface="Courier New" pitchFamily="49" charset="0"/>
              </a:rPr>
              <a:t>$result_cos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) = </a:t>
            </a:r>
            <a:r>
              <a:rPr lang="en-US" altLang="ko-KR" sz="1400" b="1">
                <a:latin typeface="Courier New" pitchFamily="49" charset="0"/>
              </a:rPr>
              <a:t>$result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latin typeface="Courier New" pitchFamily="49" charset="0"/>
              </a:rPr>
              <a:t>$result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atan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( </a:t>
            </a:r>
            <a:r>
              <a:rPr lang="en-US" altLang="ko-KR" sz="1400" b="1">
                <a:latin typeface="Courier New" pitchFamily="49" charset="0"/>
              </a:rPr>
              <a:t>$result_tan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print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"atan(</a:t>
            </a:r>
            <a:r>
              <a:rPr lang="en-US" altLang="ko-KR" sz="1400" b="1">
                <a:latin typeface="Courier New" pitchFamily="49" charset="0"/>
              </a:rPr>
              <a:t>$result_tan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) =</a:t>
            </a:r>
            <a:r>
              <a:rPr lang="en-US" altLang="ko-KR" sz="1400" b="1">
                <a:latin typeface="Courier New" pitchFamily="49" charset="0"/>
              </a:rPr>
              <a:t> $result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GLOBALS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미리 정의된 상수를 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$GLOBALS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에 저장</a:t>
            </a:r>
          </a:p>
          <a:p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$GLOBALS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는 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index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와 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value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를 가지고 있음</a:t>
            </a:r>
          </a:p>
          <a:p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index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에 정의된 상수의 이름이 저장되어 있고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, value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에 상수의 값이 저장</a:t>
            </a:r>
          </a:p>
          <a:p>
            <a:pPr lvl="1"/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USERNAME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이 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“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홍길동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” 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인 경우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,</a:t>
            </a:r>
          </a:p>
          <a:p>
            <a:pPr lvl="2"/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USERNAME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이 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index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에 저장</a:t>
            </a:r>
          </a:p>
          <a:p>
            <a:pPr lvl="2"/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“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홍길동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”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이 </a:t>
            </a:r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value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에 저장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예제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187450" y="2060575"/>
            <a:ext cx="7632700" cy="31686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&lt;?PHP</a:t>
            </a:r>
            <a:endParaRPr lang="en-US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echo("&lt;table border=1&gt;");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while (list($key,$var) = each($_GLOBALS))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{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  echo("&lt;tr&gt;&lt;td&gt;$key&lt;/td&gt;");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  echo("&lt;td&gt;");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  print_r($var);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  echo("&lt;/td&gt;&lt;/tr&gt;");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echo("&lt;/table&gt;");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RESULT</a:t>
            </a:r>
          </a:p>
        </p:txBody>
      </p:sp>
      <p:sp>
        <p:nvSpPr>
          <p:cNvPr id="34820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34822" name="_x235155992" descr="EMB0000125009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2013"/>
            <a:ext cx="74168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phpinfo()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PHP</a:t>
            </a:r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에 관한 정보를 표 형식으로 화면에 출력</a:t>
            </a:r>
          </a:p>
          <a:p>
            <a:endParaRPr lang="ko-KR" altLang="en-US" smtClean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출력 결과</a:t>
            </a:r>
          </a:p>
          <a:p>
            <a:pPr lvl="1"/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PHP Core</a:t>
            </a:r>
          </a:p>
          <a:p>
            <a:pPr lvl="1"/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XML, Standard, Session, MySQL</a:t>
            </a:r>
          </a:p>
          <a:p>
            <a:pPr lvl="1"/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Apache Environment, HTTP Headers Information</a:t>
            </a:r>
          </a:p>
          <a:p>
            <a:pPr lvl="1"/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PHP variables, PHP Licenses, . . .</a:t>
            </a:r>
          </a:p>
          <a:p>
            <a:pPr lvl="1"/>
            <a:endParaRPr lang="en-US" altLang="ko-KR" smtClean="0">
              <a:latin typeface="helvetica" pitchFamily="34" charset="0"/>
              <a:ea typeface="굴림" pitchFamily="50" charset="-127"/>
              <a:cs typeface="helvetica" pitchFamily="34" charset="0"/>
            </a:endParaRPr>
          </a:p>
          <a:p>
            <a:r>
              <a:rPr lang="ko-KR" altLang="en-US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예제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260475" y="5445125"/>
            <a:ext cx="7559675" cy="8636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&lt;?PHP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phpinfo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();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define()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상수 정의</a:t>
            </a:r>
          </a:p>
          <a:p>
            <a:endParaRPr lang="ko-KR" altLang="en-US" smtClean="0">
              <a:ea typeface="굴림" pitchFamily="50" charset="-127"/>
            </a:endParaRPr>
          </a:p>
          <a:p>
            <a:r>
              <a:rPr lang="ko-KR" altLang="en-US" smtClean="0">
                <a:ea typeface="굴림" pitchFamily="50" charset="-127"/>
              </a:rPr>
              <a:t>예제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189038" y="2997200"/>
            <a:ext cx="7559675" cy="28082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&lt;?PHP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define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(“R2”, 1.4142135623731);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define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(“R3”, 1.7320508075689);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latin typeface="Courier New" pitchFamily="49" charset="0"/>
              </a:rPr>
              <a:t>$sum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</a:rPr>
              <a:t>R2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+ 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</a:rPr>
              <a:t>R3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“R2: “ . 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</a:rPr>
              <a:t>R2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. “&lt;br&gt;”;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“R3: “ . 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</a:rPr>
              <a:t>R3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. “&lt;br&gt;”;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“R2+R3: “ . </a:t>
            </a:r>
            <a:r>
              <a:rPr lang="en-US" altLang="ko-KR" sz="1400" b="1">
                <a:latin typeface="Courier New" pitchFamily="49" charset="0"/>
              </a:rPr>
              <a:t>$sum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. “&lt;br&gt;”;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?&gt;</a:t>
            </a:r>
          </a:p>
        </p:txBody>
      </p:sp>
      <p:sp>
        <p:nvSpPr>
          <p:cNvPr id="36869" name="Google Shape;399;p34"/>
          <p:cNvSpPr txBox="1">
            <a:spLocks noChangeArrowheads="1"/>
          </p:cNvSpPr>
          <p:nvPr/>
        </p:nvSpPr>
        <p:spPr bwMode="auto">
          <a:xfrm>
            <a:off x="1258888" y="2060575"/>
            <a:ext cx="7632700" cy="4318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atinLnBrk="0">
              <a:lnSpc>
                <a:spcPct val="110000"/>
              </a:lnSpc>
              <a:buClr>
                <a:srgbClr val="008000"/>
              </a:buClr>
              <a:buSzPts val="1400"/>
            </a:pPr>
            <a:r>
              <a:rPr kumimoji="0" lang="en-US" altLang="ko-KR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bool</a:t>
            </a:r>
            <a:r>
              <a:rPr kumimoji="0" lang="en-US" altLang="ko-KR" sz="1400" b="1">
                <a:solidFill>
                  <a:srgbClr val="004D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define(string name , mixed value )</a:t>
            </a:r>
            <a:endParaRPr kumimoji="0" lang="ko-KR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3789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37894" name="_x235155912" descr="EMB0000125009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76475"/>
            <a:ext cx="74533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예제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87450" y="2060575"/>
            <a:ext cx="7632700" cy="21605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&lt;?PHP</a:t>
            </a:r>
            <a:endParaRPr lang="it-IT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it-IT" altLang="ko-KR" sz="1400" b="1">
                <a:solidFill>
                  <a:schemeClr val="bg2"/>
                </a:solidFill>
                <a:latin typeface="Courier New" pitchFamily="49" charset="0"/>
              </a:rPr>
              <a:t>  define("a", 3*3);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it-IT" altLang="ko-KR" sz="1400" b="1">
                <a:solidFill>
                  <a:schemeClr val="bg2"/>
                </a:solidFill>
                <a:latin typeface="Courier New" pitchFamily="49" charset="0"/>
              </a:rPr>
              <a:t>  define("b", 4*4);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it-IT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it-IT" altLang="ko-KR" sz="1400" b="1">
                <a:solidFill>
                  <a:schemeClr val="bg2"/>
                </a:solidFill>
                <a:latin typeface="Courier New" pitchFamily="49" charset="0"/>
              </a:rPr>
              <a:t>  $c = a+b;  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it-IT" altLang="ko-KR" sz="14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it-IT" altLang="ko-KR" sz="1400" b="1">
                <a:solidFill>
                  <a:schemeClr val="bg2"/>
                </a:solidFill>
                <a:latin typeface="Courier New" pitchFamily="49" charset="0"/>
              </a:rPr>
              <a:t>  print($c);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</a:rPr>
              <a:t>?&gt;</a:t>
            </a: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38918" name="_x235155992" descr="EMB0000125009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508500"/>
            <a:ext cx="76136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latin typeface="helvetica" pitchFamily="34" charset="0"/>
                <a:ea typeface="굴림" pitchFamily="50" charset="-127"/>
                <a:cs typeface="helvetica" pitchFamily="34" charset="0"/>
              </a:rPr>
              <a:t>RESULT</a:t>
            </a:r>
          </a:p>
        </p:txBody>
      </p:sp>
      <p:sp>
        <p:nvSpPr>
          <p:cNvPr id="6148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6150" name="_x239393472" descr="EMB0000125009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133600"/>
            <a:ext cx="75660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a typeface="굴림" charset="-127"/>
              </a:rPr>
              <a:t>각도 </a:t>
            </a:r>
          </a:p>
          <a:p>
            <a:pPr marL="0" indent="0">
              <a:buFontTx/>
              <a:buNone/>
              <a:defRPr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87450" y="2060575"/>
            <a:ext cx="7632700" cy="18002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&lt;?PHP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latin typeface="Courier New" pitchFamily="49" charset="0"/>
              </a:rPr>
              <a:t>$degree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= 30;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latin typeface="Courier New" pitchFamily="49" charset="0"/>
              </a:rPr>
              <a:t>$radian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deg2rad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 </a:t>
            </a:r>
            <a:r>
              <a:rPr lang="nn-NO" altLang="ko-KR" sz="1400" b="1">
                <a:latin typeface="Courier New" pitchFamily="49" charset="0"/>
              </a:rPr>
              <a:t>$degree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latin typeface="Courier New" pitchFamily="49" charset="0"/>
              </a:rPr>
              <a:t>$result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sin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 </a:t>
            </a:r>
            <a:r>
              <a:rPr lang="nn-NO" altLang="ko-KR" sz="1400" b="1">
                <a:latin typeface="Courier New" pitchFamily="49" charset="0"/>
              </a:rPr>
              <a:t>$radian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print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"sin(30) = </a:t>
            </a:r>
            <a:r>
              <a:rPr lang="nn-NO" altLang="ko-KR" sz="1400" b="1">
                <a:latin typeface="Courier New" pitchFamily="49" charset="0"/>
              </a:rPr>
              <a:t>$result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?&gt;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7174" name="_x239394512" descr="EMB0000125009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71963"/>
            <a:ext cx="76327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a typeface="굴림" charset="-127"/>
              </a:rPr>
              <a:t>로그 </a:t>
            </a:r>
          </a:p>
          <a:p>
            <a:pPr marL="0" indent="0">
              <a:buFontTx/>
              <a:buNone/>
              <a:defRPr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87450" y="2060575"/>
            <a:ext cx="7632700" cy="27368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&lt;?PHP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latin typeface="Courier New" pitchFamily="49" charset="0"/>
              </a:rPr>
              <a:t>$result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log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(10);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print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"log(10) = </a:t>
            </a:r>
            <a:r>
              <a:rPr lang="nn-NO" altLang="ko-KR" sz="1400" b="1">
                <a:latin typeface="Courier New" pitchFamily="49" charset="0"/>
              </a:rPr>
              <a:t>$result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latin typeface="Courier New" pitchFamily="49" charset="0"/>
              </a:rPr>
              <a:t>$result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log10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(10);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  print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"log10(10) = </a:t>
            </a:r>
            <a:r>
              <a:rPr lang="nn-NO" altLang="ko-KR" sz="1400" b="1">
                <a:latin typeface="Courier New" pitchFamily="49" charset="0"/>
              </a:rPr>
              <a:t>$result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$result 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sqrt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(49);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print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"sqrt(49) = </a:t>
            </a:r>
            <a:r>
              <a:rPr lang="nn-NO" altLang="ko-KR" sz="1400" b="1">
                <a:latin typeface="Courier New" pitchFamily="49" charset="0"/>
              </a:rPr>
              <a:t>$result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&lt;br&gt;";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nn-NO" altLang="ko-KR" sz="1400" b="1">
                <a:latin typeface="Courier New" pitchFamily="49" charset="0"/>
              </a:rPr>
              <a:t>$result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pow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(10, 2);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  print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"pow(10, 2) = </a:t>
            </a:r>
            <a:r>
              <a:rPr lang="nn-NO" altLang="ko-KR" sz="1400" b="1">
                <a:latin typeface="Courier New" pitchFamily="49" charset="0"/>
              </a:rPr>
              <a:t>$result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?&gt;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8199" name="_x239393952" descr="EMB0000125009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032375"/>
            <a:ext cx="76327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a typeface="굴림" charset="-127"/>
              </a:rPr>
              <a:t>수학 함수 표 </a:t>
            </a:r>
          </a:p>
          <a:p>
            <a:pPr marL="0" indent="0">
              <a:buFontTx/>
              <a:buNone/>
              <a:defRPr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89075" y="2243138"/>
          <a:ext cx="6165850" cy="425768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37534"/>
                <a:gridCol w="1667444"/>
                <a:gridCol w="953546"/>
                <a:gridCol w="2507326"/>
              </a:tblGrid>
              <a:tr h="30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abs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절대값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err="1">
                          <a:effectLst/>
                          <a:latin typeface="굴림" pitchFamily="50" charset="-127"/>
                          <a:ea typeface="굴림" pitchFamily="50" charset="-127"/>
                        </a:rPr>
                        <a:t>fmod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인수 나눗셈의 부동소수점 나머지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acosh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역쌍곡코사인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getrandmax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최대 </a:t>
                      </a:r>
                      <a:r>
                        <a:rPr lang="ko-KR" altLang="en-US" sz="1100" b="1" kern="0" spc="0" dirty="0" err="1">
                          <a:effectLst/>
                          <a:latin typeface="굴림" pitchFamily="50" charset="-127"/>
                          <a:ea typeface="굴림" pitchFamily="50" charset="-127"/>
                        </a:rPr>
                        <a:t>난수값을</a:t>
                      </a: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 표시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asinh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역쌍곡사인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hexdec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진수를 </a:t>
                      </a:r>
                      <a:r>
                        <a:rPr lang="en-US" altLang="ko-KR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진수로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atan2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두 변수의 역탄젠트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max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최고값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atanh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역쌍곡탄젠트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min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최소값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bindec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진수를 </a:t>
                      </a: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진수로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octdec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진수를 </a:t>
                      </a:r>
                      <a:r>
                        <a:rPr lang="en-US" altLang="ko-KR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진수로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ceil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소수점 아래 올림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pi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파이 값을 얻는다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cosh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쌍곡코사인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pow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거듭제곱 표현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decbin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진수를 </a:t>
                      </a: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진수로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rad2deg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라디안 수를 각도로 변환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dechex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진수를 </a:t>
                      </a: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진수로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rand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정수 </a:t>
                      </a:r>
                      <a:r>
                        <a:rPr lang="ko-KR" altLang="en-US" sz="1100" b="1" kern="0" spc="0" dirty="0" err="1">
                          <a:effectLst/>
                          <a:latin typeface="굴림" pitchFamily="50" charset="-127"/>
                          <a:ea typeface="굴림" pitchFamily="50" charset="-127"/>
                        </a:rPr>
                        <a:t>난수를</a:t>
                      </a: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 생성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decoct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진수를 </a:t>
                      </a: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진수로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round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소수 반올림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exp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e</a:t>
                      </a: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누승을 계산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sinh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effectLst/>
                          <a:latin typeface="굴림" pitchFamily="50" charset="-127"/>
                          <a:ea typeface="굴림" pitchFamily="50" charset="-127"/>
                        </a:rPr>
                        <a:t>쌍곡사인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  <a:tr h="30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floor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소수점 아래 내림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tanh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effectLst/>
                          <a:latin typeface="굴림" pitchFamily="50" charset="-127"/>
                          <a:ea typeface="굴림" pitchFamily="50" charset="-127"/>
                        </a:rPr>
                        <a:t>쌍곡탄젠트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59" marR="64759" marT="17912" marB="17912" anchor="ctr"/>
                </a:tc>
              </a:tr>
            </a:tbl>
          </a:graphicData>
        </a:graphic>
      </p:graphicFrame>
      <p:sp>
        <p:nvSpPr>
          <p:cNvPr id="9299" name="Rectangle 1"/>
          <p:cNvSpPr>
            <a:spLocks noChangeArrowheads="1"/>
          </p:cNvSpPr>
          <p:nvPr/>
        </p:nvSpPr>
        <p:spPr bwMode="auto">
          <a:xfrm>
            <a:off x="2147888" y="1987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날짜 출력 함수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latin typeface="helvetica" pitchFamily="34" charset="0"/>
                <a:ea typeface="굴림" charset="-127"/>
                <a:cs typeface="helvetica" pitchFamily="34" charset="0"/>
              </a:rPr>
              <a:t>g</a:t>
            </a:r>
            <a:r>
              <a:rPr lang="en-US" altLang="ko-KR" dirty="0" err="1" smtClean="0">
                <a:latin typeface="helvetica" pitchFamily="34" charset="0"/>
                <a:ea typeface="굴림" charset="-127"/>
                <a:cs typeface="helvetica" pitchFamily="34" charset="0"/>
              </a:rPr>
              <a:t>etdate</a:t>
            </a:r>
            <a:r>
              <a:rPr lang="en-US" altLang="ko-KR" dirty="0" smtClean="0">
                <a:latin typeface="helvetica" pitchFamily="34" charset="0"/>
                <a:ea typeface="굴림" charset="-127"/>
                <a:cs typeface="helvetica" pitchFamily="34" charset="0"/>
              </a:rPr>
              <a:t>()</a:t>
            </a:r>
            <a:endParaRPr lang="ko-KR" altLang="en-US" dirty="0" smtClean="0">
              <a:latin typeface="helvetica" pitchFamily="34" charset="0"/>
              <a:ea typeface="굴림" charset="-127"/>
              <a:cs typeface="helvetica" pitchFamily="34" charset="0"/>
            </a:endParaRPr>
          </a:p>
          <a:p>
            <a:pPr marL="0" indent="0">
              <a:buFontTx/>
              <a:buNone/>
              <a:defRPr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625725" y="2528888"/>
          <a:ext cx="4321175" cy="3613148"/>
        </p:xfrm>
        <a:graphic>
          <a:graphicData uri="http://schemas.openxmlformats.org/drawingml/2006/table">
            <a:tbl>
              <a:tblPr firstRow="1">
                <a:tableStyleId>{C4B1156A-380E-4F78-BDF5-A606A8083BF9}</a:tableStyleId>
              </a:tblPr>
              <a:tblGrid>
                <a:gridCol w="866902"/>
                <a:gridCol w="3454273"/>
              </a:tblGrid>
              <a:tr h="328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항목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</a:tr>
              <a:tr h="328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seconds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초 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(0~ 59)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</a:tr>
              <a:tr h="328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minutes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분 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(0~ 59)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</a:tr>
              <a:tr h="328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hours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시 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(0 ~ 23)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</a:tr>
              <a:tr h="328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mday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월 단위 날짜를 숫자로 표현 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(1 ~ 31)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</a:tr>
              <a:tr h="328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wday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요일을 숫자로 표현 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(0: </a:t>
                      </a: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일요일 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~ 6: </a:t>
                      </a: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토요일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</a:tr>
              <a:tr h="328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mon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월을 숫자로 표현 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(1 ~ 12)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</a:tr>
              <a:tr h="328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year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연도를 숫자로 표현 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예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: 2017)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</a:tr>
              <a:tr h="328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yday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연 단위 날짜를 숫자로 표현 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(0 ~ 365)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</a:tr>
              <a:tr h="328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weekday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요일을 문자로 표현 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Sunday ~ Saturday)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</a:tr>
              <a:tr h="328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month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월을 문자로 표현 </a:t>
                      </a:r>
                      <a:r>
                        <a:rPr lang="en-US" altLang="ko-KR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(</a:t>
                      </a:r>
                      <a:r>
                        <a:rPr lang="en-US" sz="1200" kern="0" spc="0" dirty="0">
                          <a:effectLst/>
                          <a:latin typeface="helvetica" pitchFamily="34" charset="0"/>
                          <a:ea typeface="굴림" pitchFamily="50" charset="-127"/>
                          <a:cs typeface="helvetica" pitchFamily="34" charset="0"/>
                        </a:rPr>
                        <a:t>January ~ December)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굴림" pitchFamily="50" charset="-127"/>
                        <a:cs typeface="helvetica" pitchFamily="34" charset="0"/>
                      </a:endParaRPr>
                    </a:p>
                  </a:txBody>
                  <a:tcPr marL="64760" marR="64760" marT="17910" marB="17910" anchor="ctr"/>
                </a:tc>
              </a:tr>
            </a:tbl>
          </a:graphicData>
        </a:graphic>
      </p:graphicFrame>
      <p:sp>
        <p:nvSpPr>
          <p:cNvPr id="10284" name="Rectangle 1"/>
          <p:cNvSpPr>
            <a:spLocks noChangeArrowheads="1"/>
          </p:cNvSpPr>
          <p:nvPr/>
        </p:nvSpPr>
        <p:spPr bwMode="auto">
          <a:xfrm>
            <a:off x="2625725" y="2528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helvetica" pitchFamily="34" charset="0"/>
                <a:ea typeface="굴림" charset="-127"/>
                <a:cs typeface="helvetica" pitchFamily="34" charset="0"/>
              </a:rPr>
              <a:t>SOURCE</a:t>
            </a:r>
            <a:endParaRPr lang="ko-KR" altLang="en-US" dirty="0" smtClean="0">
              <a:latin typeface="helvetica" pitchFamily="34" charset="0"/>
              <a:ea typeface="굴림" charset="-127"/>
              <a:cs typeface="helvetica" pitchFamily="34" charset="0"/>
            </a:endParaRPr>
          </a:p>
          <a:p>
            <a:pPr marL="0" indent="0">
              <a:buFontTx/>
              <a:buNone/>
              <a:defRPr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187450" y="2060575"/>
            <a:ext cx="7632700" cy="23050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&lt;?PHP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latin typeface="Courier New" pitchFamily="49" charset="0"/>
              </a:rPr>
              <a:t>  $seoul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getdate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 print "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</a:rPr>
              <a:t>현재시간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: " 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ko-KR" sz="1400" b="1">
                <a:latin typeface="Courier New" pitchFamily="49" charset="0"/>
              </a:rPr>
              <a:t>$</a:t>
            </a:r>
            <a:r>
              <a:rPr lang="nn-NO" altLang="ko-KR" sz="1400" b="1">
                <a:latin typeface="Courier New" pitchFamily="49" charset="0"/>
              </a:rPr>
              <a:t>seoul[year]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 "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</a:rPr>
              <a:t>년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lang="en-US" altLang="ko-KR" sz="1400" b="1">
                <a:latin typeface="Courier New" pitchFamily="49" charset="0"/>
              </a:rPr>
              <a:t>.$</a:t>
            </a:r>
            <a:r>
              <a:rPr lang="nn-NO" altLang="ko-KR" sz="1400" b="1">
                <a:latin typeface="Courier New" pitchFamily="49" charset="0"/>
              </a:rPr>
              <a:t>seoul[mon].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</a:rPr>
              <a:t>월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ko-KR" sz="1400" b="1">
                <a:latin typeface="Courier New" pitchFamily="49" charset="0"/>
              </a:rPr>
              <a:t>.$</a:t>
            </a:r>
            <a:r>
              <a:rPr lang="nn-NO" altLang="ko-KR" sz="1400" b="1">
                <a:latin typeface="Courier New" pitchFamily="49" charset="0"/>
              </a:rPr>
              <a:t>seoul[mday].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</a:rPr>
              <a:t>일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" 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ko-KR" sz="1400" b="1">
                <a:latin typeface="Courier New" pitchFamily="49" charset="0"/>
              </a:rPr>
              <a:t>$</a:t>
            </a:r>
            <a:r>
              <a:rPr lang="nn-NO" altLang="ko-KR" sz="1400" b="1">
                <a:latin typeface="Courier New" pitchFamily="49" charset="0"/>
              </a:rPr>
              <a:t>seoul[hours]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."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</a:rPr>
              <a:t>시 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lang="en-US" altLang="ko-KR" sz="1400" b="1">
                <a:latin typeface="Courier New" pitchFamily="49" charset="0"/>
              </a:rPr>
              <a:t>.$</a:t>
            </a:r>
            <a:r>
              <a:rPr lang="nn-NO" altLang="ko-KR" sz="1400" b="1">
                <a:latin typeface="Courier New" pitchFamily="49" charset="0"/>
              </a:rPr>
              <a:t>seoul[minutes].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</a:rPr>
              <a:t>분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lang="en-US" altLang="ko-KR" sz="1400" b="1">
                <a:latin typeface="Courier New" pitchFamily="49" charset="0"/>
              </a:rPr>
              <a:t>.$</a:t>
            </a:r>
            <a:r>
              <a:rPr lang="nn-NO" altLang="ko-KR" sz="1400" b="1">
                <a:latin typeface="Courier New" pitchFamily="49" charset="0"/>
              </a:rPr>
              <a:t>seoul[seconds].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</a:rPr>
              <a:t>초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</a:rPr>
              <a:t>&lt;</a:t>
            </a: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br&gt;";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chemeClr val="bg2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nn-NO" altLang="ko-KR" sz="1400" b="1">
                <a:solidFill>
                  <a:srgbClr val="FF0000"/>
                </a:solidFill>
                <a:latin typeface="Courier New" pitchFamily="49" charset="0"/>
              </a:rPr>
              <a:t>?&gt;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latinLnBrk="0" hangingPunct="0"/>
            <a:endParaRPr kumimoji="0" lang="ko-KR" altLang="en-US"/>
          </a:p>
        </p:txBody>
      </p:sp>
      <p:pic>
        <p:nvPicPr>
          <p:cNvPr id="11272" name="_x235155992" descr="EMB0000125009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652963"/>
            <a:ext cx="76327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1945</TotalTime>
  <Words>2208</Words>
  <Application>Microsoft Office PowerPoint</Application>
  <PresentationFormat>화면 슬라이드 쇼(4:3)</PresentationFormat>
  <Paragraphs>442</Paragraphs>
  <Slides>36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Cactus</vt:lpstr>
      <vt:lpstr>Ch 7 /  미리 정의된 PHP 함수</vt:lpstr>
      <vt:lpstr>차례</vt:lpstr>
      <vt:lpstr>수학함수</vt:lpstr>
      <vt:lpstr>PowerPoint 프레젠테이션</vt:lpstr>
      <vt:lpstr>PowerPoint 프레젠테이션</vt:lpstr>
      <vt:lpstr>PowerPoint 프레젠테이션</vt:lpstr>
      <vt:lpstr>PowerPoint 프레젠테이션</vt:lpstr>
      <vt:lpstr>날짜 출력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고정밀도 계산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난수 함수</vt:lpstr>
      <vt:lpstr>PowerPoint 프레젠테이션</vt:lpstr>
      <vt:lpstr>__FILE__, __LINE__</vt:lpstr>
      <vt:lpstr>PowerPoint 프레젠테이션</vt:lpstr>
      <vt:lpstr>PowerPoint 프레젠테이션</vt:lpstr>
      <vt:lpstr>운영체제와 PHP 버전</vt:lpstr>
      <vt:lpstr>PowerPoint 프레젠테이션</vt:lpstr>
      <vt:lpstr>GLOBALS</vt:lpstr>
      <vt:lpstr>PowerPoint 프레젠테이션</vt:lpstr>
      <vt:lpstr>PowerPoint 프레젠테이션</vt:lpstr>
      <vt:lpstr>phpinfo()</vt:lpstr>
      <vt:lpstr>define()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ilsoo99</dc:creator>
  <cp:lastModifiedBy>KDU</cp:lastModifiedBy>
  <cp:revision>39</cp:revision>
  <cp:lastPrinted>1601-01-01T00:00:00Z</cp:lastPrinted>
  <dcterms:created xsi:type="dcterms:W3CDTF">1601-01-01T00:00:00Z</dcterms:created>
  <dcterms:modified xsi:type="dcterms:W3CDTF">2020-03-17T12:21:04Z</dcterms:modified>
</cp:coreProperties>
</file>