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9"/>
  </p:notesMasterIdLst>
  <p:sldIdLst>
    <p:sldId id="256" r:id="rId3"/>
    <p:sldId id="257" r:id="rId4"/>
    <p:sldId id="258" r:id="rId5"/>
    <p:sldId id="29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</p:sldIdLst>
  <p:sldSz cx="9144000" cy="6858000" type="screen4x3"/>
  <p:notesSz cx="6858000" cy="9144000"/>
  <p:embeddedFontLst>
    <p:embeddedFont>
      <p:font typeface="helvetica" pitchFamily="34" charset="0"/>
      <p:regular r:id="rId30"/>
      <p:bold r:id="rId31"/>
      <p:italic r:id="rId32"/>
      <p:boldItalic r:id="rId33"/>
    </p:embeddedFont>
    <p:embeddedFont>
      <p:font typeface="Arial Narrow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4" roundtripDataSignature="AMtx7mgxQdnWMF+5URqyBftjg1Q8SWi8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0B14255-4493-4A42-B632-45C800C06EC8}">
  <a:tblStyle styleId="{60B14255-4493-4A42-B632-45C800C06E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5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10247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dt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4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103" name="Google Shape;103;p4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4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105" name="Google Shape;105;p4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9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110" name="Google Shape;110;p49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111" name="Google Shape;111;p4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5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0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4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텍스트 및 내용" type="txAndObj">
  <p:cSld name="TEXT_AND_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1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body" idx="1"/>
          </p:nvPr>
        </p:nvSpPr>
        <p:spPr>
          <a:xfrm>
            <a:off x="900113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body" idx="2"/>
          </p:nvPr>
        </p:nvSpPr>
        <p:spPr>
          <a:xfrm>
            <a:off x="4862513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8" name="Google Shape;68;p4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2"/>
          <p:cNvSpPr txBox="1">
            <a:spLocks noGrp="1"/>
          </p:cNvSpPr>
          <p:nvPr>
            <p:ph type="title"/>
          </p:nvPr>
        </p:nvSpPr>
        <p:spPr>
          <a:xfrm rot="5400000">
            <a:off x="4543425" y="2181225"/>
            <a:ext cx="58674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body" idx="1"/>
          </p:nvPr>
        </p:nvSpPr>
        <p:spPr>
          <a:xfrm rot="5400000">
            <a:off x="542925" y="295275"/>
            <a:ext cx="5867400" cy="573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body" idx="1"/>
          </p:nvPr>
        </p:nvSpPr>
        <p:spPr>
          <a:xfrm rot="5400000">
            <a:off x="2347912" y="180975"/>
            <a:ext cx="4876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37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37"/>
              <p:cNvSpPr txBox="1"/>
              <p:nvPr/>
            </p:nvSpPr>
            <p:spPr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" name="Google Shape;13;p37" descr="Cacback"/>
              <p:cNvSpPr txBox="1"/>
              <p:nvPr/>
            </p:nvSpPr>
            <p:spPr>
              <a:xfrm>
                <a:off x="0" y="0"/>
                <a:ext cx="1119" cy="43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4" name="Google Shape;14;p37"/>
            <p:cNvSpPr txBox="1"/>
            <p:nvPr/>
          </p:nvSpPr>
          <p:spPr>
            <a:xfrm>
              <a:off x="816" y="2592"/>
              <a:ext cx="701" cy="1728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" name="Google Shape;15;p37"/>
          <p:cNvGrpSpPr/>
          <p:nvPr/>
        </p:nvGrpSpPr>
        <p:grpSpPr>
          <a:xfrm>
            <a:off x="-11008" y="865929"/>
            <a:ext cx="8454765" cy="2011467"/>
            <a:chOff x="-7" y="545"/>
            <a:chExt cx="5326" cy="1267"/>
          </a:xfrm>
        </p:grpSpPr>
        <p:sp>
          <p:nvSpPr>
            <p:cNvPr id="16" name="Google Shape;16;p37"/>
            <p:cNvSpPr/>
            <p:nvPr/>
          </p:nvSpPr>
          <p:spPr>
            <a:xfrm rot="-540000">
              <a:off x="0" y="1477"/>
              <a:ext cx="1059" cy="172"/>
            </a:xfrm>
            <a:custGeom>
              <a:avLst/>
              <a:gdLst/>
              <a:ahLst/>
              <a:cxnLst/>
              <a:rect l="l" t="t" r="r" b="b"/>
              <a:pathLst>
                <a:path w="1059" h="172" extrusionOk="0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37"/>
            <p:cNvSpPr/>
            <p:nvPr/>
          </p:nvSpPr>
          <p:spPr>
            <a:xfrm rot="-540000">
              <a:off x="1173" y="864"/>
              <a:ext cx="4122" cy="630"/>
            </a:xfrm>
            <a:custGeom>
              <a:avLst/>
              <a:gdLst/>
              <a:ahLst/>
              <a:cxnLst/>
              <a:rect l="l" t="t" r="r" b="b"/>
              <a:pathLst>
                <a:path w="4122" h="630" extrusionOk="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8" name="Google Shape;18;p37"/>
            <p:cNvGrpSpPr/>
            <p:nvPr/>
          </p:nvGrpSpPr>
          <p:grpSpPr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19" name="Google Shape;19;p37"/>
              <p:cNvSpPr/>
              <p:nvPr/>
            </p:nvSpPr>
            <p:spPr>
              <a:xfrm>
                <a:off x="1033" y="326"/>
                <a:ext cx="192" cy="192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20;p37"/>
              <p:cNvSpPr/>
              <p:nvPr/>
            </p:nvSpPr>
            <p:spPr>
              <a:xfrm>
                <a:off x="1129" y="377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21;p37"/>
              <p:cNvSpPr/>
              <p:nvPr/>
            </p:nvSpPr>
            <p:spPr>
              <a:xfrm>
                <a:off x="1063" y="350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" name="Google Shape;22;p37"/>
              <p:cNvSpPr/>
              <p:nvPr/>
            </p:nvSpPr>
            <p:spPr>
              <a:xfrm>
                <a:off x="1063" y="404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" name="Google Shape;23;p37"/>
              <p:cNvSpPr/>
              <p:nvPr/>
            </p:nvSpPr>
            <p:spPr>
              <a:xfrm>
                <a:off x="1108" y="422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" name="Google Shape;24;p37"/>
              <p:cNvSpPr/>
              <p:nvPr/>
            </p:nvSpPr>
            <p:spPr>
              <a:xfrm>
                <a:off x="1168" y="416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" name="Google Shape;25;p37"/>
              <p:cNvSpPr/>
              <p:nvPr/>
            </p:nvSpPr>
            <p:spPr>
              <a:xfrm>
                <a:off x="1120" y="461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37"/>
              <p:cNvSpPr/>
              <p:nvPr/>
            </p:nvSpPr>
            <p:spPr>
              <a:xfrm>
                <a:off x="1063" y="452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27;p37"/>
              <p:cNvSpPr/>
              <p:nvPr/>
            </p:nvSpPr>
            <p:spPr>
              <a:xfrm>
                <a:off x="1117" y="329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dt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9"/>
          <p:cNvGrpSpPr/>
          <p:nvPr/>
        </p:nvGrpSpPr>
        <p:grpSpPr>
          <a:xfrm>
            <a:off x="-11008" y="-646959"/>
            <a:ext cx="9178820" cy="7504959"/>
            <a:chOff x="-22" y="-408"/>
            <a:chExt cx="5782" cy="4728"/>
          </a:xfrm>
        </p:grpSpPr>
        <p:sp>
          <p:nvSpPr>
            <p:cNvPr id="39" name="Google Shape;39;p39"/>
            <p:cNvSpPr txBox="1"/>
            <p:nvPr/>
          </p:nvSpPr>
          <p:spPr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40;p39" descr="Cacback"/>
            <p:cNvSpPr txBox="1"/>
            <p:nvPr/>
          </p:nvSpPr>
          <p:spPr>
            <a:xfrm>
              <a:off x="0" y="0"/>
              <a:ext cx="1119" cy="4320"/>
            </a:xfrm>
            <a:prstGeom prst="rect">
              <a:avLst/>
            </a:prstGeom>
            <a:blipFill rotWithShape="1">
              <a:blip r:embed="rId13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1" name="Google Shape;41;p39"/>
            <p:cNvGrpSpPr/>
            <p:nvPr/>
          </p:nvGrpSpPr>
          <p:grpSpPr>
            <a:xfrm>
              <a:off x="-22" y="-408"/>
              <a:ext cx="5326" cy="1267"/>
              <a:chOff x="13" y="-408"/>
              <a:chExt cx="5326" cy="1267"/>
            </a:xfrm>
          </p:grpSpPr>
          <p:sp>
            <p:nvSpPr>
              <p:cNvPr id="42" name="Google Shape;42;p39"/>
              <p:cNvSpPr/>
              <p:nvPr/>
            </p:nvSpPr>
            <p:spPr>
              <a:xfrm rot="-540000">
                <a:off x="20" y="524"/>
                <a:ext cx="1059" cy="172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72" extrusionOk="0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" name="Google Shape;43;p39"/>
              <p:cNvSpPr/>
              <p:nvPr/>
            </p:nvSpPr>
            <p:spPr>
              <a:xfrm rot="-540000">
                <a:off x="1193" y="-89"/>
                <a:ext cx="4122" cy="63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630" extrusionOk="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4" name="Google Shape;44;p39"/>
              <p:cNvGrpSpPr/>
              <p:nvPr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45" name="Google Shape;45;p39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" name="Google Shape;46;p39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" name="Google Shape;47;p39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8" name="Google Shape;48;p39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9" name="Google Shape;49;p39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0" name="Google Shape;50;p39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1" name="Google Shape;51;p39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2" name="Google Shape;52;p39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3" name="Google Shape;53;p39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54" name="Google Shape;54;p39"/>
            <p:cNvSpPr txBox="1"/>
            <p:nvPr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5" name="Google Shape;55;p3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fld>
            <a:endParaRPr/>
          </a:p>
        </p:txBody>
      </p:sp>
      <p:sp>
        <p:nvSpPr>
          <p:cNvPr id="123" name="Google Shape;123;p1"/>
          <p:cNvSpPr txBox="1"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2000" b="0" i="0" u="none" dirty="0" err="1">
                <a:solidFill>
                  <a:srgbClr val="FF0000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Ch</a:t>
            </a:r>
            <a:r>
              <a:rPr lang="en-US" sz="2000" b="0" i="0" u="none" dirty="0">
                <a:solidFill>
                  <a:srgbClr val="FF0000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sz="2000" b="0" i="0" u="none" dirty="0" smtClean="0">
                <a:solidFill>
                  <a:srgbClr val="FF0000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8 </a:t>
            </a:r>
            <a:r>
              <a:rPr lang="en-US" sz="3200" b="0" i="0" u="none" dirty="0">
                <a:solidFill>
                  <a:srgbClr val="FF0000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/</a:t>
            </a:r>
            <a:r>
              <a:rPr lang="en-US" sz="3200" b="0" i="0" u="none" dirty="0">
                <a:solidFill>
                  <a:schemeClr val="dk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 </a:t>
            </a:r>
            <a:r>
              <a:rPr lang="ko-KR" altLang="en-US" sz="3200" b="0" i="0" u="none" dirty="0" smtClean="0">
                <a:solidFill>
                  <a:schemeClr val="dk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문자열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</p:txBody>
      </p:sp>
      <p:sp>
        <p:nvSpPr>
          <p:cNvPr id="124" name="Google Shape;124;p1"/>
          <p:cNvSpPr txBox="1"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</a:t>
            </a:r>
            <a:endParaRPr dirty="0"/>
          </a:p>
        </p:txBody>
      </p:sp>
      <p:sp>
        <p:nvSpPr>
          <p:cNvPr id="191" name="Google Shape;191;p10"/>
          <p:cNvSpPr txBox="1"/>
          <p:nvPr/>
        </p:nvSpPr>
        <p:spPr>
          <a:xfrm>
            <a:off x="1116012" y="2133600"/>
            <a:ext cx="7632700" cy="2808287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$str1 = "http://www.php.edu/testurl.html?name=kim&amp;age=28</a:t>
            </a:r>
            <a:r>
              <a:rPr lang="en-US" b="1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</a:p>
          <a:p>
            <a:pPr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altLang="ko-KR" b="1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$</a:t>
            </a:r>
            <a:r>
              <a:rPr lang="en-US" altLang="ko-KR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str2 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altLang="ko-KR" b="1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parse_url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($str1</a:t>
            </a:r>
            <a:r>
              <a:rPr lang="en-US" altLang="ko-KR" b="1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var_dump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($str2</a:t>
            </a:r>
            <a:r>
              <a:rPr lang="en-US" sz="1400" b="1" i="0" u="none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4D00"/>
                </a:solidFill>
                <a:latin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print</a:t>
            </a:r>
            <a:r>
              <a:rPr lang="en-US" b="1" dirty="0">
                <a:solidFill>
                  <a:srgbClr val="004D00"/>
                </a:solidFill>
                <a:latin typeface="Courier New"/>
                <a:cs typeface="Courier New"/>
                <a:sym typeface="Courier New"/>
              </a:rPr>
              <a:t> "&lt;</a:t>
            </a:r>
            <a:r>
              <a:rPr lang="en-US" b="1" dirty="0" err="1">
                <a:solidFill>
                  <a:srgbClr val="004D00"/>
                </a:solidFill>
                <a:latin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rgbClr val="004D00"/>
                </a:solidFill>
                <a:latin typeface="Courier New"/>
                <a:cs typeface="Courier New"/>
                <a:sym typeface="Courier New"/>
              </a:rPr>
              <a:t>&gt;";</a:t>
            </a:r>
            <a:endParaRPr dirty="0" smtClean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parse_str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($str2[query]);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이름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 “ 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. $name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 “, 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나이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“ . $age .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69502792" descr="EMB000012b010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2" y="5082311"/>
            <a:ext cx="7632700" cy="16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역순의 문자열</a:t>
            </a:r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 smtClean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strrev</a:t>
            </a:r>
            <a:endParaRPr lang="en-US" sz="2400" b="1" i="0" u="none" dirty="0" smtClean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 err="1" smtClean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주어진</a:t>
            </a:r>
            <a:r>
              <a:rPr lang="en-US" sz="2200" b="0" i="0" u="none" dirty="0" smtClean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문자열</a:t>
            </a:r>
            <a:r>
              <a:rPr lang="en-US" sz="2200" b="0" i="0" u="none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str의</a:t>
            </a:r>
            <a:r>
              <a:rPr lang="en-US" sz="2200" b="0" i="0" u="none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순서를</a:t>
            </a:r>
            <a:r>
              <a:rPr lang="en-US" sz="2200" b="0" i="0" u="none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반대로</a:t>
            </a:r>
            <a:r>
              <a:rPr lang="en-US" sz="2200" b="0" i="0" u="none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바꾸고</a:t>
            </a:r>
            <a:r>
              <a:rPr lang="en-US" sz="2200" b="0" i="0" u="none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그 </a:t>
            </a:r>
            <a:r>
              <a:rPr lang="en-US" sz="2200" b="0" i="0" u="none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바뀐</a:t>
            </a:r>
            <a:r>
              <a:rPr lang="en-US" sz="2200" b="0" i="0" u="none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문자열을</a:t>
            </a:r>
            <a:r>
              <a:rPr lang="en-US" sz="2200" b="0" i="0" u="none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리턴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예제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1116012" y="2133600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strrev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string str)</a:t>
            </a:r>
            <a:endParaRPr/>
          </a:p>
        </p:txBody>
      </p:sp>
      <p:sp>
        <p:nvSpPr>
          <p:cNvPr id="206" name="Google Shape;206;p12"/>
          <p:cNvSpPr txBox="1"/>
          <p:nvPr/>
        </p:nvSpPr>
        <p:spPr>
          <a:xfrm>
            <a:off x="1116012" y="4310102"/>
            <a:ext cx="7632700" cy="1728787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$str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“ABCDEFGHIJKLMNOPQRSTUVWXYZ”;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$str1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strrev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($str);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$str1 . “&lt;br&gt;”;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69504392" descr="EMB000012b0109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74" y="2320506"/>
            <a:ext cx="7416799" cy="11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문자열 나누기</a:t>
            </a:r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substr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str의 start+1 번째 문자부터 length 만큼의 문자열을 선택하고 그 선택된 부분 문자열을 리턴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두 개 또는 세 개의 파라미터를 가질 수 있음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예를 들어,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substr ($str, 4)를 호출하면 문자열 $str의 5번째 문자부터 문자열의 끝문자까지의 부분 문자열을 리턴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substr (“1234567890”, -5, 3)를 호출하면 “678”이 리턴</a:t>
            </a:r>
            <a:endParaRPr/>
          </a:p>
        </p:txBody>
      </p:sp>
      <p:sp>
        <p:nvSpPr>
          <p:cNvPr id="220" name="Google Shape;220;p14"/>
          <p:cNvSpPr txBox="1"/>
          <p:nvPr/>
        </p:nvSpPr>
        <p:spPr>
          <a:xfrm>
            <a:off x="1258887" y="2133600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substr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string str, int start [, int length])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5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</a:t>
            </a:r>
            <a:endParaRPr/>
          </a:p>
        </p:txBody>
      </p:sp>
      <p:sp>
        <p:nvSpPr>
          <p:cNvPr id="227" name="Google Shape;227;p15"/>
          <p:cNvSpPr txBox="1"/>
          <p:nvPr/>
        </p:nvSpPr>
        <p:spPr>
          <a:xfrm>
            <a:off x="1042987" y="2133600"/>
            <a:ext cx="7632700" cy="424815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400" b="1" i="0" u="none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= “</a:t>
            </a:r>
            <a:r>
              <a:rPr lang="en-US" sz="1400" b="1" i="0" u="none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1234567890 </a:t>
            </a:r>
            <a:r>
              <a:rPr lang="en-US" sz="1400" b="1" i="0" u="none" dirty="0" err="1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abcdefghijklmnopqrstuvwxyz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”;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 dirty="0">
              <a:solidFill>
                <a:srgbClr val="004D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004D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$str1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substr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sz="1400" b="1" i="0" u="none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, 2, 5);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$str1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 “&lt;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$str2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substr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sz="1400" b="1" i="0" u="none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, 8, 5);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$str2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 “&lt;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$str3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substr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sz="1400" b="1" i="0" u="none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, 12, 8);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$str3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 “&lt;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$str4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substr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sz="1400" b="1" i="0" u="none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, -9, 8);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$str4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 “&lt;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69504792" descr="EMB000012b010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74" y="2311878"/>
            <a:ext cx="7518670" cy="187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문자열의 빈 공간 지우기</a:t>
            </a:r>
            <a:endParaRPr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rtrim (chop)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 문자열의 오른쪽에 있는 빈 공간을 삭제한 후 그 삭제된 문자열을 리턴</a:t>
            </a:r>
            <a:endParaRPr/>
          </a:p>
          <a:p>
            <a:pPr marL="74295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빈 공간에 속하는 문자</a:t>
            </a:r>
            <a:endParaRPr/>
          </a:p>
          <a:p>
            <a:pPr marL="742950" lvl="1" indent="-1333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ltrim() : 왼쪽에 있는 빈 공간을 삭제</a:t>
            </a:r>
            <a:endParaRPr/>
          </a:p>
          <a:p>
            <a:pPr marL="74295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trim() : 문자열의 왼쪽과 오른쪽에 있는 빈 공간을 삭제</a:t>
            </a:r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1260475" y="2106612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rtrim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string str)</a:t>
            </a:r>
            <a:endParaRPr/>
          </a:p>
        </p:txBody>
      </p:sp>
      <p:graphicFrame>
        <p:nvGraphicFramePr>
          <p:cNvPr id="242" name="Google Shape;242;p17"/>
          <p:cNvGraphicFramePr/>
          <p:nvPr/>
        </p:nvGraphicFramePr>
        <p:xfrm>
          <a:off x="1835150" y="4348162"/>
          <a:ext cx="6584925" cy="2258090"/>
        </p:xfrm>
        <a:graphic>
          <a:graphicData uri="http://schemas.openxmlformats.org/drawingml/2006/table">
            <a:tbl>
              <a:tblPr>
                <a:noFill/>
                <a:tableStyleId>{60B14255-4493-4A42-B632-45C800C06EC8}</a:tableStyleId>
              </a:tblPr>
              <a:tblGrid>
                <a:gridCol w="2195500"/>
                <a:gridCol w="2193925"/>
                <a:gridCol w="2195500"/>
              </a:tblGrid>
              <a:tr h="334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문자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ASCII 값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 ”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Space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“\t”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 (HT)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“\n”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Newline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“\r”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“\0”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NULL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“\x0B”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8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</a:t>
            </a:r>
            <a:endParaRPr/>
          </a:p>
        </p:txBody>
      </p:sp>
      <p:sp>
        <p:nvSpPr>
          <p:cNvPr id="249" name="Google Shape;249;p18"/>
          <p:cNvSpPr txBox="1"/>
          <p:nvPr/>
        </p:nvSpPr>
        <p:spPr>
          <a:xfrm>
            <a:off x="1143000" y="2214562"/>
            <a:ext cx="7632700" cy="424815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004D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$str0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“ Apple Banana Pear 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004D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$str1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chop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($str0);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“start-” . $str1 . “-end&lt;br&gt;\n”;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>
              <a:solidFill>
                <a:srgbClr val="004D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004D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$str2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rtrim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($str0);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start-” . $str2 . “-end&lt;br&gt;\n”;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>
              <a:solidFill>
                <a:srgbClr val="004D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004D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$str3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ltrim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($str0);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“start-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” . $str3 . “-end&lt;br&gt;\n”;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$str4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trim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($str0);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“start-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” . $str4 . “-end&lt;br&gt;\n”;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69504392" descr="EMB000012b010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42" y="2130725"/>
            <a:ext cx="7534586" cy="188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ko-KR" altLang="en-US" dirty="0">
                <a:latin typeface="helvetica" pitchFamily="34" charset="0"/>
                <a:ea typeface="굴림" pitchFamily="50" charset="-127"/>
                <a:cs typeface="helvetica" pitchFamily="34" charset="0"/>
              </a:rPr>
              <a:t>문법</a:t>
            </a: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 err="1" smtClean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주어진</a:t>
            </a:r>
            <a:r>
              <a:rPr lang="en-US" sz="2200" b="0" i="0" u="none" dirty="0" smtClean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문자열</a:t>
            </a:r>
            <a:r>
              <a:rPr lang="en-US" sz="2200" b="0" i="0" u="none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str의</a:t>
            </a:r>
            <a:r>
              <a:rPr lang="en-US" sz="2200" b="0" i="0" u="none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ko-KR" altLang="en-US" dirty="0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길이를 반환</a:t>
            </a:r>
            <a:endParaRPr lang="en-US" altLang="ko-KR" dirty="0" smtClean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sz="2200" b="0" i="0" u="none" dirty="0" smtClean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 smtClean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예제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1116012" y="2038714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008000"/>
              </a:buClr>
              <a:buSzPts val="1400"/>
            </a:pPr>
            <a:r>
              <a:rPr lang="en-US" b="1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en-US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(string $</a:t>
            </a:r>
            <a:r>
              <a:rPr lang="en-US" b="1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b="1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</p:txBody>
      </p:sp>
      <p:sp>
        <p:nvSpPr>
          <p:cNvPr id="206" name="Google Shape;206;p12"/>
          <p:cNvSpPr txBox="1"/>
          <p:nvPr/>
        </p:nvSpPr>
        <p:spPr>
          <a:xfrm>
            <a:off x="1116012" y="3724175"/>
            <a:ext cx="7632700" cy="1398239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"Hello World!!";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print "</a:t>
            </a:r>
            <a:r>
              <a:rPr lang="ko-KR" alt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문자열 의 길이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 " . 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_x168429416" descr="EMB000012b010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2" y="5499715"/>
            <a:ext cx="7631940" cy="12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관련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37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차례</a:t>
            </a:r>
            <a:endParaRPr/>
          </a:p>
        </p:txBody>
      </p:sp>
      <p:sp>
        <p:nvSpPr>
          <p:cNvPr id="130" name="Google Shape;130;p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문자열</a:t>
            </a:r>
            <a:endParaRPr lang="en-US" sz="2400" b="1" i="0" u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dirty="0" smtClean="0"/>
              <a:t>대소문자 변환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</a:t>
            </a: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다루기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역순의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문자열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문자열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나누기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문자열의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빈 </a:t>
            </a: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공간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지우기</a:t>
            </a:r>
            <a:endParaRPr lang="en-US" sz="2400" b="1" i="0" u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dirty="0" smtClean="0"/>
              <a:t>문자열</a:t>
            </a:r>
            <a:r>
              <a:rPr lang="en-US" dirty="0" smtClean="0"/>
              <a:t> </a:t>
            </a:r>
            <a:r>
              <a:rPr lang="ko-KR" altLang="en-US" dirty="0" smtClean="0"/>
              <a:t>관련 함수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ko-KR" altLang="en-US" dirty="0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문</a:t>
            </a:r>
            <a:r>
              <a:rPr lang="ko-KR" altLang="en-US" dirty="0">
                <a:latin typeface="helvetica" pitchFamily="34" charset="0"/>
                <a:ea typeface="굴림" pitchFamily="50" charset="-127"/>
                <a:cs typeface="helvetica" pitchFamily="34" charset="0"/>
              </a:rPr>
              <a:t>법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marL="742950" lvl="1" indent="-285750">
              <a:spcBef>
                <a:spcPts val="440"/>
              </a:spcBef>
              <a:buSzPts val="2200"/>
              <a:buFont typeface="Times New Roman"/>
              <a:buChar char="•"/>
            </a:pPr>
            <a:r>
              <a:rPr lang="ko-KR" altLang="en-US" dirty="0">
                <a:latin typeface="helvetica" pitchFamily="34" charset="0"/>
                <a:ea typeface="굴림" pitchFamily="50" charset="-127"/>
                <a:cs typeface="helvetica" pitchFamily="34" charset="0"/>
              </a:rPr>
              <a:t>문자열의 출력을 형식화된 문자열로 </a:t>
            </a:r>
            <a:r>
              <a:rPr lang="ko-KR" altLang="en-US" dirty="0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출력</a:t>
            </a:r>
            <a:endParaRPr lang="en-US" altLang="ko-KR" dirty="0" smtClean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pPr marL="742950" lvl="1" indent="-285750">
              <a:spcBef>
                <a:spcPts val="440"/>
              </a:spcBef>
              <a:buSzPts val="2200"/>
              <a:buFont typeface="Times New Roman"/>
              <a:buChar char="•"/>
            </a:pPr>
            <a:endParaRPr sz="2200" b="0" i="0" u="none" dirty="0" smtClean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1116012" y="2038714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008000"/>
              </a:buClr>
              <a:buSzPts val="1400"/>
            </a:pPr>
            <a:r>
              <a:rPr lang="en-US" b="1" dirty="0" err="1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 string $format [, mixed $</a:t>
            </a:r>
            <a:r>
              <a:rPr lang="en-US" b="1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[, mixed $... ]] ))</a:t>
            </a:r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24638"/>
              </p:ext>
            </p:extLst>
          </p:nvPr>
        </p:nvGraphicFramePr>
        <p:xfrm>
          <a:off x="2606675" y="3055076"/>
          <a:ext cx="4358132" cy="312877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453388"/>
                <a:gridCol w="1452372"/>
                <a:gridCol w="1452372"/>
              </a:tblGrid>
              <a:tr h="2407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인수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표현 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"%b"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정수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진수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"%c"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정수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"%d"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정수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진수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"%e"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실수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부동소수점 지수표현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"%u"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정수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부호 없는 </a:t>
                      </a:r>
                      <a:r>
                        <a:rPr lang="en-US" altLang="ko-KR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진수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"%f"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실수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부동소수점 실수표현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"%F"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실수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부동소수점 실수표현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"%o"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정수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진수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"%s"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"%x"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정수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진수</a:t>
                      </a:r>
                      <a:r>
                        <a:rPr lang="en-US" altLang="ko-KR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소문자</a:t>
                      </a:r>
                      <a:r>
                        <a:rPr lang="en-US" altLang="ko-KR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"%X"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정수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r>
                        <a:rPr lang="ko-KR" altLang="en-US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진수</a:t>
                      </a:r>
                      <a:r>
                        <a:rPr lang="en-US" altLang="ko-KR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대문자</a:t>
                      </a:r>
                      <a:r>
                        <a:rPr lang="en-US" altLang="ko-KR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06675" y="2389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309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 smtClean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예제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</p:txBody>
      </p:sp>
      <p:sp>
        <p:nvSpPr>
          <p:cNvPr id="206" name="Google Shape;206;p12"/>
          <p:cNvSpPr txBox="1"/>
          <p:nvPr/>
        </p:nvSpPr>
        <p:spPr>
          <a:xfrm>
            <a:off x="1116012" y="2136916"/>
            <a:ext cx="7632700" cy="1494806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PHP</a:t>
            </a:r>
            <a:endParaRPr lang="en-US" b="1" dirty="0">
              <a:solidFill>
                <a:schemeClr val="lt2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Courier New"/>
            </a:endParaRP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 $</a:t>
            </a:r>
            <a:r>
              <a:rPr lang="en-US" b="1" dirty="0" err="1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num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= 3.141592;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 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 </a:t>
            </a:r>
            <a:r>
              <a:rPr lang="en-US" b="1" dirty="0" err="1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printf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("</a:t>
            </a:r>
            <a:r>
              <a:rPr lang="ko-KR" alt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정수형식</a:t>
            </a:r>
            <a:r>
              <a:rPr lang="en-US" altLang="ko-KR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=  %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d, </a:t>
            </a:r>
            <a:r>
              <a:rPr lang="ko-KR" alt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실수형식 </a:t>
            </a:r>
            <a:r>
              <a:rPr lang="en-US" altLang="ko-KR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=  %0.2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f",$num, $</a:t>
            </a:r>
            <a:r>
              <a:rPr lang="en-US" b="1" dirty="0" err="1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num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?&gt;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0" name="_x168429096" descr="EMB000012b010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2" y="4118968"/>
            <a:ext cx="7632700" cy="126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594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ko-KR" altLang="en-US" dirty="0">
                <a:latin typeface="helvetica" pitchFamily="34" charset="0"/>
                <a:ea typeface="굴림" pitchFamily="50" charset="-127"/>
                <a:cs typeface="helvetica" pitchFamily="34" charset="0"/>
              </a:rPr>
              <a:t>문법</a:t>
            </a: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2200" b="0" i="0" u="none" dirty="0" smtClean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문자열을 </a:t>
            </a:r>
            <a:r>
              <a:rPr lang="en-US" sz="2200" b="0" i="0" u="none" dirty="0" err="1" smtClean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주어진</a:t>
            </a:r>
            <a:r>
              <a:rPr lang="en-US" sz="2200" b="0" i="0" u="none" dirty="0" smtClean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ko-KR" altLang="en-US" sz="2200" b="0" i="0" u="none" dirty="0" smtClean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문자열로 분리</a:t>
            </a:r>
            <a:endParaRPr lang="en-US" altLang="ko-KR" sz="2200" b="0" i="0" u="none" dirty="0" smtClean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sz="900" b="0" i="0" u="none" dirty="0" smtClean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 smtClean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예제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1116012" y="2038714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mixed </a:t>
            </a:r>
            <a:r>
              <a:rPr lang="en-US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sscanf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 string $</a:t>
            </a:r>
            <a:r>
              <a:rPr lang="en-US" b="1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, string $format [, mixed &amp;$... ] </a:t>
            </a:r>
            <a:r>
              <a:rPr lang="en-US" b="1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Google Shape;206;p12"/>
          <p:cNvSpPr txBox="1"/>
          <p:nvPr/>
        </p:nvSpPr>
        <p:spPr>
          <a:xfrm>
            <a:off x="1116012" y="3518436"/>
            <a:ext cx="7632700" cy="1693644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PHP</a:t>
            </a:r>
            <a:endParaRPr lang="en-US" b="1" dirty="0">
              <a:solidFill>
                <a:schemeClr val="lt2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Courier New"/>
            </a:endParaRP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 $date = "September 30 2017";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 </a:t>
            </a:r>
            <a:r>
              <a:rPr lang="en-US" b="1" dirty="0" err="1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sscanf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($date, "%s %d %</a:t>
            </a:r>
            <a:r>
              <a:rPr lang="en-US" b="1" dirty="0" err="1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d",$month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, $day, $year);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endParaRPr lang="en-US" b="1" dirty="0">
              <a:solidFill>
                <a:schemeClr val="lt2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Courier New"/>
            </a:endParaRP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 </a:t>
            </a:r>
            <a:r>
              <a:rPr lang="en-US" b="1" dirty="0" err="1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printf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("%d/%s/%d", $year, $</a:t>
            </a:r>
            <a:r>
              <a:rPr lang="en-US" b="1" dirty="0" err="1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month,$day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?&gt;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8" name="_x168428376" descr="EMB000012b010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368034"/>
            <a:ext cx="7632700" cy="127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41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ko-KR" altLang="en-US" dirty="0">
                <a:latin typeface="helvetica" pitchFamily="34" charset="0"/>
                <a:ea typeface="굴림" pitchFamily="50" charset="-127"/>
                <a:cs typeface="helvetica" pitchFamily="34" charset="0"/>
              </a:rPr>
              <a:t>문법</a:t>
            </a: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2200" b="0" i="0" u="none" dirty="0" smtClean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문자열을 반복하여 출력할 때</a:t>
            </a:r>
            <a:endParaRPr sz="900" b="0" i="0" u="none" dirty="0" smtClean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 smtClean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예제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1116012" y="2038714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str_repeat</a:t>
            </a:r>
            <a:r>
              <a:rPr lang="en-US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 string $input , </a:t>
            </a:r>
            <a:r>
              <a:rPr lang="en-US" b="1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$multiplier )</a:t>
            </a:r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Google Shape;206;p12"/>
          <p:cNvSpPr txBox="1"/>
          <p:nvPr/>
        </p:nvSpPr>
        <p:spPr>
          <a:xfrm>
            <a:off x="1116012" y="3518436"/>
            <a:ext cx="7632700" cy="1449804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PHP</a:t>
            </a:r>
            <a:endParaRPr lang="en-US" b="1" dirty="0">
              <a:solidFill>
                <a:schemeClr val="lt2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Courier New"/>
            </a:endParaRP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 $</a:t>
            </a:r>
            <a:r>
              <a:rPr lang="en-US" b="1" dirty="0" err="1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str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= "Hello World!! ";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 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 </a:t>
            </a:r>
            <a:r>
              <a:rPr lang="en-US" b="1" dirty="0" err="1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printf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(</a:t>
            </a:r>
            <a:r>
              <a:rPr lang="en-US" b="1" dirty="0" err="1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str_repeat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($</a:t>
            </a:r>
            <a:r>
              <a:rPr lang="en-US" b="1" dirty="0" err="1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str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, 5));</a:t>
            </a: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?&gt;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2" name="_x168428216" descr="EMB000012b010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2" y="5215634"/>
            <a:ext cx="7632700" cy="127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71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ko-KR" altLang="en-US" dirty="0">
                <a:latin typeface="helvetica" pitchFamily="34" charset="0"/>
                <a:ea typeface="굴림" pitchFamily="50" charset="-127"/>
                <a:cs typeface="helvetica" pitchFamily="34" charset="0"/>
              </a:rPr>
              <a:t>문법</a:t>
            </a: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2200" b="0" i="0" u="none" dirty="0" err="1" smtClean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구분자로</a:t>
            </a:r>
            <a:r>
              <a:rPr lang="ko-KR" altLang="en-US" sz="2200" b="0" i="0" u="none" dirty="0" smtClean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문자열을 분리할 때</a:t>
            </a:r>
            <a:endParaRPr sz="900" b="0" i="0" u="none" dirty="0" smtClean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 smtClean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예제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1116012" y="2038714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array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explode</a:t>
            </a:r>
            <a:r>
              <a:rPr lang="en-US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 string $delimiter , string $string [, </a:t>
            </a:r>
            <a:r>
              <a:rPr lang="en-US" b="1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$limit ] </a:t>
            </a:r>
            <a:r>
              <a:rPr lang="en-US" b="1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Google Shape;206;p12"/>
          <p:cNvSpPr txBox="1"/>
          <p:nvPr/>
        </p:nvSpPr>
        <p:spPr>
          <a:xfrm>
            <a:off x="1116012" y="3299460"/>
            <a:ext cx="7632700" cy="349758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PHP</a:t>
            </a:r>
            <a:endParaRPr lang="en-US" b="1" dirty="0">
              <a:solidFill>
                <a:schemeClr val="lt2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Courier New"/>
            </a:endParaRP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 $</a:t>
            </a:r>
            <a:r>
              <a:rPr lang="en-US" b="1" dirty="0" err="1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str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= 'one/two/three/four';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 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 $value = explode('/', $</a:t>
            </a:r>
            <a:r>
              <a:rPr lang="en-US" b="1" dirty="0" err="1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str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); 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 </a:t>
            </a:r>
            <a:r>
              <a:rPr lang="en-US" b="1" dirty="0" err="1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foreach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( $value as $</a:t>
            </a:r>
            <a:r>
              <a:rPr lang="en-US" b="1" dirty="0" err="1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val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)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   print $val."&lt;</a:t>
            </a:r>
            <a:r>
              <a:rPr lang="en-US" b="1" dirty="0" err="1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&gt;";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 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 print "&lt;</a:t>
            </a:r>
            <a:r>
              <a:rPr lang="en-US" b="1" dirty="0" err="1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&gt;";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 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 $value = explode('/', $</a:t>
            </a:r>
            <a:r>
              <a:rPr lang="en-US" b="1" dirty="0" err="1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str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, 2); 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 </a:t>
            </a:r>
            <a:r>
              <a:rPr lang="en-US" b="1" dirty="0" err="1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foreach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( explode('/', $</a:t>
            </a:r>
            <a:r>
              <a:rPr lang="en-US" b="1" dirty="0" err="1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str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, 2) as $</a:t>
            </a:r>
            <a:r>
              <a:rPr lang="en-US" b="1" dirty="0" err="1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val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)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    print $val."&lt;</a:t>
            </a:r>
            <a:r>
              <a:rPr lang="en-US" b="1" dirty="0" err="1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&gt;";</a:t>
            </a: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Courier New"/>
              </a:rPr>
              <a:t>?&gt;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18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168428936" descr="EMB000012b010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56460"/>
            <a:ext cx="7608403" cy="254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249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ko-KR" altLang="en-US" dirty="0">
                <a:latin typeface="helvetica" pitchFamily="34" charset="0"/>
                <a:ea typeface="굴림" pitchFamily="50" charset="-127"/>
                <a:cs typeface="helvetica" pitchFamily="34" charset="0"/>
              </a:rPr>
              <a:t>문법</a:t>
            </a: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2200" b="0" i="0" u="none" dirty="0" smtClean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배열을 문자열로 만들 때</a:t>
            </a:r>
            <a:endParaRPr sz="900" b="0" i="0" u="none" dirty="0" smtClean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 smtClean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예제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1116012" y="2038714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implode</a:t>
            </a:r>
            <a:r>
              <a:rPr lang="en-US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 array $array )</a:t>
            </a:r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Google Shape;206;p12"/>
          <p:cNvSpPr txBox="1"/>
          <p:nvPr/>
        </p:nvSpPr>
        <p:spPr>
          <a:xfrm>
            <a:off x="1116012" y="3322320"/>
            <a:ext cx="7632700" cy="187452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  <a:sym typeface="Courier New"/>
              </a:rPr>
              <a:t>PHP</a:t>
            </a:r>
            <a:endParaRPr lang="en-US" b="1" dirty="0">
              <a:solidFill>
                <a:schemeClr val="lt2"/>
              </a:solidFill>
              <a:latin typeface="Courier New" pitchFamily="49" charset="0"/>
              <a:ea typeface="굴림" pitchFamily="50" charset="-127"/>
              <a:cs typeface="Courier New" pitchFamily="49" charset="0"/>
              <a:sym typeface="Courier New"/>
            </a:endParaRP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 pitchFamily="49" charset="0"/>
                <a:ea typeface="굴림" pitchFamily="50" charset="-127"/>
                <a:cs typeface="Courier New" pitchFamily="49" charset="0"/>
                <a:sym typeface="Courier New"/>
              </a:rPr>
              <a:t>  $numbers = array(1,2,3,4);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 pitchFamily="49" charset="0"/>
                <a:ea typeface="굴림" pitchFamily="50" charset="-127"/>
                <a:cs typeface="Courier New" pitchFamily="49" charset="0"/>
                <a:sym typeface="Courier New"/>
              </a:rPr>
              <a:t>  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 pitchFamily="49" charset="0"/>
                <a:ea typeface="굴림" pitchFamily="50" charset="-127"/>
                <a:cs typeface="Courier New" pitchFamily="49" charset="0"/>
                <a:sym typeface="Courier New"/>
              </a:rPr>
              <a:t>  $string = implode($numbers );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 pitchFamily="49" charset="0"/>
                <a:ea typeface="굴림" pitchFamily="50" charset="-127"/>
                <a:cs typeface="Courier New" pitchFamily="49" charset="0"/>
                <a:sym typeface="Courier New"/>
              </a:rPr>
              <a:t>   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 pitchFamily="49" charset="0"/>
                <a:ea typeface="굴림" pitchFamily="50" charset="-127"/>
                <a:cs typeface="Courier New" pitchFamily="49" charset="0"/>
                <a:sym typeface="Courier New"/>
              </a:rPr>
              <a:t>  </a:t>
            </a:r>
            <a:r>
              <a:rPr lang="en-US" b="1" dirty="0" err="1">
                <a:solidFill>
                  <a:schemeClr val="lt2"/>
                </a:solidFill>
                <a:latin typeface="Courier New" pitchFamily="49" charset="0"/>
                <a:ea typeface="굴림" pitchFamily="50" charset="-127"/>
                <a:cs typeface="Courier New" pitchFamily="49" charset="0"/>
                <a:sym typeface="Courier New"/>
              </a:rPr>
              <a:t>printf</a:t>
            </a:r>
            <a:r>
              <a:rPr lang="en-US" b="1" dirty="0">
                <a:solidFill>
                  <a:schemeClr val="lt2"/>
                </a:solidFill>
                <a:latin typeface="Courier New" pitchFamily="49" charset="0"/>
                <a:ea typeface="굴림" pitchFamily="50" charset="-127"/>
                <a:cs typeface="Courier New" pitchFamily="49" charset="0"/>
                <a:sym typeface="Courier New"/>
              </a:rPr>
              <a:t>("%</a:t>
            </a:r>
            <a:r>
              <a:rPr lang="en-US" b="1" dirty="0" err="1">
                <a:solidFill>
                  <a:schemeClr val="lt2"/>
                </a:solidFill>
                <a:latin typeface="Courier New" pitchFamily="49" charset="0"/>
                <a:ea typeface="굴림" pitchFamily="50" charset="-127"/>
                <a:cs typeface="Courier New" pitchFamily="49" charset="0"/>
                <a:sym typeface="Courier New"/>
              </a:rPr>
              <a:t>s",$string</a:t>
            </a:r>
            <a:r>
              <a:rPr lang="en-US" b="1" dirty="0">
                <a:solidFill>
                  <a:schemeClr val="lt2"/>
                </a:solidFill>
                <a:latin typeface="Courier New" pitchFamily="49" charset="0"/>
                <a:ea typeface="굴림" pitchFamily="50" charset="-127"/>
                <a:cs typeface="Courier New" pitchFamily="49" charset="0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  <a:sym typeface="Courier New"/>
              </a:rPr>
              <a:t>?&gt;</a:t>
            </a:r>
            <a:endParaRPr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4" name="_x168429176" descr="EMB000012b010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2" y="5322314"/>
            <a:ext cx="7632700" cy="127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1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문자열</a:t>
            </a:r>
            <a:endParaRPr/>
          </a:p>
        </p:txBody>
      </p:sp>
      <p:sp>
        <p:nvSpPr>
          <p:cNvPr id="136" name="Google Shape;136;p3"/>
          <p:cNvSpPr txBox="1">
            <a:spLocks noGrp="1"/>
          </p:cNvSpPr>
          <p:nvPr>
            <p:ph type="body" idx="1"/>
          </p:nvPr>
        </p:nvSpPr>
        <p:spPr>
          <a:xfrm>
            <a:off x="900112" y="164782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문자열 저장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문자열 출력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문자열의 특정 부분 출력</a:t>
            </a:r>
            <a:endParaRPr/>
          </a:p>
        </p:txBody>
      </p:sp>
      <p:sp>
        <p:nvSpPr>
          <p:cNvPr id="137" name="Google Shape;137;p3"/>
          <p:cNvSpPr txBox="1"/>
          <p:nvPr/>
        </p:nvSpPr>
        <p:spPr>
          <a:xfrm>
            <a:off x="1187450" y="2133600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4D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$str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“PHP 문자열”;</a:t>
            </a:r>
            <a:endParaRPr/>
          </a:p>
        </p:txBody>
      </p:sp>
      <p:sp>
        <p:nvSpPr>
          <p:cNvPr id="138" name="Google Shape;138;p3"/>
          <p:cNvSpPr txBox="1"/>
          <p:nvPr/>
        </p:nvSpPr>
        <p:spPr>
          <a:xfrm>
            <a:off x="1187450" y="3429000"/>
            <a:ext cx="7632700" cy="11525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004D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$str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“PHP 문자열”;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$str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 “&lt;br&gt;”;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  <p:sp>
        <p:nvSpPr>
          <p:cNvPr id="139" name="Google Shape;139;p3"/>
          <p:cNvSpPr txBox="1"/>
          <p:nvPr/>
        </p:nvSpPr>
        <p:spPr>
          <a:xfrm>
            <a:off x="1187450" y="5445125"/>
            <a:ext cx="7632700" cy="11525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004D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$str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“PHP 웹프로그래밍”;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“str[4] . str[5]: ” .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$str[4] . $str[5] . “&lt;br&gt;”;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strtoupper</a:t>
            </a:r>
            <a:endParaRPr dirty="0"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문자열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str을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대문자로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변환한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뒤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변환된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문자열을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리턴</a:t>
            </a:r>
            <a:endParaRPr dirty="0"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strtolower</a:t>
            </a:r>
            <a:endParaRPr dirty="0"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문자열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str을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소문자로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변환한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뒤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변환된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문자열을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리턴</a:t>
            </a:r>
            <a:endParaRPr dirty="0"/>
          </a:p>
        </p:txBody>
      </p:sp>
      <p:sp>
        <p:nvSpPr>
          <p:cNvPr id="146" name="Google Shape;146;p4"/>
          <p:cNvSpPr txBox="1"/>
          <p:nvPr/>
        </p:nvSpPr>
        <p:spPr>
          <a:xfrm>
            <a:off x="1187450" y="2205037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strtoupper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string str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1143000" y="4071937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strtolower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str)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571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ucfirst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 문자열의 첫번째 문자를 대문자로 변환한 뒤 변환된 문자열을 리턴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ucwords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 문자열에서 각각의 단어마다 첫번째 문자를 대문자로 변환한 뒤 변환된 문자열을 리턴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1331912" y="2133600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ucfirst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string str)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1331912" y="4365625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ucwords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string str)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1187450" y="2060575"/>
            <a:ext cx="7632700" cy="424815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$str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“Apple Orange pEAr”;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$str1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strtoupper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($str);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$str1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 “&lt;br&gt;”;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$str2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strtolower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($str);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$str2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 “&lt;br&gt;”;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$str3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ucfirst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($str);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$str3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 “&lt;br&gt;”;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$str4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ucwords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($str);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$str4 .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“&lt;br&gt;”;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69505272" descr="EMB000012b010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94" y="2268747"/>
            <a:ext cx="7412401" cy="169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다루기</a:t>
            </a:r>
            <a:endParaRPr/>
          </a:p>
        </p:txBody>
      </p:sp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(Uniform Resource Locator)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WWW에서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원하는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정보의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위치를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나타냄</a:t>
            </a:r>
            <a:endParaRPr dirty="0"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parse_url</a:t>
            </a:r>
            <a:endParaRPr dirty="0"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문자열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url에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저장된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값을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배열에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scheme, host, path, query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형식으로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리턴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scheme      =&gt;  http</a:t>
            </a:r>
            <a:endParaRPr dirty="0"/>
          </a:p>
          <a:p>
            <a:pPr marL="742950" lvl="1" indent="-285750">
              <a:spcBef>
                <a:spcPts val="440"/>
              </a:spcBef>
              <a:buSzPts val="2200"/>
              <a:buNone/>
            </a:pPr>
            <a:r>
              <a:rPr lang="en-US" dirty="0"/>
              <a:t>	host            =&gt;  </a:t>
            </a:r>
            <a:r>
              <a:rPr lang="en-US" dirty="0" smtClean="0"/>
              <a:t>www.php.edu</a:t>
            </a:r>
          </a:p>
          <a:p>
            <a:pPr marL="742950" lvl="1" indent="-285750">
              <a:spcBef>
                <a:spcPts val="440"/>
              </a:spcBef>
              <a:buSzPts val="2200"/>
              <a:buNone/>
            </a:pPr>
            <a:r>
              <a:rPr lang="en-US" dirty="0" smtClean="0"/>
              <a:t>    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           =&gt;  /testurl.html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query          =&gt;  name=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kim&amp;age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=28</a:t>
            </a:r>
            <a:endParaRPr dirty="0"/>
          </a:p>
        </p:txBody>
      </p:sp>
      <p:sp>
        <p:nvSpPr>
          <p:cNvPr id="176" name="Google Shape;176;p8"/>
          <p:cNvSpPr txBox="1"/>
          <p:nvPr/>
        </p:nvSpPr>
        <p:spPr>
          <a:xfrm>
            <a:off x="1260475" y="3357562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parse_url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url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96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var_dump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파라미터로는 어떠한 형식(mixed)의 expression도 사용할 수 있음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여러 변수의 정보를 구하는 경우에도 사용할 수 있음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parse_str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str에 저장된 문자열을 변수와 값의 형태로 변환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문자열의 값을 변환시켜서 배열로 저장하고 싶을 때에는 두번째 파라미터에 변수를 적음(PHP 7.2부터 이 파라미터를 생략하는 것이 DEPRECATED됨)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1260475" y="2133600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var_dump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mixed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expression [, mixed expression [, ...]])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1260475" y="4508500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parse_str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string str [, array arr])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1214</Words>
  <Application>Microsoft Office PowerPoint</Application>
  <PresentationFormat>화면 슬라이드 쇼(4:3)</PresentationFormat>
  <Paragraphs>307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굴림</vt:lpstr>
      <vt:lpstr>Arial</vt:lpstr>
      <vt:lpstr>Times New Roman</vt:lpstr>
      <vt:lpstr>helvetica</vt:lpstr>
      <vt:lpstr>Arial Narrow</vt:lpstr>
      <vt:lpstr>Courier New</vt:lpstr>
      <vt:lpstr>1_Cactus</vt:lpstr>
      <vt:lpstr>Cactus</vt:lpstr>
      <vt:lpstr>Ch 8 /  문자열</vt:lpstr>
      <vt:lpstr>차례</vt:lpstr>
      <vt:lpstr>문자열</vt:lpstr>
      <vt:lpstr>PowerPoint 프레젠테이션</vt:lpstr>
      <vt:lpstr>PowerPoint 프레젠테이션</vt:lpstr>
      <vt:lpstr>PowerPoint 프레젠테이션</vt:lpstr>
      <vt:lpstr>PowerPoint 프레젠테이션</vt:lpstr>
      <vt:lpstr>URL 다루기</vt:lpstr>
      <vt:lpstr>PowerPoint 프레젠테이션</vt:lpstr>
      <vt:lpstr>PowerPoint 프레젠테이션</vt:lpstr>
      <vt:lpstr>역순의 문자열</vt:lpstr>
      <vt:lpstr>PowerPoint 프레젠테이션</vt:lpstr>
      <vt:lpstr>문자열 나누기</vt:lpstr>
      <vt:lpstr>PowerPoint 프레젠테이션</vt:lpstr>
      <vt:lpstr>PowerPoint 프레젠테이션</vt:lpstr>
      <vt:lpstr>문자열의 빈 공간 지우기</vt:lpstr>
      <vt:lpstr>PowerPoint 프레젠테이션</vt:lpstr>
      <vt:lpstr>PowerPoint 프레젠테이션</vt:lpstr>
      <vt:lpstr>문자열 관련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8 /  문자열</dc:title>
  <dc:creator>ilsoo99</dc:creator>
  <cp:lastModifiedBy>KDU</cp:lastModifiedBy>
  <cp:revision>5</cp:revision>
  <dcterms:created xsi:type="dcterms:W3CDTF">1601-01-01T00:00:00Z</dcterms:created>
  <dcterms:modified xsi:type="dcterms:W3CDTF">2020-03-17T12:21:28Z</dcterms:modified>
</cp:coreProperties>
</file>