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4"/>
  </p:notesMasterIdLst>
  <p:sldIdLst>
    <p:sldId id="256" r:id="rId3"/>
    <p:sldId id="257" r:id="rId4"/>
    <p:sldId id="264" r:id="rId5"/>
    <p:sldId id="303" r:id="rId6"/>
    <p:sldId id="287" r:id="rId7"/>
    <p:sldId id="265" r:id="rId8"/>
    <p:sldId id="288" r:id="rId9"/>
    <p:sldId id="266" r:id="rId10"/>
    <p:sldId id="289" r:id="rId11"/>
    <p:sldId id="290" r:id="rId12"/>
    <p:sldId id="291" r:id="rId13"/>
    <p:sldId id="293" r:id="rId14"/>
    <p:sldId id="292" r:id="rId15"/>
    <p:sldId id="294" r:id="rId16"/>
    <p:sldId id="297" r:id="rId17"/>
    <p:sldId id="298" r:id="rId18"/>
    <p:sldId id="299" r:id="rId19"/>
    <p:sldId id="300" r:id="rId20"/>
    <p:sldId id="273" r:id="rId21"/>
    <p:sldId id="304" r:id="rId22"/>
    <p:sldId id="305" r:id="rId23"/>
    <p:sldId id="27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embeddedFontLst>
    <p:embeddedFont>
      <p:font typeface="helvetica" pitchFamily="34" charset="0"/>
      <p:regular r:id="rId35"/>
      <p:bold r:id="rId36"/>
      <p:italic r:id="rId37"/>
      <p:boldItalic r:id="rId38"/>
    </p:embeddedFont>
    <p:embeddedFont>
      <p:font typeface="Arial Narrow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NTwI+DmDMmRQ6qdHa1IfikJG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2AD17C4-D3C2-484B-84F4-4190F04C549B}">
  <a:tblStyle styleId="{62AD17C4-D3C2-484B-84F4-4190F04C5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23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3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32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2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32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32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32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32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32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32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2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2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2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2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2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2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2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4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34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34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34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34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4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34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34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34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3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34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34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34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34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34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34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34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1800"/>
            </a:pPr>
            <a:r>
              <a:rPr lang="en-US" altLang="ko-KR" sz="2000" dirty="0" err="1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Ch</a:t>
            </a:r>
            <a:r>
              <a:rPr lang="en-US" altLang="ko-KR" sz="2000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9 </a:t>
            </a:r>
            <a:r>
              <a:rPr lang="en-US" altLang="ko-KR" sz="3200" dirty="0">
                <a:solidFill>
                  <a:srgbClr val="FF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/</a:t>
            </a:r>
            <a:r>
              <a:rPr lang="en-US" altLang="ko-KR" sz="3200" dirty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 </a:t>
            </a:r>
            <a:r>
              <a:rPr lang="ko-KR" altLang="en-US" sz="3200" dirty="0" smtClean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클래</a:t>
            </a:r>
            <a:r>
              <a:rPr lang="ko-KR" altLang="en-US" sz="3200" dirty="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스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dirty="0"/>
              <a:t>p</a:t>
            </a:r>
            <a:r>
              <a:rPr lang="en-US" altLang="ko-KR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rivate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접근제어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지시자 적용</a:t>
            </a:r>
            <a:endParaRPr dirty="0"/>
          </a:p>
        </p:txBody>
      </p:sp>
      <p:sp>
        <p:nvSpPr>
          <p:cNvPr id="197" name="Google Shape;197;p11"/>
          <p:cNvSpPr txBox="1"/>
          <p:nvPr/>
        </p:nvSpPr>
        <p:spPr>
          <a:xfrm>
            <a:off x="1042987" y="2060575"/>
            <a:ext cx="7632700" cy="47529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“ID: “ . </a:t>
            </a:r>
            <a:r>
              <a:rPr lang="en-US" sz="1400" b="1" i="0" u="sng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sng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“Name: “ . </a:t>
            </a:r>
            <a:r>
              <a:rPr lang="en-US" sz="1400" b="1" i="0" u="sng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sng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$object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20181234;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97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1553408" descr="EMB00000b7816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1" y="2260120"/>
            <a:ext cx="7373638" cy="17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7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altLang="ko-KR" dirty="0" smtClean="0"/>
              <a:t>method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적용 </a:t>
            </a:r>
            <a:r>
              <a:rPr lang="en-US" altLang="ko-KR" dirty="0"/>
              <a:t>attribute </a:t>
            </a:r>
            <a:r>
              <a:rPr lang="ko-KR" altLang="en-US" dirty="0" smtClean="0"/>
              <a:t>변경</a:t>
            </a:r>
            <a:endParaRPr dirty="0"/>
          </a:p>
        </p:txBody>
      </p:sp>
      <p:sp>
        <p:nvSpPr>
          <p:cNvPr id="197" name="Google Shape;197;p11"/>
          <p:cNvSpPr txBox="1"/>
          <p:nvPr/>
        </p:nvSpPr>
        <p:spPr>
          <a:xfrm>
            <a:off x="1042987" y="2060576"/>
            <a:ext cx="7632700" cy="403829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class  Student 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$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$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function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"ID : ". $this-&gt;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  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"Name : ". $this-&gt;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function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setStudentId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($id)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= $id; 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0178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altLang="ko-KR" dirty="0" smtClean="0"/>
              <a:t>method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적용 </a:t>
            </a:r>
            <a:r>
              <a:rPr lang="en-US" altLang="ko-KR" dirty="0"/>
              <a:t>attribute </a:t>
            </a:r>
            <a:r>
              <a:rPr lang="ko-KR" altLang="en-US" dirty="0" smtClean="0"/>
              <a:t>변경</a:t>
            </a:r>
            <a:endParaRPr dirty="0"/>
          </a:p>
        </p:txBody>
      </p:sp>
      <p:sp>
        <p:nvSpPr>
          <p:cNvPr id="197" name="Google Shape;197;p11"/>
          <p:cNvSpPr txBox="1"/>
          <p:nvPr/>
        </p:nvSpPr>
        <p:spPr>
          <a:xfrm>
            <a:off x="1042987" y="2060576"/>
            <a:ext cx="7632700" cy="293411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setStudentName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($name)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= $name;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 = new Student;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setStudentId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(20171234);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setStudentName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("Alice");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271557008" descr="EMB00000b7816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5143967"/>
            <a:ext cx="7632700" cy="14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3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생성자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 latinLnBrk="1"/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생성자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(constructor)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는 클래스를 이용하여 객체를 생성 할 때 사용</a:t>
            </a:r>
          </a:p>
          <a:p>
            <a:pPr marL="342900" lvl="0">
              <a:spcBef>
                <a:spcPts val="0"/>
              </a:spcBef>
              <a:buSzPts val="2400"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fontAlgn="base" latinLnBrk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__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construct()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함수를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생성자로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이용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fontAlgn="base" latinLnBrk="1"/>
            <a:endParaRPr lang="en-US" altLang="ko-KR" dirty="0"/>
          </a:p>
          <a:p>
            <a:pPr fontAlgn="base"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5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235" name="Google Shape;235;p14"/>
          <p:cNvSpPr txBox="1"/>
          <p:nvPr/>
        </p:nvSpPr>
        <p:spPr>
          <a:xfrm>
            <a:off x="971550" y="2197130"/>
            <a:ext cx="7559675" cy="374491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fruit_name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$_price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$_color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0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$price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$color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fruit_name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_price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$price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_color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$color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41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/>
              <a:t>예</a:t>
            </a:r>
            <a:r>
              <a:rPr lang="ko-KR" altLang="en-US" dirty="0" smtClean="0"/>
              <a:t>제</a:t>
            </a:r>
            <a:endParaRPr dirty="0"/>
          </a:p>
        </p:txBody>
      </p:sp>
      <p:sp>
        <p:nvSpPr>
          <p:cNvPr id="242" name="Google Shape;242;p15"/>
          <p:cNvSpPr txBox="1"/>
          <p:nvPr/>
        </p:nvSpPr>
        <p:spPr>
          <a:xfrm>
            <a:off x="827087" y="2060575"/>
            <a:ext cx="7632700" cy="46799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print_fruit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“Fruit name: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_fruit_name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“Fruit price: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_price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“Fruit color: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_color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&lt;br&gt;”;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“&lt;br&gt;”;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$Apple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(‘Apple’, 1000, ‘red’);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$Orange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(‘Orange’, 2000, ‘orange’);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$Banana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(‘Banana’, 500, ‘yellow’);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$Pear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(‘Pear’, 3000, ‘gray’);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$Apple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print_fruit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$Orange-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print_fruit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$Banana-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print_fruit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$Pear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print_fruit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82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1243664" descr="EMB00000b7816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6" y="2355011"/>
            <a:ext cx="7418659" cy="3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5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1042987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상속(inheritance)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상속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부모 클래스로부터 자식 클래스가 특성(property)을 계승받는 것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부모 클래스에서 선언되었던 attribute와 method를 자식 클래스에서 그대로 사용 가능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예약어를 사용하여 자식 클래스가 어느 부모 클래스로부터 상속받는지 명시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38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상속의 예</a:t>
            </a: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3779043" y="1629568"/>
            <a:ext cx="1587500" cy="2303462"/>
            <a:chOff x="2381" y="799"/>
            <a:chExt cx="1000" cy="1451"/>
          </a:xfrm>
        </p:grpSpPr>
        <p:sp>
          <p:nvSpPr>
            <p:cNvPr id="263" name="Google Shape;263;p18"/>
            <p:cNvSpPr/>
            <p:nvPr/>
          </p:nvSpPr>
          <p:spPr>
            <a:xfrm rot="-5400000">
              <a:off x="2455" y="724"/>
              <a:ext cx="85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2522" y="899"/>
              <a:ext cx="707" cy="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People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imes New Roman"/>
                <a:buNone/>
              </a:pPr>
              <a:endParaRPr sz="15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imes New Roman"/>
                <a:buNone/>
              </a:pP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 rot="5400000">
              <a:off x="2380" y="1249"/>
              <a:ext cx="100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2451" y="1299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$Name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$Age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imes New Roman"/>
                <a:buNone/>
              </a:pPr>
              <a:endParaRPr sz="1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printPeople 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</p:grpSp>
      <p:cxnSp>
        <p:nvCxnSpPr>
          <p:cNvPr id="267" name="Google Shape;267;p18"/>
          <p:cNvCxnSpPr/>
          <p:nvPr/>
        </p:nvCxnSpPr>
        <p:spPr>
          <a:xfrm>
            <a:off x="5076825" y="3935412"/>
            <a:ext cx="1223962" cy="576262"/>
          </a:xfrm>
          <a:prstGeom prst="straightConnector1">
            <a:avLst/>
          </a:prstGeom>
          <a:noFill/>
          <a:ln w="635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63500" dist="35921" dir="2700000">
              <a:schemeClr val="lt2"/>
            </a:outerShdw>
          </a:effectLst>
        </p:spPr>
      </p:cxnSp>
      <p:grpSp>
        <p:nvGrpSpPr>
          <p:cNvPr id="268" name="Google Shape;268;p18"/>
          <p:cNvGrpSpPr/>
          <p:nvPr/>
        </p:nvGrpSpPr>
        <p:grpSpPr>
          <a:xfrm>
            <a:off x="1331118" y="4437856"/>
            <a:ext cx="1587500" cy="2303462"/>
            <a:chOff x="839" y="2568"/>
            <a:chExt cx="1000" cy="1451"/>
          </a:xfrm>
        </p:grpSpPr>
        <p:sp>
          <p:nvSpPr>
            <p:cNvPr id="269" name="Google Shape;269;p18"/>
            <p:cNvSpPr/>
            <p:nvPr/>
          </p:nvSpPr>
          <p:spPr>
            <a:xfrm rot="-5400000">
              <a:off x="913" y="2493"/>
              <a:ext cx="85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889" y="2614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 rot="5400000">
              <a:off x="838" y="3018"/>
              <a:ext cx="100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89" y="2999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$Name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$Age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$ID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printPeople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printStudent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</p:grpSp>
      <p:grpSp>
        <p:nvGrpSpPr>
          <p:cNvPr id="273" name="Google Shape;273;p18"/>
          <p:cNvGrpSpPr/>
          <p:nvPr/>
        </p:nvGrpSpPr>
        <p:grpSpPr>
          <a:xfrm>
            <a:off x="3657024" y="4437856"/>
            <a:ext cx="1905000" cy="2303462"/>
            <a:chOff x="2304" y="2568"/>
            <a:chExt cx="1200" cy="1451"/>
          </a:xfrm>
        </p:grpSpPr>
        <p:sp>
          <p:nvSpPr>
            <p:cNvPr id="274" name="Google Shape;274;p18"/>
            <p:cNvSpPr/>
            <p:nvPr/>
          </p:nvSpPr>
          <p:spPr>
            <a:xfrm rot="-5400000">
              <a:off x="2455" y="2493"/>
              <a:ext cx="85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 txBox="1"/>
            <p:nvPr/>
          </p:nvSpPr>
          <p:spPr>
            <a:xfrm>
              <a:off x="2581" y="26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Professor</a:t>
              </a: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5400000">
              <a:off x="2380" y="3018"/>
              <a:ext cx="100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2304" y="2984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$Name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$Age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$Office_No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printPeople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printProfessor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6155531" y="4437856"/>
            <a:ext cx="1587500" cy="2303462"/>
            <a:chOff x="3878" y="2568"/>
            <a:chExt cx="1000" cy="1451"/>
          </a:xfrm>
        </p:grpSpPr>
        <p:sp>
          <p:nvSpPr>
            <p:cNvPr id="279" name="Google Shape;279;p18"/>
            <p:cNvSpPr/>
            <p:nvPr/>
          </p:nvSpPr>
          <p:spPr>
            <a:xfrm rot="-5400000">
              <a:off x="3952" y="2493"/>
              <a:ext cx="85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3950" y="26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Staff</a:t>
              </a: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 rot="5400000">
              <a:off x="3877" y="3018"/>
              <a:ext cx="100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 txBox="1"/>
            <p:nvPr/>
          </p:nvSpPr>
          <p:spPr>
            <a:xfrm>
              <a:off x="3950" y="3068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$Name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$Age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$Title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printPeople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printStaff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</p:grpSp>
      <p:cxnSp>
        <p:nvCxnSpPr>
          <p:cNvPr id="283" name="Google Shape;283;p18"/>
          <p:cNvCxnSpPr/>
          <p:nvPr/>
        </p:nvCxnSpPr>
        <p:spPr>
          <a:xfrm flipH="1">
            <a:off x="2771775" y="3935412"/>
            <a:ext cx="1223962" cy="576262"/>
          </a:xfrm>
          <a:prstGeom prst="straightConnector1">
            <a:avLst/>
          </a:prstGeom>
          <a:noFill/>
          <a:ln w="635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63500" dist="35921" dir="2700000">
              <a:schemeClr val="lt2"/>
            </a:outerShdw>
          </a:effectLst>
        </p:spPr>
      </p:cxnSp>
      <p:cxnSp>
        <p:nvCxnSpPr>
          <p:cNvPr id="284" name="Google Shape;284;p18"/>
          <p:cNvCxnSpPr/>
          <p:nvPr/>
        </p:nvCxnSpPr>
        <p:spPr>
          <a:xfrm>
            <a:off x="4572000" y="3862387"/>
            <a:ext cx="0" cy="576262"/>
          </a:xfrm>
          <a:prstGeom prst="straightConnector1">
            <a:avLst/>
          </a:prstGeom>
          <a:noFill/>
          <a:ln w="635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63500" dist="35921" dir="2700000">
              <a:schemeClr val="lt2"/>
            </a:outerShdw>
          </a:effectLst>
        </p:spPr>
      </p:cxnSp>
      <p:sp>
        <p:nvSpPr>
          <p:cNvPr id="285" name="Google Shape;285;p18"/>
          <p:cNvSpPr txBox="1"/>
          <p:nvPr/>
        </p:nvSpPr>
        <p:spPr>
          <a:xfrm>
            <a:off x="4787900" y="4006850"/>
            <a:ext cx="5588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상속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접근제어지시자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포인터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상속</a:t>
            </a:r>
            <a:endParaRPr lang="en-US" altLang="ko-KR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246829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“Name: “ .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“Age: “ .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306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06417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extends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name, $age, $id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"- Student -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 -&gt;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"Id : ". $this -&gt; 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607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5354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Professor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$name, $age,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$no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$no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printProfessor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altLang="ko-KR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"- Professor - 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 -&gt;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: ". $this -&gt; </a:t>
            </a:r>
            <a:r>
              <a:rPr lang="en-US" altLang="ko-KR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5354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 smtClean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$title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$name, $age, $title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 smtClean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$this-&gt;</a:t>
            </a:r>
            <a:r>
              <a:rPr lang="en-US" altLang="ko-KR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$title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function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printStaff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"- Staff - 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$this -&gt;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"Title : ". $this -&gt;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altLang="ko-KR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868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 dirty="0"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6"/>
            <a:ext cx="7632700" cy="254693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$object1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("Lee", "21", "20170123");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$object2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Professor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("Kim", "42", "107");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$object3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("Park", "37", "Chief");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$object1-&gt;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$object2-&gt;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printProfessor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$object3-&gt;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printStaff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8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71238576" descr="EMB00000b7816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53" y="2225615"/>
            <a:ext cx="7194430" cy="42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6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</a:t>
            </a:r>
            <a:r>
              <a:rPr 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오버 </a:t>
            </a:r>
            <a:r>
              <a:rPr lang="ko-KR" altLang="en-US" sz="3600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라이딩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246829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“Name: “ .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“Age: “ .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348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06417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extends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name, $age, $id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$this-&gt;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"- Student - 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parent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"Id : ". $this -&gt; </a:t>
            </a:r>
            <a:r>
              <a:rPr lang="en-US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086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5354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Professor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$name, $age,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$no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$no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altLang="ko-KR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"- Professor - 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parent::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: ". $this -&gt; </a:t>
            </a:r>
            <a:r>
              <a:rPr lang="en-US" altLang="ko-KR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office_No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33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5"/>
            <a:ext cx="7632700" cy="453548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endParaRPr dirty="0" smtClean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$title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endParaRPr dirty="0"/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$name, $age, $title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 smtClean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this-&gt;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$this-&gt;</a:t>
            </a:r>
            <a:r>
              <a:rPr lang="en-US" altLang="ko-KR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$title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b="1" i="0" u="none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function 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"- Staff - &lt;</a:t>
            </a:r>
            <a:r>
              <a:rPr lang="en-US" altLang="ko-KR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parent::</a:t>
            </a:r>
            <a:r>
              <a:rPr lang="en-US" altLang="ko-KR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altLang="ko-KR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"Title : ". $this -&gt; </a:t>
            </a:r>
            <a:r>
              <a:rPr lang="en-US" altLang="ko-KR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. "&lt;</a:t>
            </a:r>
            <a:r>
              <a:rPr lang="en-US" altLang="ko-KR" b="1" dirty="0" err="1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altLang="ko-KR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 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2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클래스(class)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용어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정리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: attribute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: method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데이터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</a:t>
            </a:r>
            <a:endParaRPr dirty="0"/>
          </a:p>
          <a:p>
            <a: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동종의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하나의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그룹으로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묶어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정의한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것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template과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같은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역할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 dirty="0"/>
          </a:p>
        </p:txBody>
      </p:sp>
      <p:sp>
        <p:nvSpPr>
          <p:cNvPr id="292" name="Google Shape;292;p19"/>
          <p:cNvSpPr txBox="1"/>
          <p:nvPr/>
        </p:nvSpPr>
        <p:spPr>
          <a:xfrm>
            <a:off x="827087" y="2060576"/>
            <a:ext cx="7632700" cy="254693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$object1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("Lee", "21", "20170123");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$object2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Professor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("Kim", "42", "107");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$object3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Staff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("Park", "37", "Chief");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$object1-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$object2-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$object3-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printPeople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85000"/>
              </a:lnSpc>
              <a:spcBef>
                <a:spcPts val="280"/>
              </a:spcBef>
              <a:buClr>
                <a:srgbClr val="008000"/>
              </a:buClr>
              <a:buSzPts val="1400"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9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70652488" descr="EMB00000b7816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2" y="2156769"/>
            <a:ext cx="6349041" cy="41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2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객체화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4017962" y="4011612"/>
            <a:ext cx="1587" cy="3175"/>
          </a:xfrm>
          <a:custGeom>
            <a:avLst/>
            <a:gdLst/>
            <a:ahLst/>
            <a:cxnLst/>
            <a:rect l="l" t="t" r="r" b="b"/>
            <a:pathLst>
              <a:path w="1587" h="3" extrusionOk="0">
                <a:moveTo>
                  <a:pt x="0" y="0"/>
                </a:moveTo>
                <a:lnTo>
                  <a:pt x="0" y="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3873500" y="4016375"/>
            <a:ext cx="1587" cy="1587"/>
          </a:xfrm>
          <a:custGeom>
            <a:avLst/>
            <a:gdLst/>
            <a:ahLst/>
            <a:cxnLst/>
            <a:rect l="l" t="t" r="r" b="b"/>
            <a:pathLst>
              <a:path w="1588" h="1588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3873500" y="4016375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12"/>
          <p:cNvGrpSpPr/>
          <p:nvPr/>
        </p:nvGrpSpPr>
        <p:grpSpPr>
          <a:xfrm>
            <a:off x="3779043" y="2302668"/>
            <a:ext cx="1587500" cy="2303462"/>
            <a:chOff x="2381" y="890"/>
            <a:chExt cx="1000" cy="1451"/>
          </a:xfrm>
        </p:grpSpPr>
        <p:sp>
          <p:nvSpPr>
            <p:cNvPr id="208" name="Google Shape;208;p12"/>
            <p:cNvSpPr/>
            <p:nvPr/>
          </p:nvSpPr>
          <p:spPr>
            <a:xfrm rot="-5400000">
              <a:off x="2455" y="815"/>
              <a:ext cx="85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 txBox="1"/>
            <p:nvPr/>
          </p:nvSpPr>
          <p:spPr>
            <a:xfrm>
              <a:off x="2581" y="98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 rot="5400000">
              <a:off x="2380" y="1340"/>
              <a:ext cx="1001" cy="1000"/>
            </a:xfrm>
            <a:prstGeom prst="flowChartDelay">
              <a:avLst/>
            </a:prstGeom>
            <a:solidFill>
              <a:srgbClr val="CCEC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 txBox="1"/>
            <p:nvPr/>
          </p:nvSpPr>
          <p:spPr>
            <a:xfrm>
              <a:off x="2431" y="1268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$StudentID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$StudentName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imes New Roman"/>
                <a:buNone/>
              </a:pPr>
              <a:endParaRPr sz="1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500"/>
                <a:buFont typeface="Times New Roman"/>
                <a:buNone/>
              </a:pPr>
              <a:r>
                <a:rPr lang="en-US" sz="15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printStudent</a:t>
              </a:r>
              <a:r>
                <a:rPr lang="en-US" sz="1500" b="1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()</a:t>
              </a:r>
              <a:endParaRPr/>
            </a:p>
          </p:txBody>
        </p:sp>
      </p:grpSp>
      <p:sp>
        <p:nvSpPr>
          <p:cNvPr id="212" name="Google Shape;212;p12"/>
          <p:cNvSpPr/>
          <p:nvPr/>
        </p:nvSpPr>
        <p:spPr>
          <a:xfrm rot="-5400000">
            <a:off x="1404212" y="4363237"/>
            <a:ext cx="1655700" cy="1800300"/>
          </a:xfrm>
          <a:prstGeom prst="flowChartDelay">
            <a:avLst/>
          </a:prstGeom>
          <a:solidFill>
            <a:srgbClr val="CCECFF"/>
          </a:solidFill>
          <a:ln w="12700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1294475" y="4634500"/>
            <a:ext cx="19107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500"/>
              <a:buFont typeface="Times New Roman"/>
              <a:buNone/>
            </a:pPr>
            <a:r>
              <a:rPr lang="en-US" sz="1500" b="1" i="0" u="none" dirty="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lang="en-US" sz="1500" b="1" i="0" u="none" dirty="0" err="1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StudentID</a:t>
            </a:r>
            <a:r>
              <a:rPr lang="en-US" sz="1500" b="1" i="0" u="none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=1234</a:t>
            </a: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500"/>
              <a:buFont typeface="Times New Roman"/>
              <a:buNone/>
            </a:pPr>
            <a:r>
              <a:rPr lang="en-US" sz="1500" b="1" i="0" u="none" dirty="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lang="en-US" sz="1500" b="1" i="0" u="none" dirty="0" err="1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StudentName</a:t>
            </a:r>
            <a:r>
              <a:rPr lang="en-US" sz="1500" b="1" i="0" u="none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=Kim</a:t>
            </a: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1" i="0" u="none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Times New Roman"/>
              <a:buNone/>
            </a:pPr>
            <a:r>
              <a:rPr lang="en-US" sz="1500" b="1" i="0" u="none" dirty="0" err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printStudent</a:t>
            </a:r>
            <a:r>
              <a:rPr lang="en-US" sz="1500" b="1" i="0" u="none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1" dirty="0"/>
          </a:p>
        </p:txBody>
      </p:sp>
      <p:sp>
        <p:nvSpPr>
          <p:cNvPr id="214" name="Google Shape;214;p12"/>
          <p:cNvSpPr txBox="1"/>
          <p:nvPr/>
        </p:nvSpPr>
        <p:spPr>
          <a:xfrm>
            <a:off x="1835150" y="4003675"/>
            <a:ext cx="857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object1</a:t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 rot="-5400000">
            <a:off x="6012724" y="4364800"/>
            <a:ext cx="1655700" cy="1800300"/>
          </a:xfrm>
          <a:prstGeom prst="flowChartDelay">
            <a:avLst/>
          </a:prstGeom>
          <a:solidFill>
            <a:srgbClr val="CCECFF"/>
          </a:solidFill>
          <a:ln w="12700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5940425" y="4679525"/>
            <a:ext cx="18003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$StudentID</a:t>
            </a:r>
            <a:r>
              <a:rPr lang="en-US" sz="15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=7890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$StudentName</a:t>
            </a:r>
            <a:r>
              <a:rPr lang="en-US" sz="15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=Lee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1" i="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printStudent</a:t>
            </a:r>
            <a:r>
              <a:rPr lang="en-US" sz="1500" b="1" i="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b="1"/>
          </a:p>
        </p:txBody>
      </p:sp>
      <p:sp>
        <p:nvSpPr>
          <p:cNvPr id="217" name="Google Shape;217;p12"/>
          <p:cNvSpPr txBox="1"/>
          <p:nvPr/>
        </p:nvSpPr>
        <p:spPr>
          <a:xfrm>
            <a:off x="6443662" y="40052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object2</a:t>
            </a:r>
            <a:endParaRPr/>
          </a:p>
        </p:txBody>
      </p:sp>
      <p:cxnSp>
        <p:nvCxnSpPr>
          <p:cNvPr id="218" name="Google Shape;218;p12"/>
          <p:cNvCxnSpPr/>
          <p:nvPr/>
        </p:nvCxnSpPr>
        <p:spPr>
          <a:xfrm flipH="1">
            <a:off x="2411412" y="3284537"/>
            <a:ext cx="1223962" cy="7191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63500" dist="35921" dir="2700000">
              <a:schemeClr val="lt2"/>
            </a:outerShdw>
          </a:effectLst>
        </p:spPr>
      </p:cxnSp>
      <p:cxnSp>
        <p:nvCxnSpPr>
          <p:cNvPr id="219" name="Google Shape;219;p12"/>
          <p:cNvCxnSpPr/>
          <p:nvPr/>
        </p:nvCxnSpPr>
        <p:spPr>
          <a:xfrm>
            <a:off x="5508625" y="3284537"/>
            <a:ext cx="1223962" cy="719137"/>
          </a:xfrm>
          <a:prstGeom prst="straightConnector1">
            <a:avLst/>
          </a:prstGeom>
          <a:noFill/>
          <a:ln w="25400" cap="sq" cmpd="sng">
            <a:solidFill>
              <a:srgbClr val="FFCC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63500" dist="35921" dir="2700000">
              <a:schemeClr val="lt2"/>
            </a:outerShdw>
          </a:effectLst>
        </p:spPr>
      </p:cxnSp>
      <p:sp>
        <p:nvSpPr>
          <p:cNvPr id="220" name="Google Shape;220;p12"/>
          <p:cNvSpPr txBox="1"/>
          <p:nvPr/>
        </p:nvSpPr>
        <p:spPr>
          <a:xfrm>
            <a:off x="2846025" y="3617900"/>
            <a:ext cx="857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객체화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5442175" y="3644900"/>
            <a:ext cx="857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5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객체화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563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접근제어</a:t>
            </a:r>
            <a:r>
              <a:rPr 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지시자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altLang="ko-KR" dirty="0"/>
              <a:t>public</a:t>
            </a:r>
            <a:r>
              <a:rPr lang="ko-KR" altLang="en-US" dirty="0"/>
              <a:t>은 클래스 멤버 변수와 함수를 어디서든 접근할 수 있도록 허용한 </a:t>
            </a:r>
            <a:r>
              <a:rPr lang="ko-KR" altLang="en-US" dirty="0" smtClean="0"/>
              <a:t>지시자</a:t>
            </a:r>
            <a:endParaRPr lang="en-US" altLang="ko-KR" dirty="0" smtClean="0"/>
          </a:p>
          <a:p>
            <a:pPr marL="342900" lvl="0">
              <a:spcBef>
                <a:spcPts val="0"/>
              </a:spcBef>
              <a:buSzPts val="2400"/>
            </a:pPr>
            <a:endParaRPr lang="en-US" altLang="ko-KR" dirty="0" smtClean="0"/>
          </a:p>
          <a:p>
            <a:pPr marL="342900" lvl="0">
              <a:spcBef>
                <a:spcPts val="0"/>
              </a:spcBef>
              <a:buSzPts val="2400"/>
            </a:pPr>
            <a:r>
              <a:rPr lang="en-US" altLang="ko-KR" dirty="0" smtClean="0"/>
              <a:t>protected</a:t>
            </a:r>
            <a:r>
              <a:rPr lang="ko-KR" altLang="en-US" dirty="0"/>
              <a:t>는 클래스 자신과 클래스를 상속받은 클래스에서 만 접근 할 수 있도록 </a:t>
            </a:r>
            <a:r>
              <a:rPr lang="ko-KR" altLang="en-US" dirty="0" smtClean="0"/>
              <a:t>선언한 지시자</a:t>
            </a:r>
            <a:endParaRPr lang="en-US" altLang="ko-KR" dirty="0" smtClean="0"/>
          </a:p>
          <a:p>
            <a:pPr marL="342900" lvl="0">
              <a:spcBef>
                <a:spcPts val="0"/>
              </a:spcBef>
              <a:buSzPts val="2400"/>
            </a:pPr>
            <a:endParaRPr lang="en-US" altLang="ko-KR" dirty="0"/>
          </a:p>
          <a:p>
            <a:pPr marL="342900" lvl="0">
              <a:spcBef>
                <a:spcPts val="0"/>
              </a:spcBef>
              <a:buSzPts val="2400"/>
            </a:pPr>
            <a:r>
              <a:rPr lang="en-US" altLang="ko-KR" dirty="0" smtClean="0"/>
              <a:t>private</a:t>
            </a:r>
            <a:r>
              <a:rPr lang="ko-KR" altLang="en-US" dirty="0"/>
              <a:t>은 클래스 내에서 만 접근 할 수 있도록 허용한 지시자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86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185" name="Google Shape;185;p10"/>
          <p:cNvSpPr txBox="1"/>
          <p:nvPr/>
        </p:nvSpPr>
        <p:spPr>
          <a:xfrm>
            <a:off x="900112" y="2060575"/>
            <a:ext cx="7632700" cy="47529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class  Student 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$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$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function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($id, $name)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"ID : ". $id .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  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"Name : ". $name . "&lt;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 = new Student;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= 20171234;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= Alice";</a:t>
            </a: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$object-&gt;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1102320" descr="EMB00000b7816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03" y="2251494"/>
            <a:ext cx="7448271" cy="14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6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클래스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내의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method에서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접근</a:t>
            </a:r>
            <a:endParaRPr dirty="0"/>
          </a:p>
        </p:txBody>
      </p:sp>
      <p:sp>
        <p:nvSpPr>
          <p:cNvPr id="197" name="Google Shape;197;p11"/>
          <p:cNvSpPr txBox="1"/>
          <p:nvPr/>
        </p:nvSpPr>
        <p:spPr>
          <a:xfrm>
            <a:off x="1042987" y="2060575"/>
            <a:ext cx="7632700" cy="47529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lvl="0">
              <a:spcBef>
                <a:spcPts val="28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“ID: “ . </a:t>
            </a:r>
            <a:r>
              <a:rPr lang="en-US" sz="1400" b="1" i="0" u="sng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sng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“Name: “ . </a:t>
            </a:r>
            <a:r>
              <a:rPr lang="en-US" sz="1400" b="1" i="0" u="sng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US" sz="1400" b="1" i="0" u="sng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sng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 “&lt;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$object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20181234;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StudentName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$object-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printStudent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64521944" descr="EMB00000b7816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8" y="2260121"/>
            <a:ext cx="7225264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06624"/>
      </p:ext>
    </p:extLst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1655</Words>
  <Application>Microsoft Office PowerPoint</Application>
  <PresentationFormat>화면 슬라이드 쇼(4:3)</PresentationFormat>
  <Paragraphs>363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Arial</vt:lpstr>
      <vt:lpstr>helvetica</vt:lpstr>
      <vt:lpstr>Times New Roman</vt:lpstr>
      <vt:lpstr>Courier New</vt:lpstr>
      <vt:lpstr>Arial Narrow</vt:lpstr>
      <vt:lpstr>1_Cactus</vt:lpstr>
      <vt:lpstr>Cactus</vt:lpstr>
      <vt:lpstr>Ch 9 /  클래스</vt:lpstr>
      <vt:lpstr>차례</vt:lpstr>
      <vt:lpstr>클래스(class)</vt:lpstr>
      <vt:lpstr>PowerPoint 프레젠테이션</vt:lpstr>
      <vt:lpstr>접근제어 지시자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생성자</vt:lpstr>
      <vt:lpstr>PowerPoint 프레젠테이션</vt:lpstr>
      <vt:lpstr>PowerPoint 프레젠테이션</vt:lpstr>
      <vt:lpstr>PowerPoint 프레젠테이션</vt:lpstr>
      <vt:lpstr>상속(inheritance)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오버 라이딩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9 /  클래스</dc:title>
  <dc:creator>ilsoo99</dc:creator>
  <cp:lastModifiedBy>KDU</cp:lastModifiedBy>
  <cp:revision>7</cp:revision>
  <dcterms:created xsi:type="dcterms:W3CDTF">1601-01-01T00:00:00Z</dcterms:created>
  <dcterms:modified xsi:type="dcterms:W3CDTF">2020-03-17T12:22:23Z</dcterms:modified>
</cp:coreProperties>
</file>