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6" r:id="rId11"/>
    <p:sldId id="264" r:id="rId12"/>
    <p:sldId id="287" r:id="rId13"/>
    <p:sldId id="288" r:id="rId14"/>
    <p:sldId id="289" r:id="rId15"/>
    <p:sldId id="266" r:id="rId16"/>
    <p:sldId id="267" r:id="rId17"/>
    <p:sldId id="268" r:id="rId18"/>
    <p:sldId id="269" r:id="rId19"/>
    <p:sldId id="290" r:id="rId20"/>
    <p:sldId id="271" r:id="rId21"/>
    <p:sldId id="272" r:id="rId22"/>
    <p:sldId id="273" r:id="rId23"/>
    <p:sldId id="291" r:id="rId24"/>
    <p:sldId id="292" r:id="rId25"/>
    <p:sldId id="274" r:id="rId26"/>
    <p:sldId id="276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300" r:id="rId42"/>
    <p:sldId id="284" r:id="rId43"/>
    <p:sldId id="301" r:id="rId44"/>
    <p:sldId id="302" r:id="rId45"/>
  </p:sldIdLst>
  <p:sldSz cx="9144000" cy="6858000" type="screen4x3"/>
  <p:notesSz cx="6858000" cy="9144000"/>
  <p:embeddedFontLst>
    <p:embeddedFont>
      <p:font typeface="Arial Narrow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1" roundtripDataSignature="AMtx7mhrPWdjwZkM7spr2ey7tgDhaEIL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customschemas.google.com/relationships/presentationmetadata" Target="meta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265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42dfe89d9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742dfe89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body" idx="1"/>
          </p:nvPr>
        </p:nvSpPr>
        <p:spPr>
          <a:xfrm>
            <a:off x="9001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2"/>
          </p:nvPr>
        </p:nvSpPr>
        <p:spPr>
          <a:xfrm>
            <a:off x="4862513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1"/>
          </p:nvPr>
        </p:nvSpPr>
        <p:spPr>
          <a:xfrm rot="5400000">
            <a:off x="2347912" y="180975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3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31"/>
              <p:cNvSpPr txBox="1"/>
              <p:nvPr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31" descr="Cacback"/>
              <p:cNvSpPr txBox="1"/>
              <p:nvPr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" name="Google Shape;14;p31"/>
            <p:cNvSpPr txBox="1"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" name="Google Shape;15;p31"/>
          <p:cNvGrpSpPr/>
          <p:nvPr/>
        </p:nvGrpSpPr>
        <p:grpSpPr>
          <a:xfrm>
            <a:off x="-11008" y="865929"/>
            <a:ext cx="8454765" cy="2011467"/>
            <a:chOff x="-7" y="545"/>
            <a:chExt cx="5326" cy="1267"/>
          </a:xfrm>
        </p:grpSpPr>
        <p:sp>
          <p:nvSpPr>
            <p:cNvPr id="16" name="Google Shape;16;p31"/>
            <p:cNvSpPr/>
            <p:nvPr/>
          </p:nvSpPr>
          <p:spPr>
            <a:xfrm rot="-540000">
              <a:off x="0" y="1477"/>
              <a:ext cx="1059" cy="172"/>
            </a:xfrm>
            <a:custGeom>
              <a:avLst/>
              <a:gdLst/>
              <a:ahLst/>
              <a:cxnLst/>
              <a:rect l="l" t="t" r="r" b="b"/>
              <a:pathLst>
                <a:path w="1059" h="172" extrusionOk="0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 rot="-540000">
              <a:off x="1173" y="864"/>
              <a:ext cx="4122" cy="630"/>
            </a:xfrm>
            <a:custGeom>
              <a:avLst/>
              <a:gdLst/>
              <a:ahLst/>
              <a:cxnLst/>
              <a:rect l="l" t="t" r="r" b="b"/>
              <a:pathLst>
                <a:path w="4122" h="630" extrusionOk="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" name="Google Shape;18;p31"/>
            <p:cNvGrpSpPr/>
            <p:nvPr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9" name="Google Shape;19;p31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31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31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31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31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chemeClr val="l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31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31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1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3"/>
          <p:cNvGrpSpPr/>
          <p:nvPr/>
        </p:nvGrpSpPr>
        <p:grpSpPr>
          <a:xfrm>
            <a:off x="-11008" y="-646959"/>
            <a:ext cx="9178820" cy="7504959"/>
            <a:chOff x="-22" y="-408"/>
            <a:chExt cx="5782" cy="4728"/>
          </a:xfrm>
        </p:grpSpPr>
        <p:sp>
          <p:nvSpPr>
            <p:cNvPr id="39" name="Google Shape;39;p33"/>
            <p:cNvSpPr txBox="1"/>
            <p:nvPr/>
          </p:nvSpPr>
          <p:spPr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33" descr="Cacback"/>
            <p:cNvSpPr txBox="1"/>
            <p:nvPr/>
          </p:nvSpPr>
          <p:spPr>
            <a:xfrm>
              <a:off x="0" y="0"/>
              <a:ext cx="1119" cy="4320"/>
            </a:xfrm>
            <a:prstGeom prst="rect">
              <a:avLst/>
            </a:prstGeom>
            <a:blipFill rotWithShape="1">
              <a:blip r:embed="rId1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" name="Google Shape;41;p33"/>
            <p:cNvGrpSpPr/>
            <p:nvPr/>
          </p:nvGrpSpPr>
          <p:grpSpPr>
            <a:xfrm>
              <a:off x="-22" y="-408"/>
              <a:ext cx="5326" cy="1267"/>
              <a:chOff x="13" y="-408"/>
              <a:chExt cx="5326" cy="1267"/>
            </a:xfrm>
          </p:grpSpPr>
          <p:sp>
            <p:nvSpPr>
              <p:cNvPr id="42" name="Google Shape;42;p33"/>
              <p:cNvSpPr/>
              <p:nvPr/>
            </p:nvSpPr>
            <p:spPr>
              <a:xfrm rot="-540000">
                <a:off x="20" y="524"/>
                <a:ext cx="1059" cy="17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72" extrusionOk="0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3"/>
              <p:cNvSpPr/>
              <p:nvPr/>
            </p:nvSpPr>
            <p:spPr>
              <a:xfrm rot="-540000">
                <a:off x="1193" y="-89"/>
                <a:ext cx="4122" cy="63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630" extrusionOk="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44" name="Google Shape;44;p33"/>
              <p:cNvGrpSpPr/>
              <p:nvPr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45" name="Google Shape;45;p33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3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33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33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9" name="Google Shape;49;p33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chemeClr val="l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0" name="Google Shape;50;p33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33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33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33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4" name="Google Shape;54;p33"/>
            <p:cNvSpPr txBox="1"/>
            <p:nvPr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FF0000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Ch</a:t>
            </a:r>
            <a:r>
              <a:rPr lang="en-US" sz="2400" b="0" i="0" u="none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11 </a:t>
            </a:r>
            <a:r>
              <a:rPr lang="en-US" sz="2400" b="0" i="0" u="none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/</a:t>
            </a:r>
            <a:r>
              <a:rPr lang="en-US" sz="2800" b="0" i="0" u="none" dirty="0">
                <a:solidFill>
                  <a:schemeClr val="dk2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 </a:t>
            </a:r>
            <a:r>
              <a:rPr lang="en-US" sz="4000" b="0" i="0" u="none" dirty="0" err="1">
                <a:solidFill>
                  <a:schemeClr val="dk2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세션</a:t>
            </a:r>
            <a:endParaRPr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세션을 이용한 예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260475" y="2133600"/>
            <a:ext cx="7632700" cy="18002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$_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SESSION[‘G’]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“This is a Session variable”;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 b="1" i="0" u="none" dirty="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=“./page4.php”&gt;Next Page&lt;/a&gt;</a:t>
            </a:r>
            <a:endParaRPr dirty="0"/>
          </a:p>
        </p:txBody>
      </p:sp>
      <p:sp>
        <p:nvSpPr>
          <p:cNvPr id="185" name="Google Shape;185;p9"/>
          <p:cNvSpPr txBox="1"/>
          <p:nvPr/>
        </p:nvSpPr>
        <p:spPr>
          <a:xfrm>
            <a:off x="1260475" y="4149725"/>
            <a:ext cx="7632700" cy="12954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$_SESSION[‘G’];</a:t>
            </a:r>
            <a:endParaRPr sz="1400" b="1" i="0" u="none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7308680" descr="EMB00002da834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47925"/>
            <a:ext cx="744499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37309960" descr="EMB00002da8349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81451"/>
            <a:ext cx="744499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0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세션을 이용한 예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260475" y="2133600"/>
            <a:ext cx="7632700" cy="23622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$_SESSION['A'] = 10;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$_SESSION['B'] = 20;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$C = 30;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echo $_SESSION['A'],' ',  $_SESSION['B'],' ', $C, '&lt;</a:t>
            </a:r>
            <a:r>
              <a:rPr lang="en-US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&gt;';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400" b="1" i="0" u="none" dirty="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=“./page6.php”&gt;Next Page&lt;/a&gt;</a:t>
            </a:r>
            <a:endParaRPr dirty="0"/>
          </a:p>
        </p:txBody>
      </p:sp>
      <p:sp>
        <p:nvSpPr>
          <p:cNvPr id="185" name="Google Shape;185;p9"/>
          <p:cNvSpPr txBox="1"/>
          <p:nvPr/>
        </p:nvSpPr>
        <p:spPr>
          <a:xfrm>
            <a:off x="1260475" y="4673600"/>
            <a:ext cx="7632700" cy="12954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fontAlgn="base" latinLnBrk="1"/>
            <a:r>
              <a:rPr lang="en-US" altLang="ko-KR" dirty="0" smtClean="0">
                <a:solidFill>
                  <a:srgbClr val="FF0000"/>
                </a:solidFill>
              </a:rPr>
              <a:t>  echo  </a:t>
            </a:r>
            <a:r>
              <a:rPr lang="en-US" altLang="ko-KR" dirty="0" smtClean="0">
                <a:solidFill>
                  <a:schemeClr val="tx2"/>
                </a:solidFill>
              </a:rPr>
              <a:t>$_</a:t>
            </a:r>
            <a:r>
              <a:rPr lang="en-US" altLang="ko-KR" dirty="0">
                <a:solidFill>
                  <a:schemeClr val="tx2"/>
                </a:solidFill>
              </a:rPr>
              <a:t>SESSION['A'],' ', $_SESSION['B'],' ', $C, '&lt;</a:t>
            </a:r>
            <a:r>
              <a:rPr lang="en-US" altLang="ko-KR" dirty="0" err="1">
                <a:solidFill>
                  <a:schemeClr val="tx2"/>
                </a:solidFill>
              </a:rPr>
              <a:t>br</a:t>
            </a:r>
            <a:r>
              <a:rPr lang="en-US" altLang="ko-KR" dirty="0">
                <a:solidFill>
                  <a:schemeClr val="tx2"/>
                </a:solidFill>
              </a:rPr>
              <a:t>&gt;';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7309880" descr="EMB00002da834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257424"/>
            <a:ext cx="7334250" cy="14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37309400" descr="EMB00002da834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981450"/>
            <a:ext cx="7334250" cy="14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1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변수의 선언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$_SESSION (From PHP 4.1.0)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등록할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S_SESSION은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associative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array이며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key는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이름으로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사용됨</a:t>
            </a:r>
            <a:endParaRPr dirty="0"/>
          </a:p>
        </p:txBody>
      </p:sp>
      <p:sp>
        <p:nvSpPr>
          <p:cNvPr id="201" name="Google Shape;201;p11"/>
          <p:cNvSpPr txBox="1"/>
          <p:nvPr/>
        </p:nvSpPr>
        <p:spPr>
          <a:xfrm>
            <a:off x="1331912" y="22050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$_SESSION[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변수의 선언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session_register (Removed in PHP 5.4.0)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변수를 등록할 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은 세션 변수의 이름이 되며, 이 함수를 한번 사용하여 여러 개의 변수를 한꺼번에 등록시킬 수 있음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session_start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변수를 시작할 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세션이 시작되면 세션이 있을 경우 모든 세션 변수는 전역 변수로 선언되어 짐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1331912" y="22050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session_register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(mixed name [, mixed ...])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1331912" y="4581525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session_start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900112" y="1341437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</a:t>
            </a:r>
            <a:endParaRPr dirty="0"/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PHP의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register_globals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라는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설정변수에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따라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저장소에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저장할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것인지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$HTTP_SESSION_VARS(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Deprecated됨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)에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저장할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것인지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결정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session_id</a:t>
            </a:r>
            <a:endParaRPr dirty="0"/>
          </a:p>
          <a:p>
            <a:pPr marL="742950" lvl="1" indent="-1524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endParaRPr sz="21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세션은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사용자에게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유일한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값인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ID를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부여하여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다른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사용자와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구분</a:t>
            </a:r>
            <a:endParaRPr dirty="0"/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session_id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함수를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이용하여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현재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사용자의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세션ID를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알 수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있음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저장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위치</a:t>
            </a:r>
            <a:endParaRPr dirty="0"/>
          </a:p>
          <a:p>
            <a:pPr marL="342900" lvl="0" indent="-190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지정되어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있는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PATH로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이동하면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 로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시작하는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파일에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저장</a:t>
            </a:r>
            <a:endParaRPr dirty="0"/>
          </a:p>
        </p:txBody>
      </p:sp>
      <p:sp>
        <p:nvSpPr>
          <p:cNvPr id="216" name="Google Shape;216;p13"/>
          <p:cNvSpPr txBox="1"/>
          <p:nvPr/>
        </p:nvSpPr>
        <p:spPr>
          <a:xfrm>
            <a:off x="1331912" y="335756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([string id])</a:t>
            </a: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1331912" y="5734050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session_save_path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([string path])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session_id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session_save_path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예제</a:t>
            </a:r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1116012" y="2133601"/>
            <a:ext cx="7632700" cy="10858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"Session ID : ".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session_id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25" name="Google Shape;225;p14"/>
          <p:cNvSpPr txBox="1"/>
          <p:nvPr/>
        </p:nvSpPr>
        <p:spPr>
          <a:xfrm>
            <a:off x="1116012" y="4941887"/>
            <a:ext cx="7632700" cy="10795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</a:p>
          <a:p>
            <a:pPr marL="342900" lvl="0" indent="-34290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rgbClr val="FF3300"/>
                </a:solidFill>
                <a:latin typeface="Courier New"/>
                <a:cs typeface="Courier New"/>
                <a:sym typeface="Courier New"/>
              </a:rPr>
              <a:t>  </a:t>
            </a:r>
            <a:r>
              <a:rPr lang="en-US" b="1" dirty="0" err="1">
                <a:solidFill>
                  <a:srgbClr val="FF3300"/>
                </a:solidFill>
                <a:latin typeface="Courier New"/>
                <a:cs typeface="Courier New"/>
                <a:sym typeface="Courier New"/>
              </a:rPr>
              <a:t>session_save_path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('C:/temp');</a:t>
            </a:r>
            <a:endParaRPr dirty="0" smtClean="0">
              <a:solidFill>
                <a:schemeClr val="tx2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세션의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저장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위치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 “ .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session_save_path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session_id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session_save_path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결과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37308680" descr="EMB00002da834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2249212"/>
            <a:ext cx="7632700" cy="11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37312600" descr="EMB00002da834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2" y="4705350"/>
            <a:ext cx="7632700" cy="13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배열형 변수의 세션 등록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1116012" y="2132013"/>
            <a:ext cx="7632700" cy="148748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$_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SESSION[‘fruit’] =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(“Apple”, “Banana”, “Pear”, “Orange”);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view_arr_session.php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”&gt;Next 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Page&lt;/a&gt;</a:t>
            </a:r>
            <a:endParaRPr dirty="0"/>
          </a:p>
        </p:txBody>
      </p:sp>
      <p:sp>
        <p:nvSpPr>
          <p:cNvPr id="241" name="Google Shape;241;p16"/>
          <p:cNvSpPr txBox="1"/>
          <p:nvPr/>
        </p:nvSpPr>
        <p:spPr>
          <a:xfrm>
            <a:off x="1116012" y="4148137"/>
            <a:ext cx="7632700" cy="149066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($_SESSION[‘fruit’]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“$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&gt;”;</a:t>
            </a:r>
            <a:endParaRPr dirty="0"/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차례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변수의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선언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</a:t>
            </a: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alt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초기화</a:t>
            </a:r>
            <a:endParaRPr lang="en-US" altLang="ko-KR" sz="24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endParaRPr lang="en-US" altLang="ko-KR" sz="2400" b="1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간단한</a:t>
            </a: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장바구니</a:t>
            </a: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구현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22486848" descr="EMB00002da834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71725"/>
            <a:ext cx="738481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237308760" descr="EMB00002da834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924300"/>
            <a:ext cx="7384812" cy="178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complex.inc</a:t>
            </a:r>
            <a:endParaRPr dirty="0"/>
          </a:p>
        </p:txBody>
      </p:sp>
      <p:sp>
        <p:nvSpPr>
          <p:cNvPr id="259" name="Google Shape;259;p21"/>
          <p:cNvSpPr txBox="1"/>
          <p:nvPr/>
        </p:nvSpPr>
        <p:spPr>
          <a:xfrm>
            <a:off x="1187450" y="2057400"/>
            <a:ext cx="7632600" cy="45053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$real;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$imaginary;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($real, $imaginary)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$this-&gt;real = $real;</a:t>
            </a:r>
            <a:endParaRPr sz="1300" b="1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$this-&gt;imaginary = $imaginary;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printComplex</a:t>
            </a: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($real, $imaginary)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 smtClean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if 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 $this-&gt;imaginary &gt; 0 )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$this-&gt;real."+".$this-&gt;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imaginary."i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if( $this-&gt;imaginary == 0 )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$this-&gt;real;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$this-&gt;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real.$this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imaginary."i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dirty="0" err="1" smtClean="0"/>
              <a:t>class_session.php</a:t>
            </a:r>
            <a:endParaRPr lang="en-US" dirty="0" smtClean="0"/>
          </a:p>
          <a:p>
            <a:pPr marL="342900" lvl="0">
              <a:spcBef>
                <a:spcPts val="0"/>
              </a:spcBef>
              <a:buSzPts val="2400"/>
            </a:pPr>
            <a:endParaRPr lang="en-US" dirty="0"/>
          </a:p>
          <a:p>
            <a:pPr marL="342900" lvl="0">
              <a:spcBef>
                <a:spcPts val="0"/>
              </a:spcBef>
              <a:buSzPts val="2400"/>
            </a:pPr>
            <a:endParaRPr lang="en-US" dirty="0" smtClean="0"/>
          </a:p>
          <a:p>
            <a:pPr marL="342900" lvl="0">
              <a:spcBef>
                <a:spcPts val="0"/>
              </a:spcBef>
              <a:buSzPts val="2400"/>
            </a:pPr>
            <a:endParaRPr lang="en-US" dirty="0"/>
          </a:p>
          <a:p>
            <a:pPr marL="342900" lvl="0">
              <a:spcBef>
                <a:spcPts val="0"/>
              </a:spcBef>
              <a:buSzPts val="2400"/>
            </a:pPr>
            <a:endParaRPr lang="en-US" dirty="0" smtClean="0"/>
          </a:p>
          <a:p>
            <a:pPr marL="342900" lvl="0">
              <a:spcBef>
                <a:spcPts val="0"/>
              </a:spcBef>
              <a:buSzPts val="2400"/>
            </a:pPr>
            <a:endParaRPr lang="en-US" dirty="0"/>
          </a:p>
          <a:p>
            <a:pPr marL="342900" lvl="0">
              <a:spcBef>
                <a:spcPts val="0"/>
              </a:spcBef>
              <a:buSzPts val="2400"/>
            </a:pPr>
            <a:r>
              <a:rPr lang="en-US" dirty="0" err="1"/>
              <a:t>view_class_session.php</a:t>
            </a:r>
            <a:endParaRPr lang="en-US" dirty="0"/>
          </a:p>
        </p:txBody>
      </p:sp>
      <p:sp>
        <p:nvSpPr>
          <p:cNvPr id="259" name="Google Shape;259;p21"/>
          <p:cNvSpPr txBox="1"/>
          <p:nvPr/>
        </p:nvSpPr>
        <p:spPr>
          <a:xfrm>
            <a:off x="1187450" y="2057400"/>
            <a:ext cx="7632600" cy="14954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include( "./complex.inc" );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endParaRPr lang="en-US"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$complex = new Complex( 2, 3 ); 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$_SESSION['complex1'] = serialize($complex);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259;p21"/>
          <p:cNvSpPr txBox="1"/>
          <p:nvPr/>
        </p:nvSpPr>
        <p:spPr>
          <a:xfrm>
            <a:off x="1187450" y="4438650"/>
            <a:ext cx="7632600" cy="14954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 "./complex.inc" );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endParaRPr lang="en-US"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$complex = 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unserialize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($_SESSION['complex1']);</a:t>
            </a:r>
          </a:p>
          <a:p>
            <a:pPr marL="342900" lvl="0" indent="-342900">
              <a:lnSpc>
                <a:spcPct val="95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echo $complex-&gt;</a:t>
            </a:r>
            <a:r>
              <a:rPr lang="en-US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printComplex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819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22487888" descr="EMB00002da834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2428874"/>
            <a:ext cx="7343775" cy="11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37309000" descr="EMB00002da83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3914775"/>
            <a:ext cx="7359162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세션의</a:t>
            </a:r>
            <a:r>
              <a:rPr lang="en-US" sz="3600" b="0" i="0" u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조작</a:t>
            </a:r>
            <a:endParaRPr dirty="0"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395287" y="1458912"/>
            <a:ext cx="8497887" cy="539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session_unset</a:t>
            </a:r>
            <a:endParaRPr dirty="0"/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등록된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변수들의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값을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모두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초기화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session_destroy</a:t>
            </a:r>
            <a:endParaRPr dirty="0"/>
          </a:p>
          <a:p>
            <a:pPr marL="1143000" lvl="2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등록된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변수를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파괴</a:t>
            </a:r>
            <a:endParaRPr dirty="0"/>
          </a:p>
        </p:txBody>
      </p:sp>
      <p:sp>
        <p:nvSpPr>
          <p:cNvPr id="267" name="Google Shape;267;p18"/>
          <p:cNvSpPr txBox="1"/>
          <p:nvPr/>
        </p:nvSpPr>
        <p:spPr>
          <a:xfrm>
            <a:off x="957262" y="1960562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session_unset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957262" y="3322637"/>
            <a:ext cx="76327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session_destroy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session_unset() 함수와 session_destroy() 함수의 차이점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1260475" y="2089150"/>
            <a:ext cx="7632700" cy="16764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480"/>
              </a:spcBef>
              <a:buClr>
                <a:schemeClr val="lt2"/>
              </a:buClr>
              <a:buSzPts val="1200"/>
            </a:pPr>
            <a:r>
              <a:rPr lang="en-US" sz="12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$_SESSION['apple</a:t>
            </a:r>
            <a:r>
              <a:rPr lang="en-US" sz="12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2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apple = 4;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48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unset.php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session_unset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Function&lt;/a&gt;&lt;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 smtClean="0"/>
          </a:p>
          <a:p>
            <a:pPr marL="342900" lvl="0" indent="-342900">
              <a:lnSpc>
                <a:spcPct val="110000"/>
              </a:lnSpc>
              <a:spcBef>
                <a:spcPts val="480"/>
              </a:spcBef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destroy.php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r>
              <a:rPr lang="en-US" sz="12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session_destroy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Function&lt;/a&gt;</a:t>
            </a:r>
            <a:endParaRPr dirty="0"/>
          </a:p>
        </p:txBody>
      </p:sp>
      <p:sp>
        <p:nvSpPr>
          <p:cNvPr id="285" name="Google Shape;285;p20"/>
          <p:cNvSpPr txBox="1"/>
          <p:nvPr/>
        </p:nvSpPr>
        <p:spPr>
          <a:xfrm>
            <a:off x="1260475" y="3917950"/>
            <a:ext cx="7632700" cy="11779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dirty="0">
              <a:ea typeface="Courier New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None/>
            </a:pPr>
            <a:r>
              <a:rPr lang="en-US" sz="12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session_unset</a:t>
            </a:r>
            <a:r>
              <a:rPr lang="en-US" sz="12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480"/>
              </a:spcBef>
              <a:buClr>
                <a:srgbClr val="FF3300"/>
              </a:buClr>
              <a:buSzPts val="1200"/>
            </a:pP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print</a:t>
            </a:r>
            <a:r>
              <a:rPr lang="en-US" sz="12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$_SESSION['apple</a:t>
            </a:r>
            <a:r>
              <a:rPr lang="en-US" sz="12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'];</a:t>
            </a:r>
          </a:p>
          <a:p>
            <a:pPr marL="342900" lvl="0" indent="-342900">
              <a:lnSpc>
                <a:spcPct val="110000"/>
              </a:lnSpc>
              <a:spcBef>
                <a:spcPts val="480"/>
              </a:spcBef>
              <a:buClr>
                <a:srgbClr val="FF3300"/>
              </a:buClr>
              <a:buSzPts val="1200"/>
            </a:pPr>
            <a:r>
              <a:rPr lang="en-US" altLang="ko-KR" b="1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lang="en-US" altLang="ko-KR" dirty="0"/>
          </a:p>
        </p:txBody>
      </p:sp>
      <p:sp>
        <p:nvSpPr>
          <p:cNvPr id="286" name="Google Shape;286;p20"/>
          <p:cNvSpPr txBox="1"/>
          <p:nvPr/>
        </p:nvSpPr>
        <p:spPr>
          <a:xfrm>
            <a:off x="1260475" y="5441950"/>
            <a:ext cx="7632700" cy="13716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None/>
            </a:pP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dirty="0" err="1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session_destroy</a:t>
            </a:r>
            <a:r>
              <a:rPr lang="en-US" sz="12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480"/>
              </a:spcBef>
              <a:buClr>
                <a:schemeClr val="lt2"/>
              </a:buClr>
              <a:buSzPts val="1200"/>
            </a:pPr>
            <a:r>
              <a:rPr lang="en-US" sz="12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2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$_SESSION['apple'];</a:t>
            </a:r>
            <a:endParaRPr dirty="0" smtClean="0"/>
          </a:p>
          <a:p>
            <a:pPr marL="342900" marR="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Courier New"/>
              <a:buNone/>
            </a:pPr>
            <a:r>
              <a:rPr lang="en-US" sz="12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1476375" y="4219576"/>
            <a:ext cx="6811962" cy="1763713"/>
            <a:chOff x="657" y="2446"/>
            <a:chExt cx="4291" cy="1111"/>
          </a:xfrm>
        </p:grpSpPr>
        <p:sp>
          <p:nvSpPr>
            <p:cNvPr id="288" name="Google Shape;288;p20"/>
            <p:cNvSpPr txBox="1"/>
            <p:nvPr/>
          </p:nvSpPr>
          <p:spPr>
            <a:xfrm>
              <a:off x="657" y="2446"/>
              <a:ext cx="1315" cy="181"/>
            </a:xfrm>
            <a:prstGeom prst="rect">
              <a:avLst/>
            </a:prstGeom>
            <a:noFill/>
            <a:ln w="12700" cap="sq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657" y="3376"/>
              <a:ext cx="1315" cy="181"/>
            </a:xfrm>
            <a:prstGeom prst="rect">
              <a:avLst/>
            </a:prstGeom>
            <a:noFill/>
            <a:ln w="12700" cap="sq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Google Shape;290;p20"/>
            <p:cNvCxnSpPr/>
            <p:nvPr/>
          </p:nvCxnSpPr>
          <p:spPr>
            <a:xfrm flipH="1" flipV="1">
              <a:off x="1973" y="2537"/>
              <a:ext cx="771" cy="167"/>
            </a:xfrm>
            <a:prstGeom prst="straightConnector1">
              <a:avLst/>
            </a:prstGeom>
            <a:noFill/>
            <a:ln w="19050" cap="sq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291" name="Google Shape;291;p20"/>
            <p:cNvCxnSpPr/>
            <p:nvPr/>
          </p:nvCxnSpPr>
          <p:spPr>
            <a:xfrm flipH="1">
              <a:off x="1973" y="2704"/>
              <a:ext cx="771" cy="763"/>
            </a:xfrm>
            <a:prstGeom prst="straightConnector1">
              <a:avLst/>
            </a:prstGeom>
            <a:noFill/>
            <a:ln w="19050" cap="sq" cmpd="sng">
              <a:solidFill>
                <a:schemeClr val="l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sp>
          <p:nvSpPr>
            <p:cNvPr id="292" name="Google Shape;292;p20"/>
            <p:cNvSpPr txBox="1"/>
            <p:nvPr/>
          </p:nvSpPr>
          <p:spPr>
            <a:xfrm>
              <a:off x="2789" y="2513"/>
              <a:ext cx="2159" cy="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FF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session_unset</a:t>
              </a:r>
              <a:r>
                <a:rPr lang="en-US" sz="14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변수값 초기화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FF33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FF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session_destroy</a:t>
              </a:r>
              <a:r>
                <a:rPr lang="en-US" sz="1400" b="1" i="0" u="non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세션 데이터 파괴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ko-KR" altLang="en-US" dirty="0" smtClean="0"/>
              <a:t>쿠키</a:t>
            </a:r>
            <a:endParaRPr dirty="0"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lang="en-US" dirty="0" err="1" smtClean="0"/>
              <a:t>setcookie</a:t>
            </a:r>
            <a:endParaRPr lang="en-US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22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쿠키를</a:t>
            </a:r>
            <a:r>
              <a:rPr lang="en-US" sz="22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등록</a:t>
            </a:r>
            <a:r>
              <a:rPr lang="en-US" sz="2200" b="0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할 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때</a:t>
            </a:r>
            <a:endParaRPr dirty="0"/>
          </a:p>
          <a:p>
            <a:pPr marL="742950" lvl="1" indent="-285750"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en-US" altLang="ko-KR" dirty="0"/>
              <a:t>$name</a:t>
            </a:r>
            <a:r>
              <a:rPr lang="ko-KR" altLang="en-US" dirty="0"/>
              <a:t>는 쿠키의 이름 이고</a:t>
            </a:r>
            <a:r>
              <a:rPr lang="en-US" altLang="ko-KR" dirty="0"/>
              <a:t>, $value </a:t>
            </a:r>
            <a:r>
              <a:rPr lang="ko-KR" altLang="en-US" dirty="0"/>
              <a:t>는 쿠키의 값</a:t>
            </a:r>
            <a:endParaRPr dirty="0"/>
          </a:p>
        </p:txBody>
      </p:sp>
      <p:sp>
        <p:nvSpPr>
          <p:cNvPr id="201" name="Google Shape;201;p11"/>
          <p:cNvSpPr txBox="1"/>
          <p:nvPr/>
        </p:nvSpPr>
        <p:spPr>
          <a:xfrm>
            <a:off x="1331912" y="2205036"/>
            <a:ext cx="7632700" cy="80486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  <a:buSzPts val="1400"/>
            </a:pP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(string $name , string $value = "" ,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$expire = 0 , </a:t>
            </a:r>
          </a:p>
          <a:p>
            <a:pPr lvl="0">
              <a:lnSpc>
                <a:spcPct val="11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string $path = "" , string $domain = "" , </a:t>
            </a:r>
          </a:p>
          <a:p>
            <a:pPr lvl="0">
              <a:lnSpc>
                <a:spcPct val="110000"/>
              </a:lnSpc>
              <a:buClr>
                <a:srgbClr val="FF3300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$secure = false , 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httponly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false )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1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쿠키</a:t>
            </a:r>
            <a:r>
              <a:rPr lang="en-US" sz="2400" b="1" i="0" u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등록</a:t>
            </a:r>
            <a:endParaRPr dirty="0"/>
          </a:p>
        </p:txBody>
      </p:sp>
      <p:sp>
        <p:nvSpPr>
          <p:cNvPr id="240" name="Google Shape;240;p16"/>
          <p:cNvSpPr txBox="1"/>
          <p:nvPr/>
        </p:nvSpPr>
        <p:spPr>
          <a:xfrm>
            <a:off x="1116012" y="2132013"/>
            <a:ext cx="7632700" cy="148748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country","KR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="./cookie2.php"&gt;Next Page&lt;/a&gt;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0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  <a:endParaRPr dirty="0"/>
          </a:p>
        </p:txBody>
      </p:sp>
      <p:sp>
        <p:nvSpPr>
          <p:cNvPr id="241" name="Google Shape;241;p16"/>
          <p:cNvSpPr txBox="1"/>
          <p:nvPr/>
        </p:nvSpPr>
        <p:spPr>
          <a:xfrm>
            <a:off x="1116012" y="2076451"/>
            <a:ext cx="7632700" cy="35623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print "Country: ".$_COOKIE['country'];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$_COOKIE['country'] = "UK";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"Country: ".$_COOKIE['country'];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"&lt;</a:t>
            </a:r>
            <a:r>
              <a:rPr lang="en-US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&gt;";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unset($_COOKIE['country']);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print "Country: ".$_COOKIE['country'];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2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37310040" descr="EMB00002da834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2190751"/>
            <a:ext cx="7359162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237313080" descr="EMB00002da834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924299"/>
            <a:ext cx="7359162" cy="15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변수</a:t>
            </a:r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1"/>
          </p:nvPr>
        </p:nvSpPr>
        <p:spPr>
          <a:xfrm>
            <a:off x="395287" y="1196975"/>
            <a:ext cx="8497887" cy="539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쇼핑몰 장바구니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장바구니에서는 사용자가 페이지를 이동하더라도 장바구니의 구매 물품 리스트의 내용을 유지하고 있어야 함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PHP에서 사용하는 일반적인 변수는 스크립트의 수행이 끝나면 모두 없어지기 때문에 페이지 이동시 변수의 값을 유지할 수 없음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이러한 문제점을 해결하기 위해서 PHP에서는 세션(session)을 제공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일반 변수와 세션 변수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일반 변수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지역(local) 변수 : 변수의 범위는 한 함수의 내부로 제한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전역(global) 변수 : 변수가 속하는 스크립트가 실행되는 동안 값을 유지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변수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전역변수보다 더 큰 범위동안 값을 유지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명시적으로 변수를 없애지 않는 한 그 값을 유지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240" name="Google Shape;240;p16"/>
          <p:cNvSpPr txBox="1"/>
          <p:nvPr/>
        </p:nvSpPr>
        <p:spPr>
          <a:xfrm>
            <a:off x="1116012" y="2132013"/>
            <a:ext cx="7632700" cy="248761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("user", "", time()+3600, "/", "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form method='post' action='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cookie_id_check.php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type='text' name='name' size='4'&gt;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type='submit' value='</a:t>
            </a:r>
            <a:r>
              <a:rPr lang="ko-KR" alt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입력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7660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dirty="0" smtClean="0"/>
              <a:t>예제</a:t>
            </a:r>
            <a:endParaRPr dirty="0"/>
          </a:p>
        </p:txBody>
      </p:sp>
      <p:sp>
        <p:nvSpPr>
          <p:cNvPr id="240" name="Google Shape;240;p16"/>
          <p:cNvSpPr txBox="1"/>
          <p:nvPr/>
        </p:nvSpPr>
        <p:spPr>
          <a:xfrm>
            <a:off x="1116012" y="2132012"/>
            <a:ext cx="7632700" cy="4183063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if($name)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$_COOKIE['user'] = $name;   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"Hello ".$_COOKIE['user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']."!";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sz="14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method='post' action='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cookie_id_check.php?code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=del'&gt;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type='submit' value='</a:t>
            </a:r>
            <a:r>
              <a:rPr lang="ko-KR" alt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삭제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US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buClr>
                <a:srgbClr val="FF3300"/>
              </a:buClr>
              <a:buSzPts val="1400"/>
            </a:pPr>
            <a:r>
              <a:rPr lang="en-US" altLang="ko-KR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lang="en-US" altLang="ko-KR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if($code == del)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altLang="ko-KR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unset</a:t>
            </a:r>
            <a:r>
              <a:rPr lang="en-US" altLang="ko-KR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($_COOKIE['user']);</a:t>
            </a:r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altLang="ko-KR" b="1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lang="en-US" altLang="ko-KR" dirty="0"/>
          </a:p>
          <a:p>
            <a:pPr marL="342900" lvl="0" indent="-342900">
              <a:lnSpc>
                <a:spcPct val="12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endParaRPr lang="en-US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58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 </a:t>
            </a:r>
            <a:r>
              <a:rPr lang="ko-KR" altLang="en-US" sz="2200" dirty="0" smtClean="0"/>
              <a:t>크롬</a:t>
            </a:r>
            <a:endParaRPr lang="en-US" altLang="ko-KR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sz="220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 smtClean="0"/>
              <a:t>       - </a:t>
            </a:r>
            <a:r>
              <a:rPr lang="ko-KR" altLang="en-US" sz="2200" dirty="0" smtClean="0"/>
              <a:t>인터넷 </a:t>
            </a:r>
            <a:r>
              <a:rPr lang="ko-KR" altLang="en-US" sz="2200" dirty="0" err="1" smtClean="0"/>
              <a:t>익스플로어</a:t>
            </a:r>
            <a:r>
              <a:rPr lang="en-US" sz="2200" dirty="0" smtClean="0"/>
              <a:t> </a:t>
            </a:r>
            <a:endParaRPr dirty="0"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37313720" descr="EMB00002da834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397125"/>
            <a:ext cx="5400675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237307800" descr="EMB00002da8348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267075"/>
            <a:ext cx="5400675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237307080" descr="EMB00002da8348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4724400"/>
            <a:ext cx="5400675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237309480" descr="EMB00002da8349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638800"/>
            <a:ext cx="54006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42dfe89d9_1_0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간단한 장바구니 구현</a:t>
            </a:r>
            <a:endParaRPr/>
          </a:p>
        </p:txBody>
      </p:sp>
      <p:sp>
        <p:nvSpPr>
          <p:cNvPr id="298" name="Google Shape;298;g742dfe89d9_1_0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dirty="0" smtClean="0"/>
              <a:t>cart_products.inc.inc</a:t>
            </a:r>
            <a:endParaRPr dirty="0"/>
          </a:p>
        </p:txBody>
      </p:sp>
      <p:sp>
        <p:nvSpPr>
          <p:cNvPr id="299" name="Google Shape;299;g742dfe89d9_1_0"/>
          <p:cNvSpPr txBox="1"/>
          <p:nvPr/>
        </p:nvSpPr>
        <p:spPr>
          <a:xfrm>
            <a:off x="1187450" y="2132012"/>
            <a:ext cx="7632600" cy="38895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$fruit =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(“사과”     =&gt; 10,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“배”       =&gt; 20,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“복숭아”    =&gt; 30,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“수박”     =&gt; 40,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“감”       =&gt; 50,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“토마토”    =&gt; 60,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“바나나”    =&gt; 70,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“키위”     =&gt; 80,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“파인애플”  =&gt; 90,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“대추”     =&gt; 100);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2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product_list.php (cont’d)</a:t>
            </a: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1187450" y="2132012"/>
            <a:ext cx="7632700" cy="45370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&lt;p&gt;&lt;font size=“6”&gt;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제품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목록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&lt;/font&gt;&lt;/p&gt;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&lt;p&gt;&lt;a 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cart.php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장바구니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&lt;/a&gt;&lt;/p&gt;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&lt;table width=“420” border=“1” 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=“1”&gt;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align=“center”&gt;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width=“200”&gt;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이름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width=“80”&gt;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가격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width=“140”&gt;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장바구니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(“./</a:t>
            </a: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cart_products.inc”);</a:t>
            </a:r>
            <a:endParaRPr dirty="0" smtClean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($name, $price)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($fruit))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&lt;form name=“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insert_form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 method=“post”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action=“./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cart.php?code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insert&amp;name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1"/>
          </p:nvPr>
        </p:nvSpPr>
        <p:spPr>
          <a:xfrm>
            <a:off x="900112" y="1557337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product_list.php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1187450" y="2060575"/>
            <a:ext cx="7632700" cy="46799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width=“200”&gt;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width=“80” align=“right”&gt;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$price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원&lt;/td&gt;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width=“140” align=“center”&gt;수량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&lt;select name=“amount”&gt;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&lt;option value=1&gt;1&lt;/option&gt;&lt;option value=2&gt;2&lt;/option&gt;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&lt;option value=3&gt;3&lt;/option&gt;&lt;option value=4&gt;4&lt;/option&gt;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&lt;option value=5&gt;5&lt;/option&gt;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&lt;/select&gt;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type=“submit” name=“submit” value=“추가”&gt;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&lt;/td&gt;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&lt;/form&gt;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&lt;/table&gt;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222486848" descr="EMB00002da834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2057400"/>
            <a:ext cx="6067425" cy="459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5"/>
          <p:cNvSpPr txBox="1">
            <a:spLocks noGrp="1"/>
          </p:cNvSpPr>
          <p:nvPr>
            <p:ph type="body" idx="1"/>
          </p:nvPr>
        </p:nvSpPr>
        <p:spPr>
          <a:xfrm>
            <a:off x="900112" y="1484312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class.inc (cont’d)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1187450" y="1989137"/>
            <a:ext cx="7632700" cy="46799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Cart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$contents;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($name, $amount)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$this-&gt;contents[$name] = $amount;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($name)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($this-&gt;contents) &gt; 0)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($key, $value)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($this-&gt;contents))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($key != $name) $</a:t>
            </a:r>
            <a:r>
              <a:rPr lang="en-US" sz="13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new_cart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[$key] = $value;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i="0" u="none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$this-&gt;contents = $</a:t>
            </a:r>
            <a:r>
              <a:rPr lang="en-US" sz="1300" b="1" i="0" u="none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new_cart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dirty="0"/>
          </a:p>
          <a:p>
            <a:pPr marL="342900" marR="0" lvl="0" indent="-342900" algn="l" rtl="0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class.inc</a:t>
            </a:r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971550" y="2133600"/>
            <a:ext cx="7632600" cy="30243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get_list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$this-&gt;contents;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get_count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($this-&gt;contents);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세션 시작 및 장바구니 객체 생성, 메소드 이용 (cart.php)</a:t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1116012" y="2133600"/>
            <a:ext cx="7632600" cy="44640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(“./class.inc”);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(“./products.inc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lang="en-US" sz="1300" b="1" dirty="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$code 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$_GET["code"]; 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  $name 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$_GET["name"];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!$_SESSION['cart'] </a:t>
            </a:r>
            <a:r>
              <a:rPr lang="en-US" sz="1300" b="1" i="0" u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 smtClean="0">
              <a:solidFill>
                <a:schemeClr val="tx2"/>
              </a:solidFill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$cart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Cart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$_SESSION['cart'] = serialize($cart);</a:t>
            </a:r>
            <a:endParaRPr dirty="0" smtClean="0">
              <a:solidFill>
                <a:schemeClr val="tx2"/>
              </a:solidFill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endParaRPr sz="13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($code == “insert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”) {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cs typeface="Courier New"/>
                <a:sym typeface="Courier New"/>
              </a:rPr>
              <a:t>     $amount = $_POST["amount"];</a:t>
            </a:r>
            <a:endParaRPr dirty="0" smtClean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$cart-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($name, $amount</a:t>
            </a: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    $_SESSION['cart'] = serialize($cart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);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}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전역변수와 지역변수의 차이점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187450" y="2133600"/>
            <a:ext cx="7632700" cy="42481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global $n;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$n = “A”; $m = “A”;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“$n, $m&lt;br&gt;”;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$n = “M”, $m = “M”;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“$n, $m&lt;br&gt;”;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“$n, $m&lt;br&gt;”;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현재 장바구니의 상황을 보여주는 부분(cart.php)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1116012" y="2133600"/>
            <a:ext cx="7632600" cy="36576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($code == “delete</a:t>
            </a:r>
            <a:r>
              <a:rPr lang="en-US" altLang="ko-KR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”) {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cs typeface="Courier New"/>
                <a:sym typeface="Courier New"/>
              </a:rPr>
              <a:t>     $cart = 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cs typeface="Courier New"/>
                <a:sym typeface="Courier New"/>
              </a:rPr>
              <a:t>unserialize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cs typeface="Courier New"/>
                <a:sym typeface="Courier New"/>
              </a:rPr>
              <a:t>($_SESSION['cart']);</a:t>
            </a:r>
            <a:endParaRPr lang="en-US" altLang="ko-KR" sz="1200" dirty="0" smtClean="0"/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altLang="ko-KR" sz="13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$cart-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altLang="ko-KR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($name</a:t>
            </a:r>
            <a:r>
              <a:rPr lang="en-US" altLang="ko-KR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    $_SESSION['cart'] = serialize($cart</a:t>
            </a:r>
            <a:r>
              <a:rPr lang="en-US" altLang="ko-KR" sz="1300" b="1" dirty="0" smtClean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);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altLang="ko-KR" sz="1300" b="1" dirty="0" smtClean="0">
                <a:solidFill>
                  <a:srgbClr val="004D00"/>
                </a:solidFill>
                <a:latin typeface="Courier New"/>
                <a:cs typeface="Courier New"/>
                <a:sym typeface="Courier New"/>
              </a:rPr>
              <a:t>}</a:t>
            </a:r>
          </a:p>
          <a:p>
            <a:pPr marL="34290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 </a:t>
            </a:r>
          </a:p>
          <a:p>
            <a:pPr marL="34290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34290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34290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&lt;p&gt;&lt;font size="6"&gt;</a:t>
            </a:r>
            <a:r>
              <a:rPr lang="ko-KR" altLang="en-US" sz="12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쇼핑카트</a:t>
            </a: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&lt;/font&gt;&lt;/p&gt;</a:t>
            </a:r>
          </a:p>
          <a:p>
            <a:pPr marL="34290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&lt;p&gt;&lt;a </a:t>
            </a:r>
            <a:r>
              <a:rPr lang="en-US" altLang="ko-KR" sz="12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="./</a:t>
            </a:r>
            <a:r>
              <a:rPr lang="en-US" altLang="ko-KR" sz="12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cart_product_list.php</a:t>
            </a: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ko-KR" altLang="en-US" sz="1200" b="1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쇼핑계속</a:t>
            </a:r>
            <a:r>
              <a:rPr lang="en-US" altLang="ko-KR" sz="1200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&lt;/a&gt;&lt;/p&gt; 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342900" lvl="0" indent="-342900">
              <a:lnSpc>
                <a:spcPct val="110000"/>
              </a:lnSpc>
              <a:buClr>
                <a:srgbClr val="FF3300"/>
              </a:buClr>
              <a:buSzPts val="1300"/>
            </a:pPr>
            <a:r>
              <a:rPr lang="en-US" altLang="ko-KR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altLang="ko-KR" sz="1300" b="1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altLang="ko-KR" sz="1300" b="1" dirty="0">
              <a:solidFill>
                <a:srgbClr val="FF3300"/>
              </a:solidFill>
              <a:latin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buClr>
                <a:srgbClr val="FF3300"/>
              </a:buClr>
              <a:buSzPts val="1300"/>
            </a:pPr>
            <a:r>
              <a:rPr lang="en-US" altLang="ko-KR" sz="1300" b="1" dirty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  $cart = </a:t>
            </a:r>
            <a:r>
              <a:rPr lang="en-US" altLang="ko-KR" sz="1300" b="1" dirty="0" err="1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unserialize</a:t>
            </a:r>
            <a:r>
              <a:rPr lang="en-US" altLang="ko-KR" sz="1300" b="1" dirty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($_SESSION['cart']);</a:t>
            </a:r>
          </a:p>
          <a:p>
            <a:pPr marL="342900" lvl="0" indent="-342900">
              <a:lnSpc>
                <a:spcPct val="110000"/>
              </a:lnSpc>
              <a:buClr>
                <a:srgbClr val="FF3300"/>
              </a:buClr>
              <a:buSzPts val="1300"/>
            </a:pPr>
            <a:r>
              <a:rPr lang="en-US" altLang="ko-KR" sz="1300" b="1" dirty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  </a:t>
            </a:r>
            <a:r>
              <a:rPr lang="en-US" altLang="ko-KR" sz="1300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if</a:t>
            </a:r>
            <a:r>
              <a:rPr lang="en-US" altLang="ko-KR" sz="1300" b="1" dirty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( $cart-&gt;</a:t>
            </a:r>
            <a:r>
              <a:rPr lang="en-US" altLang="ko-KR" sz="1300" b="1" dirty="0" err="1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get_count</a:t>
            </a:r>
            <a:r>
              <a:rPr lang="en-US" altLang="ko-KR" sz="1300" b="1" dirty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() </a:t>
            </a:r>
            <a:r>
              <a:rPr lang="en-US" altLang="ko-KR" sz="1300" b="1" dirty="0" smtClean="0">
                <a:solidFill>
                  <a:schemeClr val="tx2"/>
                </a:solidFill>
                <a:latin typeface="Courier New"/>
                <a:cs typeface="Courier New"/>
                <a:sym typeface="Courier New"/>
              </a:rPr>
              <a:t>){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6600"/>
              </a:buClr>
              <a:buSzPts val="1300"/>
            </a:pPr>
            <a:r>
              <a:rPr lang="en-US" altLang="ko-KR" sz="12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3632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현재 장바구니의 상황을 보여주는 부분(cart.php)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1116012" y="2133600"/>
            <a:ext cx="7632600" cy="44640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&lt;table width="380" border="1" 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="0"&gt;   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align="center"&gt;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 width="200"&gt; </a:t>
            </a:r>
            <a:r>
              <a:rPr lang="ko-KR" alt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이름 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 width="80"&gt; </a:t>
            </a:r>
            <a:r>
              <a:rPr lang="ko-KR" alt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수량 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 width="100"&gt; </a:t>
            </a:r>
            <a:r>
              <a:rPr lang="ko-KR" alt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제거 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altLang="ko-KR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lvl="0" indent="-342900">
              <a:lnSpc>
                <a:spcPct val="110000"/>
              </a:lnSpc>
              <a:buClr>
                <a:srgbClr val="FF3300"/>
              </a:buClr>
              <a:buSzPts val="1300"/>
            </a:pPr>
            <a:r>
              <a:rPr lang="en-US" altLang="ko-KR" sz="1300" b="1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lang="en-US" altLang="ko-KR" dirty="0"/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FF3300"/>
              </a:buClr>
              <a:buSzPts val="1300"/>
            </a:pPr>
            <a:r>
              <a:rPr lang="en-US" sz="1200" dirty="0">
                <a:ea typeface="Courier New"/>
              </a:rPr>
              <a:t> </a:t>
            </a:r>
            <a:r>
              <a:rPr lang="en-US" sz="1200" dirty="0" smtClean="0">
                <a:ea typeface="Courier New"/>
              </a:rPr>
              <a:t> </a:t>
            </a: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contents = $cart-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3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get_list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 b="1" i="0" u="none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300" b="1" i="0" u="none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($name, $value) 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rPr lang="en-US" sz="13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($contents</a:t>
            </a: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$sum += $value[amount] * $fruit[$name</a:t>
            </a:r>
            <a:r>
              <a:rPr lang="en-US" sz="1300" b="1" i="0" u="none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?&gt;</a:t>
            </a:r>
            <a:endParaRPr lang="en-US" sz="1300" b="1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 width="200"&gt;&lt;?=$name?&gt;&lt;/td&gt;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 width="80"&gt;&lt;?=$value?&gt;&lt;/td&gt;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&lt;td width="100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lang="en-US" sz="1300" b="1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현재 장바구니의 상황을 보여주는 부분(cart.php)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1116012" y="2133599"/>
            <a:ext cx="7632600" cy="463867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type="button" name="delete" value="</a:t>
            </a:r>
            <a:r>
              <a:rPr lang="ko-KR" alt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삭제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javascript:location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='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cart.php?code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delete&amp;name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=&lt;?=$name?&gt;'"&gt;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lt2"/>
              </a:buClr>
              <a:buSzPts val="1300"/>
            </a:pP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 altLang="ko-KR" sz="1300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altLang="ko-KR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lvl="0" indent="-342900">
              <a:lnSpc>
                <a:spcPct val="110000"/>
              </a:lnSpc>
              <a:buClr>
                <a:srgbClr val="FF3300"/>
              </a:buClr>
              <a:buSzPts val="1300"/>
            </a:pPr>
            <a:r>
              <a:rPr lang="en-US" altLang="ko-KR" sz="1300" b="1" dirty="0" smtClean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lang="en-US" sz="1300" b="1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$_SESSION['cart'] = serialize($cart);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FF33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26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?&gt;</a:t>
            </a:r>
            <a:endParaRPr lang="en-US" sz="1300" b="1" dirty="0">
              <a:solidFill>
                <a:srgbClr val="004D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="2" height="30"&gt; </a:t>
            </a:r>
            <a:r>
              <a:rPr lang="ko-KR" alt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총합 </a:t>
            </a:r>
            <a:r>
              <a:rPr lang="en-US" altLang="ko-KR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&lt;td width="65" height="30" 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valign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="middle"&gt;&lt;?=$sum?&gt;&lt;/td&gt;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 sz="1300" b="1" dirty="0" err="1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rgbClr val="004D00"/>
              </a:buClr>
              <a:buSzPts val="1300"/>
            </a:pPr>
            <a:r>
              <a:rPr lang="en-US" sz="1300" b="1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&lt;/table</a:t>
            </a:r>
            <a:r>
              <a:rPr lang="en-US" sz="1300" b="1" dirty="0" smtClean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300" b="1" dirty="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marL="342900" lvl="0" indent="-342900">
              <a:lnSpc>
                <a:spcPct val="110000"/>
              </a:lnSpc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506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222486768" descr="EMB00002da834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336799"/>
            <a:ext cx="7556469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위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프로그램에서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A()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안에서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전역변수로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사용하고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$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지역변수로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사용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따라서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함수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A()를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호출하고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나서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n의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값은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변했지만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변하지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않음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7310040" descr="EMB00002da834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7" y="2130723"/>
            <a:ext cx="7370061" cy="14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PHP에서 사용하는 정적 적용범위(static scope) 규칙 및 구조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1187450" y="2420937"/>
            <a:ext cx="7632700" cy="424815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global $n;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$n.”&lt;br&gt;”;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4D00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   $n = 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“B”;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$n = “M”;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3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3300"/>
              </a:buClr>
              <a:buSzPts val="1300"/>
              <a:buFont typeface="Courier New"/>
              <a:buNone/>
            </a:pPr>
            <a:r>
              <a:rPr lang="en-US" sz="13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grpSp>
        <p:nvGrpSpPr>
          <p:cNvPr id="157" name="Google Shape;157;p6"/>
          <p:cNvGrpSpPr/>
          <p:nvPr/>
        </p:nvGrpSpPr>
        <p:grpSpPr>
          <a:xfrm>
            <a:off x="5580062" y="2997200"/>
            <a:ext cx="2590800" cy="2819400"/>
            <a:chOff x="3515" y="1888"/>
            <a:chExt cx="1632" cy="1776"/>
          </a:xfrm>
        </p:grpSpPr>
        <p:sp>
          <p:nvSpPr>
            <p:cNvPr id="158" name="Google Shape;158;p6"/>
            <p:cNvSpPr txBox="1"/>
            <p:nvPr/>
          </p:nvSpPr>
          <p:spPr>
            <a:xfrm>
              <a:off x="3515" y="1888"/>
              <a:ext cx="1632" cy="1776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3742" y="2025"/>
              <a:ext cx="1152" cy="635"/>
            </a:xfrm>
            <a:prstGeom prst="rect">
              <a:avLst/>
            </a:prstGeom>
            <a:solidFill>
              <a:srgbClr val="CCFF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endPara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3742" y="2796"/>
              <a:ext cx="1152" cy="573"/>
            </a:xfrm>
            <a:prstGeom prst="rect">
              <a:avLst/>
            </a:prstGeom>
            <a:solidFill>
              <a:srgbClr val="CCFFFF"/>
            </a:solidFill>
            <a:ln w="12700" cap="sq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Times New Roman"/>
                <a:buNone/>
              </a:pPr>
              <a:r>
                <a:rPr lang="en-US" sz="1800" b="1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endPara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$n </a:t>
              </a:r>
              <a:r>
                <a:rPr lang="en-US" sz="18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B</a:t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4407" y="3417"/>
              <a:ext cx="54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$n</a:t>
              </a:r>
              <a:r>
                <a:rPr lang="en-US" sz="18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M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7309000" descr="EMB00002da834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7" y="2285999"/>
            <a:ext cx="7586315" cy="1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900112" y="1557337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세션</a:t>
            </a:r>
            <a:r>
              <a:rPr lang="en-US" sz="24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변수의</a:t>
            </a:r>
            <a:r>
              <a:rPr lang="en-US" sz="24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400" b="1" i="0" u="none" dirty="0" smtClean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예</a:t>
            </a:r>
            <a:endParaRPr dirty="0">
              <a:latin typeface="굴림" pitchFamily="50" charset="-127"/>
              <a:ea typeface="굴림" pitchFamily="50" charset="-127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dirty="0" smtClean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page1.php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sz="900" dirty="0">
              <a:latin typeface="굴림" pitchFamily="50" charset="-127"/>
              <a:ea typeface="굴림" pitchFamily="50" charset="-127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굴림" pitchFamily="50" charset="-127"/>
              <a:ea typeface="굴림" pitchFamily="50" charset="-127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굴림" pitchFamily="50" charset="-127"/>
              <a:ea typeface="굴림" pitchFamily="50" charset="-127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굴림" pitchFamily="50" charset="-127"/>
              <a:ea typeface="굴림" pitchFamily="50" charset="-127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dirty="0" smtClean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page2.php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dirty="0">
              <a:latin typeface="굴림" pitchFamily="50" charset="-127"/>
              <a:ea typeface="굴림" pitchFamily="50" charset="-127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굴림" pitchFamily="50" charset="-127"/>
              <a:ea typeface="굴림" pitchFamily="50" charset="-127"/>
              <a:sym typeface="Times New Roman"/>
            </a:endParaRPr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chemeClr val="dk1"/>
              </a:solidFill>
              <a:latin typeface="굴림" pitchFamily="50" charset="-127"/>
              <a:ea typeface="굴림" pitchFamily="50" charset="-127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이 </a:t>
            </a:r>
            <a:r>
              <a:rPr lang="en-US" sz="20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프로그램을</a:t>
            </a:r>
            <a:r>
              <a:rPr lang="en-US" sz="20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실행하면</a:t>
            </a:r>
            <a:r>
              <a:rPr lang="en-US" sz="20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결과로</a:t>
            </a:r>
            <a:r>
              <a:rPr lang="en-US" sz="20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아무것도</a:t>
            </a:r>
            <a:r>
              <a:rPr lang="en-US" sz="20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출력되지</a:t>
            </a:r>
            <a:r>
              <a:rPr lang="en-US" sz="2000" b="1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않음</a:t>
            </a:r>
            <a:endParaRPr sz="2000" dirty="0">
              <a:latin typeface="굴림" pitchFamily="50" charset="-127"/>
              <a:ea typeface="굴림" pitchFamily="50" charset="-127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전역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변수는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한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스크립트가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끝나면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그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변수가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소멸되기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때문</a:t>
            </a:r>
            <a:r>
              <a:rPr lang="en-US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sz="2000" b="0" i="0" u="none" dirty="0" err="1" smtClean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따라서</a:t>
            </a:r>
            <a:r>
              <a:rPr lang="en-US" sz="2000" b="0" i="0" u="none" dirty="0" smtClean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세션을</a:t>
            </a:r>
            <a:r>
              <a:rPr lang="en-US" sz="2000" b="0" i="0" u="none" dirty="0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굴림" pitchFamily="50" charset="-127"/>
                <a:ea typeface="굴림" pitchFamily="50" charset="-127"/>
                <a:sym typeface="Times New Roman"/>
              </a:rPr>
              <a:t>이용</a:t>
            </a:r>
            <a:endParaRPr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619250" y="2349500"/>
            <a:ext cx="7200900" cy="13081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4D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  $G = “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This is a Global variable”;</a:t>
            </a:r>
            <a:endParaRPr dirty="0"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dirty="0"/>
          </a:p>
          <a:p>
            <a:pPr marL="342900" lvl="0" indent="-342900">
              <a:lnSpc>
                <a:spcPct val="110000"/>
              </a:lnSpc>
              <a:spcBef>
                <a:spcPts val="560"/>
              </a:spcBef>
              <a:buClr>
                <a:schemeClr val="lt2"/>
              </a:buClr>
              <a:buSzPts val="1400"/>
            </a:pP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en-US" b="1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b="1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=“./page2.php”&gt;Next Page&lt;/a&gt;</a:t>
            </a:r>
            <a:endParaRPr dirty="0"/>
          </a:p>
        </p:txBody>
      </p:sp>
      <p:sp>
        <p:nvSpPr>
          <p:cNvPr id="177" name="Google Shape;177;p8"/>
          <p:cNvSpPr txBox="1"/>
          <p:nvPr/>
        </p:nvSpPr>
        <p:spPr>
          <a:xfrm>
            <a:off x="1619250" y="4158112"/>
            <a:ext cx="7200900" cy="9144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4D00"/>
                </a:solidFill>
                <a:latin typeface="Courier New"/>
                <a:ea typeface="Courier New"/>
                <a:cs typeface="Courier New"/>
                <a:sym typeface="Courier New"/>
              </a:rPr>
              <a:t>$G;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900112" y="1628775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4862512" y="1628775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7309960" descr="EMB00002da834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371725"/>
            <a:ext cx="7334250" cy="12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37310040" descr="EMB00002da834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943350"/>
            <a:ext cx="7334250" cy="12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42675"/>
      </p:ext>
    </p:extLst>
  </p:cSld>
  <p:clrMapOvr>
    <a:masterClrMapping/>
  </p:clrMapOvr>
</p:sld>
</file>

<file path=ppt/theme/theme1.xml><?xml version="1.0" encoding="utf-8"?>
<a:theme xmlns:a="http://schemas.openxmlformats.org/drawingml/2006/main" name="1_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2292</Words>
  <Application>Microsoft Office PowerPoint</Application>
  <PresentationFormat>화면 슬라이드 쇼(4:3)</PresentationFormat>
  <Paragraphs>447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Arial</vt:lpstr>
      <vt:lpstr>Times New Roman</vt:lpstr>
      <vt:lpstr>Courier New</vt:lpstr>
      <vt:lpstr>Arial Narrow</vt:lpstr>
      <vt:lpstr>1_Cactus</vt:lpstr>
      <vt:lpstr>Cactus</vt:lpstr>
      <vt:lpstr> Ch 11 /  세션</vt:lpstr>
      <vt:lpstr>차례</vt:lpstr>
      <vt:lpstr>세션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세션 변수의 선언</vt:lpstr>
      <vt:lpstr>세션 변수의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세션의 조작</vt:lpstr>
      <vt:lpstr>PowerPoint 프레젠테이션</vt:lpstr>
      <vt:lpstr>쿠키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간단한 장바구니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11 /  세션</dc:title>
  <dc:creator>ilsoo99</dc:creator>
  <cp:lastModifiedBy>KDU</cp:lastModifiedBy>
  <cp:revision>6</cp:revision>
  <dcterms:created xsi:type="dcterms:W3CDTF">1601-01-01T00:00:00Z</dcterms:created>
  <dcterms:modified xsi:type="dcterms:W3CDTF">2020-03-17T12:24:28Z</dcterms:modified>
</cp:coreProperties>
</file>