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5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1" r:id="rId14"/>
    <p:sldId id="305" r:id="rId15"/>
    <p:sldId id="273" r:id="rId16"/>
    <p:sldId id="275" r:id="rId17"/>
    <p:sldId id="306" r:id="rId18"/>
    <p:sldId id="276" r:id="rId19"/>
    <p:sldId id="277" r:id="rId20"/>
    <p:sldId id="278" r:id="rId21"/>
    <p:sldId id="279" r:id="rId22"/>
    <p:sldId id="30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01" r:id="rId55"/>
    <p:sldId id="302" r:id="rId56"/>
    <p:sldId id="303" r:id="rId57"/>
    <p:sldId id="318" r:id="rId58"/>
  </p:sldIdLst>
  <p:sldSz cx="9144000" cy="6858000" type="screen4x3"/>
  <p:notesSz cx="6858000" cy="9144000"/>
  <p:embeddedFontLst>
    <p:embeddedFont>
      <p:font typeface="helvetica" pitchFamily="34" charset="0"/>
      <p:regular r:id="rId60"/>
      <p:bold r:id="rId61"/>
      <p:italic r:id="rId62"/>
      <p:boldItalic r:id="rId63"/>
    </p:embeddedFont>
    <p:embeddedFont>
      <p:font typeface="Arial Narrow" pitchFamily="3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8" roundtripDataSignature="AMtx7mjEDFxkt4++dpDxGWYEUQxs8zZK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2344205-903A-4222-B333-3CCC58A6611A}">
  <a:tblStyle styleId="{A2344205-903A-4222-B333-3CCC58A66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4.fntdata"/><Relationship Id="rId68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5.fntdata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3.fntdata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587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Google Shape;518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7" name="Google Shape;527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Google Shape;536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Google Shape;544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6" name="Google Shape;576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 txBox="1"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0"/>
          <p:cNvSpPr txBox="1"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" name="Google Shape;35;p50"/>
          <p:cNvSpPr txBox="1">
            <a:spLocks noGrp="1"/>
          </p:cNvSpPr>
          <p:nvPr>
            <p:ph type="dt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0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03" name="Google Shape;103;p6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05" name="Google Shape;105;p6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1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10" name="Google Shape;110;p61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11" name="Google Shape;111;p6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텍스트 및 내용" type="txAndObj">
  <p:cSld name="TEXT_AND_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3"/>
          <p:cNvSpPr txBox="1">
            <a:spLocks noGrp="1"/>
          </p:cNvSpPr>
          <p:nvPr>
            <p:ph type="body" idx="1"/>
          </p:nvPr>
        </p:nvSpPr>
        <p:spPr>
          <a:xfrm>
            <a:off x="900113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53"/>
          <p:cNvSpPr txBox="1">
            <a:spLocks noGrp="1"/>
          </p:cNvSpPr>
          <p:nvPr>
            <p:ph type="body" idx="2"/>
          </p:nvPr>
        </p:nvSpPr>
        <p:spPr>
          <a:xfrm>
            <a:off x="4862513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8" name="Google Shape;68;p5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4"/>
          <p:cNvSpPr txBox="1">
            <a:spLocks noGrp="1"/>
          </p:cNvSpPr>
          <p:nvPr>
            <p:ph type="title"/>
          </p:nvPr>
        </p:nvSpPr>
        <p:spPr>
          <a:xfrm rot="5400000">
            <a:off x="4543425" y="2181225"/>
            <a:ext cx="58674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4"/>
          <p:cNvSpPr txBox="1">
            <a:spLocks noGrp="1"/>
          </p:cNvSpPr>
          <p:nvPr>
            <p:ph type="body" idx="1"/>
          </p:nvPr>
        </p:nvSpPr>
        <p:spPr>
          <a:xfrm rot="5400000">
            <a:off x="542925" y="295275"/>
            <a:ext cx="5867400" cy="573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5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5"/>
          <p:cNvSpPr txBox="1">
            <a:spLocks noGrp="1"/>
          </p:cNvSpPr>
          <p:nvPr>
            <p:ph type="body" idx="1"/>
          </p:nvPr>
        </p:nvSpPr>
        <p:spPr>
          <a:xfrm rot="5400000">
            <a:off x="2347912" y="180975"/>
            <a:ext cx="4876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5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Google Shape;83;p5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5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89" name="Google Shape;89;p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5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49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49"/>
              <p:cNvSpPr txBox="1"/>
              <p:nvPr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Google Shape;13;p49" descr="Cacback"/>
              <p:cNvSpPr txBox="1"/>
              <p:nvPr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" name="Google Shape;14;p49"/>
            <p:cNvSpPr txBox="1"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" name="Google Shape;15;p49"/>
          <p:cNvGrpSpPr/>
          <p:nvPr/>
        </p:nvGrpSpPr>
        <p:grpSpPr>
          <a:xfrm>
            <a:off x="-11008" y="865929"/>
            <a:ext cx="8454765" cy="2011467"/>
            <a:chOff x="-7" y="545"/>
            <a:chExt cx="5326" cy="1267"/>
          </a:xfrm>
        </p:grpSpPr>
        <p:sp>
          <p:nvSpPr>
            <p:cNvPr id="16" name="Google Shape;16;p49"/>
            <p:cNvSpPr/>
            <p:nvPr/>
          </p:nvSpPr>
          <p:spPr>
            <a:xfrm rot="-540000">
              <a:off x="0" y="1477"/>
              <a:ext cx="1059" cy="172"/>
            </a:xfrm>
            <a:custGeom>
              <a:avLst/>
              <a:gdLst/>
              <a:ahLst/>
              <a:cxnLst/>
              <a:rect l="l" t="t" r="r" b="b"/>
              <a:pathLst>
                <a:path w="1059" h="172" extrusionOk="0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49"/>
            <p:cNvSpPr/>
            <p:nvPr/>
          </p:nvSpPr>
          <p:spPr>
            <a:xfrm rot="-540000">
              <a:off x="1173" y="864"/>
              <a:ext cx="4122" cy="630"/>
            </a:xfrm>
            <a:custGeom>
              <a:avLst/>
              <a:gdLst/>
              <a:ahLst/>
              <a:cxnLst/>
              <a:rect l="l" t="t" r="r" b="b"/>
              <a:pathLst>
                <a:path w="4122" h="630" extrusionOk="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8" name="Google Shape;18;p49"/>
            <p:cNvGrpSpPr/>
            <p:nvPr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9" name="Google Shape;19;p49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49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49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49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49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49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49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49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49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8" name="Google Shape;28;p4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4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49"/>
          <p:cNvSpPr txBox="1">
            <a:spLocks noGrp="1"/>
          </p:cNvSpPr>
          <p:nvPr>
            <p:ph type="dt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49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1"/>
          <p:cNvGrpSpPr/>
          <p:nvPr/>
        </p:nvGrpSpPr>
        <p:grpSpPr>
          <a:xfrm>
            <a:off x="-11008" y="-646959"/>
            <a:ext cx="9178820" cy="7504959"/>
            <a:chOff x="-22" y="-408"/>
            <a:chExt cx="5782" cy="4728"/>
          </a:xfrm>
        </p:grpSpPr>
        <p:sp>
          <p:nvSpPr>
            <p:cNvPr id="39" name="Google Shape;39;p51"/>
            <p:cNvSpPr txBox="1"/>
            <p:nvPr/>
          </p:nvSpPr>
          <p:spPr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51" descr="Cacback"/>
            <p:cNvSpPr txBox="1"/>
            <p:nvPr/>
          </p:nvSpPr>
          <p:spPr>
            <a:xfrm>
              <a:off x="0" y="0"/>
              <a:ext cx="1119" cy="4320"/>
            </a:xfrm>
            <a:prstGeom prst="rect">
              <a:avLst/>
            </a:prstGeom>
            <a:blipFill rotWithShape="1">
              <a:blip r:embed="rId1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1" name="Google Shape;41;p51"/>
            <p:cNvGrpSpPr/>
            <p:nvPr/>
          </p:nvGrpSpPr>
          <p:grpSpPr>
            <a:xfrm>
              <a:off x="-22" y="-408"/>
              <a:ext cx="5326" cy="1267"/>
              <a:chOff x="13" y="-408"/>
              <a:chExt cx="5326" cy="1267"/>
            </a:xfrm>
          </p:grpSpPr>
          <p:sp>
            <p:nvSpPr>
              <p:cNvPr id="42" name="Google Shape;42;p51"/>
              <p:cNvSpPr/>
              <p:nvPr/>
            </p:nvSpPr>
            <p:spPr>
              <a:xfrm rot="-540000">
                <a:off x="20" y="524"/>
                <a:ext cx="1059" cy="172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72" extrusionOk="0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Google Shape;43;p51"/>
              <p:cNvSpPr/>
              <p:nvPr/>
            </p:nvSpPr>
            <p:spPr>
              <a:xfrm rot="-540000">
                <a:off x="1193" y="-89"/>
                <a:ext cx="4122" cy="63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630" extrusionOk="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4" name="Google Shape;44;p51"/>
              <p:cNvGrpSpPr/>
              <p:nvPr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45" name="Google Shape;45;p51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" name="Google Shape;46;p51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" name="Google Shape;47;p51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8" name="Google Shape;48;p51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9" name="Google Shape;49;p51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0" name="Google Shape;50;p51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1" name="Google Shape;51;p51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2" name="Google Shape;52;p51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3" name="Google Shape;53;p51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54" name="Google Shape;54;p51"/>
            <p:cNvSpPr txBox="1"/>
            <p:nvPr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5" name="Google Shape;55;p5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0" i="0" u="none" dirty="0" err="1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Ch</a:t>
            </a:r>
            <a:r>
              <a:rPr lang="en-US" sz="2400" b="0" i="0" u="none" dirty="0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sz="2400" b="0" i="0" u="none" dirty="0" smtClean="0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12 </a:t>
            </a:r>
            <a:r>
              <a:rPr lang="en-US" sz="2400" b="0" i="0" u="none" dirty="0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/</a:t>
            </a:r>
            <a:r>
              <a:rPr lang="en-US" sz="2400" b="0" i="0" u="none" dirty="0">
                <a:solidFill>
                  <a:schemeClr val="dk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 </a:t>
            </a:r>
            <a:r>
              <a:rPr lang="en-US" sz="3600" b="0" i="0" u="none" dirty="0" err="1">
                <a:solidFill>
                  <a:schemeClr val="dk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데이터베이스</a:t>
            </a:r>
            <a:r>
              <a:rPr lang="en-US" sz="3600" b="0" i="0" u="none" dirty="0">
                <a:solidFill>
                  <a:schemeClr val="dk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sz="3600" b="0" i="0" u="none" dirty="0" err="1">
                <a:solidFill>
                  <a:schemeClr val="dk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연동</a:t>
            </a:r>
            <a:r>
              <a:rPr lang="en-US" sz="3600" b="0" i="0" u="none" dirty="0">
                <a:solidFill>
                  <a:schemeClr val="dk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 </a:t>
            </a:r>
            <a:r>
              <a:rPr lang="en-US" sz="3600" b="0" i="0" u="none" dirty="0" err="1">
                <a:solidFill>
                  <a:schemeClr val="dk2"/>
                </a:solidFill>
                <a:latin typeface="helvetica" pitchFamily="34" charset="0"/>
                <a:ea typeface="굴림" pitchFamily="50" charset="-127"/>
                <a:cs typeface="helvetica" pitchFamily="34" charset="0"/>
                <a:sym typeface="Times New Roman"/>
              </a:rPr>
              <a:t>기술</a:t>
            </a:r>
            <a:endParaRPr dirty="0">
              <a:latin typeface="helvetica" pitchFamily="34" charset="0"/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124" name="Google Shape;124;p1"/>
          <p:cNvSpPr txBox="1"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mysqli_connect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(From PHP 5)</a:t>
            </a:r>
            <a:endParaRPr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설치된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hostname에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접근하여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username과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password를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통해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MySQL에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로그인</a:t>
            </a:r>
            <a:endParaRPr lang="en-US" sz="2200" b="0" i="0" u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spcBef>
                <a:spcPts val="440"/>
              </a:spcBef>
              <a:buSzPts val="2200"/>
              <a:buFont typeface="Times New Roman"/>
              <a:buChar char="•"/>
            </a:pPr>
            <a:r>
              <a:rPr lang="ko-KR" altLang="en-US" dirty="0"/>
              <a:t>데이터베이스 </a:t>
            </a:r>
            <a:r>
              <a:rPr lang="en-US" altLang="ko-KR" dirty="0" err="1"/>
              <a:t>dbname</a:t>
            </a:r>
            <a:r>
              <a:rPr lang="ko-KR" altLang="en-US" dirty="0"/>
              <a:t>에 </a:t>
            </a:r>
            <a:r>
              <a:rPr lang="ko-KR" altLang="en-US" dirty="0" smtClean="0"/>
              <a:t>접속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성공하면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Server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연결을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나타내는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object를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리턴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mysqli_close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를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호출하지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않아도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스크립트의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실행이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끝나면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자동으로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close됨</a:t>
            </a:r>
            <a:endParaRPr dirty="0"/>
          </a:p>
        </p:txBody>
      </p:sp>
      <p:sp>
        <p:nvSpPr>
          <p:cNvPr id="219" name="Google Shape;219;p10"/>
          <p:cNvSpPr txBox="1"/>
          <p:nvPr/>
        </p:nvSpPr>
        <p:spPr>
          <a:xfrm>
            <a:off x="1260475" y="2133600"/>
            <a:ext cx="7632700" cy="100806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mysqli</a:t>
            </a:r>
            <a:r>
              <a:rPr lang="en-US" sz="15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r>
              <a:rPr lang="en-US" sz="1500" b="1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_connect</a:t>
            </a:r>
            <a:r>
              <a:rPr lang="en-US" sz="15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dirty="0"/>
          </a:p>
          <a:p>
            <a:pPr lvl="0">
              <a:lnSpc>
                <a:spcPct val="110000"/>
              </a:lnSpc>
              <a:spcBef>
                <a:spcPts val="300"/>
              </a:spcBef>
              <a:buClr>
                <a:schemeClr val="lt2"/>
              </a:buClr>
              <a:buSzPts val="1500"/>
            </a:pPr>
            <a:r>
              <a:rPr lang="en-US" sz="15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en-US" sz="15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 hostname, string username, </a:t>
            </a:r>
            <a:r>
              <a:rPr lang="en-US" sz="1500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5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1500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0000"/>
              </a:lnSpc>
              <a:spcBef>
                <a:spcPts val="300"/>
              </a:spcBef>
              <a:buClr>
                <a:schemeClr val="lt2"/>
              </a:buClr>
              <a:buSzPts val="1500"/>
            </a:pPr>
            <a:r>
              <a:rPr lang="en-US" sz="15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5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dbname</a:t>
            </a:r>
            <a:r>
              <a:rPr lang="en-US" sz="15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[, string port [, string socket]]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mysqli_query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(From PHP 5)</a:t>
            </a:r>
            <a:endParaRPr dirty="0"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현재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활성화된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데이터베이스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(link)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에서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query를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실행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파라미터는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mysqli_connect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함수의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리턴값임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SELECT, SHOW, DESCRIBE, EXPLAIN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쿼리에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성공하면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mysqli_result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객체를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그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외의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쿼리에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성공하면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TRUE를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실패하면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FALSE를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리턴</a:t>
            </a:r>
            <a:endParaRPr dirty="0"/>
          </a:p>
        </p:txBody>
      </p:sp>
      <p:sp>
        <p:nvSpPr>
          <p:cNvPr id="251" name="Google Shape;251;p14"/>
          <p:cNvSpPr txBox="1"/>
          <p:nvPr/>
        </p:nvSpPr>
        <p:spPr>
          <a:xfrm>
            <a:off x="1260475" y="2205037"/>
            <a:ext cx="7632700" cy="79216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mysq</a:t>
            </a:r>
            <a:r>
              <a:rPr lang="en-US" sz="15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_query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mysqli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link,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[,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resultmode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mysqli_fetch_row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(From PHP 5)</a:t>
            </a:r>
            <a:endParaRPr dirty="0"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result로부터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결과값을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배열로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리턴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함수를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계속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호출하게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되면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result로부터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다음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row를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읽어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옴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더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이상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읽어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올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row가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없으면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NULL을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리턴</a:t>
            </a:r>
            <a:endParaRPr dirty="0"/>
          </a:p>
        </p:txBody>
      </p:sp>
      <p:sp>
        <p:nvSpPr>
          <p:cNvPr id="267" name="Google Shape;267;p16"/>
          <p:cNvSpPr txBox="1"/>
          <p:nvPr/>
        </p:nvSpPr>
        <p:spPr>
          <a:xfrm>
            <a:off x="1187450" y="2203450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mixed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mysqli_fetch_row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mysqli_result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en-US" dirty="0" err="1" smtClean="0"/>
              <a:t>mysqli_free_result</a:t>
            </a:r>
            <a:endParaRPr lang="en-US" dirty="0" smtClean="0"/>
          </a:p>
          <a:p>
            <a:pPr marL="342900" lvl="0">
              <a:spcBef>
                <a:spcPts val="0"/>
              </a:spcBef>
              <a:buSzPts val="2400"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spcBef>
                <a:spcPts val="440"/>
              </a:spcBef>
              <a:buSzPts val="2200"/>
              <a:buFont typeface="Times New Roman"/>
              <a:buChar char="•"/>
            </a:pPr>
            <a:r>
              <a:rPr lang="ko-KR" altLang="en-US" dirty="0"/>
              <a:t>메모리에 저장된 </a:t>
            </a:r>
            <a:r>
              <a:rPr lang="en-US" altLang="ko-KR" dirty="0"/>
              <a:t>result</a:t>
            </a:r>
            <a:r>
              <a:rPr lang="ko-KR" altLang="en-US" dirty="0"/>
              <a:t>값을 비우는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spcBef>
                <a:spcPts val="440"/>
              </a:spcBef>
              <a:buSzPts val="2200"/>
              <a:buFont typeface="Times New Roman"/>
              <a:buChar char="•"/>
            </a:pPr>
            <a:r>
              <a:rPr lang="en-US" altLang="ko-KR" dirty="0" smtClean="0"/>
              <a:t> </a:t>
            </a:r>
            <a:r>
              <a:rPr lang="en-US" altLang="ko-KR" dirty="0"/>
              <a:t>result </a:t>
            </a:r>
            <a:r>
              <a:rPr lang="ko-KR" altLang="en-US" dirty="0"/>
              <a:t>객체가 더 이상 사용되지 않을 때 꼭 </a:t>
            </a:r>
            <a:r>
              <a:rPr lang="en-US" altLang="ko-KR" dirty="0" err="1"/>
              <a:t>mysqli_free_result</a:t>
            </a:r>
            <a:r>
              <a:rPr lang="en-US" altLang="ko-KR" dirty="0"/>
              <a:t> </a:t>
            </a:r>
            <a:r>
              <a:rPr lang="ko-KR" altLang="en-US" dirty="0"/>
              <a:t>함수를 이용하여 결과를 비워줘야 함</a:t>
            </a:r>
            <a:endParaRPr dirty="0"/>
          </a:p>
        </p:txBody>
      </p:sp>
      <p:sp>
        <p:nvSpPr>
          <p:cNvPr id="267" name="Google Shape;267;p16"/>
          <p:cNvSpPr txBox="1"/>
          <p:nvPr/>
        </p:nvSpPr>
        <p:spPr>
          <a:xfrm>
            <a:off x="1187450" y="2203450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008000"/>
              </a:buClr>
              <a:buSzPts val="1500"/>
            </a:pPr>
            <a:r>
              <a:rPr lang="en-US" sz="1500" b="1" i="0" u="none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mixed</a:t>
            </a:r>
            <a:r>
              <a:rPr lang="en-US" sz="15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mysqli_free_result</a:t>
            </a:r>
            <a:r>
              <a:rPr lang="en-US" sz="15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 dirty="0" err="1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mysqli_result</a:t>
            </a:r>
            <a:r>
              <a:rPr lang="en-US" sz="15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 sz="15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46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mysqli_close (From PHP 5)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link로 연결된 데이터베이스를 닫음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성공하면 TRUE, 실패하면 FALSE를 리턴</a:t>
            </a:r>
            <a:endParaRPr/>
          </a:p>
        </p:txBody>
      </p:sp>
      <p:sp>
        <p:nvSpPr>
          <p:cNvPr id="283" name="Google Shape;283;p18"/>
          <p:cNvSpPr txBox="1"/>
          <p:nvPr/>
        </p:nvSpPr>
        <p:spPr>
          <a:xfrm>
            <a:off x="1260475" y="2203450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mysqli_close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mysqli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예제 프로그램</a:t>
            </a:r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</a:t>
            </a:r>
            <a:r>
              <a:rPr lang="en-US" sz="22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로그온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9493504" descr="EMB00002b483b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19" y="2277373"/>
            <a:ext cx="7566942" cy="226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endParaRPr dirty="0"/>
          </a:p>
        </p:txBody>
      </p:sp>
      <p:sp>
        <p:nvSpPr>
          <p:cNvPr id="298" name="Google Shape;298;p2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22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</a:t>
            </a:r>
            <a:r>
              <a:rPr lang="en-US" sz="22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altLang="en-US" sz="22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베이스 생성</a:t>
            </a:r>
            <a:endParaRPr lang="en-US" altLang="ko-KR" sz="2200" b="1" i="0" u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2200" dirty="0" smtClean="0"/>
              <a:t>데이터 베이스 선택</a:t>
            </a:r>
            <a:endParaRPr lang="en-US" sz="2200" dirty="0"/>
          </a:p>
          <a:p>
            <a:pPr marL="342900">
              <a:spcBef>
                <a:spcPts val="0"/>
              </a:spcBef>
              <a:buSzPts val="2200"/>
            </a:pPr>
            <a:endParaRPr lang="ko-KR" alt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9493264" descr="EMB00002b483b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95" y="2320506"/>
            <a:ext cx="7144023" cy="11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29494384" descr="EMB00002b483b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95" y="4295953"/>
            <a:ext cx="7144023" cy="139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28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1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테이블 만들기</a:t>
            </a:r>
            <a:endParaRPr/>
          </a:p>
        </p:txBody>
      </p:sp>
      <p:sp>
        <p:nvSpPr>
          <p:cNvPr id="308" name="Google Shape;308;p21"/>
          <p:cNvSpPr txBox="1"/>
          <p:nvPr/>
        </p:nvSpPr>
        <p:spPr>
          <a:xfrm>
            <a:off x="1187450" y="2139950"/>
            <a:ext cx="7632700" cy="216058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16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(20)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DEFAULT ‘’ NOT NULL,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(10)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16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(20)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16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(20)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29492704" descr="EMB00002b483b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468" y="4537878"/>
            <a:ext cx="6360663" cy="209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데이터베이스</a:t>
            </a:r>
            <a:r>
              <a:rPr lang="en-US" sz="22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내의</a:t>
            </a:r>
            <a:r>
              <a:rPr lang="en-US" sz="22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모든</a:t>
            </a:r>
            <a:r>
              <a:rPr lang="en-US" sz="22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테이블</a:t>
            </a:r>
            <a:r>
              <a:rPr lang="en-US" sz="22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보기</a:t>
            </a:r>
            <a:endParaRPr dirty="0"/>
          </a:p>
        </p:txBody>
      </p:sp>
      <p:sp>
        <p:nvSpPr>
          <p:cNvPr id="317" name="Google Shape;317;p22"/>
          <p:cNvSpPr txBox="1"/>
          <p:nvPr/>
        </p:nvSpPr>
        <p:spPr>
          <a:xfrm>
            <a:off x="1260475" y="2219325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show </a:t>
            </a:r>
            <a:r>
              <a:rPr lang="en-US" sz="16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tables;</a:t>
            </a:r>
            <a:endParaRPr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29493504" descr="EMB00002b483b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4" y="3165507"/>
            <a:ext cx="7632701" cy="25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3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테이블의 속성 보기</a:t>
            </a:r>
            <a:endParaRPr/>
          </a:p>
        </p:txBody>
      </p:sp>
      <p:sp>
        <p:nvSpPr>
          <p:cNvPr id="326" name="Google Shape;326;p23"/>
          <p:cNvSpPr txBox="1"/>
          <p:nvPr/>
        </p:nvSpPr>
        <p:spPr>
          <a:xfrm>
            <a:off x="1187450" y="2205037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fruit;</a:t>
            </a:r>
            <a:endParaRPr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29492784" descr="EMB00002b483b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871828"/>
            <a:ext cx="7632700" cy="300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차례</a:t>
            </a: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접근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사용법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프로그램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Oracle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사용법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Oracle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프로그램</a:t>
            </a:r>
            <a:endParaRPr lang="en-US" sz="2400" b="1" i="0" u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>
              <a:spcBef>
                <a:spcPts val="480"/>
              </a:spcBef>
              <a:buSzPts val="2400"/>
            </a:pPr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/>
              <a:t>사용법</a:t>
            </a:r>
          </a:p>
          <a:p>
            <a:pPr marL="342900" lvl="0">
              <a:spcBef>
                <a:spcPts val="480"/>
              </a:spcBef>
              <a:buSzPts val="2400"/>
            </a:pPr>
            <a:r>
              <a:rPr lang="en-US" altLang="ko-KR" dirty="0" err="1"/>
              <a:t>MariaDB</a:t>
            </a:r>
            <a:r>
              <a:rPr lang="en-US" altLang="ko-KR" dirty="0" smtClean="0"/>
              <a:t> </a:t>
            </a:r>
            <a:r>
              <a:rPr lang="ko-KR" altLang="en-US" dirty="0"/>
              <a:t>예제 </a:t>
            </a:r>
            <a:r>
              <a:rPr lang="ko-KR" altLang="en-US" dirty="0" smtClean="0"/>
              <a:t>프로그램</a:t>
            </a:r>
            <a:endParaRPr dirty="0"/>
          </a:p>
          <a:p>
            <a:pPr marL="342900" lvl="0">
              <a:spcBef>
                <a:spcPts val="480"/>
              </a:spcBef>
              <a:buSzPts val="2400"/>
            </a:pPr>
            <a:r>
              <a:rPr lang="en-US" altLang="ko-KR" dirty="0" smtClean="0"/>
              <a:t>MySQL</a:t>
            </a:r>
            <a:r>
              <a:rPr lang="ko-KR" altLang="en-US" dirty="0" smtClean="0"/>
              <a:t>에서</a:t>
            </a:r>
            <a:r>
              <a:rPr lang="en-US" sz="24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PHP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프로그래밍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테이블의</a:t>
            </a: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</a:t>
            </a: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altLang="en-US" sz="2200" dirty="0" smtClean="0"/>
              <a:t>삽입</a:t>
            </a:r>
            <a:endParaRPr lang="en-US" altLang="ko-KR" sz="2200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2200" dirty="0" smtClean="0"/>
              <a:t>테이블 모든 데이터 확인</a:t>
            </a:r>
            <a:endParaRPr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29494384" descr="EMB00002b483b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72" y="2294626"/>
            <a:ext cx="7146694" cy="162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29493024" descr="EMB00002b483b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72" y="4442604"/>
            <a:ext cx="7107706" cy="22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2200" dirty="0" smtClean="0"/>
              <a:t>표 입력 후 확인</a:t>
            </a:r>
            <a:endParaRPr lang="en-US" sz="2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28348304" descr="EMB00002b483b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703" y="2424023"/>
            <a:ext cx="7022171" cy="393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97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 fruit_mysql.php (cont’d)</a:t>
            </a:r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971550" y="2205037"/>
            <a:ext cx="7632700" cy="410368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dirty="0"/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$conn = 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mysqli_connect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', 'root', '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apmsetup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', 'goods</a:t>
            </a:r>
            <a:r>
              <a:rPr lang="en-US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 if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mysqli_connect_errno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 smtClean="0"/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b="1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("%s \n",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mysqli_connect_error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$query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“select * from fruit where price &gt;= 50”;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b="1" i="0" u="none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$query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 fruit_mysql.php</a:t>
            </a:r>
            <a:endParaRPr/>
          </a:p>
        </p:txBody>
      </p:sp>
      <p:sp>
        <p:nvSpPr>
          <p:cNvPr id="351" name="Google Shape;351;p26"/>
          <p:cNvSpPr txBox="1"/>
          <p:nvPr/>
        </p:nvSpPr>
        <p:spPr>
          <a:xfrm>
            <a:off x="900112" y="2060575"/>
            <a:ext cx="7632700" cy="470421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“&lt;table border=1&gt;&lt;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 .</a:t>
            </a:r>
            <a:endParaRPr dirty="0"/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“&lt;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&gt;Name&lt;/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 .</a:t>
            </a:r>
            <a:endParaRPr dirty="0" smtClean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“&lt;</a:t>
            </a:r>
            <a:r>
              <a:rPr lang="en-US" sz="1400" b="1" i="0" u="none" dirty="0" err="1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&gt;Price&lt;/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 .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“&lt;</a:t>
            </a:r>
            <a:r>
              <a:rPr lang="en-US" sz="1400" b="1" i="0" u="none" dirty="0" err="1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 .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“&lt;</a:t>
            </a:r>
            <a:r>
              <a:rPr lang="en-US" sz="1400" b="1" i="0" u="none" dirty="0" err="1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$row</a:t>
            </a:r>
            <a:r>
              <a:rPr lang="en-US" sz="1400" b="1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mysqli_fetch_row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&gt;&lt;td&gt;” .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$row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[0] . “&lt;/td&gt;” .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“&lt;td&gt;” .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$row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[1] . “&lt;/td&gt;” .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“&lt;td&gt;” .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$row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[2] . “&lt;/td&gt;” .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“&lt;td&gt;” .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$row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[3] . “&lt;/td&gt;&lt;/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“&lt;/table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mysqli_free_result</a:t>
            </a:r>
            <a:r>
              <a:rPr lang="en-US" dirty="0"/>
              <a:t>($result);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mysqli_close</a:t>
            </a:r>
            <a:r>
              <a:rPr lang="en-US" dirty="0"/>
              <a:t>($conn</a:t>
            </a:r>
            <a:r>
              <a:rPr lang="en-US" dirty="0" smtClean="0"/>
              <a:t>);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28348224" descr="EMB00002b483b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15" y="2234242"/>
            <a:ext cx="7075109" cy="291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Oracle 사용법</a:t>
            </a:r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Oracle 사용 순서</a:t>
            </a:r>
            <a:endParaRPr/>
          </a:p>
        </p:txBody>
      </p:sp>
      <p:sp>
        <p:nvSpPr>
          <p:cNvPr id="367" name="Google Shape;367;p28"/>
          <p:cNvSpPr txBox="1"/>
          <p:nvPr/>
        </p:nvSpPr>
        <p:spPr>
          <a:xfrm>
            <a:off x="1042987" y="2130425"/>
            <a:ext cx="2736850" cy="431800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ora_logon()</a:t>
            </a:r>
            <a:endParaRPr/>
          </a:p>
        </p:txBody>
      </p:sp>
      <p:grpSp>
        <p:nvGrpSpPr>
          <p:cNvPr id="368" name="Google Shape;368;p28"/>
          <p:cNvGrpSpPr/>
          <p:nvPr/>
        </p:nvGrpSpPr>
        <p:grpSpPr>
          <a:xfrm>
            <a:off x="3924300" y="2130425"/>
            <a:ext cx="3240087" cy="433387"/>
            <a:chOff x="2336" y="1207"/>
            <a:chExt cx="2041" cy="273"/>
          </a:xfrm>
        </p:grpSpPr>
        <p:sp>
          <p:nvSpPr>
            <p:cNvPr id="369" name="Google Shape;369;p28"/>
            <p:cNvSpPr txBox="1"/>
            <p:nvPr/>
          </p:nvSpPr>
          <p:spPr>
            <a:xfrm>
              <a:off x="2653" y="1207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ora_open ()</a:t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2336" y="1207"/>
              <a:ext cx="226" cy="27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1" name="Google Shape;371;p28"/>
          <p:cNvGrpSpPr/>
          <p:nvPr/>
        </p:nvGrpSpPr>
        <p:grpSpPr>
          <a:xfrm>
            <a:off x="1042987" y="3281362"/>
            <a:ext cx="3240087" cy="434975"/>
            <a:chOff x="521" y="1932"/>
            <a:chExt cx="2041" cy="274"/>
          </a:xfrm>
        </p:grpSpPr>
        <p:sp>
          <p:nvSpPr>
            <p:cNvPr id="372" name="Google Shape;372;p28"/>
            <p:cNvSpPr txBox="1"/>
            <p:nvPr/>
          </p:nvSpPr>
          <p:spPr>
            <a:xfrm>
              <a:off x="521" y="1932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ora_exec ()</a:t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 rot="10800000">
              <a:off x="2336" y="1933"/>
              <a:ext cx="226" cy="27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4" name="Google Shape;374;p28"/>
          <p:cNvGrpSpPr/>
          <p:nvPr/>
        </p:nvGrpSpPr>
        <p:grpSpPr>
          <a:xfrm>
            <a:off x="3924300" y="4433887"/>
            <a:ext cx="3240087" cy="433387"/>
            <a:chOff x="2336" y="2658"/>
            <a:chExt cx="2041" cy="273"/>
          </a:xfrm>
        </p:grpSpPr>
        <p:sp>
          <p:nvSpPr>
            <p:cNvPr id="375" name="Google Shape;375;p28"/>
            <p:cNvSpPr txBox="1"/>
            <p:nvPr/>
          </p:nvSpPr>
          <p:spPr>
            <a:xfrm>
              <a:off x="2653" y="2659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ora_commit ()</a:t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336" y="2658"/>
              <a:ext cx="226" cy="27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7" name="Google Shape;377;p28"/>
          <p:cNvGrpSpPr/>
          <p:nvPr/>
        </p:nvGrpSpPr>
        <p:grpSpPr>
          <a:xfrm>
            <a:off x="1042987" y="5588000"/>
            <a:ext cx="3240087" cy="433388"/>
            <a:chOff x="521" y="3385"/>
            <a:chExt cx="2041" cy="273"/>
          </a:xfrm>
        </p:grpSpPr>
        <p:sp>
          <p:nvSpPr>
            <p:cNvPr id="378" name="Google Shape;378;p28"/>
            <p:cNvSpPr txBox="1"/>
            <p:nvPr/>
          </p:nvSpPr>
          <p:spPr>
            <a:xfrm>
              <a:off x="521" y="3385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ora_logoff ()</a:t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 rot="10800000">
              <a:off x="2336" y="3385"/>
              <a:ext cx="226" cy="27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0" name="Google Shape;380;p28"/>
          <p:cNvGrpSpPr/>
          <p:nvPr/>
        </p:nvGrpSpPr>
        <p:grpSpPr>
          <a:xfrm>
            <a:off x="4427537" y="2674937"/>
            <a:ext cx="2736850" cy="1039812"/>
            <a:chOff x="2653" y="1550"/>
            <a:chExt cx="1724" cy="655"/>
          </a:xfrm>
        </p:grpSpPr>
        <p:sp>
          <p:nvSpPr>
            <p:cNvPr id="381" name="Google Shape;381;p28"/>
            <p:cNvSpPr txBox="1"/>
            <p:nvPr/>
          </p:nvSpPr>
          <p:spPr>
            <a:xfrm>
              <a:off x="2653" y="1933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ora_parse ()</a:t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3288" y="1570"/>
              <a:ext cx="408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 txBox="1"/>
            <p:nvPr/>
          </p:nvSpPr>
          <p:spPr>
            <a:xfrm rot="5400000">
              <a:off x="3377" y="1550"/>
              <a:ext cx="204" cy="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4" name="Google Shape;384;p28"/>
          <p:cNvGrpSpPr/>
          <p:nvPr/>
        </p:nvGrpSpPr>
        <p:grpSpPr>
          <a:xfrm>
            <a:off x="1042987" y="3825875"/>
            <a:ext cx="2736850" cy="1039812"/>
            <a:chOff x="521" y="2275"/>
            <a:chExt cx="1724" cy="655"/>
          </a:xfrm>
        </p:grpSpPr>
        <p:sp>
          <p:nvSpPr>
            <p:cNvPr id="385" name="Google Shape;385;p28"/>
            <p:cNvSpPr txBox="1"/>
            <p:nvPr/>
          </p:nvSpPr>
          <p:spPr>
            <a:xfrm>
              <a:off x="521" y="2658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ora_fetch_into ()</a:t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56" y="2296"/>
              <a:ext cx="408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 txBox="1"/>
            <p:nvPr/>
          </p:nvSpPr>
          <p:spPr>
            <a:xfrm rot="5400000">
              <a:off x="1252" y="2275"/>
              <a:ext cx="204" cy="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8" name="Google Shape;388;p28"/>
          <p:cNvGrpSpPr/>
          <p:nvPr/>
        </p:nvGrpSpPr>
        <p:grpSpPr>
          <a:xfrm>
            <a:off x="4427537" y="4976812"/>
            <a:ext cx="2736850" cy="1042987"/>
            <a:chOff x="2653" y="3000"/>
            <a:chExt cx="1724" cy="657"/>
          </a:xfrm>
        </p:grpSpPr>
        <p:sp>
          <p:nvSpPr>
            <p:cNvPr id="389" name="Google Shape;389;p28"/>
            <p:cNvSpPr txBox="1"/>
            <p:nvPr/>
          </p:nvSpPr>
          <p:spPr>
            <a:xfrm>
              <a:off x="2653" y="3385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ora_close ()</a:t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3288" y="3022"/>
              <a:ext cx="408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 txBox="1"/>
            <p:nvPr/>
          </p:nvSpPr>
          <p:spPr>
            <a:xfrm rot="5400000">
              <a:off x="3377" y="3000"/>
              <a:ext cx="204" cy="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ora_logon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User와 password를 통해서 PHP와 Oracle 데이터베이스 사이를 연결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ora_open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connection을 가지고 Oracle cursor를 여는 함수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Cursor: 질의 결과에서 한 행을 가리키는 포인터</a:t>
            </a:r>
            <a:endParaRPr/>
          </a:p>
        </p:txBody>
      </p:sp>
      <p:sp>
        <p:nvSpPr>
          <p:cNvPr id="399" name="Google Shape;399;p29"/>
          <p:cNvSpPr txBox="1"/>
          <p:nvPr/>
        </p:nvSpPr>
        <p:spPr>
          <a:xfrm>
            <a:off x="1042987" y="2203450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ora_logon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400" name="Google Shape;400;p29"/>
          <p:cNvSpPr txBox="1"/>
          <p:nvPr/>
        </p:nvSpPr>
        <p:spPr>
          <a:xfrm>
            <a:off x="1042987" y="4221162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ora_open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3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ora_parse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주어진 cursor를 가지고 PL/SQL 블록이나 SQL 문장을 파스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성공하면 0, 실패하면 -1을 리턴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PL/SQL: Oracle의 프로그래밍 언어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ora_exec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cursor의 파스된 문장을 실행시키는 함수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성공하면 TRUE, 실패하면 FALSE를 리턴</a:t>
            </a:r>
            <a:endParaRPr/>
          </a:p>
        </p:txBody>
      </p:sp>
      <p:sp>
        <p:nvSpPr>
          <p:cNvPr id="408" name="Google Shape;408;p30"/>
          <p:cNvSpPr txBox="1"/>
          <p:nvPr/>
        </p:nvSpPr>
        <p:spPr>
          <a:xfrm>
            <a:off x="1187450" y="2132012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ora_parse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[,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defer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</p:txBody>
      </p:sp>
      <p:sp>
        <p:nvSpPr>
          <p:cNvPr id="409" name="Google Shape;409;p30"/>
          <p:cNvSpPr txBox="1"/>
          <p:nvPr/>
        </p:nvSpPr>
        <p:spPr>
          <a:xfrm>
            <a:off x="1187450" y="4940300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ora_exec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31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ora_fetch_into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cursor로부터 데이터의 한 row를 읽어와서 result에 배열로 저장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ora_commit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Oracle 트랜잭션 (transaction)을 commit하는 함수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이전 commit 이후의 데이터가 수정, 추가, 삭제되었을 경우에 수정된 데이터들을 데이터베이스에 반영시키기 위해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반영시키지 않고자 할 때에는 ora_rollback() 함수 사용</a:t>
            </a:r>
            <a:endParaRPr/>
          </a:p>
        </p:txBody>
      </p:sp>
      <p:sp>
        <p:nvSpPr>
          <p:cNvPr id="417" name="Google Shape;417;p31"/>
          <p:cNvSpPr txBox="1"/>
          <p:nvPr/>
        </p:nvSpPr>
        <p:spPr>
          <a:xfrm>
            <a:off x="1331912" y="2132012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ora_fetch_into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[,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</p:txBody>
      </p:sp>
      <p:sp>
        <p:nvSpPr>
          <p:cNvPr id="418" name="Google Shape;418;p31"/>
          <p:cNvSpPr txBox="1"/>
          <p:nvPr/>
        </p:nvSpPr>
        <p:spPr>
          <a:xfrm>
            <a:off x="1331912" y="4148137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ora_commit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3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ora_close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ora_open() 함수를 통해 열려진 cursor의 연결을 끊고자 할 때 사용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성공하면 TRUE, 실패하면 FALSE를 리턴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ora_logoff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PHP와 Oracle의 연결을 끊</a:t>
            </a:r>
            <a:r>
              <a:rPr lang="en-US"/>
              <a:t>을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때 사용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성공하면 TRUE, 실패하면 FALSE를 리턴</a:t>
            </a:r>
            <a:endParaRPr/>
          </a:p>
        </p:txBody>
      </p:sp>
      <p:sp>
        <p:nvSpPr>
          <p:cNvPr id="426" name="Google Shape;426;p32"/>
          <p:cNvSpPr txBox="1"/>
          <p:nvPr/>
        </p:nvSpPr>
        <p:spPr>
          <a:xfrm>
            <a:off x="1187450" y="2132012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ora_close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427" name="Google Shape;427;p32"/>
          <p:cNvSpPr txBox="1"/>
          <p:nvPr/>
        </p:nvSpPr>
        <p:spPr>
          <a:xfrm>
            <a:off x="1187450" y="4508500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ora_logoff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 접근</a:t>
            </a:r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Structured Query Language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데이터베이스에서 정보를 얻거나 갱신하기 위한 표준화된 언어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DML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:  검색 조건에 맞는 데이터를 선택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:  새로운 데이터를 삽입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:  기존의 데이터를 수정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:  기존의 데이터를 삭제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Oracle 예제 프로그램</a:t>
            </a:r>
            <a:endParaRPr/>
          </a:p>
        </p:txBody>
      </p:sp>
      <p:sp>
        <p:nvSpPr>
          <p:cNvPr id="434" name="Google Shape;434;p33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Oracle 로그온</a:t>
            </a:r>
            <a:endParaRPr/>
          </a:p>
        </p:txBody>
      </p:sp>
      <p:sp>
        <p:nvSpPr>
          <p:cNvPr id="435" name="Google Shape;435;p33"/>
          <p:cNvSpPr txBox="1"/>
          <p:nvPr/>
        </p:nvSpPr>
        <p:spPr>
          <a:xfrm>
            <a:off x="1187450" y="2141537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sqlplus sonnim/sun123</a:t>
            </a:r>
            <a:endParaRPr/>
          </a:p>
        </p:txBody>
      </p:sp>
      <p:pic>
        <p:nvPicPr>
          <p:cNvPr id="436" name="Google Shape;436;p33" descr="p18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55762" y="3128962"/>
            <a:ext cx="6980237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테이블 만들기</a:t>
            </a:r>
            <a:endParaRPr/>
          </a:p>
        </p:txBody>
      </p:sp>
      <p:sp>
        <p:nvSpPr>
          <p:cNvPr id="444" name="Google Shape;444;p34"/>
          <p:cNvSpPr txBox="1"/>
          <p:nvPr/>
        </p:nvSpPr>
        <p:spPr>
          <a:xfrm>
            <a:off x="1116012" y="2060575"/>
            <a:ext cx="7632700" cy="216058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varchar2(20)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NOT NULL,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number(10)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varchar2(20)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varchar2(20)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name_pk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pic>
        <p:nvPicPr>
          <p:cNvPr id="445" name="Google Shape;445;p34" descr="p18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6012" y="4365625"/>
            <a:ext cx="7632700" cy="238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3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데이터베이스 내의 모든 테이블 보기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테이블의 속성 보기</a:t>
            </a:r>
            <a:endParaRPr/>
          </a:p>
        </p:txBody>
      </p:sp>
      <p:sp>
        <p:nvSpPr>
          <p:cNvPr id="453" name="Google Shape;453;p35"/>
          <p:cNvSpPr txBox="1"/>
          <p:nvPr/>
        </p:nvSpPr>
        <p:spPr>
          <a:xfrm>
            <a:off x="1260475" y="2205037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tab</a:t>
            </a:r>
            <a:endParaRPr/>
          </a:p>
        </p:txBody>
      </p:sp>
      <p:sp>
        <p:nvSpPr>
          <p:cNvPr id="454" name="Google Shape;454;p35"/>
          <p:cNvSpPr txBox="1"/>
          <p:nvPr/>
        </p:nvSpPr>
        <p:spPr>
          <a:xfrm>
            <a:off x="1260475" y="3502025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DESC toy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3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 fruit_oracle.php (cont’d)</a:t>
            </a:r>
            <a:endParaRPr/>
          </a:p>
        </p:txBody>
      </p:sp>
      <p:sp>
        <p:nvSpPr>
          <p:cNvPr id="462" name="Google Shape;462;p36"/>
          <p:cNvSpPr txBox="1"/>
          <p:nvPr/>
        </p:nvSpPr>
        <p:spPr>
          <a:xfrm>
            <a:off x="971550" y="2132012"/>
            <a:ext cx="7632700" cy="453707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$conn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ora_logon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(“sonnim”, “sun123”);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$cur_ind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ora_open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$conn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ora_parse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$cur_ind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“select * from fruit where price &gt;= 50”);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ora_exec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$cur_ind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“&lt;table border=1&gt;&lt;tr&gt;” 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“&lt;th&gt;이름&lt;/th&gt;” 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“&lt;th&gt;가격&lt;/th&gt;” 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“&lt;th&gt;색깔&lt;/th&gt;” 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“&lt;th&gt;원산지&lt;/th&gt;&lt;/tr&gt;”;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 fruit_oracle.php</a:t>
            </a:r>
            <a:endParaRPr/>
          </a:p>
        </p:txBody>
      </p:sp>
      <p:sp>
        <p:nvSpPr>
          <p:cNvPr id="470" name="Google Shape;470;p37"/>
          <p:cNvSpPr txBox="1"/>
          <p:nvPr/>
        </p:nvSpPr>
        <p:spPr>
          <a:xfrm>
            <a:off x="1116012" y="2133600"/>
            <a:ext cx="7632700" cy="403225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$rows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ora_fetch_into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$cur_ind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&amp;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“&lt;tr&gt;&lt;td&gt;” .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[0] . “&lt;/td&gt;” 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“&lt;td&gt;” .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[1] . “&lt;/td&gt;” 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“&lt;td&gt;” .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[2] . “&lt;/td&gt;” 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“&lt;td&gt;” .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[3] . “&lt;/td&gt;&lt;/tr&gt;”;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“&lt;/table&gt;”;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ora_close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$cur_ind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ora_logoff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$conn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3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pic>
        <p:nvPicPr>
          <p:cNvPr id="478" name="Google Shape;478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097087"/>
            <a:ext cx="6980237" cy="41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OCI8 (Oracle8 Call-Interface)</a:t>
            </a:r>
            <a:endParaRPr/>
          </a:p>
        </p:txBody>
      </p:sp>
      <p:sp>
        <p:nvSpPr>
          <p:cNvPr id="485" name="Google Shape;485;p3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OCI8 연결 순서</a:t>
            </a:r>
            <a:endParaRPr/>
          </a:p>
        </p:txBody>
      </p:sp>
      <p:sp>
        <p:nvSpPr>
          <p:cNvPr id="486" name="Google Shape;486;p39"/>
          <p:cNvSpPr txBox="1"/>
          <p:nvPr/>
        </p:nvSpPr>
        <p:spPr>
          <a:xfrm>
            <a:off x="1187450" y="2132012"/>
            <a:ext cx="2736850" cy="431800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OCILogon()</a:t>
            </a:r>
            <a:endParaRPr/>
          </a:p>
        </p:txBody>
      </p:sp>
      <p:grpSp>
        <p:nvGrpSpPr>
          <p:cNvPr id="487" name="Google Shape;487;p39"/>
          <p:cNvGrpSpPr/>
          <p:nvPr/>
        </p:nvGrpSpPr>
        <p:grpSpPr>
          <a:xfrm>
            <a:off x="1187450" y="2628900"/>
            <a:ext cx="2736850" cy="727075"/>
            <a:chOff x="521" y="1475"/>
            <a:chExt cx="1724" cy="458"/>
          </a:xfrm>
        </p:grpSpPr>
        <p:sp>
          <p:nvSpPr>
            <p:cNvPr id="488" name="Google Shape;488;p39"/>
            <p:cNvSpPr txBox="1"/>
            <p:nvPr/>
          </p:nvSpPr>
          <p:spPr>
            <a:xfrm>
              <a:off x="521" y="1661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OCIParse()</a:t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1247" y="1480"/>
              <a:ext cx="272" cy="13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 txBox="1"/>
            <p:nvPr/>
          </p:nvSpPr>
          <p:spPr>
            <a:xfrm rot="5400000">
              <a:off x="1310" y="1458"/>
              <a:ext cx="101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1187450" y="3422650"/>
            <a:ext cx="2736850" cy="725488"/>
            <a:chOff x="521" y="1975"/>
            <a:chExt cx="1724" cy="457"/>
          </a:xfrm>
        </p:grpSpPr>
        <p:sp>
          <p:nvSpPr>
            <p:cNvPr id="492" name="Google Shape;492;p39"/>
            <p:cNvSpPr txBox="1"/>
            <p:nvPr/>
          </p:nvSpPr>
          <p:spPr>
            <a:xfrm>
              <a:off x="521" y="2160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OCIExecute()</a:t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1247" y="1978"/>
              <a:ext cx="272" cy="13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 txBox="1"/>
            <p:nvPr/>
          </p:nvSpPr>
          <p:spPr>
            <a:xfrm rot="5400000">
              <a:off x="1310" y="1958"/>
              <a:ext cx="102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95" name="Google Shape;495;p39"/>
          <p:cNvGrpSpPr/>
          <p:nvPr/>
        </p:nvGrpSpPr>
        <p:grpSpPr>
          <a:xfrm>
            <a:off x="1187450" y="4216400"/>
            <a:ext cx="2736850" cy="723900"/>
            <a:chOff x="521" y="2475"/>
            <a:chExt cx="1724" cy="456"/>
          </a:xfrm>
        </p:grpSpPr>
        <p:sp>
          <p:nvSpPr>
            <p:cNvPr id="496" name="Google Shape;496;p39"/>
            <p:cNvSpPr txBox="1"/>
            <p:nvPr/>
          </p:nvSpPr>
          <p:spPr>
            <a:xfrm>
              <a:off x="521" y="2659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OCIFetchInto()</a:t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1247" y="2477"/>
              <a:ext cx="272" cy="13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 txBox="1"/>
            <p:nvPr/>
          </p:nvSpPr>
          <p:spPr>
            <a:xfrm rot="5400000">
              <a:off x="1310" y="2458"/>
              <a:ext cx="102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99" name="Google Shape;499;p39"/>
          <p:cNvGrpSpPr/>
          <p:nvPr/>
        </p:nvGrpSpPr>
        <p:grpSpPr>
          <a:xfrm>
            <a:off x="1187450" y="5010150"/>
            <a:ext cx="2736850" cy="722312"/>
            <a:chOff x="521" y="2975"/>
            <a:chExt cx="1724" cy="455"/>
          </a:xfrm>
        </p:grpSpPr>
        <p:sp>
          <p:nvSpPr>
            <p:cNvPr id="500" name="Google Shape;500;p39"/>
            <p:cNvSpPr txBox="1"/>
            <p:nvPr/>
          </p:nvSpPr>
          <p:spPr>
            <a:xfrm>
              <a:off x="521" y="3158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OCICommit()</a:t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247" y="2976"/>
              <a:ext cx="272" cy="13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 txBox="1"/>
            <p:nvPr/>
          </p:nvSpPr>
          <p:spPr>
            <a:xfrm rot="5400000">
              <a:off x="1310" y="2958"/>
              <a:ext cx="102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03" name="Google Shape;503;p39"/>
          <p:cNvGrpSpPr/>
          <p:nvPr/>
        </p:nvGrpSpPr>
        <p:grpSpPr>
          <a:xfrm>
            <a:off x="1187450" y="5803900"/>
            <a:ext cx="2736850" cy="720725"/>
            <a:chOff x="521" y="3475"/>
            <a:chExt cx="1724" cy="454"/>
          </a:xfrm>
        </p:grpSpPr>
        <p:sp>
          <p:nvSpPr>
            <p:cNvPr id="504" name="Google Shape;504;p39"/>
            <p:cNvSpPr txBox="1"/>
            <p:nvPr/>
          </p:nvSpPr>
          <p:spPr>
            <a:xfrm>
              <a:off x="521" y="3657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OCILogoff()</a:t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247" y="3475"/>
              <a:ext cx="272" cy="13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 txBox="1"/>
            <p:nvPr/>
          </p:nvSpPr>
          <p:spPr>
            <a:xfrm rot="5400000">
              <a:off x="1310" y="3458"/>
              <a:ext cx="102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4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OCILogon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username과 password를 통해 Oracle 데이터베이스에 연결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OCIParse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conn을 사용하여 query를 파스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query가 유효하지 않으면 FALSE를 리턴</a:t>
            </a:r>
            <a:endParaRPr/>
          </a:p>
        </p:txBody>
      </p:sp>
      <p:sp>
        <p:nvSpPr>
          <p:cNvPr id="514" name="Google Shape;514;p40"/>
          <p:cNvSpPr txBox="1"/>
          <p:nvPr/>
        </p:nvSpPr>
        <p:spPr>
          <a:xfrm>
            <a:off x="1187450" y="2203450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OCILogon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[,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</p:txBody>
      </p:sp>
      <p:sp>
        <p:nvSpPr>
          <p:cNvPr id="515" name="Google Shape;515;p40"/>
          <p:cNvSpPr txBox="1"/>
          <p:nvPr/>
        </p:nvSpPr>
        <p:spPr>
          <a:xfrm>
            <a:off x="1187450" y="4221162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OCIParse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41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OCIExecute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이전에 파스된 SQL 문장을 실행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OCIFetchInto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다음 row를 가져와서 result에 배열로 저장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파라미터에는 OCI_ASSOC (연상 배열), OCI_NUM (0부터 시작하는 배열), OCI_RETURN_NULLS (빈 행들도 저장), OCI_RETURN_LOBS (스크립트 대신에 LOB 값으로 저장) 등이 사용</a:t>
            </a:r>
            <a:endParaRPr/>
          </a:p>
        </p:txBody>
      </p:sp>
      <p:sp>
        <p:nvSpPr>
          <p:cNvPr id="523" name="Google Shape;523;p41"/>
          <p:cNvSpPr txBox="1"/>
          <p:nvPr/>
        </p:nvSpPr>
        <p:spPr>
          <a:xfrm>
            <a:off x="971550" y="2203450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OCIExecute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[,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</p:txBody>
      </p:sp>
      <p:sp>
        <p:nvSpPr>
          <p:cNvPr id="524" name="Google Shape;524;p41"/>
          <p:cNvSpPr txBox="1"/>
          <p:nvPr/>
        </p:nvSpPr>
        <p:spPr>
          <a:xfrm>
            <a:off x="1042987" y="3860800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OCIFetchInto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[, 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4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OCICommit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Oracle 트랜잭션을 데이터베이스에 영구적으로 삽입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만일 이전 트랜잭션이 잘못되었다면 OCIRollback() 을 사용하여 이전 트랜잭션을 취소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OCILogoff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PHP와 Oracle의 연결을 끊음</a:t>
            </a:r>
            <a:endParaRPr/>
          </a:p>
        </p:txBody>
      </p:sp>
      <p:sp>
        <p:nvSpPr>
          <p:cNvPr id="532" name="Google Shape;532;p42"/>
          <p:cNvSpPr txBox="1"/>
          <p:nvPr/>
        </p:nvSpPr>
        <p:spPr>
          <a:xfrm>
            <a:off x="1187450" y="2203450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OCICommit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533" name="Google Shape;533;p42"/>
          <p:cNvSpPr txBox="1"/>
          <p:nvPr/>
        </p:nvSpPr>
        <p:spPr>
          <a:xfrm>
            <a:off x="1116012" y="4581525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OCILogoff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fruit 테이블</a:t>
            </a:r>
            <a:endParaRPr/>
          </a:p>
        </p:txBody>
      </p:sp>
      <p:graphicFrame>
        <p:nvGraphicFramePr>
          <p:cNvPr id="146" name="Google Shape;146;p4"/>
          <p:cNvGraphicFramePr/>
          <p:nvPr>
            <p:extLst>
              <p:ext uri="{D42A27DB-BD31-4B8C-83A1-F6EECF244321}">
                <p14:modId xmlns:p14="http://schemas.microsoft.com/office/powerpoint/2010/main" val="1586071888"/>
              </p:ext>
            </p:extLst>
          </p:nvPr>
        </p:nvGraphicFramePr>
        <p:xfrm>
          <a:off x="1295400" y="2097087"/>
          <a:ext cx="6980200" cy="4645330"/>
        </p:xfrm>
        <a:graphic>
          <a:graphicData uri="http://schemas.openxmlformats.org/drawingml/2006/table">
            <a:tbl>
              <a:tblPr>
                <a:noFill/>
                <a:tableStyleId>{A2344205-903A-4222-B333-3CCC58A6611A}</a:tableStyleId>
              </a:tblPr>
              <a:tblGrid>
                <a:gridCol w="1744650"/>
                <a:gridCol w="1746250"/>
                <a:gridCol w="1744650"/>
                <a:gridCol w="1744650"/>
              </a:tblGrid>
              <a:tr h="3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name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price</a:t>
                      </a:r>
                      <a:endParaRPr sz="160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color</a:t>
                      </a:r>
                      <a:endParaRPr sz="160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country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Apple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10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Red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Korea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Pear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20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Yellow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Korea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Peach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30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Pink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Korea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Watermelon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40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Green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Korea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Persimmon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50</a:t>
                      </a:r>
                      <a:endParaRPr sz="160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Orange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Korea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Tomato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60</a:t>
                      </a:r>
                      <a:endParaRPr sz="160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Red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USA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Banana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70</a:t>
                      </a:r>
                      <a:endParaRPr sz="160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Yellow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Indonesia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Kiwi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80</a:t>
                      </a:r>
                      <a:endParaRPr sz="160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Green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New Zealand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Pineapple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90</a:t>
                      </a:r>
                      <a:endParaRPr sz="160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Green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Indonesia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Jujube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100</a:t>
                      </a:r>
                      <a:endParaRPr sz="160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Green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China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OCI 예제 프로그램</a:t>
            </a:r>
            <a:endParaRPr/>
          </a:p>
        </p:txBody>
      </p:sp>
      <p:sp>
        <p:nvSpPr>
          <p:cNvPr id="540" name="Google Shape;540;p43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 (cont’d)</a:t>
            </a:r>
            <a:endParaRPr/>
          </a:p>
        </p:txBody>
      </p:sp>
      <p:sp>
        <p:nvSpPr>
          <p:cNvPr id="541" name="Google Shape;541;p43"/>
          <p:cNvSpPr txBox="1"/>
          <p:nvPr/>
        </p:nvSpPr>
        <p:spPr>
          <a:xfrm>
            <a:off x="1116012" y="2133600"/>
            <a:ext cx="7632700" cy="424815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$conn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OCILogon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(“sonnim”, “sun123”);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$stmt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OCIParse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($conn, “select * from fruit where price &gt;= 50”);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OCIExecute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$stmt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“&lt;table border=1&gt;&lt;tr&gt;” 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“&lt;th&gt;이름&lt;/th&gt;” 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“&lt;th&gt;가격&lt;/th&gt;” 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“&lt;th&gt;색깔&lt;/th&gt;” 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“&lt;th&gt;원산지&lt;/th&gt;&lt;/tr&gt;”;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4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 (cont’d)</a:t>
            </a:r>
            <a:endParaRPr/>
          </a:p>
        </p:txBody>
      </p:sp>
      <p:sp>
        <p:nvSpPr>
          <p:cNvPr id="549" name="Google Shape;549;p44"/>
          <p:cNvSpPr txBox="1"/>
          <p:nvPr/>
        </p:nvSpPr>
        <p:spPr>
          <a:xfrm>
            <a:off x="1042987" y="2133600"/>
            <a:ext cx="7632700" cy="345598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$rows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OCIFetchInto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$stmt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&amp;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“&lt;tr&gt;&lt;td&gt;” .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[0] . “&lt;/td&gt;” .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“&lt;td&gt;” .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[1] . “&lt;/td&gt;” .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“&lt;td&gt;” .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[2] . “&lt;/td&gt;” .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“&lt;td&gt;” .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[3] . “&lt;/td&gt;&lt;/tr&gt;”;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“&lt;/table&gt;”;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OCILogoff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$conn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4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pic>
        <p:nvPicPr>
          <p:cNvPr id="557" name="Google Shape;557;p4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097087"/>
            <a:ext cx="6980237" cy="41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3600"/>
            </a:pPr>
            <a:r>
              <a:rPr lang="en-US" dirty="0" err="1"/>
              <a:t>MariaDB</a:t>
            </a:r>
            <a:r>
              <a:rPr lang="en-US" dirty="0"/>
              <a:t> </a:t>
            </a:r>
            <a:r>
              <a:rPr lang="en-US" dirty="0" err="1"/>
              <a:t>예제</a:t>
            </a:r>
            <a:r>
              <a:rPr lang="en-US" dirty="0"/>
              <a:t> </a:t>
            </a:r>
            <a:r>
              <a:rPr lang="en-US" dirty="0" err="1"/>
              <a:t>프로그램</a:t>
            </a:r>
            <a:endParaRPr dirty="0"/>
          </a:p>
        </p:txBody>
      </p:sp>
      <p:sp>
        <p:nvSpPr>
          <p:cNvPr id="298" name="Google Shape;298;p2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200"/>
            </a:pPr>
            <a:r>
              <a:rPr lang="en-US" sz="2200" dirty="0" err="1"/>
              <a:t>MariaDB</a:t>
            </a:r>
            <a:r>
              <a:rPr lang="en-US" sz="2200" dirty="0"/>
              <a:t> </a:t>
            </a:r>
            <a:r>
              <a:rPr lang="en-US" sz="22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로그온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308206888" descr="EMB00002b483b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82" y="2441274"/>
            <a:ext cx="7358333" cy="205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256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endParaRPr dirty="0"/>
          </a:p>
        </p:txBody>
      </p:sp>
      <p:sp>
        <p:nvSpPr>
          <p:cNvPr id="298" name="Google Shape;298;p2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22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</a:t>
            </a:r>
            <a:r>
              <a:rPr lang="en-US" sz="22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altLang="en-US" sz="22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베이스 생성</a:t>
            </a:r>
            <a:endParaRPr lang="en-US" altLang="ko-KR" sz="2200" b="1" i="0" u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2200" dirty="0" smtClean="0"/>
              <a:t>데이터 베이스 선택</a:t>
            </a:r>
            <a:endParaRPr lang="en-US" sz="2200" dirty="0"/>
          </a:p>
          <a:p>
            <a:pPr marL="342900">
              <a:spcBef>
                <a:spcPts val="0"/>
              </a:spcBef>
              <a:buSzPts val="2200"/>
            </a:pPr>
            <a:endParaRPr lang="ko-KR" alt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308208248" descr="EMB00002b483b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95" y="2208362"/>
            <a:ext cx="7133401" cy="9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308208088" descr="EMB00002b483b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95" y="4261449"/>
            <a:ext cx="7133401" cy="9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400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1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테이블 만들기</a:t>
            </a:r>
            <a:endParaRPr/>
          </a:p>
        </p:txBody>
      </p:sp>
      <p:sp>
        <p:nvSpPr>
          <p:cNvPr id="308" name="Google Shape;308;p21"/>
          <p:cNvSpPr txBox="1"/>
          <p:nvPr/>
        </p:nvSpPr>
        <p:spPr>
          <a:xfrm>
            <a:off x="1187450" y="2139950"/>
            <a:ext cx="7632700" cy="216058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16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(20)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DEFAULT ‘’ NOT NULL,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(10)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16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(20)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16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(20)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308205528" descr="EMB00002b483b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36" y="4520241"/>
            <a:ext cx="6789728" cy="182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327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데이터베이스</a:t>
            </a:r>
            <a:r>
              <a:rPr lang="en-US" sz="22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내의</a:t>
            </a:r>
            <a:r>
              <a:rPr lang="en-US" sz="22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모든</a:t>
            </a:r>
            <a:r>
              <a:rPr lang="en-US" sz="22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테이블</a:t>
            </a:r>
            <a:r>
              <a:rPr lang="en-US" sz="22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보기</a:t>
            </a:r>
            <a:endParaRPr dirty="0"/>
          </a:p>
        </p:txBody>
      </p:sp>
      <p:sp>
        <p:nvSpPr>
          <p:cNvPr id="317" name="Google Shape;317;p22"/>
          <p:cNvSpPr txBox="1"/>
          <p:nvPr/>
        </p:nvSpPr>
        <p:spPr>
          <a:xfrm>
            <a:off x="1260475" y="2219325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show </a:t>
            </a:r>
            <a:r>
              <a:rPr lang="en-US" sz="16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tables;</a:t>
            </a:r>
            <a:endParaRPr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308205528" descr="EMB00002b483be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3250463"/>
            <a:ext cx="7632700" cy="20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806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3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테이블의 속성 보기</a:t>
            </a:r>
            <a:endParaRPr/>
          </a:p>
        </p:txBody>
      </p:sp>
      <p:sp>
        <p:nvSpPr>
          <p:cNvPr id="326" name="Google Shape;326;p23"/>
          <p:cNvSpPr txBox="1"/>
          <p:nvPr/>
        </p:nvSpPr>
        <p:spPr>
          <a:xfrm>
            <a:off x="1187450" y="2205037"/>
            <a:ext cx="7632700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fruit;</a:t>
            </a:r>
            <a:endParaRPr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08203688" descr="EMB00002b483b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117480"/>
            <a:ext cx="7632700" cy="247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348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테이블의</a:t>
            </a: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</a:t>
            </a: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altLang="en-US" sz="2200" dirty="0" smtClean="0"/>
              <a:t>삽입</a:t>
            </a:r>
            <a:endParaRPr lang="en-US" altLang="ko-KR" sz="2200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2200" dirty="0" smtClean="0"/>
              <a:t>테이블 모든 데이터 확인</a:t>
            </a:r>
            <a:endParaRPr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7" name="_x308205528" descr="EMB00002b483b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73" y="2147978"/>
            <a:ext cx="7107706" cy="12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9" name="_x308204808" descr="EMB00002b483bf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73" y="4477110"/>
            <a:ext cx="7107706" cy="192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709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2200" dirty="0" smtClean="0"/>
              <a:t>표 입력 후 확인</a:t>
            </a:r>
            <a:endParaRPr lang="en-US" sz="2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29496864" descr="EMB00002b483b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65" y="2518912"/>
            <a:ext cx="7241245" cy="343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06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특정 테이블에서 데이터를 검색할 때 사용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fruit 테이블을 사용하여 색깔(color)이 빨간색인 과일의 이름(name)과 가격(price)를 가져오는 문장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SQL에서 특정 데이터가 문자열로 되어 있으면 작은 따옴표(‘)로 묶어주어야 하며 숫자는 작은 따옴표로 묶지 않고 그냥 사용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1547812" y="2533650"/>
            <a:ext cx="7200900" cy="50323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name, price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fruit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color = ‘빨간색’;</a:t>
            </a:r>
            <a:endParaRPr/>
          </a:p>
        </p:txBody>
      </p:sp>
      <p:graphicFrame>
        <p:nvGraphicFramePr>
          <p:cNvPr id="155" name="Google Shape;155;p5"/>
          <p:cNvGraphicFramePr/>
          <p:nvPr>
            <p:extLst>
              <p:ext uri="{D42A27DB-BD31-4B8C-83A1-F6EECF244321}">
                <p14:modId xmlns:p14="http://schemas.microsoft.com/office/powerpoint/2010/main" val="687603691"/>
              </p:ext>
            </p:extLst>
          </p:nvPr>
        </p:nvGraphicFramePr>
        <p:xfrm>
          <a:off x="1835150" y="5395912"/>
          <a:ext cx="4413250" cy="1253541"/>
        </p:xfrm>
        <a:graphic>
          <a:graphicData uri="http://schemas.openxmlformats.org/drawingml/2006/table">
            <a:tbl>
              <a:tblPr>
                <a:noFill/>
                <a:tableStyleId>{A2344205-903A-4222-B333-3CCC58A6611A}</a:tableStyleId>
              </a:tblPr>
              <a:tblGrid>
                <a:gridCol w="2206625"/>
                <a:gridCol w="2206625"/>
              </a:tblGrid>
              <a:tr h="4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name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price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Apple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10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Tomato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60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en-US" dirty="0" err="1"/>
              <a:t>예제</a:t>
            </a:r>
            <a:r>
              <a:rPr lang="en-US" dirty="0"/>
              <a:t> </a:t>
            </a:r>
            <a:r>
              <a:rPr lang="en-US" dirty="0" err="1" smtClean="0"/>
              <a:t>fruit_mariadb.php</a:t>
            </a:r>
            <a:r>
              <a:rPr lang="en-US" dirty="0" smtClean="0"/>
              <a:t> </a:t>
            </a:r>
            <a:r>
              <a:rPr lang="en-US" dirty="0"/>
              <a:t>(cont’d)</a:t>
            </a:r>
            <a:endParaRPr dirty="0"/>
          </a:p>
        </p:txBody>
      </p:sp>
      <p:sp>
        <p:nvSpPr>
          <p:cNvPr id="343" name="Google Shape;343;p25"/>
          <p:cNvSpPr txBox="1"/>
          <p:nvPr/>
        </p:nvSpPr>
        <p:spPr>
          <a:xfrm>
            <a:off x="971550" y="2205037"/>
            <a:ext cx="7632700" cy="3453891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dirty="0"/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$conn =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mysqli_connect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', 'root', '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autoset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'goods');</a:t>
            </a:r>
            <a:endParaRPr lang="en-US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 if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mysqli_connect_errno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 smtClean="0"/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b="1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("%s \n",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mysqli_connect_error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$query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“select * from fruit where price &gt;= 50”;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b="1" i="0" u="none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$query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8210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ko-KR" altLang="en-US" dirty="0"/>
              <a:t>예제 </a:t>
            </a:r>
            <a:r>
              <a:rPr lang="en-US" altLang="ko-KR" dirty="0" err="1"/>
              <a:t>fruit_mariadb.php</a:t>
            </a:r>
            <a:r>
              <a:rPr lang="en-US" altLang="ko-KR" dirty="0"/>
              <a:t> (cont’d)</a:t>
            </a:r>
          </a:p>
        </p:txBody>
      </p:sp>
      <p:sp>
        <p:nvSpPr>
          <p:cNvPr id="351" name="Google Shape;351;p26"/>
          <p:cNvSpPr txBox="1"/>
          <p:nvPr/>
        </p:nvSpPr>
        <p:spPr>
          <a:xfrm>
            <a:off x="900112" y="2060575"/>
            <a:ext cx="7632700" cy="470421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“&lt;table border=1&gt;&lt;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 .</a:t>
            </a:r>
            <a:endParaRPr dirty="0"/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“&lt;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&gt;Name&lt;/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 .</a:t>
            </a:r>
            <a:endParaRPr dirty="0" smtClean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“&lt;</a:t>
            </a:r>
            <a:r>
              <a:rPr lang="en-US" sz="1400" b="1" i="0" u="none" dirty="0" err="1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&gt;Price&lt;/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 .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“&lt;</a:t>
            </a:r>
            <a:r>
              <a:rPr lang="en-US" sz="1400" b="1" i="0" u="none" dirty="0" err="1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 .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“&lt;</a:t>
            </a:r>
            <a:r>
              <a:rPr lang="en-US" sz="1400" b="1" i="0" u="none" dirty="0" err="1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$row</a:t>
            </a:r>
            <a:r>
              <a:rPr lang="en-US" sz="1400" b="1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mysqli_fetch_row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&gt;&lt;td&gt;” .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$row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[0] . “&lt;/td&gt;” .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“&lt;td&gt;” .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$row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[1] . “&lt;/td&gt;” .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“&lt;td&gt;” .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$row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[2] . “&lt;/td&gt;” .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“&lt;td&gt;” .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$row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[3] . “&lt;/td&gt;&lt;/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“&lt;/table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mysqli_free_result</a:t>
            </a:r>
            <a:r>
              <a:rPr lang="en-US" dirty="0"/>
              <a:t>($result);</a:t>
            </a: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mysqli_close</a:t>
            </a:r>
            <a:r>
              <a:rPr lang="en-US" dirty="0"/>
              <a:t>($conn</a:t>
            </a:r>
            <a:r>
              <a:rPr lang="en-US" dirty="0" smtClean="0"/>
              <a:t>);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02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308206488" descr="EMB00002b483bf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15" y="2208362"/>
            <a:ext cx="6840747" cy="365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9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3600"/>
            </a:pPr>
            <a:r>
              <a:rPr lang="en-US" altLang="ko-KR" dirty="0"/>
              <a:t>MySQL</a:t>
            </a:r>
            <a:r>
              <a:rPr lang="ko-KR" altLang="en-US" dirty="0"/>
              <a:t>에서 </a:t>
            </a:r>
            <a:r>
              <a:rPr lang="en-US" altLang="ko-KR" dirty="0"/>
              <a:t>PHP </a:t>
            </a:r>
            <a:r>
              <a:rPr lang="ko-KR" altLang="en-US" dirty="0"/>
              <a:t>프로그래밍</a:t>
            </a:r>
            <a:endParaRPr dirty="0"/>
          </a:p>
        </p:txBody>
      </p:sp>
      <p:sp>
        <p:nvSpPr>
          <p:cNvPr id="564" name="Google Shape;564;p4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46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 smtClean="0"/>
              <a:t>Fruit1.php</a:t>
            </a:r>
            <a:endParaRPr dirty="0"/>
          </a:p>
        </p:txBody>
      </p:sp>
      <p:sp>
        <p:nvSpPr>
          <p:cNvPr id="565" name="Google Shape;565;p46"/>
          <p:cNvSpPr txBox="1"/>
          <p:nvPr/>
        </p:nvSpPr>
        <p:spPr>
          <a:xfrm>
            <a:off x="1042987" y="2132012"/>
            <a:ext cx="7632700" cy="396081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20000"/>
              </a:lnSpc>
              <a:buClr>
                <a:schemeClr val="lt2"/>
              </a:buClr>
              <a:buSzPts val="1400"/>
            </a:pP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&lt;form name=fruit method=post action="./fruit2.php"&gt; </a:t>
            </a:r>
          </a:p>
          <a:p>
            <a:pPr lvl="0"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Insert new data.&lt;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Name : &lt;input type=text name=name&gt;&lt;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Price : &lt;input type=text name=price&gt;&lt;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Color : &lt;input type=text name=color&gt;&lt;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Country : &lt;input type=text name=country&gt;&lt;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&lt;input type=submit value="</a:t>
            </a:r>
            <a:r>
              <a:rPr lang="ko-KR" alt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입력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 lvl="0"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input type=reset value="</a:t>
            </a:r>
            <a:r>
              <a:rPr lang="ko-KR" alt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취소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 lvl="0"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form&gt; </a:t>
            </a:r>
          </a:p>
          <a:p>
            <a:pPr lvl="0"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4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308205288" descr="EMB00002b483c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83" y="2372265"/>
            <a:ext cx="7273859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4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fruit2.php</a:t>
            </a:r>
            <a:endParaRPr dirty="0"/>
          </a:p>
        </p:txBody>
      </p:sp>
      <p:sp>
        <p:nvSpPr>
          <p:cNvPr id="581" name="Google Shape;581;p48"/>
          <p:cNvSpPr txBox="1"/>
          <p:nvPr/>
        </p:nvSpPr>
        <p:spPr>
          <a:xfrm>
            <a:off x="900112" y="2060576"/>
            <a:ext cx="7632700" cy="468528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dirty="0"/>
          </a:p>
          <a:p>
            <a:pPr lvl="0">
              <a:spcBef>
                <a:spcPts val="14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$conn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b="1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mysqli_connect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(‘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', 'root', '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apmsetup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', 'goods’);</a:t>
            </a:r>
            <a:endParaRPr dirty="0" smtClean="0"/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altLang="ko-KR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mysqli_connect_errno</a:t>
            </a:r>
            <a:r>
              <a:rPr lang="en-US" altLang="ko-KR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altLang="ko-KR" dirty="0"/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b="1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("%s \n", </a:t>
            </a:r>
            <a:r>
              <a:rPr lang="en-US" altLang="ko-KR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mysqli_connect_error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altLang="ko-KR" dirty="0">
                <a:ea typeface="Courier New"/>
              </a:rPr>
              <a:t> </a:t>
            </a:r>
            <a:endParaRPr lang="en-US" altLang="ko-KR" dirty="0" smtClean="0">
              <a:ea typeface="Courier New"/>
            </a:endParaRPr>
          </a:p>
          <a:p>
            <a:pPr lvl="0">
              <a:lnSpc>
                <a:spcPct val="12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$query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"INSERT INTO fruit VALUES ('" 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['name'] . "', " .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['price'] . ", '" 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['color']. "', '" .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['country'] . "')";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b="1" i="0" u="none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mysqli_query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($query);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입력되었습니다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입력되지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않았습니다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4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308211208" descr="EMB00002b483c0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852" y="2208362"/>
            <a:ext cx="6883879" cy="383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특정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테이블에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데이터를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삽입할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때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사용</a:t>
            </a:r>
            <a:endParaRPr dirty="0"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fruit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테이블에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이름은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멜론이고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가격은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110원,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색깔은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초록색이며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원산지는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한국인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데이터를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삽입</a:t>
            </a:r>
            <a:endParaRPr dirty="0"/>
          </a:p>
        </p:txBody>
      </p:sp>
      <p:sp>
        <p:nvSpPr>
          <p:cNvPr id="163" name="Google Shape;163;p6"/>
          <p:cNvSpPr txBox="1"/>
          <p:nvPr/>
        </p:nvSpPr>
        <p:spPr>
          <a:xfrm>
            <a:off x="1547812" y="2601912"/>
            <a:ext cx="7200900" cy="50323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F3300"/>
              </a:buClr>
              <a:buSzPts val="1500"/>
            </a:pPr>
            <a:r>
              <a:rPr lang="en-US" sz="15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-US" sz="15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fruit </a:t>
            </a:r>
            <a:r>
              <a:rPr lang="en-US" sz="15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-US" sz="15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(‘Melon', 110, 'Green', 'Korea’);</a:t>
            </a:r>
            <a:endParaRPr dirty="0"/>
          </a:p>
        </p:txBody>
      </p:sp>
      <p:graphicFrame>
        <p:nvGraphicFramePr>
          <p:cNvPr id="164" name="Google Shape;164;p6"/>
          <p:cNvGraphicFramePr/>
          <p:nvPr>
            <p:extLst>
              <p:ext uri="{D42A27DB-BD31-4B8C-83A1-F6EECF244321}">
                <p14:modId xmlns:p14="http://schemas.microsoft.com/office/powerpoint/2010/main" val="2108542094"/>
              </p:ext>
            </p:extLst>
          </p:nvPr>
        </p:nvGraphicFramePr>
        <p:xfrm>
          <a:off x="1979612" y="4364037"/>
          <a:ext cx="5927700" cy="936600"/>
        </p:xfrm>
        <a:graphic>
          <a:graphicData uri="http://schemas.openxmlformats.org/drawingml/2006/table">
            <a:tbl>
              <a:tblPr>
                <a:noFill/>
                <a:tableStyleId>{A2344205-903A-4222-B333-3CCC58A6611A}</a:tableStyleId>
              </a:tblPr>
              <a:tblGrid>
                <a:gridCol w="1482725"/>
                <a:gridCol w="1481125"/>
                <a:gridCol w="1482725"/>
                <a:gridCol w="1481125"/>
              </a:tblGrid>
              <a:tr h="46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name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price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color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country</a:t>
                      </a:r>
                      <a:endParaRPr sz="160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Melon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110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Green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Korea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특정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테이블에서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데이터를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수정할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때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사용</a:t>
            </a:r>
            <a:endParaRPr dirty="0"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fruit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테이블에서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이름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(name)이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멜론인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데이터를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가격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(price)은 120으로,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원산지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(country)는 </a:t>
            </a:r>
            <a:r>
              <a:rPr lang="ko-KR" altLang="en-US" sz="24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일본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으로</a:t>
            </a:r>
            <a:r>
              <a:rPr lang="en-US" sz="24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수정</a:t>
            </a:r>
            <a:endParaRPr dirty="0"/>
          </a:p>
        </p:txBody>
      </p:sp>
      <p:sp>
        <p:nvSpPr>
          <p:cNvPr id="172" name="Google Shape;172;p7"/>
          <p:cNvSpPr txBox="1"/>
          <p:nvPr/>
        </p:nvSpPr>
        <p:spPr>
          <a:xfrm>
            <a:off x="1328468" y="2492375"/>
            <a:ext cx="7420244" cy="50323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F3300"/>
              </a:buClr>
              <a:buSzPts val="1500"/>
            </a:pPr>
            <a:r>
              <a:rPr lang="en-US" sz="15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-US" sz="15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fruit </a:t>
            </a:r>
            <a:r>
              <a:rPr lang="en-US" sz="15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15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price=120, country='Japan‘ </a:t>
            </a:r>
            <a:r>
              <a:rPr lang="en-US" sz="15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5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-US" sz="15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='Melon';</a:t>
            </a:r>
            <a:endParaRPr dirty="0"/>
          </a:p>
        </p:txBody>
      </p:sp>
      <p:graphicFrame>
        <p:nvGraphicFramePr>
          <p:cNvPr id="173" name="Google Shape;173;p7"/>
          <p:cNvGraphicFramePr/>
          <p:nvPr>
            <p:extLst>
              <p:ext uri="{D42A27DB-BD31-4B8C-83A1-F6EECF244321}">
                <p14:modId xmlns:p14="http://schemas.microsoft.com/office/powerpoint/2010/main" val="679980381"/>
              </p:ext>
            </p:extLst>
          </p:nvPr>
        </p:nvGraphicFramePr>
        <p:xfrm>
          <a:off x="1763712" y="4586287"/>
          <a:ext cx="5927700" cy="1003300"/>
        </p:xfrm>
        <a:graphic>
          <a:graphicData uri="http://schemas.openxmlformats.org/drawingml/2006/table">
            <a:tbl>
              <a:tblPr>
                <a:noFill/>
                <a:tableStyleId>{A2344205-903A-4222-B333-3CCC58A6611A}</a:tableStyleId>
              </a:tblPr>
              <a:tblGrid>
                <a:gridCol w="1482725"/>
                <a:gridCol w="1481125"/>
                <a:gridCol w="1482725"/>
                <a:gridCol w="1481125"/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name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price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color</a:t>
                      </a:r>
                      <a:endParaRPr sz="160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country</a:t>
                      </a:r>
                      <a:endParaRPr sz="160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melon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120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green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Japan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특정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테이블에서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데이터를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지울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때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사용</a:t>
            </a:r>
            <a:endParaRPr dirty="0"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fruit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테이블에서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이름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(name)이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멜론인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데이터를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삭제</a:t>
            </a:r>
            <a:endParaRPr dirty="0"/>
          </a:p>
        </p:txBody>
      </p:sp>
      <p:sp>
        <p:nvSpPr>
          <p:cNvPr id="181" name="Google Shape;181;p8"/>
          <p:cNvSpPr txBox="1"/>
          <p:nvPr/>
        </p:nvSpPr>
        <p:spPr>
          <a:xfrm>
            <a:off x="1474787" y="2565400"/>
            <a:ext cx="7200900" cy="50323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F3300"/>
              </a:buClr>
              <a:buSzPts val="1500"/>
            </a:pPr>
            <a:r>
              <a:rPr lang="en-US" sz="15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r>
              <a:rPr lang="en-US" sz="15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fruit </a:t>
            </a:r>
            <a:r>
              <a:rPr lang="en-US" sz="15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5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name=‘Melon’;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사용법</a:t>
            </a:r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사용 순서</a:t>
            </a:r>
            <a:endParaRPr/>
          </a:p>
        </p:txBody>
      </p:sp>
      <p:grpSp>
        <p:nvGrpSpPr>
          <p:cNvPr id="189" name="Google Shape;189;p9"/>
          <p:cNvGrpSpPr/>
          <p:nvPr/>
        </p:nvGrpSpPr>
        <p:grpSpPr>
          <a:xfrm>
            <a:off x="1192212" y="2203450"/>
            <a:ext cx="5129212" cy="431800"/>
            <a:chOff x="521" y="1207"/>
            <a:chExt cx="3231" cy="272"/>
          </a:xfrm>
        </p:grpSpPr>
        <p:sp>
          <p:nvSpPr>
            <p:cNvPr id="190" name="Google Shape;190;p9"/>
            <p:cNvSpPr txBox="1"/>
            <p:nvPr/>
          </p:nvSpPr>
          <p:spPr>
            <a:xfrm>
              <a:off x="521" y="1207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mysqli_connect()</a:t>
              </a:r>
              <a:endParaRPr/>
            </a:p>
          </p:txBody>
        </p:sp>
        <p:sp>
          <p:nvSpPr>
            <p:cNvPr id="191" name="Google Shape;191;p9"/>
            <p:cNvSpPr txBox="1"/>
            <p:nvPr/>
          </p:nvSpPr>
          <p:spPr>
            <a:xfrm>
              <a:off x="2472" y="1207"/>
              <a:ext cx="12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데이터베이스 접속</a:t>
              </a:r>
              <a:endParaRPr/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1192212" y="2653235"/>
            <a:ext cx="4748212" cy="820738"/>
            <a:chOff x="521" y="2050"/>
            <a:chExt cx="2991" cy="517"/>
          </a:xfrm>
        </p:grpSpPr>
        <p:sp>
          <p:nvSpPr>
            <p:cNvPr id="198" name="Google Shape;198;p9"/>
            <p:cNvSpPr txBox="1"/>
            <p:nvPr/>
          </p:nvSpPr>
          <p:spPr>
            <a:xfrm>
              <a:off x="521" y="2295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mysqli_query()</a:t>
              </a:r>
              <a:endParaRPr/>
            </a:p>
          </p:txBody>
        </p:sp>
        <p:sp>
          <p:nvSpPr>
            <p:cNvPr id="199" name="Google Shape;199;p9"/>
            <p:cNvSpPr txBox="1"/>
            <p:nvPr/>
          </p:nvSpPr>
          <p:spPr>
            <a:xfrm>
              <a:off x="2472" y="2296"/>
              <a:ext cx="104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SQL 명령 실행</a:t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1247" y="2069"/>
              <a:ext cx="272" cy="18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 txBox="1"/>
            <p:nvPr/>
          </p:nvSpPr>
          <p:spPr>
            <a:xfrm rot="5400000">
              <a:off x="1293" y="2050"/>
              <a:ext cx="136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2" name="Google Shape;202;p9"/>
          <p:cNvGrpSpPr/>
          <p:nvPr/>
        </p:nvGrpSpPr>
        <p:grpSpPr>
          <a:xfrm>
            <a:off x="1192212" y="3526359"/>
            <a:ext cx="5972175" cy="812800"/>
            <a:chOff x="521" y="2600"/>
            <a:chExt cx="3762" cy="512"/>
          </a:xfrm>
        </p:grpSpPr>
        <p:sp>
          <p:nvSpPr>
            <p:cNvPr id="203" name="Google Shape;203;p9"/>
            <p:cNvSpPr txBox="1"/>
            <p:nvPr/>
          </p:nvSpPr>
          <p:spPr>
            <a:xfrm>
              <a:off x="521" y="2840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mysqli_fetch_row()</a:t>
              </a:r>
              <a:endParaRPr/>
            </a:p>
          </p:txBody>
        </p:sp>
        <p:sp>
          <p:nvSpPr>
            <p:cNvPr id="204" name="Google Shape;204;p9"/>
            <p:cNvSpPr txBox="1"/>
            <p:nvPr/>
          </p:nvSpPr>
          <p:spPr>
            <a:xfrm>
              <a:off x="2472" y="2840"/>
              <a:ext cx="1811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실행 결과를 한 행씩 가져옴</a:t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1247" y="2614"/>
              <a:ext cx="272" cy="18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 txBox="1"/>
            <p:nvPr/>
          </p:nvSpPr>
          <p:spPr>
            <a:xfrm rot="5400000">
              <a:off x="1293" y="2600"/>
              <a:ext cx="136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7" name="Google Shape;207;p9"/>
          <p:cNvGrpSpPr/>
          <p:nvPr/>
        </p:nvGrpSpPr>
        <p:grpSpPr>
          <a:xfrm>
            <a:off x="1192212" y="4399484"/>
            <a:ext cx="6519861" cy="804862"/>
            <a:chOff x="521" y="3150"/>
            <a:chExt cx="4107" cy="507"/>
          </a:xfrm>
        </p:grpSpPr>
        <p:sp>
          <p:nvSpPr>
            <p:cNvPr id="208" name="Google Shape;208;p9"/>
            <p:cNvSpPr txBox="1"/>
            <p:nvPr/>
          </p:nvSpPr>
          <p:spPr>
            <a:xfrm>
              <a:off x="521" y="3385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buClr>
                  <a:schemeClr val="lt2"/>
                </a:buClr>
                <a:buSzPts val="1600"/>
              </a:pPr>
              <a:r>
                <a:rPr lang="en-US" sz="1600" b="1" dirty="0" err="1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mysqli_free_result</a:t>
              </a:r>
              <a:r>
                <a:rPr lang="en-US" sz="1600" b="1" dirty="0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dirty="0"/>
            </a:p>
          </p:txBody>
        </p:sp>
        <p:sp>
          <p:nvSpPr>
            <p:cNvPr id="209" name="Google Shape;209;p9"/>
            <p:cNvSpPr txBox="1"/>
            <p:nvPr/>
          </p:nvSpPr>
          <p:spPr>
            <a:xfrm>
              <a:off x="2472" y="3385"/>
              <a:ext cx="215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>
                <a:buClr>
                  <a:schemeClr val="dk1"/>
                </a:buClr>
                <a:buSzPts val="1800"/>
              </a:pPr>
              <a:r>
                <a:rPr lang="ko-KR" altLang="en-US" sz="1800" b="1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메모리에 </a:t>
              </a:r>
              <a:r>
                <a:rPr lang="ko-KR" altLang="en-US" sz="18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저장된 </a:t>
              </a:r>
              <a:r>
                <a:rPr lang="en-US" altLang="ko-KR" sz="18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</a:t>
              </a:r>
              <a:r>
                <a:rPr lang="ko-KR" altLang="en-US" sz="18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값을 </a:t>
              </a:r>
              <a:r>
                <a:rPr lang="ko-KR" altLang="en-US" sz="1800" b="1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비움</a:t>
              </a:r>
              <a:endParaRPr dirty="0"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247" y="3158"/>
              <a:ext cx="272" cy="18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 txBox="1"/>
            <p:nvPr/>
          </p:nvSpPr>
          <p:spPr>
            <a:xfrm rot="5400000">
              <a:off x="1293" y="3150"/>
              <a:ext cx="136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" name="Google Shape;207;p9"/>
          <p:cNvGrpSpPr/>
          <p:nvPr/>
        </p:nvGrpSpPr>
        <p:grpSpPr>
          <a:xfrm>
            <a:off x="1206929" y="5257680"/>
            <a:ext cx="5634037" cy="804862"/>
            <a:chOff x="521" y="3150"/>
            <a:chExt cx="3549" cy="507"/>
          </a:xfrm>
        </p:grpSpPr>
        <p:sp>
          <p:nvSpPr>
            <p:cNvPr id="28" name="Google Shape;208;p9"/>
            <p:cNvSpPr txBox="1"/>
            <p:nvPr/>
          </p:nvSpPr>
          <p:spPr>
            <a:xfrm>
              <a:off x="521" y="3385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 dirty="0" err="1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mysqli_close</a:t>
              </a:r>
              <a:r>
                <a:rPr lang="en-US" sz="1600" b="1" i="0" u="none" dirty="0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dirty="0"/>
            </a:p>
          </p:txBody>
        </p:sp>
        <p:sp>
          <p:nvSpPr>
            <p:cNvPr id="29" name="Google Shape;209;p9"/>
            <p:cNvSpPr txBox="1"/>
            <p:nvPr/>
          </p:nvSpPr>
          <p:spPr>
            <a:xfrm>
              <a:off x="2472" y="3385"/>
              <a:ext cx="159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데이터베이스 접속 해제</a:t>
              </a:r>
              <a:endParaRPr/>
            </a:p>
          </p:txBody>
        </p:sp>
        <p:sp>
          <p:nvSpPr>
            <p:cNvPr id="30" name="Google Shape;210;p9"/>
            <p:cNvSpPr/>
            <p:nvPr/>
          </p:nvSpPr>
          <p:spPr>
            <a:xfrm>
              <a:off x="1247" y="3158"/>
              <a:ext cx="272" cy="18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1;p9"/>
            <p:cNvSpPr txBox="1"/>
            <p:nvPr/>
          </p:nvSpPr>
          <p:spPr>
            <a:xfrm rot="5400000">
              <a:off x="1293" y="3150"/>
              <a:ext cx="136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2134</Words>
  <Application>Microsoft Office PowerPoint</Application>
  <PresentationFormat>화면 슬라이드 쇼(4:3)</PresentationFormat>
  <Paragraphs>557</Paragraphs>
  <Slides>56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굴림</vt:lpstr>
      <vt:lpstr>Arial</vt:lpstr>
      <vt:lpstr>Times New Roman</vt:lpstr>
      <vt:lpstr>helvetica</vt:lpstr>
      <vt:lpstr>Courier New</vt:lpstr>
      <vt:lpstr>Arial Narrow</vt:lpstr>
      <vt:lpstr>1_Cactus</vt:lpstr>
      <vt:lpstr>Cactus</vt:lpstr>
      <vt:lpstr>Ch 12 /  데이터베이스 연동 기술</vt:lpstr>
      <vt:lpstr>차례</vt:lpstr>
      <vt:lpstr>데이터 접근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MySQL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MySQL 예제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Oracle 사용법</vt:lpstr>
      <vt:lpstr>PowerPoint 프레젠테이션</vt:lpstr>
      <vt:lpstr>PowerPoint 프레젠테이션</vt:lpstr>
      <vt:lpstr>PowerPoint 프레젠테이션</vt:lpstr>
      <vt:lpstr>PowerPoint 프레젠테이션</vt:lpstr>
      <vt:lpstr>Oracle 예제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OCI8 (Oracle8 Call-Interface)</vt:lpstr>
      <vt:lpstr>PowerPoint 프레젠테이션</vt:lpstr>
      <vt:lpstr>PowerPoint 프레젠테이션</vt:lpstr>
      <vt:lpstr>PowerPoint 프레젠테이션</vt:lpstr>
      <vt:lpstr>OCI 예제 프로그램</vt:lpstr>
      <vt:lpstr>PowerPoint 프레젠테이션</vt:lpstr>
      <vt:lpstr>PowerPoint 프레젠테이션</vt:lpstr>
      <vt:lpstr>MariaDB 예제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MySQL에서 PHP 프로그래밍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12 /  데이터베이스 연동 기술</dc:title>
  <dc:creator>ilsoo99</dc:creator>
  <cp:lastModifiedBy>KDU</cp:lastModifiedBy>
  <cp:revision>4</cp:revision>
  <dcterms:created xsi:type="dcterms:W3CDTF">1601-01-01T00:00:00Z</dcterms:created>
  <dcterms:modified xsi:type="dcterms:W3CDTF">2020-03-17T12:25:47Z</dcterms:modified>
</cp:coreProperties>
</file>