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6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9" r:id="rId24"/>
    <p:sldId id="278" r:id="rId25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" roundtripDataSignature="AMtx7mi9D+HccJmD6t4xopzssNOSObEn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7774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dt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08" name="Google Shape;108;p3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3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텍스트 및 내용" type="txAndObj">
  <p:cSld name="TEXT_AND_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body" idx="1"/>
          </p:nvPr>
        </p:nvSpPr>
        <p:spPr>
          <a:xfrm>
            <a:off x="900113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body" idx="2"/>
          </p:nvPr>
        </p:nvSpPr>
        <p:spPr>
          <a:xfrm>
            <a:off x="4862513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 rot="5400000">
            <a:off x="4543425" y="2181225"/>
            <a:ext cx="58674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 rot="5400000">
            <a:off x="542925" y="295275"/>
            <a:ext cx="5867400" cy="573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 rot="5400000">
            <a:off x="2347912" y="180975"/>
            <a:ext cx="4876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0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20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20"/>
              <p:cNvSpPr txBox="1"/>
              <p:nvPr/>
            </p:nvSpPr>
            <p:spPr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" name="Google Shape;13;p20" descr="Cacback"/>
              <p:cNvSpPr txBox="1"/>
              <p:nvPr/>
            </p:nvSpPr>
            <p:spPr>
              <a:xfrm>
                <a:off x="0" y="0"/>
                <a:ext cx="1119" cy="43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4" name="Google Shape;14;p20"/>
            <p:cNvSpPr txBox="1"/>
            <p:nvPr/>
          </p:nvSpPr>
          <p:spPr>
            <a:xfrm>
              <a:off x="816" y="2592"/>
              <a:ext cx="701" cy="1728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" name="Google Shape;15;p20"/>
          <p:cNvGrpSpPr/>
          <p:nvPr/>
        </p:nvGrpSpPr>
        <p:grpSpPr>
          <a:xfrm>
            <a:off x="-11008" y="865929"/>
            <a:ext cx="8454765" cy="2011467"/>
            <a:chOff x="-7" y="545"/>
            <a:chExt cx="5326" cy="1267"/>
          </a:xfrm>
        </p:grpSpPr>
        <p:sp>
          <p:nvSpPr>
            <p:cNvPr id="16" name="Google Shape;16;p20"/>
            <p:cNvSpPr/>
            <p:nvPr/>
          </p:nvSpPr>
          <p:spPr>
            <a:xfrm rot="-540000">
              <a:off x="0" y="1477"/>
              <a:ext cx="1059" cy="172"/>
            </a:xfrm>
            <a:custGeom>
              <a:avLst/>
              <a:gdLst/>
              <a:ahLst/>
              <a:cxnLst/>
              <a:rect l="l" t="t" r="r" b="b"/>
              <a:pathLst>
                <a:path w="1059" h="172" extrusionOk="0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20"/>
            <p:cNvSpPr/>
            <p:nvPr/>
          </p:nvSpPr>
          <p:spPr>
            <a:xfrm rot="-540000">
              <a:off x="1173" y="864"/>
              <a:ext cx="4122" cy="630"/>
            </a:xfrm>
            <a:custGeom>
              <a:avLst/>
              <a:gdLst/>
              <a:ahLst/>
              <a:cxnLst/>
              <a:rect l="l" t="t" r="r" b="b"/>
              <a:pathLst>
                <a:path w="4122" h="630" extrusionOk="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8" name="Google Shape;18;p20"/>
            <p:cNvGrpSpPr/>
            <p:nvPr/>
          </p:nvGrpSpPr>
          <p:grpSpPr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19" name="Google Shape;19;p20"/>
              <p:cNvSpPr/>
              <p:nvPr/>
            </p:nvSpPr>
            <p:spPr>
              <a:xfrm>
                <a:off x="1033" y="326"/>
                <a:ext cx="192" cy="192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20;p20"/>
              <p:cNvSpPr/>
              <p:nvPr/>
            </p:nvSpPr>
            <p:spPr>
              <a:xfrm>
                <a:off x="1129" y="377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21;p20"/>
              <p:cNvSpPr/>
              <p:nvPr/>
            </p:nvSpPr>
            <p:spPr>
              <a:xfrm>
                <a:off x="1063" y="350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" name="Google Shape;22;p20"/>
              <p:cNvSpPr/>
              <p:nvPr/>
            </p:nvSpPr>
            <p:spPr>
              <a:xfrm>
                <a:off x="1063" y="404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" name="Google Shape;23;p20"/>
              <p:cNvSpPr/>
              <p:nvPr/>
            </p:nvSpPr>
            <p:spPr>
              <a:xfrm>
                <a:off x="1108" y="422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" name="Google Shape;24;p20"/>
              <p:cNvSpPr/>
              <p:nvPr/>
            </p:nvSpPr>
            <p:spPr>
              <a:xfrm>
                <a:off x="1168" y="416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" name="Google Shape;25;p20"/>
              <p:cNvSpPr/>
              <p:nvPr/>
            </p:nvSpPr>
            <p:spPr>
              <a:xfrm>
                <a:off x="1120" y="461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20"/>
              <p:cNvSpPr/>
              <p:nvPr/>
            </p:nvSpPr>
            <p:spPr>
              <a:xfrm>
                <a:off x="1063" y="452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27;p20"/>
              <p:cNvSpPr/>
              <p:nvPr/>
            </p:nvSpPr>
            <p:spPr>
              <a:xfrm>
                <a:off x="1117" y="329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22"/>
          <p:cNvGrpSpPr/>
          <p:nvPr/>
        </p:nvGrpSpPr>
        <p:grpSpPr>
          <a:xfrm>
            <a:off x="-11008" y="-646959"/>
            <a:ext cx="9178820" cy="7504959"/>
            <a:chOff x="-22" y="-408"/>
            <a:chExt cx="5782" cy="4728"/>
          </a:xfrm>
        </p:grpSpPr>
        <p:sp>
          <p:nvSpPr>
            <p:cNvPr id="39" name="Google Shape;39;p22"/>
            <p:cNvSpPr txBox="1"/>
            <p:nvPr/>
          </p:nvSpPr>
          <p:spPr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40;p22" descr="Cacback"/>
            <p:cNvSpPr txBox="1"/>
            <p:nvPr/>
          </p:nvSpPr>
          <p:spPr>
            <a:xfrm>
              <a:off x="0" y="0"/>
              <a:ext cx="1119" cy="4320"/>
            </a:xfrm>
            <a:prstGeom prst="rect">
              <a:avLst/>
            </a:prstGeom>
            <a:blipFill rotWithShape="1">
              <a:blip r:embed="rId13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1" name="Google Shape;41;p22"/>
            <p:cNvGrpSpPr/>
            <p:nvPr/>
          </p:nvGrpSpPr>
          <p:grpSpPr>
            <a:xfrm>
              <a:off x="-22" y="-408"/>
              <a:ext cx="5326" cy="1267"/>
              <a:chOff x="13" y="-408"/>
              <a:chExt cx="5326" cy="1267"/>
            </a:xfrm>
          </p:grpSpPr>
          <p:sp>
            <p:nvSpPr>
              <p:cNvPr id="42" name="Google Shape;42;p22"/>
              <p:cNvSpPr/>
              <p:nvPr/>
            </p:nvSpPr>
            <p:spPr>
              <a:xfrm rot="-540000">
                <a:off x="20" y="524"/>
                <a:ext cx="1059" cy="172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72" extrusionOk="0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 rot="-540000">
                <a:off x="1193" y="-89"/>
                <a:ext cx="4122" cy="63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630" extrusionOk="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4" name="Google Shape;44;p22"/>
              <p:cNvGrpSpPr/>
              <p:nvPr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45" name="Google Shape;45;p22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" name="Google Shape;46;p22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" name="Google Shape;47;p22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8" name="Google Shape;48;p22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9" name="Google Shape;49;p22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0" name="Google Shape;50;p22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1" name="Google Shape;51;p22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2" name="Google Shape;52;p22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3" name="Google Shape;53;p22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54" name="Google Shape;54;p22"/>
            <p:cNvSpPr txBox="1"/>
            <p:nvPr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 txBox="1"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2000" b="0" i="0" u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</a:t>
            </a:r>
            <a:r>
              <a:rPr lang="en-US" sz="20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 </a:t>
            </a:r>
            <a:r>
              <a:rPr lang="en-US" sz="20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600" b="0" i="0" u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네트워크</a:t>
            </a:r>
            <a:r>
              <a:rPr lang="en-US" sz="36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프로그래밍</a:t>
            </a:r>
            <a:endParaRPr dirty="0"/>
          </a:p>
        </p:txBody>
      </p:sp>
      <p:sp>
        <p:nvSpPr>
          <p:cNvPr id="124" name="Google Shape;124;p1"/>
          <p:cNvSpPr txBox="1"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0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19324360" descr="EMB000018c85a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88" y="2329132"/>
            <a:ext cx="7361981" cy="125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19317400" descr="EMB000018c85a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87" y="3950898"/>
            <a:ext cx="7361981" cy="122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>
            <a:spLocks noGrp="1"/>
          </p:cNvSpPr>
          <p:nvPr>
            <p:ph type="title"/>
          </p:nvPr>
        </p:nvSpPr>
        <p:spPr>
          <a:xfrm>
            <a:off x="1042987" y="476250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</a:t>
            </a:r>
            <a:endParaRPr/>
          </a:p>
        </p:txBody>
      </p:sp>
      <p:pic>
        <p:nvPicPr>
          <p:cNvPr id="211" name="Google Shape;211;p11" descr="BS00094_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4437" y="1052512"/>
            <a:ext cx="10382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1" descr="BS00089_[1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8625" y="979487"/>
            <a:ext cx="10731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1"/>
          <p:cNvSpPr txBox="1"/>
          <p:nvPr/>
        </p:nvSpPr>
        <p:spPr>
          <a:xfrm>
            <a:off x="1880558" y="2492375"/>
            <a:ext cx="1899279" cy="431800"/>
          </a:xfrm>
          <a:prstGeom prst="rect">
            <a:avLst/>
          </a:prstGeom>
          <a:solidFill>
            <a:srgbClr val="CCFF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클라이언트</a:t>
            </a:r>
            <a:endParaRPr/>
          </a:p>
        </p:txBody>
      </p:sp>
      <p:sp>
        <p:nvSpPr>
          <p:cNvPr id="214" name="Google Shape;214;p11"/>
          <p:cNvSpPr txBox="1"/>
          <p:nvPr/>
        </p:nvSpPr>
        <p:spPr>
          <a:xfrm>
            <a:off x="5148262" y="2492375"/>
            <a:ext cx="1800225" cy="431800"/>
          </a:xfrm>
          <a:prstGeom prst="rect">
            <a:avLst/>
          </a:prstGeom>
          <a:solidFill>
            <a:srgbClr val="CCFF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서버</a:t>
            </a:r>
            <a:endParaRPr/>
          </a:p>
        </p:txBody>
      </p:sp>
      <p:sp>
        <p:nvSpPr>
          <p:cNvPr id="215" name="Google Shape;215;p11"/>
          <p:cNvSpPr txBox="1"/>
          <p:nvPr/>
        </p:nvSpPr>
        <p:spPr>
          <a:xfrm>
            <a:off x="5146675" y="3140075"/>
            <a:ext cx="1800225" cy="288925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2"/>
              </a:buClr>
              <a:buSzPts val="1400"/>
            </a:pP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socket_create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</p:txBody>
      </p:sp>
      <p:sp>
        <p:nvSpPr>
          <p:cNvPr id="216" name="Google Shape;216;p11"/>
          <p:cNvSpPr txBox="1"/>
          <p:nvPr/>
        </p:nvSpPr>
        <p:spPr>
          <a:xfrm>
            <a:off x="5146675" y="3717925"/>
            <a:ext cx="1800225" cy="288925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2"/>
              </a:buClr>
              <a:buSzPts val="1400"/>
            </a:pP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socket_bind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</p:txBody>
      </p:sp>
      <p:sp>
        <p:nvSpPr>
          <p:cNvPr id="217" name="Google Shape;217;p11"/>
          <p:cNvSpPr txBox="1"/>
          <p:nvPr/>
        </p:nvSpPr>
        <p:spPr>
          <a:xfrm>
            <a:off x="5146675" y="4294187"/>
            <a:ext cx="1800225" cy="288925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2"/>
              </a:buClr>
              <a:buSzPts val="1400"/>
            </a:pP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socket_listen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</p:txBody>
      </p:sp>
      <p:sp>
        <p:nvSpPr>
          <p:cNvPr id="218" name="Google Shape;218;p11"/>
          <p:cNvSpPr txBox="1"/>
          <p:nvPr/>
        </p:nvSpPr>
        <p:spPr>
          <a:xfrm>
            <a:off x="5146675" y="4868862"/>
            <a:ext cx="1800225" cy="288925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2"/>
              </a:buClr>
              <a:buSzPts val="1400"/>
            </a:pP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socket_accept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</p:txBody>
      </p:sp>
      <p:sp>
        <p:nvSpPr>
          <p:cNvPr id="219" name="Google Shape;219;p11"/>
          <p:cNvSpPr txBox="1"/>
          <p:nvPr/>
        </p:nvSpPr>
        <p:spPr>
          <a:xfrm>
            <a:off x="5146675" y="5445125"/>
            <a:ext cx="1800225" cy="288925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2"/>
              </a:buClr>
              <a:buSzPts val="1400"/>
            </a:pP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socket_read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</p:txBody>
      </p:sp>
      <p:sp>
        <p:nvSpPr>
          <p:cNvPr id="220" name="Google Shape;220;p11"/>
          <p:cNvSpPr txBox="1"/>
          <p:nvPr/>
        </p:nvSpPr>
        <p:spPr>
          <a:xfrm>
            <a:off x="5146675" y="6021387"/>
            <a:ext cx="1800225" cy="288925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2"/>
              </a:buClr>
              <a:buSzPts val="1400"/>
            </a:pP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socket_write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</p:txBody>
      </p:sp>
      <p:cxnSp>
        <p:nvCxnSpPr>
          <p:cNvPr id="221" name="Google Shape;221;p11"/>
          <p:cNvCxnSpPr/>
          <p:nvPr/>
        </p:nvCxnSpPr>
        <p:spPr>
          <a:xfrm>
            <a:off x="6084887" y="3429000"/>
            <a:ext cx="0" cy="288925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22" name="Google Shape;222;p11"/>
          <p:cNvCxnSpPr/>
          <p:nvPr/>
        </p:nvCxnSpPr>
        <p:spPr>
          <a:xfrm>
            <a:off x="6084887" y="4005262"/>
            <a:ext cx="0" cy="288925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23" name="Google Shape;223;p11"/>
          <p:cNvCxnSpPr/>
          <p:nvPr/>
        </p:nvCxnSpPr>
        <p:spPr>
          <a:xfrm>
            <a:off x="6084887" y="4581525"/>
            <a:ext cx="0" cy="288925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24" name="Google Shape;224;p11"/>
          <p:cNvCxnSpPr/>
          <p:nvPr/>
        </p:nvCxnSpPr>
        <p:spPr>
          <a:xfrm>
            <a:off x="6084887" y="5156200"/>
            <a:ext cx="0" cy="288925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25" name="Google Shape;225;p11"/>
          <p:cNvCxnSpPr/>
          <p:nvPr/>
        </p:nvCxnSpPr>
        <p:spPr>
          <a:xfrm>
            <a:off x="6084887" y="5732462"/>
            <a:ext cx="0" cy="288925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26" name="Google Shape;226;p11"/>
          <p:cNvSpPr txBox="1"/>
          <p:nvPr/>
        </p:nvSpPr>
        <p:spPr>
          <a:xfrm>
            <a:off x="1880558" y="3140075"/>
            <a:ext cx="1899280" cy="288925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2"/>
              </a:buClr>
              <a:buSzPts val="1400"/>
            </a:pP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socket_create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</p:txBody>
      </p:sp>
      <p:sp>
        <p:nvSpPr>
          <p:cNvPr id="227" name="Google Shape;227;p11"/>
          <p:cNvSpPr txBox="1"/>
          <p:nvPr/>
        </p:nvSpPr>
        <p:spPr>
          <a:xfrm>
            <a:off x="1880558" y="4868862"/>
            <a:ext cx="1899279" cy="288925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2"/>
              </a:buClr>
              <a:buSzPts val="1400"/>
            </a:pP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socket_connect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</p:txBody>
      </p:sp>
      <p:sp>
        <p:nvSpPr>
          <p:cNvPr id="228" name="Google Shape;228;p11"/>
          <p:cNvSpPr txBox="1"/>
          <p:nvPr/>
        </p:nvSpPr>
        <p:spPr>
          <a:xfrm>
            <a:off x="1880558" y="5445125"/>
            <a:ext cx="1899279" cy="288925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2"/>
              </a:buClr>
              <a:buSzPts val="1400"/>
            </a:pP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socket_write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</p:txBody>
      </p:sp>
      <p:sp>
        <p:nvSpPr>
          <p:cNvPr id="229" name="Google Shape;229;p11"/>
          <p:cNvSpPr txBox="1"/>
          <p:nvPr/>
        </p:nvSpPr>
        <p:spPr>
          <a:xfrm>
            <a:off x="1880558" y="6021387"/>
            <a:ext cx="1899279" cy="288925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2"/>
              </a:buClr>
              <a:buSzPts val="1400"/>
            </a:pP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socket_read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</p:txBody>
      </p:sp>
      <p:cxnSp>
        <p:nvCxnSpPr>
          <p:cNvPr id="230" name="Google Shape;230;p11"/>
          <p:cNvCxnSpPr/>
          <p:nvPr/>
        </p:nvCxnSpPr>
        <p:spPr>
          <a:xfrm>
            <a:off x="2688194" y="5156200"/>
            <a:ext cx="0" cy="288925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31" name="Google Shape;231;p11"/>
          <p:cNvCxnSpPr/>
          <p:nvPr/>
        </p:nvCxnSpPr>
        <p:spPr>
          <a:xfrm>
            <a:off x="2688194" y="5732462"/>
            <a:ext cx="0" cy="288925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32" name="Google Shape;232;p11"/>
          <p:cNvCxnSpPr/>
          <p:nvPr/>
        </p:nvCxnSpPr>
        <p:spPr>
          <a:xfrm>
            <a:off x="2688194" y="3429000"/>
            <a:ext cx="0" cy="1439862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33" name="Google Shape;233;p11"/>
          <p:cNvCxnSpPr/>
          <p:nvPr/>
        </p:nvCxnSpPr>
        <p:spPr>
          <a:xfrm>
            <a:off x="3779837" y="5013325"/>
            <a:ext cx="2160587" cy="287337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34" name="Google Shape;234;p11"/>
          <p:cNvCxnSpPr/>
          <p:nvPr/>
        </p:nvCxnSpPr>
        <p:spPr>
          <a:xfrm flipH="1">
            <a:off x="3203575" y="6165850"/>
            <a:ext cx="1944687" cy="287337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35" name="Google Shape;235;p11"/>
          <p:cNvCxnSpPr/>
          <p:nvPr/>
        </p:nvCxnSpPr>
        <p:spPr>
          <a:xfrm>
            <a:off x="2688194" y="6308725"/>
            <a:ext cx="0" cy="288925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36" name="Google Shape;236;p11"/>
          <p:cNvCxnSpPr/>
          <p:nvPr/>
        </p:nvCxnSpPr>
        <p:spPr>
          <a:xfrm>
            <a:off x="6084887" y="6308725"/>
            <a:ext cx="0" cy="288925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37" name="Google Shape;237;p11"/>
          <p:cNvCxnSpPr/>
          <p:nvPr/>
        </p:nvCxnSpPr>
        <p:spPr>
          <a:xfrm>
            <a:off x="3779837" y="5589587"/>
            <a:ext cx="2160587" cy="287337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(Transmission Control Protocol)</a:t>
            </a:r>
            <a:endParaRPr/>
          </a:p>
        </p:txBody>
      </p:sp>
      <p:sp>
        <p:nvSpPr>
          <p:cNvPr id="243" name="Google Shape;243;p12"/>
          <p:cNvSpPr txBox="1">
            <a:spLocks noGrp="1"/>
          </p:cNvSpPr>
          <p:nvPr>
            <p:ph type="body" idx="1"/>
          </p:nvPr>
        </p:nvSpPr>
        <p:spPr>
          <a:xfrm>
            <a:off x="900112" y="1341437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연결지향 (connection oriented) 통신 프로토콜이며 안전한 (reliable) 데이터 전송을 보장해 주는 프로토콜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서버에서 클라이언트의 연결을 기다리는 서버소켓이 있으며 클라이언트는 미리 정해진 포트를 통해서 서버와 연결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한번 연결된 후에는 소켓을 통해 데이터를 전달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전송되는 데이터는 신뢰성이 보장되어 순서에 상관없이 데이터를 전송받아도 이를 재조합하여 정확한 데이터를 보내고 받을 수 있음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(Transmission Control Protocol)</a:t>
            </a:r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body" idx="1"/>
          </p:nvPr>
        </p:nvSpPr>
        <p:spPr>
          <a:xfrm>
            <a:off x="900112" y="1341437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UDP와 다른점은 서버쪽에서 연결을 기다린다는 것임</a:t>
            </a:r>
            <a:endParaRPr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listen() 함수를 이용하여 클라이언트쪽에서 socket_connect() 함수가 올 때까지 서버는 기다리고, socket_connect() 함수가 도착하면 socket_accept()를 보낸 후 데이터 전송을 시작</a:t>
            </a:r>
            <a:endParaRPr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socket_close() 함수를 이용하여 연결을 종료</a:t>
            </a:r>
            <a:endParaRPr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TCP에서 socket_create() 설정시 type 파라미터는 SOCK_STREAM을 사용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4"/>
          <p:cNvSpPr txBox="1">
            <a:spLocks noGrp="1"/>
          </p:cNvSpPr>
          <p:nvPr>
            <p:ph type="body" idx="1"/>
          </p:nvPr>
        </p:nvSpPr>
        <p:spPr>
          <a:xfrm>
            <a:off x="900112" y="14128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클라이언트에서 connection을 기다리는 역할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클라이언트가 서버와 연결하기 위해서 사용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서버쪽에서 연결을 받아들일 때 클라이언트로 accept 메시지를 전송</a:t>
            </a:r>
            <a:endParaRPr/>
          </a:p>
        </p:txBody>
      </p:sp>
      <p:sp>
        <p:nvSpPr>
          <p:cNvPr id="256" name="Google Shape;256;p14"/>
          <p:cNvSpPr txBox="1"/>
          <p:nvPr/>
        </p:nvSpPr>
        <p:spPr>
          <a:xfrm>
            <a:off x="1187450" y="1916112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socket_listen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resource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socket[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backlog]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257" name="Google Shape;257;p14"/>
          <p:cNvSpPr txBox="1"/>
          <p:nvPr/>
        </p:nvSpPr>
        <p:spPr>
          <a:xfrm>
            <a:off x="1187450" y="3213100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socket_connect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resource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[, 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</p:txBody>
      </p:sp>
      <p:sp>
        <p:nvSpPr>
          <p:cNvPr id="258" name="Google Shape;258;p14"/>
          <p:cNvSpPr txBox="1"/>
          <p:nvPr/>
        </p:nvSpPr>
        <p:spPr>
          <a:xfrm>
            <a:off x="1187450" y="4508500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resource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socket_accept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resource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5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데이터를 받을 때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buffer와 length는 받은 데이터와 데이터 크기가 저장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데이터를 보낼 때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buffer와 length는 보낼 데이터와 데이터 크기가 저장</a:t>
            </a:r>
            <a:endParaRPr/>
          </a:p>
        </p:txBody>
      </p:sp>
      <p:sp>
        <p:nvSpPr>
          <p:cNvPr id="265" name="Google Shape;265;p15"/>
          <p:cNvSpPr txBox="1"/>
          <p:nvPr/>
        </p:nvSpPr>
        <p:spPr>
          <a:xfrm>
            <a:off x="1260475" y="2133600"/>
            <a:ext cx="7632700" cy="576262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socket_read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resource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[, 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</p:txBody>
      </p:sp>
      <p:sp>
        <p:nvSpPr>
          <p:cNvPr id="266" name="Google Shape;266;p15"/>
          <p:cNvSpPr txBox="1"/>
          <p:nvPr/>
        </p:nvSpPr>
        <p:spPr>
          <a:xfrm>
            <a:off x="1258887" y="4221162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socket_write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resource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buffer[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length]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1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Server (cont’d)</a:t>
            </a:r>
            <a:endParaRPr dirty="0"/>
          </a:p>
        </p:txBody>
      </p:sp>
      <p:sp>
        <p:nvSpPr>
          <p:cNvPr id="273" name="Google Shape;273;p16"/>
          <p:cNvSpPr txBox="1"/>
          <p:nvPr/>
        </p:nvSpPr>
        <p:spPr>
          <a:xfrm>
            <a:off x="1260475" y="2206625"/>
            <a:ext cx="7632700" cy="4437062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3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dirty="0"/>
          </a:p>
          <a:p>
            <a:pPr lvl="0">
              <a:lnSpc>
                <a:spcPct val="12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$address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300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gethostbyname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('127.0.0.1</a:t>
            </a:r>
            <a:r>
              <a:rPr lang="en-US" sz="13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</a:p>
          <a:p>
            <a:pPr lvl="0">
              <a:lnSpc>
                <a:spcPct val="12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$port</a:t>
            </a: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5091;</a:t>
            </a:r>
            <a:endParaRPr dirty="0" smtClean="0"/>
          </a:p>
          <a:p>
            <a:pPr lvl="0">
              <a:lnSpc>
                <a:spcPct val="12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endParaRPr lang="en-US" sz="1300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if(($sock = 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socket_create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(AF_INET, SOCK_STREAM, 0)) &lt; 0)</a:t>
            </a:r>
          </a:p>
          <a:p>
            <a:pPr lvl="0">
              <a:lnSpc>
                <a:spcPct val="12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echo "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socket_create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 failed: reason: " . 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socket_strerror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($sock) . "&lt;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if(($ret = 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socket_bind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($sock, $address, $port)) == false ) </a:t>
            </a:r>
          </a:p>
          <a:p>
            <a:pPr lvl="0">
              <a:lnSpc>
                <a:spcPct val="12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echo "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socket_bind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failed: reason: " . 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socket_strerror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($ret) . "&lt;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if(($ret = 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socket_listen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($sock, 0)) == false ) </a:t>
            </a:r>
          </a:p>
          <a:p>
            <a:pPr lvl="0">
              <a:lnSpc>
                <a:spcPct val="12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echo "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socket_listen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 failed: reason: " . 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socket_strerror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($ret) . "&lt;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if(($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msgsock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socket_accept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($sock)) &lt; 0 ) </a:t>
            </a:r>
          </a:p>
          <a:p>
            <a:pPr lvl="0">
              <a:lnSpc>
                <a:spcPct val="12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echo "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socket_accept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failed: reason: " . 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socket_strerror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msgsock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 . "&lt;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Server</a:t>
            </a:r>
            <a:endParaRPr dirty="0"/>
          </a:p>
        </p:txBody>
      </p:sp>
      <p:sp>
        <p:nvSpPr>
          <p:cNvPr id="280" name="Google Shape;280;p17"/>
          <p:cNvSpPr txBox="1"/>
          <p:nvPr/>
        </p:nvSpPr>
        <p:spPr>
          <a:xfrm>
            <a:off x="1116012" y="2133600"/>
            <a:ext cx="7632700" cy="4319587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endParaRPr lang="en-US" sz="13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"";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socket_read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msgsock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, 2048);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if</a:t>
            </a:r>
            <a:r>
              <a:rPr lang="en-US" sz="1300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0)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echo "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socket_read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 failed: reason: " .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socket_strerror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 . "&lt;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endParaRPr lang="en-US" sz="1300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echo "Receive data : 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endParaRPr lang="en-US" sz="1300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$temp =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preg_split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("/\s+/", 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sort($temp);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$talkback = "";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for($i = count($temp) - 1; $i &gt; 0; $i--)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$talkback .= $temp[$i] . " ";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socket_write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msgsock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, $talkback,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($talkback));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echo "Send data : $talkback &lt;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socket_close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msgsock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socket_close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($sock);</a:t>
            </a:r>
          </a:p>
          <a:p>
            <a:pPr marL="0" marR="0" lvl="0" indent="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rgbClr val="FF3300"/>
              </a:buClr>
              <a:buSzPts val="1300"/>
              <a:buFont typeface="Courier New"/>
              <a:buNone/>
            </a:pPr>
            <a:r>
              <a:rPr lang="en-US" sz="13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8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Client</a:t>
            </a:r>
            <a:endParaRPr dirty="0"/>
          </a:p>
        </p:txBody>
      </p:sp>
      <p:sp>
        <p:nvSpPr>
          <p:cNvPr id="287" name="Google Shape;287;p18"/>
          <p:cNvSpPr txBox="1"/>
          <p:nvPr/>
        </p:nvSpPr>
        <p:spPr>
          <a:xfrm>
            <a:off x="1428750" y="2061712"/>
            <a:ext cx="7072312" cy="4666891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Courier New"/>
              <a:buNone/>
            </a:pPr>
            <a:r>
              <a:rPr lang="en-US" sz="12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200" b="1" i="0" u="none" dirty="0" err="1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1200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$address = 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gethostbyname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('127.0.0.1');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service_port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5091</a:t>
            </a:r>
            <a:r>
              <a:rPr lang="en-US" sz="12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endParaRPr lang="en-US" sz="1200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if(($sock = 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socket_create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(AF_INET, SOCK_STREAM, 0)) &lt; 0)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echo "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socket_create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 failed: reason: " . 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socket_strerror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($sock) . "&lt;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if(($result = 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socket_connect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($socket, $address, $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service_port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 == false)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echo "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socket_connect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 failed: reason: " . 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socket_strerror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($result) . "&lt;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endParaRPr lang="en-US" sz="1200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$in = "Apple Orange Banana Pear "; 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$out = "";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socket_write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($sock, $in, 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($in));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echo "Send data : $in &lt;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2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  <a:endParaRPr lang="en-US" sz="1200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$out = 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socket_read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($sock, </a:t>
            </a:r>
            <a:r>
              <a:rPr lang="en-US" sz="12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2048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echo "Receive data : $out &lt;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socket_close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($sock);</a:t>
            </a:r>
          </a:p>
          <a:p>
            <a:pPr marL="0" marR="0" lvl="0" indent="0" algn="l" rtl="0">
              <a:lnSpc>
                <a:spcPct val="105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Courier New"/>
              <a:buNone/>
            </a:pPr>
            <a:r>
              <a:rPr lang="en-US" sz="12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19319480" descr="EMB000018c85a7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05" y="2242867"/>
            <a:ext cx="7013276" cy="182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214512728" descr="EMB000018c85a7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05" y="4480519"/>
            <a:ext cx="7013276" cy="1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차례</a:t>
            </a:r>
            <a:endParaRPr/>
          </a:p>
        </p:txBody>
      </p:sp>
      <p:sp>
        <p:nvSpPr>
          <p:cNvPr id="130" name="Google Shape;130;p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소켓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UDP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dirty="0" smtClean="0"/>
              <a:t>네트워크 응용 프로그래밍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ko-KR" altLang="en-US" dirty="0" smtClean="0"/>
              <a:t>네트워크 응용 프로그램</a:t>
            </a:r>
            <a:endParaRPr dirty="0"/>
          </a:p>
        </p:txBody>
      </p:sp>
      <p:sp>
        <p:nvSpPr>
          <p:cNvPr id="249" name="Google Shape;249;p13"/>
          <p:cNvSpPr txBox="1">
            <a:spLocks noGrp="1"/>
          </p:cNvSpPr>
          <p:nvPr>
            <p:ph type="body" idx="1"/>
          </p:nvPr>
        </p:nvSpPr>
        <p:spPr>
          <a:xfrm>
            <a:off x="900112" y="1341437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>
              <a:spcBef>
                <a:spcPts val="400"/>
              </a:spcBef>
              <a:buSzPts val="2000"/>
              <a:buFont typeface="Times New Roman"/>
              <a:buChar char="•"/>
            </a:pPr>
            <a:r>
              <a:rPr lang="ko-KR" altLang="en-US" sz="2000" dirty="0"/>
              <a:t>서버와 클라이언트 간의 네트워크 프로그램을 </a:t>
            </a:r>
            <a:r>
              <a:rPr lang="ko-KR" altLang="en-US" sz="2000" dirty="0" smtClean="0"/>
              <a:t>이용한 </a:t>
            </a:r>
            <a:r>
              <a:rPr lang="ko-KR" altLang="en-US" sz="2000" dirty="0"/>
              <a:t>간단한 </a:t>
            </a:r>
            <a:r>
              <a:rPr lang="ko-KR" altLang="en-US" sz="2000" dirty="0" err="1"/>
              <a:t>대화창</a:t>
            </a:r>
            <a:r>
              <a:rPr lang="ko-KR" altLang="en-US" sz="2000" dirty="0"/>
              <a:t> 시스템</a:t>
            </a:r>
            <a:endParaRPr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14511288" descr="EMB000018c85a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396" y="2490339"/>
            <a:ext cx="5129589" cy="324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344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 smtClean="0"/>
              <a:t>Chat</a:t>
            </a:r>
            <a:r>
              <a:rPr lang="en-US" sz="24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endParaRPr dirty="0"/>
          </a:p>
        </p:txBody>
      </p:sp>
      <p:sp>
        <p:nvSpPr>
          <p:cNvPr id="280" name="Google Shape;280;p17"/>
          <p:cNvSpPr txBox="1"/>
          <p:nvPr/>
        </p:nvSpPr>
        <p:spPr>
          <a:xfrm>
            <a:off x="1116012" y="2133600"/>
            <a:ext cx="7632700" cy="4655389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lang="en-US" sz="13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gethostbyname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('127.0.0.1');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$port = 5092;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"";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endParaRPr lang="en-US" sz="1300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$sock =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socket_create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(AF_INET, SOCK_DGRAM, 0);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if($sock &lt; 0)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die(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($sock));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endParaRPr lang="en-US" sz="1300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if(($ret =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socket_bind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($sock, 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, $port)) &lt; 0)  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die(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socket_strerror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($ret));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endParaRPr lang="en-US" sz="1300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do{  </a:t>
            </a:r>
            <a:endParaRPr lang="en-US" sz="1300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$read =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socket_recvfrom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 $sock, 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, 2048, 0, 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, $port );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resp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.= 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."&lt;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$send =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socket_sendto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($sock, 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resp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resp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), 0, 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, $port);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} while($read);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endParaRPr lang="en-US" sz="1300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socket_close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($sock);</a:t>
            </a:r>
          </a:p>
          <a:p>
            <a:pPr marL="0" marR="0" lvl="0" indent="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rgbClr val="FF3300"/>
              </a:buClr>
              <a:buSzPts val="1300"/>
              <a:buFont typeface="Courier New"/>
              <a:buNone/>
            </a:pPr>
            <a:r>
              <a:rPr lang="en-US" sz="13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7515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 smtClean="0"/>
              <a:t>Chat</a:t>
            </a:r>
            <a:r>
              <a:rPr lang="en-US" sz="24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UI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lang="en-US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lang="en-US" dirty="0" smtClean="0"/>
          </a:p>
          <a:p>
            <a:pPr marL="342900" lvl="0">
              <a:spcBef>
                <a:spcPts val="0"/>
              </a:spcBef>
              <a:buSzPts val="2400"/>
            </a:pPr>
            <a:r>
              <a:rPr lang="en-US" altLang="ko-KR" dirty="0"/>
              <a:t>Chat </a:t>
            </a:r>
            <a:r>
              <a:rPr lang="en-US" altLang="ko-KR" dirty="0" smtClean="0"/>
              <a:t>Client</a:t>
            </a:r>
            <a:r>
              <a:rPr lang="en-US" altLang="ko-KR" dirty="0"/>
              <a:t>(cont’d)</a:t>
            </a:r>
          </a:p>
          <a:p>
            <a:pPr marL="342900">
              <a:spcBef>
                <a:spcPts val="0"/>
              </a:spcBef>
              <a:buSzPts val="2400"/>
            </a:pPr>
            <a:endParaRPr lang="en-US" altLang="ko-KR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dirty="0"/>
          </a:p>
        </p:txBody>
      </p:sp>
      <p:sp>
        <p:nvSpPr>
          <p:cNvPr id="280" name="Google Shape;280;p17"/>
          <p:cNvSpPr txBox="1"/>
          <p:nvPr/>
        </p:nvSpPr>
        <p:spPr>
          <a:xfrm>
            <a:off x="1116012" y="2182482"/>
            <a:ext cx="7632700" cy="130259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form method = 'post' action = "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chat_client.php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User Name: &lt;input type = 'text' name = 'username' size = '4'&gt;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 = 'hidden' name = '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 value = 'Entrance'&gt;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 = 'submit' value = 'submit'&gt;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</p:txBody>
      </p:sp>
      <p:sp>
        <p:nvSpPr>
          <p:cNvPr id="7" name="Google Shape;280;p17"/>
          <p:cNvSpPr txBox="1"/>
          <p:nvPr/>
        </p:nvSpPr>
        <p:spPr>
          <a:xfrm>
            <a:off x="1116012" y="4132053"/>
            <a:ext cx="7632700" cy="1690778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endParaRPr lang="en-US" sz="13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&lt;form method = 'post' action = "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chat_client.php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&lt;?echo $username ?&gt;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 = 'hidden' name = 'username' value =&lt;?echo $username ?&gt;&gt;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 = 'text' name = '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 &gt;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 = 'submit' value = 'Go'&gt;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endParaRPr lang="en-US" sz="1300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0726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altLang="ko-KR" dirty="0" smtClean="0"/>
              <a:t>Chat Client</a:t>
            </a:r>
            <a:endParaRPr lang="en-US" altLang="ko-KR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dirty="0"/>
          </a:p>
        </p:txBody>
      </p:sp>
      <p:sp>
        <p:nvSpPr>
          <p:cNvPr id="7" name="Google Shape;280;p17"/>
          <p:cNvSpPr txBox="1"/>
          <p:nvPr/>
        </p:nvSpPr>
        <p:spPr>
          <a:xfrm>
            <a:off x="1116012" y="2202612"/>
            <a:ext cx="7632700" cy="4353464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lang="en-US" sz="1300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gethostbyname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('127.0.0.1');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$port = 5092;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"";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endParaRPr lang="en-US" sz="1300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$sock =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socket_create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(AF_INET, SOCK_DGRAM, 0);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if($sock &lt; 0) 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die(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socket_strerror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($sock));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$data = $username. " : " . 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endParaRPr lang="en-US" sz="1300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$ret =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socket_sendto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($sock, $data,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($data), 0, 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, $port);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endParaRPr lang="en-US" sz="1300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do{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$read =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socket_recvfrom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($sock, 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, 2048, 0, 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, $port);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}while($read &lt; 0);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endParaRPr lang="en-US" sz="1300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echo "$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</a:p>
          <a:p>
            <a:pPr lvl="0">
              <a:lnSpc>
                <a:spcPct val="11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socket_close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($sock);</a:t>
            </a:r>
          </a:p>
          <a:p>
            <a:pPr marL="0" marR="0" lvl="0" indent="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rgbClr val="FF3300"/>
              </a:buClr>
              <a:buSzPts val="1300"/>
              <a:buFont typeface="Courier New"/>
              <a:buNone/>
            </a:pPr>
            <a:r>
              <a:rPr lang="en-US" sz="13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93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소켓</a:t>
            </a: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소켓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서버와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클라이언트가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서로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특정한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규약을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사용하여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데이터를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전송하기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위한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방식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서버와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클라이언트는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소켓연결을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기다렸다가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소켓이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연결되면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서로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데이터를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전송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socket</a:t>
            </a:r>
            <a:endParaRPr dirty="0"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: AF_INET, AF_UNIX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: SOCK_STREAM, SOCK_DGRAM, SOCK_SEQPACKET, SOCK_RAW, SOCK_RDM</a:t>
            </a:r>
            <a:endParaRPr dirty="0"/>
          </a:p>
          <a:p>
            <a:pPr marL="742950" lvl="1" indent="-285750">
              <a:spcBef>
                <a:spcPts val="440"/>
              </a:spcBef>
              <a:buSzPts val="2200"/>
              <a:buFont typeface="Times New Roman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연결에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성공하면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socket_resourc</a:t>
            </a:r>
            <a:r>
              <a:rPr lang="en-US" dirty="0" err="1"/>
              <a:t>e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실패하면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</a:t>
            </a:r>
            <a:r>
              <a:rPr lang="en-US" sz="22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리턴</a:t>
            </a:r>
            <a:endParaRPr dirty="0"/>
          </a:p>
        </p:txBody>
      </p:sp>
      <p:sp>
        <p:nvSpPr>
          <p:cNvPr id="143" name="Google Shape;143;p4"/>
          <p:cNvSpPr txBox="1"/>
          <p:nvPr/>
        </p:nvSpPr>
        <p:spPr>
          <a:xfrm>
            <a:off x="1331912" y="4149725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resource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socket_create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UDP</a:t>
            </a:r>
            <a:endParaRPr/>
          </a:p>
        </p:txBody>
      </p:sp>
      <p:pic>
        <p:nvPicPr>
          <p:cNvPr id="149" name="Google Shape;149;p5" descr="BS00094_[1]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84437" y="1485900"/>
            <a:ext cx="10382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 descr="BS00089_[1]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827802" y="1447381"/>
            <a:ext cx="10731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/>
        </p:nvSpPr>
        <p:spPr>
          <a:xfrm>
            <a:off x="1811547" y="2925762"/>
            <a:ext cx="2329132" cy="431800"/>
          </a:xfrm>
          <a:prstGeom prst="rect">
            <a:avLst/>
          </a:prstGeom>
          <a:solidFill>
            <a:srgbClr val="CCFF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클라이언트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5076270" y="2925762"/>
            <a:ext cx="2385578" cy="431800"/>
          </a:xfrm>
          <a:prstGeom prst="rect">
            <a:avLst/>
          </a:prstGeom>
          <a:solidFill>
            <a:srgbClr val="CCFF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서버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1811547" y="3573462"/>
            <a:ext cx="2329132" cy="288925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2"/>
              </a:buClr>
              <a:buSzPts val="1500"/>
            </a:pPr>
            <a:r>
              <a:rPr lang="en-US" sz="15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socket_create</a:t>
            </a:r>
            <a:r>
              <a:rPr lang="en-US" sz="15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</p:txBody>
      </p:sp>
      <p:sp>
        <p:nvSpPr>
          <p:cNvPr id="154" name="Google Shape;154;p5"/>
          <p:cNvSpPr txBox="1"/>
          <p:nvPr/>
        </p:nvSpPr>
        <p:spPr>
          <a:xfrm>
            <a:off x="5076269" y="3573462"/>
            <a:ext cx="2385579" cy="288925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2"/>
              </a:buClr>
              <a:buSzPts val="1500"/>
            </a:pPr>
            <a:r>
              <a:rPr lang="en-US" sz="15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socket_create</a:t>
            </a:r>
            <a:r>
              <a:rPr lang="en-US" sz="15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</p:txBody>
      </p:sp>
      <p:sp>
        <p:nvSpPr>
          <p:cNvPr id="155" name="Google Shape;155;p5"/>
          <p:cNvSpPr txBox="1"/>
          <p:nvPr/>
        </p:nvSpPr>
        <p:spPr>
          <a:xfrm>
            <a:off x="5076270" y="4367212"/>
            <a:ext cx="2385578" cy="288925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2"/>
              </a:buClr>
              <a:buSzPts val="1500"/>
            </a:pPr>
            <a:r>
              <a:rPr lang="en-US" sz="15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socket_bind</a:t>
            </a:r>
            <a:r>
              <a:rPr lang="en-US" sz="15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</p:txBody>
      </p:sp>
      <p:sp>
        <p:nvSpPr>
          <p:cNvPr id="156" name="Google Shape;156;p5"/>
          <p:cNvSpPr txBox="1"/>
          <p:nvPr/>
        </p:nvSpPr>
        <p:spPr>
          <a:xfrm>
            <a:off x="5076270" y="5159375"/>
            <a:ext cx="2385578" cy="288925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2"/>
              </a:buClr>
              <a:buSzPts val="1500"/>
            </a:pPr>
            <a:r>
              <a:rPr lang="en-US" sz="15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socket_recvfrom</a:t>
            </a:r>
            <a:r>
              <a:rPr lang="en-US" sz="15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</p:txBody>
      </p:sp>
      <p:sp>
        <p:nvSpPr>
          <p:cNvPr id="157" name="Google Shape;157;p5"/>
          <p:cNvSpPr txBox="1"/>
          <p:nvPr/>
        </p:nvSpPr>
        <p:spPr>
          <a:xfrm>
            <a:off x="5076270" y="5951537"/>
            <a:ext cx="2385578" cy="288925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2"/>
              </a:buClr>
              <a:buSzPts val="1500"/>
            </a:pPr>
            <a:r>
              <a:rPr lang="en-US" sz="15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socket_sendto</a:t>
            </a:r>
            <a:r>
              <a:rPr lang="en-US" sz="15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</p:txBody>
      </p:sp>
      <p:cxnSp>
        <p:nvCxnSpPr>
          <p:cNvPr id="158" name="Google Shape;158;p5"/>
          <p:cNvCxnSpPr/>
          <p:nvPr/>
        </p:nvCxnSpPr>
        <p:spPr>
          <a:xfrm>
            <a:off x="6231529" y="3935412"/>
            <a:ext cx="0" cy="358775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59" name="Google Shape;159;p5"/>
          <p:cNvCxnSpPr/>
          <p:nvPr/>
        </p:nvCxnSpPr>
        <p:spPr>
          <a:xfrm>
            <a:off x="6231529" y="4727575"/>
            <a:ext cx="0" cy="358775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60" name="Google Shape;160;p5"/>
          <p:cNvCxnSpPr/>
          <p:nvPr/>
        </p:nvCxnSpPr>
        <p:spPr>
          <a:xfrm>
            <a:off x="6231529" y="5518150"/>
            <a:ext cx="0" cy="358775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61" name="Google Shape;161;p5"/>
          <p:cNvSpPr txBox="1"/>
          <p:nvPr/>
        </p:nvSpPr>
        <p:spPr>
          <a:xfrm>
            <a:off x="1811547" y="5159375"/>
            <a:ext cx="2329132" cy="288925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2"/>
              </a:buClr>
              <a:buSzPts val="1500"/>
            </a:pPr>
            <a:r>
              <a:rPr lang="en-US" sz="15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socket_sendto</a:t>
            </a:r>
            <a:r>
              <a:rPr lang="en-US" sz="15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</p:txBody>
      </p:sp>
      <p:sp>
        <p:nvSpPr>
          <p:cNvPr id="162" name="Google Shape;162;p5"/>
          <p:cNvSpPr txBox="1"/>
          <p:nvPr/>
        </p:nvSpPr>
        <p:spPr>
          <a:xfrm>
            <a:off x="1811547" y="5951537"/>
            <a:ext cx="2329132" cy="288925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2"/>
              </a:buClr>
              <a:buSzPts val="1500"/>
            </a:pPr>
            <a:r>
              <a:rPr lang="en-US" sz="15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socket_recvfrom</a:t>
            </a:r>
            <a:r>
              <a:rPr lang="en-US" sz="15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</p:txBody>
      </p:sp>
      <p:cxnSp>
        <p:nvCxnSpPr>
          <p:cNvPr id="163" name="Google Shape;163;p5"/>
          <p:cNvCxnSpPr/>
          <p:nvPr/>
        </p:nvCxnSpPr>
        <p:spPr>
          <a:xfrm>
            <a:off x="2834836" y="3935412"/>
            <a:ext cx="0" cy="1150937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64" name="Google Shape;164;p5"/>
          <p:cNvCxnSpPr/>
          <p:nvPr/>
        </p:nvCxnSpPr>
        <p:spPr>
          <a:xfrm>
            <a:off x="2834836" y="5518150"/>
            <a:ext cx="0" cy="358775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65" name="Google Shape;165;p5"/>
          <p:cNvCxnSpPr/>
          <p:nvPr/>
        </p:nvCxnSpPr>
        <p:spPr>
          <a:xfrm>
            <a:off x="2834836" y="6310312"/>
            <a:ext cx="0" cy="358775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66" name="Google Shape;166;p5"/>
          <p:cNvCxnSpPr/>
          <p:nvPr/>
        </p:nvCxnSpPr>
        <p:spPr>
          <a:xfrm>
            <a:off x="6231529" y="6310312"/>
            <a:ext cx="0" cy="358775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67" name="Google Shape;167;p5"/>
          <p:cNvCxnSpPr>
            <a:stCxn id="161" idx="3"/>
          </p:cNvCxnSpPr>
          <p:nvPr/>
        </p:nvCxnSpPr>
        <p:spPr>
          <a:xfrm>
            <a:off x="4140679" y="5303838"/>
            <a:ext cx="1871183" cy="358774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68" name="Google Shape;168;p5"/>
          <p:cNvCxnSpPr>
            <a:stCxn id="157" idx="1"/>
          </p:cNvCxnSpPr>
          <p:nvPr/>
        </p:nvCxnSpPr>
        <p:spPr>
          <a:xfrm flipH="1">
            <a:off x="3203576" y="6096000"/>
            <a:ext cx="1872694" cy="358774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UDP (User Datagram Protocol)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비연결(connectionless) 통신 프로토콜로 비교적 간단한 네트워크 프로그래밍을 할 때 사용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패킷에 데이터를 실어서 보내는데 데이터를 보내기 전에 서버와 연결을 하기 위한 작업이 생략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 전송에 대한 신뢰성을 보장하지 않기 때문에 전송 중에 패킷을 잃어버릴 수 있음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UDP socket_create()에서 type 파라미터는 SOCK_DGRAM을 사용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bind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recvfrom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sendto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</a:t>
            </a:r>
            <a:endParaRPr/>
          </a:p>
        </p:txBody>
      </p:sp>
      <p:sp>
        <p:nvSpPr>
          <p:cNvPr id="181" name="Google Shape;181;p7"/>
          <p:cNvSpPr txBox="1"/>
          <p:nvPr/>
        </p:nvSpPr>
        <p:spPr>
          <a:xfrm>
            <a:off x="827087" y="2133600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008000"/>
              </a:buClr>
              <a:buSzPts val="1400"/>
            </a:pPr>
            <a:r>
              <a:rPr lang="en-US" sz="1400" b="1" i="0" u="none" dirty="0" err="1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socket_bind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resource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[, </a:t>
            </a:r>
            <a:r>
              <a:rPr lang="en-US" sz="1400" b="1" i="0" u="none" dirty="0" err="1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port = 0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dirty="0"/>
          </a:p>
        </p:txBody>
      </p:sp>
      <p:sp>
        <p:nvSpPr>
          <p:cNvPr id="182" name="Google Shape;182;p7"/>
          <p:cNvSpPr txBox="1"/>
          <p:nvPr/>
        </p:nvSpPr>
        <p:spPr>
          <a:xfrm>
            <a:off x="827087" y="3357562"/>
            <a:ext cx="7632700" cy="576262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socket_recvfrom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resource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buffer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US" sz="14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flag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address[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port]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</p:txBody>
      </p:sp>
      <p:sp>
        <p:nvSpPr>
          <p:cNvPr id="183" name="Google Shape;183;p7"/>
          <p:cNvSpPr txBox="1"/>
          <p:nvPr/>
        </p:nvSpPr>
        <p:spPr>
          <a:xfrm>
            <a:off x="827087" y="4581525"/>
            <a:ext cx="7632700" cy="576262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socket_sendto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resource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buffer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US" sz="1400" b="1" i="0" u="none" dirty="0" err="1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flag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address[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dirty="0" err="1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port = 0]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</p:txBody>
      </p:sp>
      <p:sp>
        <p:nvSpPr>
          <p:cNvPr id="184" name="Google Shape;184;p7"/>
          <p:cNvSpPr txBox="1"/>
          <p:nvPr/>
        </p:nvSpPr>
        <p:spPr>
          <a:xfrm>
            <a:off x="827087" y="5805487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socket_close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resource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8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UDP Server</a:t>
            </a:r>
            <a:endParaRPr/>
          </a:p>
        </p:txBody>
      </p:sp>
      <p:sp>
        <p:nvSpPr>
          <p:cNvPr id="191" name="Google Shape;191;p8"/>
          <p:cNvSpPr txBox="1"/>
          <p:nvPr/>
        </p:nvSpPr>
        <p:spPr>
          <a:xfrm>
            <a:off x="857250" y="2071687"/>
            <a:ext cx="7858125" cy="465455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3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3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‘127.0.0.1’; </a:t>
            </a:r>
            <a:r>
              <a:rPr lang="en-US" sz="13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$port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5090;</a:t>
            </a:r>
            <a:endParaRPr dirty="0"/>
          </a:p>
          <a:p>
            <a:pPr lvl="0"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$sock</a:t>
            </a: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300" b="1" i="0" u="none" dirty="0" err="1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socket_create</a:t>
            </a:r>
            <a:r>
              <a:rPr lang="en-US" sz="13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(AF_INET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SOCK_DGRAM, 0</a:t>
            </a:r>
            <a:r>
              <a:rPr lang="en-US" sz="13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260"/>
              </a:spcBef>
              <a:buClr>
                <a:schemeClr val="lt2"/>
              </a:buClr>
              <a:buSzPts val="1300"/>
            </a:pPr>
            <a:endParaRPr sz="13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3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$sock </a:t>
            </a:r>
            <a:r>
              <a:rPr lang="en-US" altLang="ko-KR" sz="1200" dirty="0" smtClean="0"/>
              <a:t>&lt; 0</a:t>
            </a: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300" b="1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die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socket_strerror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$sock</a:t>
            </a:r>
            <a:r>
              <a:rPr lang="en-US" sz="1300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>
              <a:spcBef>
                <a:spcPts val="260"/>
              </a:spcBef>
              <a:buClr>
                <a:schemeClr val="lt2"/>
              </a:buClr>
              <a:buSzPts val="1300"/>
            </a:pPr>
            <a:endParaRPr lang="en-US" sz="1300" b="1" dirty="0" smtClean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i="0" u="none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$ret </a:t>
            </a: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300" b="1" i="0" u="none" dirty="0" err="1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socket_bind</a:t>
            </a: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$sock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3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$port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3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 0</a:t>
            </a: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lvl="0"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altLang="ko-KR" sz="1300" b="1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die</a:t>
            </a:r>
            <a:r>
              <a:rPr lang="en-US" altLang="ko-KR" sz="1300" b="1" dirty="0" smtClean="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ko-KR" sz="1300" b="1" dirty="0" err="1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socket_strerror</a:t>
            </a:r>
            <a:r>
              <a:rPr lang="en-US" altLang="ko-KR" sz="1300" b="1" dirty="0" smtClean="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ko-KR" sz="13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altLang="ko-KR" sz="1300" b="1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-US" altLang="ko-KR" sz="1300" b="1" dirty="0" smtClean="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lvl="0">
              <a:spcBef>
                <a:spcPts val="260"/>
              </a:spcBef>
              <a:buClr>
                <a:schemeClr val="lt2"/>
              </a:buClr>
              <a:buSzPts val="1300"/>
            </a:pPr>
            <a:endParaRPr lang="en-US" sz="1300" b="1" i="0" u="none" dirty="0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 smtClean="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  do{</a:t>
            </a:r>
          </a:p>
          <a:p>
            <a:pPr lvl="0"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 smtClean="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    $read =</a:t>
            </a:r>
            <a:r>
              <a:rPr lang="en-US" sz="13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socket_recvfrom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 $sock, $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2048, 0, $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$port </a:t>
            </a:r>
            <a:r>
              <a:rPr lang="en-US" sz="13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“Receive data: </a:t>
            </a:r>
            <a:r>
              <a:rPr lang="en-US" sz="13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3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</a:p>
          <a:p>
            <a:pPr lvl="0">
              <a:spcBef>
                <a:spcPts val="260"/>
              </a:spcBef>
              <a:buClr>
                <a:schemeClr val="lt2"/>
              </a:buClr>
              <a:buSzPts val="1300"/>
            </a:pPr>
            <a:endParaRPr lang="en-US" sz="1300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$temp = 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preg_split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("/\s+/", $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  <a:p>
            <a:pPr lvl="0"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sort($temp);</a:t>
            </a:r>
          </a:p>
          <a:p>
            <a:pPr lvl="0"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for($i = count($temp) - 1; $i &gt; 0; $i--)</a:t>
            </a:r>
          </a:p>
          <a:p>
            <a:pPr lvl="0"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lvl="0"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$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resp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.= $temp[$i] . " ";</a:t>
            </a:r>
          </a:p>
          <a:p>
            <a:pPr lvl="0"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8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UDP Server</a:t>
            </a:r>
            <a:endParaRPr/>
          </a:p>
        </p:txBody>
      </p:sp>
      <p:sp>
        <p:nvSpPr>
          <p:cNvPr id="191" name="Google Shape;191;p8"/>
          <p:cNvSpPr txBox="1"/>
          <p:nvPr/>
        </p:nvSpPr>
        <p:spPr>
          <a:xfrm>
            <a:off x="857250" y="2071687"/>
            <a:ext cx="7858125" cy="1514892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F3300"/>
              </a:buClr>
              <a:buSzPts val="1300"/>
            </a:pPr>
            <a:endParaRPr lang="en-US" sz="1300" b="1" dirty="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3300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$send =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socket_sendto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($sock, 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resp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resp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), 0, 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, $port );</a:t>
            </a:r>
          </a:p>
          <a:p>
            <a:pPr lvl="0">
              <a:buClr>
                <a:srgbClr val="FF3300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echo "Send data : $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resp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buClr>
                <a:srgbClr val="FF3300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} while($read &lt; 0);</a:t>
            </a:r>
          </a:p>
          <a:p>
            <a:pPr lvl="0">
              <a:buClr>
                <a:srgbClr val="FF3300"/>
              </a:buClr>
              <a:buSzPts val="1300"/>
            </a:pPr>
            <a:endParaRPr lang="en-US" sz="1300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3300"/>
              </a:buClr>
              <a:buSzPts val="1300"/>
            </a:pP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socket_close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($sock);</a:t>
            </a:r>
          </a:p>
          <a:p>
            <a:pPr lvl="0">
              <a:buClr>
                <a:srgbClr val="FF3300"/>
              </a:buClr>
              <a:buSzPts val="1300"/>
            </a:pPr>
            <a:r>
              <a:rPr lang="en-US" sz="1300" b="1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lvl="0"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lang="en-US" sz="1300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4747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UDP Client</a:t>
            </a:r>
            <a:endParaRPr/>
          </a:p>
        </p:txBody>
      </p:sp>
      <p:sp>
        <p:nvSpPr>
          <p:cNvPr id="198" name="Google Shape;198;p9"/>
          <p:cNvSpPr txBox="1"/>
          <p:nvPr/>
        </p:nvSpPr>
        <p:spPr>
          <a:xfrm>
            <a:off x="1143000" y="2000250"/>
            <a:ext cx="7143750" cy="471487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Courier New"/>
              <a:buNone/>
            </a:pPr>
            <a:r>
              <a:rPr lang="en-US" sz="12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200" b="1" i="0" u="none" dirty="0" err="1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1200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gethostbyname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('127.0.0.1');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$port = 5090;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$data = "Apple Orange Banana Pear";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"";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$sock = 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socket_create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(AF_INET, SOCK_DGRAM, 0);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if($sock &lt; 0)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die(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($sock));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endParaRPr lang="en-US" sz="1200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$ret = 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socket_sendto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 $sock, $data, 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($data), 0, $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$port );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echo "Send data : $data &lt;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endParaRPr lang="en-US" sz="1200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do {  </a:t>
            </a:r>
            <a:endParaRPr lang="en-US" sz="1200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$read = 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socket_recvfrom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 $sock, $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2048, 0, $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$port );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 while($read &lt; 0);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endParaRPr lang="en-US" sz="1200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echo "Receive data : $buf1 &lt;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4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socket_close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($sock);</a:t>
            </a:r>
          </a:p>
          <a:p>
            <a:pPr marL="0" marR="0" lvl="0" indent="0" algn="l" rtl="0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Courier New"/>
              <a:buNone/>
            </a:pPr>
            <a:r>
              <a:rPr lang="en-US" sz="12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1635</Words>
  <Application>Microsoft Office PowerPoint</Application>
  <PresentationFormat>화면 슬라이드 쇼(4:3)</PresentationFormat>
  <Paragraphs>271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Arial Narrow</vt:lpstr>
      <vt:lpstr>Times New Roman</vt:lpstr>
      <vt:lpstr>Arial</vt:lpstr>
      <vt:lpstr>Courier New</vt:lpstr>
      <vt:lpstr>1_Cactus</vt:lpstr>
      <vt:lpstr>Cactus</vt:lpstr>
      <vt:lpstr>Ch 13 /  네트워크 프로그래밍</vt:lpstr>
      <vt:lpstr>차례</vt:lpstr>
      <vt:lpstr>소켓</vt:lpstr>
      <vt:lpstr>UDP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TCP</vt:lpstr>
      <vt:lpstr>TCP (Transmission Control Protocol)</vt:lpstr>
      <vt:lpstr>TCP (Transmission Control Protocol)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네트워크 응용 프로그램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9 /  네트워크 프로그래밍</dc:title>
  <dc:creator>ilsoo99</dc:creator>
  <cp:lastModifiedBy>신성민</cp:lastModifiedBy>
  <cp:revision>8</cp:revision>
  <dcterms:created xsi:type="dcterms:W3CDTF">1601-01-01T00:00:00Z</dcterms:created>
  <dcterms:modified xsi:type="dcterms:W3CDTF">2020-03-18T00:52:08Z</dcterms:modified>
</cp:coreProperties>
</file>