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147379231" r:id="rId2"/>
    <p:sldId id="2147379199" r:id="rId3"/>
    <p:sldId id="2147379224" r:id="rId4"/>
    <p:sldId id="2147379212" r:id="rId5"/>
    <p:sldId id="2147379226" r:id="rId6"/>
    <p:sldId id="2147379219" r:id="rId7"/>
    <p:sldId id="2147379227" r:id="rId8"/>
    <p:sldId id="2147379228" r:id="rId9"/>
    <p:sldId id="2147379229" r:id="rId10"/>
    <p:sldId id="214737923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4528"/>
    <a:srgbClr val="CCECFF"/>
    <a:srgbClr val="6053DF"/>
    <a:srgbClr val="1E366B"/>
    <a:srgbClr val="E2FDFE"/>
    <a:srgbClr val="FF7C80"/>
    <a:srgbClr val="A30D26"/>
    <a:srgbClr val="CCFFCC"/>
    <a:srgbClr val="2D2E8B"/>
    <a:srgbClr val="363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CFC60-4E2A-4445-810E-6AF4FBAB987A}" v="427" dt="2022-07-08T08:37:5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80" autoAdjust="0"/>
  </p:normalViewPr>
  <p:slideViewPr>
    <p:cSldViewPr snapToGrid="0">
      <p:cViewPr varScale="1">
        <p:scale>
          <a:sx n="87" d="100"/>
          <a:sy n="87" d="100"/>
        </p:scale>
        <p:origin x="3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E7C0E-0468-4038-AEFC-9FE9AF0844AA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AE131-3478-47DD-9091-F2D7F393F2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16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E131-3478-47DD-9091-F2D7F393F27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571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Notes view: </a:t>
            </a:r>
            <a:fld id="{128CEAFE-FA94-43E5-B0FF-D47E1CCDD1B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2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Notes view: </a:t>
            </a:r>
            <a:fld id="{128CEAFE-FA94-43E5-B0FF-D47E1CCDD1B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3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E131-3478-47DD-9091-F2D7F393F27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38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E131-3478-47DD-9091-F2D7F393F27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37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E131-3478-47DD-9091-F2D7F393F27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11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AE131-3478-47DD-9091-F2D7F393F27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92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Notes view: </a:t>
            </a:r>
            <a:fld id="{128CEAFE-FA94-43E5-B0FF-D47E1CCDD1B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1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9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3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Relationship Id="rId4" Type="http://schemas.openxmlformats.org/officeDocument/2006/relationships/image" Target="../media/image5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9.xml"/><Relationship Id="rId5" Type="http://schemas.openxmlformats.org/officeDocument/2006/relationships/image" Target="../media/image9.jpeg"/><Relationship Id="rId4" Type="http://schemas.openxmlformats.org/officeDocument/2006/relationships/image" Target="../media/image5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0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5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Relationship Id="rId4" Type="http://schemas.openxmlformats.org/officeDocument/2006/relationships/image" Target="../media/image5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0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1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9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9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3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4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5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6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7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8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9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1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0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1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14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3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1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4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5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1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6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7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9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8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9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1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6.xml"/><Relationship Id="rId5" Type="http://schemas.openxmlformats.org/officeDocument/2006/relationships/image" Target="../media/image11.png"/><Relationship Id="rId4" Type="http://schemas.openxmlformats.org/officeDocument/2006/relationships/image" Target="../media/image5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7.xml"/><Relationship Id="rId4" Type="http://schemas.openxmlformats.org/officeDocument/2006/relationships/image" Target="../media/image5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8.xml"/><Relationship Id="rId4" Type="http://schemas.openxmlformats.org/officeDocument/2006/relationships/image" Target="../media/image5.emf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5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1.xml"/><Relationship Id="rId4" Type="http://schemas.openxmlformats.org/officeDocument/2006/relationships/image" Target="../media/image1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2.xml"/><Relationship Id="rId4" Type="http://schemas.openxmlformats.org/officeDocument/2006/relationships/image" Target="../media/image1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3.xml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9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6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7.xml"/><Relationship Id="rId4" Type="http://schemas.openxmlformats.org/officeDocument/2006/relationships/image" Target="../media/image1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8.xml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9.xml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0.xml"/><Relationship Id="rId4" Type="http://schemas.openxmlformats.org/officeDocument/2006/relationships/image" Target="../media/image15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1.xml"/><Relationship Id="rId4" Type="http://schemas.openxmlformats.org/officeDocument/2006/relationships/image" Target="../media/image15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6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7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68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9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0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1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4114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C380CFC-DCA9-4428-80D7-4A5C42D2A52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8"/>
            <a:ext cx="12192000" cy="6858000"/>
          </a:xfrm>
          <a:prstGeom prst="rect">
            <a:avLst/>
          </a:prstGeom>
        </p:spPr>
      </p:pic>
      <p:sp>
        <p:nvSpPr>
          <p:cNvPr id="78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957600" y="2176527"/>
            <a:ext cx="10523200" cy="31384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3000"/>
              </a:lnSpc>
              <a:defRPr sz="5400" baseline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Title in Title Case</a:t>
            </a:r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957600" y="6207842"/>
            <a:ext cx="10523200" cy="327148"/>
          </a:xfrm>
          <a:prstGeom prst="rect">
            <a:avLst/>
          </a:prstGeom>
          <a:noFill/>
        </p:spPr>
        <p:txBody>
          <a:bodyPr anchor="ctr"/>
          <a:lstStyle>
            <a:lvl1pPr algn="l">
              <a:lnSpc>
                <a:spcPct val="110000"/>
              </a:lnSpc>
              <a:buNone/>
              <a:defRPr sz="1200" b="1" cap="all" baseline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/>
              <a:t>Click to edit date/place</a:t>
            </a:r>
          </a:p>
        </p:txBody>
      </p:sp>
      <p:sp>
        <p:nvSpPr>
          <p:cNvPr id="7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957600" y="5425856"/>
            <a:ext cx="10523200" cy="43619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10000"/>
              </a:lnSpc>
              <a:buNone/>
              <a:defRPr sz="1600" baseline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in sentence case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E45EB92-096F-429D-BE26-DCB99EB5B90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47738" y="-42942"/>
            <a:ext cx="3944262" cy="19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4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5033B98-A0DC-4A46-B0DB-4EC9E896E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12445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5033B98-A0DC-4A46-B0DB-4EC9E896E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4CA290B-F517-421A-8016-3CDBDF33BCB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DIN Pro Regular" panose="020B0504020101020102"/>
                <a:sym typeface="DIN Pro Regular" panose="020B0504020101020102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423692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167330E-FFDB-4810-AD8C-C17DE3960C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09059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167330E-FFDB-4810-AD8C-C17DE3960C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25EE01E-1430-462F-B647-2AE2457CE95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16394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80465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19404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43810BD-D3C9-44DF-93D9-17B47CF2EC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183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43810BD-D3C9-44DF-93D9-17B47CF2EC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B43F43A-AB94-4445-AA10-CA5241DFDB8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722800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aseline="0">
                <a:solidFill>
                  <a:schemeClr val="tx2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82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E4AF4E5-B7B5-4DA6-B36F-C7C1943E34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1505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E4AF4E5-B7B5-4DA6-B36F-C7C1943E34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24E9FAA-0A5C-43ED-8E39-0941AB64E8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9999" y="2764203"/>
            <a:ext cx="2679257" cy="1314311"/>
          </a:xfrm>
        </p:spPr>
        <p:txBody>
          <a:bodyPr anchor="ctr" anchorCtr="0">
            <a:noAutofit/>
          </a:bodyPr>
          <a:lstStyle>
            <a:lvl1pPr>
              <a:defRPr sz="3200" baseline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9870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625605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BDDF32F-EF07-45B7-A24A-A82639A6004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05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1C78976-9C41-495E-A9C6-B8B2898666A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97691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1C78976-9C41-495E-A9C6-B8B2898666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D912A0-76A7-431C-8F00-FE5C30124C1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3739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2463CA7-0B20-4DB1-BB69-B2C31A4CA2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62689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2463CA7-0B20-4DB1-BB69-B2C31A4CA2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FB1D1B9-4955-4114-86DC-26E33AAFDAA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DIN Pro Regular" panose="020B0504020101020102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50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563C3A2-DE1D-4050-B51A-5D86486196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58032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563C3A2-DE1D-4050-B51A-5D86486196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6C444ED-2590-4127-8DE2-30A9AE78DF6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08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D2D8C39-9092-4CB2-891E-814AB8CE99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43646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D2D8C39-9092-4CB2-891E-814AB8CE99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B59A5A2-14D4-44A5-9FCD-DC7AE2CC376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DIN Pro Regular" panose="020B0504020101020102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26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146C3D5-D607-46E3-947C-2E76E4DF9B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09217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146C3D5-D607-46E3-947C-2E76E4DF9B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A5C9E10-9401-426C-8F04-04DF20C9A67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961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45D5F4-8FC0-4F54-9EB0-8C2B0629FF2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382781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45D5F4-8FC0-4F54-9EB0-8C2B0629FF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3E5EBFC-2F99-4772-93DF-6B6511F7680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7444C-3F6B-4689-A1FE-F1E52FC4418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957600" y="6207842"/>
            <a:ext cx="6868800" cy="327148"/>
          </a:xfrm>
          <a:prstGeom prst="rect">
            <a:avLst/>
          </a:prstGeom>
          <a:noFill/>
        </p:spPr>
        <p:txBody>
          <a:bodyPr anchor="ctr"/>
          <a:lstStyle>
            <a:lvl1pPr algn="l">
              <a:lnSpc>
                <a:spcPct val="110000"/>
              </a:lnSpc>
              <a:buNone/>
              <a:defRPr sz="1200" b="0" cap="all" baseline="0">
                <a:solidFill>
                  <a:schemeClr val="tx2"/>
                </a:solidFill>
                <a:latin typeface="+mj-lt"/>
                <a:sym typeface="DIN Pro Regular" panose="020B0504020101020102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/>
              <a:t>Click to edit date/place</a:t>
            </a:r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957600" y="2656160"/>
            <a:ext cx="6868800" cy="15456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93000"/>
              </a:lnSpc>
              <a:defRPr sz="5400" cap="all" baseline="0">
                <a:solidFill>
                  <a:schemeClr val="tx2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024E90C-F855-43BB-A7C2-FE6B9B7EB01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7600" y="547970"/>
            <a:ext cx="3094038" cy="79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adien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517FF6B-1BDE-4218-A237-D52DDD3382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151588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517FF6B-1BDE-4218-A237-D52DDD3382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BF24163-B65A-473F-ACD0-17AB0ABBDF0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n-ea"/>
              <a:sym typeface="DIN Pro Cond Bold" panose="020B0806020101010102" pitchFamily="34" charset="-5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1961AF-95D6-4F74-8CC9-3B144E4FA9F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n-ea"/>
                <a:cs typeface="DIN Pro Regular" panose="020B0504020101020102"/>
                <a:sym typeface="DIN Pro Regular" panose="020B0504020101020102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3642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C772955-6218-4708-8234-BBFE341109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34936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C772955-6218-4708-8234-BBFE341109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8A9A20B-0343-43F7-A254-1C0FB1C735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Regular" panose="020B0504020101020102"/>
              <a:ea typeface="+mn-ea"/>
              <a:sym typeface="DIN Pro Regular" panose="020B050402010102010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j-lt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accent4"/>
                </a:solidFill>
                <a:latin typeface="+mj-lt"/>
                <a:ea typeface="+mn-ea"/>
                <a:cs typeface="DIN Pro Regular" panose="020B0504020101020102"/>
                <a:sym typeface="DIN Pro Regular" panose="020B0504020101020102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5584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33630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1AF3E0A-CD18-4EFA-9D18-3AA4BAEB9A0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DIN Pro Regular" panose="020B0504020101020102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111497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4AAEE2B-AD83-45CF-B035-D5C44B7464F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33397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4AAEE2B-AD83-45CF-B035-D5C44B7464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266D075-4BED-4183-8FCB-80FAE2FEF24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sp>
        <p:nvSpPr>
          <p:cNvPr id="5" name="TextBox 4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</p:spPr>
        <p:txBody>
          <a:bodyPr/>
          <a:lstStyle>
            <a:lvl1pPr>
              <a:defRPr sz="3400"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0590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A050592-0FC9-41AD-A994-4AF86DB3773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856806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9" imgH="360" progId="TCLayout.ActiveDocument.1">
                  <p:embed/>
                </p:oleObj>
              </mc:Choice>
              <mc:Fallback>
                <p:oleObj name="think-cell Slide" r:id="rId3" imgW="359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A050592-0FC9-41AD-A994-4AF86DB37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165850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adien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AF9D9A8-6FB8-426F-B41E-B8B3EE53C5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79563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9" imgH="360" progId="TCLayout.ActiveDocument.1">
                  <p:embed/>
                </p:oleObj>
              </mc:Choice>
              <mc:Fallback>
                <p:oleObj name="think-cell Slide" r:id="rId3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AF9D9A8-6FB8-426F-B41E-B8B3EE53C5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9BC41A6-D454-498A-B5D2-D1E134B726E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172604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77A0C0-E94F-4D69-AA79-088D52F2856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04851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9" imgH="360" progId="TCLayout.ActiveDocument.1">
                  <p:embed/>
                </p:oleObj>
              </mc:Choice>
              <mc:Fallback>
                <p:oleObj name="think-cell Slide" r:id="rId3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77A0C0-E94F-4D69-AA79-088D52F285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9255D6-D8A7-4713-BD26-4899A90FA59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47738" y="-42942"/>
            <a:ext cx="3944262" cy="19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77A0C0-E94F-4D69-AA79-088D52F2856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70218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9" imgH="360" progId="TCLayout.ActiveDocument.1">
                  <p:embed/>
                </p:oleObj>
              </mc:Choice>
              <mc:Fallback>
                <p:oleObj name="think-cell Slide" r:id="rId3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77A0C0-E94F-4D69-AA79-088D52F285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2BB7988-09EA-46CB-A5C7-4C4D09F59D9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0800000">
            <a:off x="0" y="0"/>
            <a:ext cx="1219199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AA5124-F508-4941-A905-013058C9A01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37238" y="-42942"/>
            <a:ext cx="3944262" cy="19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5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AE88D6E-9B9E-4047-8866-1685B890CC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33754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9" imgH="360" progId="TCLayout.ActiveDocument.1">
                  <p:embed/>
                </p:oleObj>
              </mc:Choice>
              <mc:Fallback>
                <p:oleObj name="think-cell Slide" r:id="rId3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AE88D6E-9B9E-4047-8866-1685B890CC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DIN Pro Regular" panose="020B0504020101020102"/>
                <a:sym typeface="DIN Pro Regular" panose="020B0504020101020102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DIN Pro Regular" panose="020B0504020101020102"/>
                <a:ea typeface="+mn-ea"/>
                <a:cs typeface="+mn-cs"/>
                <a:sym typeface="DIN Pro Regular" panose="020B0504020101020102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DIN Pro Regular" panose="020B0504020101020102"/>
                <a:sym typeface="DIN Pro Regular" panose="020B0504020101020102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DIN Pro Regular" panose="020B0504020101020102"/>
                <a:sym typeface="DIN Pro Regular" panose="020B0504020101020102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Pro Regular" panose="020B0504020101020102"/>
                  <a:sym typeface="DIN Pro Regular" panose="020B0504020101020102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IN Pro Regular" panose="020B0504020101020102"/>
                  <a:ea typeface="+mn-ea"/>
                  <a:cs typeface="+mn-cs"/>
                  <a:sym typeface="DIN Pro Regular" panose="020B0504020101020102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IN Pro Regular" panose="020B0504020101020102"/>
                  <a:ea typeface="+mn-ea"/>
                  <a:cs typeface="+mn-cs"/>
                  <a:sym typeface="DIN Pro Regular" panose="020B0504020101020102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IN Pro Regular" panose="020B0504020101020102"/>
                  <a:ea typeface="+mn-ea"/>
                  <a:cs typeface="+mn-cs"/>
                  <a:sym typeface="DIN Pro Regular" panose="020B0504020101020102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293868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AE71D81-B05E-41C8-BE34-FE711E5E0A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31906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AE71D81-B05E-41C8-BE34-FE711E5E0A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A6AC7C1-7DB6-43D2-997B-3CB0BD70AA6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061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E378BFD-74A1-45D1-87C1-1D801FC7828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34351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E378BFD-74A1-45D1-87C1-1D801FC782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F460A33-C675-4F36-8E8E-43D7BBBDAEF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DIN Pro Regular" panose="020B0504020101020102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072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E2AB74-714C-4119-99A4-3E87D8EAF57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58005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E2AB74-714C-4119-99A4-3E87D8EAF5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B9A42B0-1F77-4DA8-9D2D-C593CAC72A4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30000" y="2158987"/>
            <a:ext cx="3744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  <a:latin typeface="+mj-lt"/>
                <a:sym typeface="DIN Pro Regular" panose="020B050402010102010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1227048"/>
            <a:ext cx="3744000" cy="664797"/>
          </a:xfrm>
        </p:spPr>
        <p:txBody>
          <a:bodyPr anchor="t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6735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4C0C0D0-D38B-4B9B-83F2-BB6CEC28C0F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02326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4C0C0D0-D38B-4B9B-83F2-BB6CEC28C0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894A3CF-29B2-455D-B754-434FE85392B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n-ea"/>
              <a:sym typeface="DIN Pro Cond Bold" panose="020B0806020101010102" pitchFamily="34" charset="-5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CB9BA-F3D4-4DD5-AEF0-F6E1027CD1F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n-ea"/>
                <a:cs typeface="DIN Pro Regular" panose="020B0504020101020102"/>
                <a:sym typeface="DIN Pro Regular" panose="020B0504020101020102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3" y="1424081"/>
            <a:ext cx="951721" cy="951721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j-lt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286505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EE1C383-CC0D-4389-96ED-BBD7D9BBFE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63250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EE1C383-CC0D-4389-96ED-BBD7D9BBFE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471225A-2442-4415-A4F9-615667C00A8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A46FE-6AA4-4671-B291-30015A4E76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0" y="3680016"/>
            <a:ext cx="11558587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11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E9E6DD6-E870-439D-8AFF-EDD383FB71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12847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E9E6DD6-E870-439D-8AFF-EDD383FB7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6BE6A1E-7631-4D5D-99DF-43C90A2FCF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8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3131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adient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2863053-13D8-430D-903E-A4C51C4F09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3328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2863053-13D8-430D-903E-A4C51C4F09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8A81365-C217-4537-8CCD-4E7F934720A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76529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177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adien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D7AB459-3754-4E76-9AD8-0955273F8C9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6595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D7AB459-3754-4E76-9AD8-0955273F8C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21E9AB1-1700-4605-9E78-422B97F730C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9029246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8101584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972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adient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92CD138-6C50-42FB-A680-22D9403156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87352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92CD138-6C50-42FB-A680-22D9403156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7E485FE-151F-4844-B13D-EA00D06B8F0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335108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adient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A451B9A-95A8-4FBC-981B-5EEAFE53682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17845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A451B9A-95A8-4FBC-981B-5EEAFE5368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F86A0DB-4E18-458F-AF44-4164C5264A0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DIN Pro Regular" panose="020B0504020101020102"/>
                <a:sym typeface="DIN Pro Regular" panose="020B0504020101020102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17026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adient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36D80AC-2BC0-44A0-B758-D3E26EAA0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2823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36D80AC-2BC0-44A0-B758-D3E26EAA0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01C3777-B14E-4D30-A7B5-6ECC777D02A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936" y="178560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216281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18819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A4B74A4-1DAA-40CF-A27D-6813AA06D68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85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1759325-60CA-4143-A3B2-09549AA948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563202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1759325-60CA-4143-A3B2-09549AA948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42F3C16-DD67-4595-A218-EF683E68580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4"/>
            <a:ext cx="3452400" cy="1495794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32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adient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CC91A13-C9DB-480D-92E7-7B9005448A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72407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CC91A13-C9DB-480D-92E7-7B9005448A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EDFDF14-ADC8-4212-AC7D-F986B236A5B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81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285FA1-C5C3-45C7-99BD-5A1BEB8BB5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576287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285FA1-C5C3-45C7-99BD-5A1BEB8BB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8B2996-047F-4B4B-BD1D-419CAEF7095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2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adient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BF43F85-EE48-4030-8D7B-B800B383AE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12267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BF43F85-EE48-4030-8D7B-B800B383AE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E6E7269-F7A6-40E4-84B3-893B15CFD8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66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BB1EEA0-3DA4-4307-B845-EBFB4BB8AE3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86719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BB1EEA0-3DA4-4307-B845-EBFB4BB8AE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0C766EF-A25D-40B0-AB4C-577E497959B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48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adient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2C8CF3B-3973-4D83-8291-FBEBFA7BD44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2022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2C8CF3B-3973-4D83-8291-FBEBFA7BD4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2B8BBEB-D685-4C62-8B59-A28CF6CE2CF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465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CD5B41C-E3DC-4385-80A7-CEB1878AE0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39937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CD5B41C-E3DC-4385-80A7-CEB1878AE0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ED8164A-97A2-49E5-BED6-90E36C3802C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12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adient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7CE6701-5C4D-48EE-9325-2BF39CA9E1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01675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7CE6701-5C4D-48EE-9325-2BF39CA9E1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B565AEF-7F22-4F48-9D67-A381F6386B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58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adien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A306639-AC69-4FC2-AC47-76009FDD48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52955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A306639-AC69-4FC2-AC47-76009FDD48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66AECC0-AE9F-400A-AD8C-7C7C8F40950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Regular" panose="020B0504020101020102"/>
              <a:ea typeface="+mn-ea"/>
              <a:sym typeface="DIN Pro Regular" panose="020B050402010102010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F43F8D-573E-45E1-BE38-56F7B976524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j-lt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j-lt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n-ea"/>
                <a:cs typeface="DIN Pro Regular" panose="020B0504020101020102"/>
                <a:sym typeface="DIN Pro Regular" panose="020B0504020101020102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39842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F21E2B-5D98-4EA4-A506-82DC50DA94D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8593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F21E2B-5D98-4EA4-A506-82DC50DA94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42C886-A7F3-4559-920B-7E71E813BC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Regular" panose="020B0504020101020102"/>
              <a:ea typeface="+mn-ea"/>
              <a:sym typeface="DIN Pro Regular" panose="020B0504020101020102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accent4"/>
                </a:solidFill>
                <a:latin typeface="+mj-lt"/>
                <a:ea typeface="+mn-ea"/>
                <a:cs typeface="DIN Pro Regular" panose="020B0504020101020102"/>
                <a:sym typeface="DIN Pro Regular" panose="020B0504020101020102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351215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887106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7FB06E9-1716-47F0-8CE7-ACCB8B90318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b="14445"/>
          <a:stretch>
            <a:fillRect/>
          </a:stretch>
        </p:blipFill>
        <p:spPr>
          <a:xfrm>
            <a:off x="0" y="1"/>
            <a:ext cx="12191999" cy="5867335"/>
          </a:xfrm>
          <a:custGeom>
            <a:avLst/>
            <a:gdLst>
              <a:gd name="connsiteX0" fmla="*/ 0 w 12191999"/>
              <a:gd name="connsiteY0" fmla="*/ 0 h 5867335"/>
              <a:gd name="connsiteX1" fmla="*/ 12191999 w 12191999"/>
              <a:gd name="connsiteY1" fmla="*/ 0 h 5867335"/>
              <a:gd name="connsiteX2" fmla="*/ 12191999 w 12191999"/>
              <a:gd name="connsiteY2" fmla="*/ 4945992 h 5867335"/>
              <a:gd name="connsiteX3" fmla="*/ 3150413 w 12191999"/>
              <a:gd name="connsiteY3" fmla="*/ 4945992 h 5867335"/>
              <a:gd name="connsiteX4" fmla="*/ 2217725 w 12191999"/>
              <a:gd name="connsiteY4" fmla="*/ 5867335 h 5867335"/>
              <a:gd name="connsiteX5" fmla="*/ 2217725 w 12191999"/>
              <a:gd name="connsiteY5" fmla="*/ 4945992 h 5867335"/>
              <a:gd name="connsiteX6" fmla="*/ 0 w 12191999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5867335">
                <a:moveTo>
                  <a:pt x="0" y="0"/>
                </a:moveTo>
                <a:lnTo>
                  <a:pt x="12191999" y="0"/>
                </a:lnTo>
                <a:lnTo>
                  <a:pt x="12191999" y="4945992"/>
                </a:lnTo>
                <a:lnTo>
                  <a:pt x="3150413" y="4945992"/>
                </a:lnTo>
                <a:lnTo>
                  <a:pt x="2217725" y="5867335"/>
                </a:lnTo>
                <a:lnTo>
                  <a:pt x="2217725" y="4945992"/>
                </a:lnTo>
                <a:lnTo>
                  <a:pt x="0" y="4945992"/>
                </a:lnTo>
                <a:close/>
              </a:path>
            </a:pathLst>
          </a:custGeom>
        </p:spPr>
      </p:pic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1172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CADA59A-F4CC-496C-9B7D-EE5FBAE2E52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61630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3CADA59A-F4CC-496C-9B7D-EE5FBAE2E5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A57CBAB-9F6C-45E1-AD24-B8823692E22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n-ea"/>
              <a:sym typeface="DIN Pro Cond Bold" panose="020B0806020101010102" pitchFamily="34" charset="-5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1FC92-03BD-47EF-BE19-F4FDEE7AB5A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n-ea"/>
                <a:cs typeface="DIN Pro Regular" panose="020B0504020101020102"/>
                <a:sym typeface="DIN Pro Regular" panose="020B0504020101020102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j-lt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j-lt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j-lt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26265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DD13E0-BAA5-440F-936E-E81764A218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33162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DD13E0-BAA5-440F-936E-E81764A218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F93B9D1-AEC2-4755-91C4-8FCD0B4E0A5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3323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7954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4B460DD-C56A-4EF4-BE2A-E2C6104DC0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462419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9" imgH="360" progId="TCLayout.ActiveDocument.1">
                  <p:embed/>
                </p:oleObj>
              </mc:Choice>
              <mc:Fallback>
                <p:oleObj name="think-cell Slide" r:id="rId3" imgW="359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4B460DD-C56A-4EF4-BE2A-E2C6104DC0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618297"/>
            <a:ext cx="2819400" cy="168103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 dirty="0">
                <a:solidFill>
                  <a:schemeClr val="tx2"/>
                </a:solidFill>
                <a:latin typeface="+mj-lt"/>
                <a:sym typeface="DIN Pro Regular" panose="020B0504020101020102"/>
              </a:rPr>
              <a:t>TABLE OF CONTENTS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28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adien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84AC9F3-BFCF-4140-8CB4-016BA6FBD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928618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9" imgH="360" progId="TCLayout.ActiveDocument.1">
                  <p:embed/>
                </p:oleObj>
              </mc:Choice>
              <mc:Fallback>
                <p:oleObj name="think-cell Slide" r:id="rId3" imgW="359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84AC9F3-BFCF-4140-8CB4-016BA6FBD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30471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FB58A04-2BC2-4627-9DFB-4812C5D8FA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4517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9" imgH="360" progId="TCLayout.ActiveDocument.1">
                  <p:embed/>
                </p:oleObj>
              </mc:Choice>
              <mc:Fallback>
                <p:oleObj name="think-cell Slide" r:id="rId3" imgW="359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FB58A04-2BC2-4627-9DFB-4812C5D8FA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383370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647887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j-lt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j-lt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1" name="Rectangle 10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2" name="Rectangle 11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0" y="907199"/>
            <a:ext cx="3448800" cy="12204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bg1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1311511" y="1115416"/>
            <a:ext cx="2085058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bg1"/>
                </a:solidFill>
                <a:latin typeface="+mj-lt"/>
                <a:sym typeface="DIN Pro Regular" panose="020B0504020101020102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0497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707006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DIN Pro Regular" panose="020B0504020101020102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30003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34746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j-lt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j-lt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j-lt"/>
                <a:sym typeface="DIN Pro Regular" panose="020B0504020101020102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91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61543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0" y="3207715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+mj-lt"/>
                <a:sym typeface="DIN Pro Regular" panose="020B0504020101020102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0453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92884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0" name="Rectangle 9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chemeClr val="accent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000" y="907198"/>
            <a:ext cx="3448800" cy="122046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accent4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1311511" y="1115416"/>
            <a:ext cx="2085058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latin typeface="+mj-lt"/>
                <a:sym typeface="DIN Pro Regular" panose="020B0504020101020102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069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87677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DIN Pro Regular" panose="020B0504020101020102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394034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B57CD3E-F39C-429A-8CCF-A268F2EA774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24322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B57CD3E-F39C-429A-8CCF-A268F2EA7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59F3BE-23E1-497E-BECD-ADBD8265D19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63E2C-09BA-467C-8F89-19697E8334D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j-lt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j-lt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05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32591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  <a:latin typeface="+mj-lt"/>
                <a:sym typeface="DIN Pro Regular" panose="020B0504020101020102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accent4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77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82614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30000" y="3015402"/>
            <a:ext cx="2679257" cy="609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+mj-lt"/>
                <a:sym typeface="DIN Pro Regular" panose="020B0504020101020102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7333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44238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618297"/>
            <a:ext cx="2819400" cy="168103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 dirty="0">
                <a:solidFill>
                  <a:schemeClr val="tx2"/>
                </a:solidFill>
                <a:latin typeface="+mj-lt"/>
                <a:sym typeface="DIN Pro Regular" panose="020B0504020101020102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j-lt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j-lt"/>
              <a:ea typeface="+mn-ea"/>
              <a:cs typeface="+mn-cs"/>
              <a:sym typeface="DIN Pro Regular" panose="020B0504020101020102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0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Объект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0" y="-25400"/>
            <a:ext cx="2777067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выделение+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Tab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строку и нажмите 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Shift+Tab.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383119" y="1268414"/>
            <a:ext cx="11425765" cy="5076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861928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12192000" y="-25400"/>
            <a:ext cx="2777067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>
              <a:buClr>
                <a:srgbClr val="004077"/>
              </a:buClr>
              <a:buSzPct val="90000"/>
              <a:buFont typeface="Wingdings" pitchFamily="2" charset="2"/>
              <a:buNone/>
              <a:defRPr/>
            </a:pPr>
            <a:r>
              <a:rPr lang="ru-RU" sz="1200">
                <a:solidFill>
                  <a:srgbClr val="3C3C3C"/>
                </a:solidFill>
              </a:rPr>
              <a:t>Располагайте </a:t>
            </a:r>
            <a:br>
              <a:rPr lang="ru-RU" sz="1200">
                <a:solidFill>
                  <a:srgbClr val="3C3C3C"/>
                </a:solidFill>
              </a:rPr>
            </a:br>
            <a:r>
              <a:rPr lang="ru-RU" sz="1200">
                <a:solidFill>
                  <a:srgbClr val="3C3C3C"/>
                </a:solidFill>
              </a:rPr>
              <a:t>объекты в рамках модульной сетки, </a:t>
            </a:r>
            <a:br>
              <a:rPr lang="ru-RU" sz="1200">
                <a:solidFill>
                  <a:srgbClr val="3C3C3C"/>
                </a:solidFill>
              </a:rPr>
            </a:br>
            <a:r>
              <a:rPr lang="ru-RU" sz="1200">
                <a:solidFill>
                  <a:srgbClr val="3C3C3C"/>
                </a:solidFill>
              </a:rPr>
              <a:t>заданной направляющими. </a:t>
            </a:r>
          </a:p>
          <a:p>
            <a:pPr>
              <a:spcBef>
                <a:spcPts val="300"/>
              </a:spcBef>
              <a:buClr>
                <a:srgbClr val="004077"/>
              </a:buClr>
              <a:buSzPct val="90000"/>
              <a:buFont typeface="Wingdings" pitchFamily="2" charset="2"/>
              <a:buNone/>
              <a:defRPr/>
            </a:pPr>
            <a:r>
              <a:rPr lang="ru-RU" sz="1200">
                <a:solidFill>
                  <a:srgbClr val="3C3C3C"/>
                </a:solidFill>
              </a:rPr>
              <a:t>Для отображения/</a:t>
            </a:r>
            <a:br>
              <a:rPr lang="ru-RU" sz="1200">
                <a:solidFill>
                  <a:srgbClr val="3C3C3C"/>
                </a:solidFill>
              </a:rPr>
            </a:br>
            <a:r>
              <a:rPr lang="ru-RU" sz="1200">
                <a:solidFill>
                  <a:srgbClr val="3C3C3C"/>
                </a:solidFill>
              </a:rPr>
              <a:t>скрытия направляющих используйте Alt+F9.</a:t>
            </a:r>
          </a:p>
        </p:txBody>
      </p:sp>
    </p:spTree>
    <p:extLst>
      <p:ext uri="{BB962C8B-B14F-4D97-AF65-F5344CB8AC3E}">
        <p14:creationId xmlns:p14="http://schemas.microsoft.com/office/powerpoint/2010/main" val="1196322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82037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C380CFC-DCA9-4428-80D7-4A5C42D2A52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8"/>
            <a:ext cx="12192000" cy="6858000"/>
          </a:xfrm>
          <a:prstGeom prst="rect">
            <a:avLst/>
          </a:prstGeom>
        </p:spPr>
      </p:pic>
      <p:sp>
        <p:nvSpPr>
          <p:cNvPr id="78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957600" y="2176527"/>
            <a:ext cx="10523200" cy="31384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3000"/>
              </a:lnSpc>
              <a:defRPr sz="5400" baseline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Title in Title Case</a:t>
            </a:r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957600" y="6207842"/>
            <a:ext cx="10523200" cy="327148"/>
          </a:xfrm>
          <a:prstGeom prst="rect">
            <a:avLst/>
          </a:prstGeom>
          <a:noFill/>
        </p:spPr>
        <p:txBody>
          <a:bodyPr anchor="ctr"/>
          <a:lstStyle>
            <a:lvl1pPr algn="l">
              <a:lnSpc>
                <a:spcPct val="110000"/>
              </a:lnSpc>
              <a:buNone/>
              <a:defRPr sz="1200" b="1" cap="all" baseline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/>
              <a:t>Click to edit date/place</a:t>
            </a:r>
          </a:p>
        </p:txBody>
      </p:sp>
      <p:sp>
        <p:nvSpPr>
          <p:cNvPr id="7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957600" y="5425856"/>
            <a:ext cx="10523200" cy="43619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10000"/>
              </a:lnSpc>
              <a:buNone/>
              <a:defRPr sz="1600" baseline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in sentence case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E45EB92-096F-429D-BE26-DCB99EB5B90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47738" y="-42942"/>
            <a:ext cx="3944262" cy="19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E378BFD-74A1-45D1-87C1-1D801FC7828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92270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F460A33-C675-4F36-8E8E-43D7BBBDAEF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DIN Pro Regular" panose="020B0504020101020102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0348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Gradient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43C7DAC-DF4A-4449-86A2-2461625980F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DF99CA4-CA8E-4BFA-B7C9-74DB5A95ACA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rot="5400000" flipH="1">
            <a:off x="5701152" y="-5158528"/>
            <a:ext cx="635725" cy="12038031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3505175" y="230845"/>
            <a:ext cx="5412582" cy="73068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1" y="1178350"/>
            <a:ext cx="12192000" cy="56796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35940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00093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C380CFC-DCA9-4428-80D7-4A5C42D2A52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8"/>
            <a:ext cx="12192000" cy="6858000"/>
          </a:xfrm>
          <a:prstGeom prst="rect">
            <a:avLst/>
          </a:prstGeom>
        </p:spPr>
      </p:pic>
      <p:sp>
        <p:nvSpPr>
          <p:cNvPr id="78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957600" y="2176527"/>
            <a:ext cx="10523200" cy="31384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3000"/>
              </a:lnSpc>
              <a:defRPr sz="5400" baseline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Title in Title Case</a:t>
            </a:r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957600" y="6207842"/>
            <a:ext cx="10523200" cy="327148"/>
          </a:xfrm>
          <a:prstGeom prst="rect">
            <a:avLst/>
          </a:prstGeom>
          <a:noFill/>
        </p:spPr>
        <p:txBody>
          <a:bodyPr anchor="ctr"/>
          <a:lstStyle>
            <a:lvl1pPr algn="l">
              <a:lnSpc>
                <a:spcPct val="110000"/>
              </a:lnSpc>
              <a:buNone/>
              <a:defRPr sz="1200" b="1" cap="all" baseline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/>
              <a:t>Click to edit date/place</a:t>
            </a:r>
          </a:p>
        </p:txBody>
      </p:sp>
      <p:sp>
        <p:nvSpPr>
          <p:cNvPr id="7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957600" y="5425856"/>
            <a:ext cx="10523200" cy="43619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10000"/>
              </a:lnSpc>
              <a:buNone/>
              <a:defRPr sz="1600" baseline="0">
                <a:solidFill>
                  <a:srgbClr val="FFFFFF"/>
                </a:solidFill>
                <a:latin typeface="+mj-lt"/>
                <a:sym typeface="DIN Pro Regular" panose="020B050402010102010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in sentence case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E45EB92-096F-429D-BE26-DCB99EB5B90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47738" y="-42942"/>
            <a:ext cx="3944262" cy="19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E378BFD-74A1-45D1-87C1-1D801FC7828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362199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F460A33-C675-4F36-8E8E-43D7BBBDAEF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DIN Pro Regular" panose="020B0504020101020102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88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DC0CA94-813A-4312-8268-A6FC8CF05F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5921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DC0CA94-813A-4312-8268-A6FC8CF05F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0B57EF9-C21E-4B51-9C4A-3FBD4F29262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j-lt"/>
              <a:sym typeface="DIN Pro Regular" panose="020B0504020101020102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717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Gradient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43C7DAC-DF4A-4449-86A2-2461625980F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DF99CA4-CA8E-4BFA-B7C9-74DB5A95ACA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rot="5400000" flipH="1">
            <a:off x="5701152" y="-5158528"/>
            <a:ext cx="635725" cy="12038031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3505175" y="230845"/>
            <a:ext cx="5412582" cy="73068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1" y="1178350"/>
            <a:ext cx="12192000" cy="56796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393626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6141875-E202-44B3-8C33-B115B9A0425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72892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6141875-E202-44B3-8C33-B115B9A042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4D5F813-575B-43D7-AB8C-80991C7CBE9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DIN Pro Regular" panose="020B0504020101020102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61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43C7DAC-DF4A-4449-86A2-2461625980F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2255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43C7DAC-DF4A-4449-86A2-2461625980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DF99CA4-CA8E-4BFA-B7C9-74DB5A95ACA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0" i="0" baseline="0" dirty="0">
              <a:solidFill>
                <a:srgbClr val="FFFFFF"/>
              </a:solidFill>
              <a:latin typeface="DIN Pro Regular" panose="020B0504020101020102"/>
              <a:ea typeface="+mj-ea"/>
              <a:cs typeface="+mj-cs"/>
              <a:sym typeface="DIN Pro Regular" panose="020B0504020101020102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sym typeface="DIN Pro Regular" panose="020B0504020101020102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sym typeface="DIN Pro Regular" panose="020B0504020101020102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417091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2"/>
            </p:custDataLst>
            <p:extLst>
              <p:ext uri="{D42A27DB-BD31-4B8C-83A1-F6EECF244321}">
                <p14:modId xmlns:p14="http://schemas.microsoft.com/office/powerpoint/2010/main" val="38514163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4" imgW="270" imgH="270" progId="TCLayout.ActiveDocument.1">
                  <p:embed/>
                </p:oleObj>
              </mc:Choice>
              <mc:Fallback>
                <p:oleObj name="think-cell Slide" r:id="rId7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7385A9A-D6F7-4C49-8BC6-2B822554EAEF}"/>
              </a:ext>
            </a:extLst>
          </p:cNvPr>
          <p:cNvSpPr/>
          <p:nvPr userDrawn="1">
            <p:custDataLst>
              <p:tags r:id="rId7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sym typeface="DIN Pro Regular" panose="020B0504020101020102"/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Pro Regular" panose="020B0504020101020102"/>
                <a:ea typeface="+mn-ea"/>
                <a:cs typeface="+mn-cs"/>
                <a:sym typeface="DIN Pro Regular" panose="020B0504020101020102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Pro Regular" panose="020B0504020101020102"/>
              <a:ea typeface="+mn-ea"/>
              <a:cs typeface="+mn-cs"/>
              <a:sym typeface="DIN Pro Regular" panose="020B050402010102010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</p:spTree>
    <p:extLst>
      <p:ext uri="{BB962C8B-B14F-4D97-AF65-F5344CB8AC3E}">
        <p14:creationId xmlns:p14="http://schemas.microsoft.com/office/powerpoint/2010/main" val="143892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  <p:sldLayoutId id="2147483714" r:id="rId53"/>
    <p:sldLayoutId id="2147483715" r:id="rId54"/>
    <p:sldLayoutId id="2147483716" r:id="rId55"/>
    <p:sldLayoutId id="2147483717" r:id="rId56"/>
    <p:sldLayoutId id="2147483718" r:id="rId57"/>
    <p:sldLayoutId id="2147483719" r:id="rId58"/>
    <p:sldLayoutId id="2147483720" r:id="rId59"/>
    <p:sldLayoutId id="2147483721" r:id="rId60"/>
    <p:sldLayoutId id="2147483722" r:id="rId61"/>
    <p:sldLayoutId id="2147483723" r:id="rId62"/>
    <p:sldLayoutId id="2147483725" r:id="rId63"/>
    <p:sldLayoutId id="2147483727" r:id="rId64"/>
    <p:sldLayoutId id="2147483660" r:id="rId65"/>
    <p:sldLayoutId id="2147483729" r:id="rId66"/>
    <p:sldLayoutId id="2147483731" r:id="rId67"/>
    <p:sldLayoutId id="2147483745" r:id="rId68"/>
    <p:sldLayoutId id="2147483746" r:id="rId69"/>
    <p:sldLayoutId id="2147483748" r:id="rId7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2"/>
          </a:solidFill>
          <a:latin typeface="+mj-lt"/>
          <a:ea typeface="+mj-ea"/>
          <a:cs typeface="+mj-cs"/>
          <a:sym typeface="DIN Pro Regular" panose="020B0504020101020102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DIN Pro Regular" panose="020B0504020101020102"/>
          <a:ea typeface="+mn-ea"/>
          <a:cs typeface="+mn-cs"/>
          <a:sym typeface="DIN Pro Regular" panose="020B0504020101020102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DIN Pro Regular" panose="020B0504020101020102"/>
          <a:ea typeface="+mn-ea"/>
          <a:cs typeface="+mn-cs"/>
          <a:sym typeface="DIN Pro Regular" panose="020B0504020101020102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tx1"/>
          </a:solidFill>
          <a:latin typeface="DIN Pro Regular" panose="020B0504020101020102"/>
          <a:ea typeface="+mn-ea"/>
          <a:cs typeface="+mn-cs"/>
          <a:sym typeface="DIN Pro Regular" panose="020B0504020101020102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DIN Pro Regular" panose="020B0504020101020102"/>
          <a:ea typeface="+mn-ea"/>
          <a:cs typeface="+mn-cs"/>
          <a:sym typeface="DIN Pro Regular" panose="020B0504020101020102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DIN Pro Regular" panose="020B0504020101020102"/>
          <a:ea typeface="+mn-ea"/>
          <a:cs typeface="+mn-cs"/>
          <a:sym typeface="DIN Pro Regular" panose="020B0504020101020102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DIN Pro Regular" panose="020B0504020101020102"/>
          <a:ea typeface="+mn-ea"/>
          <a:cs typeface="+mn-cs"/>
          <a:sym typeface="DIN Pro Regular" panose="020B0504020101020102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DIN Pro Regular" panose="020B0504020101020102"/>
          <a:ea typeface="+mn-ea"/>
          <a:cs typeface="+mn-cs"/>
          <a:sym typeface="DIN Pro Regular" panose="020B0504020101020102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DIN Pro Regular" panose="020B0504020101020102"/>
          <a:ea typeface="+mn-ea"/>
          <a:cs typeface="+mn-cs"/>
          <a:sym typeface="DIN Pro Regular" panose="020B0504020101020102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DIN Pro Regular" panose="020B0504020101020102"/>
          <a:ea typeface="+mn-ea"/>
          <a:cs typeface="+mn-cs"/>
          <a:sym typeface="DIN Pro Regular" panose="020B050402010102010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7" Type="http://schemas.openxmlformats.org/officeDocument/2006/relationships/image" Target="../media/image18.emf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oleObject" Target="../embeddings/oleObject74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image" Target="../media/image18.emf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oleObject" Target="../embeddings/oleObject72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29.xml"/><Relationship Id="rId7" Type="http://schemas.openxmlformats.org/officeDocument/2006/relationships/image" Target="../media/image18.emf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oleObject" Target="../embeddings/oleObject73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40.png"/><Relationship Id="rId11" Type="http://schemas.openxmlformats.org/officeDocument/2006/relationships/image" Target="../media/image23.jpeg"/><Relationship Id="rId5" Type="http://schemas.openxmlformats.org/officeDocument/2006/relationships/image" Target="../media/image301.png"/><Relationship Id="rId10" Type="http://schemas.openxmlformats.org/officeDocument/2006/relationships/image" Target="../media/image210.png"/><Relationship Id="rId4" Type="http://schemas.openxmlformats.org/officeDocument/2006/relationships/image" Target="../media/image241.png"/><Relationship Id="rId9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C06B5-1A28-4E7A-B1A1-768413C5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257221"/>
            <a:ext cx="11413757" cy="610499"/>
          </a:xfrm>
        </p:spPr>
        <p:txBody>
          <a:bodyPr>
            <a:normAutofit/>
          </a:bodyPr>
          <a:lstStyle/>
          <a:p>
            <a:r>
              <a:rPr lang="en-US" dirty="0"/>
              <a:t>QR </a:t>
            </a:r>
            <a:r>
              <a:rPr lang="ru-RU" dirty="0"/>
              <a:t>коды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8AB845B-D209-8B88-8998-E67F4C855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977" y="1308650"/>
            <a:ext cx="3942482" cy="3980634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2D78EB3-751C-143E-44E4-8166320A0C03}"/>
              </a:ext>
            </a:extLst>
          </p:cNvPr>
          <p:cNvSpPr/>
          <p:nvPr/>
        </p:nvSpPr>
        <p:spPr>
          <a:xfrm>
            <a:off x="8453930" y="5318517"/>
            <a:ext cx="4447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Arial" panose="020B0604020202020204" pitchFamily="34" charset="0"/>
              </a:rPr>
              <a:t>Задание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E252F59-9FD7-3505-704C-415A92009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0" y="1308650"/>
            <a:ext cx="3980634" cy="3980634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842487D-1BD3-63A7-848B-B386BDD6CC34}"/>
              </a:ext>
            </a:extLst>
          </p:cNvPr>
          <p:cNvSpPr/>
          <p:nvPr/>
        </p:nvSpPr>
        <p:spPr>
          <a:xfrm>
            <a:off x="1570853" y="5318517"/>
            <a:ext cx="4447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Arial" panose="020B0604020202020204" pitchFamily="34" charset="0"/>
              </a:rPr>
              <a:t>Телеграм-канал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0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86" imgH="286" progId="TCLayout.ActiveDocument.1">
                  <p:embed/>
                </p:oleObj>
              </mc:Choice>
              <mc:Fallback>
                <p:oleObj name="think-cell Slide" r:id="rId6" imgW="286" imgH="28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72F8A68-1CFC-40B9-9BC0-8CB6D0D6890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540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209233" y="2959763"/>
            <a:ext cx="80543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0" dirty="0">
                <a:solidFill>
                  <a:schemeClr val="bg1"/>
                </a:solidFill>
                <a:effectLst/>
                <a:latin typeface="Helvetica Neue"/>
              </a:rPr>
              <a:t>Спасибо за внимание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942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86" imgH="286" progId="TCLayout.ActiveDocument.1">
                  <p:embed/>
                </p:oleObj>
              </mc:Choice>
              <mc:Fallback>
                <p:oleObj name="think-cell Slide" r:id="rId6" imgW="286" imgH="286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72F8A68-1CFC-40B9-9BC0-8CB6D0D6890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540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41220" y="2665039"/>
            <a:ext cx="80543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Helvetica Neue"/>
              </a:rPr>
              <a:t>Виртуальная </a:t>
            </a:r>
            <a:r>
              <a:rPr lang="ru-RU" sz="3200" b="1" dirty="0" err="1">
                <a:solidFill>
                  <a:schemeClr val="bg1"/>
                </a:solidFill>
                <a:latin typeface="Helvetica Neue"/>
              </a:rPr>
              <a:t>расходометрия</a:t>
            </a:r>
            <a:r>
              <a:rPr lang="ru-RU" sz="3200" b="1" dirty="0">
                <a:solidFill>
                  <a:schemeClr val="bg1"/>
                </a:solidFill>
                <a:latin typeface="Helvetica Neue"/>
              </a:rPr>
              <a:t> для скважин, оснащенных ЭЦН</a:t>
            </a:r>
            <a:endParaRPr lang="ru-RU" sz="3200" b="1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81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86" imgH="286" progId="TCLayout.ActiveDocument.1">
                  <p:embed/>
                </p:oleObj>
              </mc:Choice>
              <mc:Fallback>
                <p:oleObj name="think-cell Slide" r:id="rId6" imgW="286" imgH="28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72F8A68-1CFC-40B9-9BC0-8CB6D0D6890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5400" dirty="0">
              <a:solidFill>
                <a:srgbClr val="FFFFFF"/>
              </a:solidFill>
              <a:latin typeface="DIN Pro Cond Bold" panose="020B0806020101010102" pitchFamily="34" charset="-52"/>
              <a:ea typeface="+mj-ea"/>
              <a:cs typeface="+mj-cs"/>
              <a:sym typeface="DIN Pro Cond Bold" panose="020B0806020101010102" pitchFamily="34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0389" y="2054259"/>
            <a:ext cx="2645651" cy="254474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504051" y="4669700"/>
            <a:ext cx="46879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Бобов Михаил Борисович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Специалист по разработке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ООО </a:t>
            </a:r>
            <a:r>
              <a:rPr lang="ru-RU" sz="1400" b="1" dirty="0" err="1">
                <a:solidFill>
                  <a:schemeClr val="bg1"/>
                </a:solidFill>
              </a:rPr>
              <a:t>Газпромнефть</a:t>
            </a:r>
            <a:r>
              <a:rPr lang="ru-RU" sz="1400" b="1" dirty="0">
                <a:solidFill>
                  <a:schemeClr val="bg1"/>
                </a:solidFill>
              </a:rPr>
              <a:t> – Цифровые решения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9470" y="2054259"/>
            <a:ext cx="2635330" cy="254511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362329" y="4669701"/>
            <a:ext cx="468794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Овсепян Эрик Эдуардович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Специалист по разработке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ru-RU" sz="1400" b="1" dirty="0">
                <a:solidFill>
                  <a:schemeClr val="bg1"/>
                </a:solidFill>
              </a:rPr>
              <a:t>ООО </a:t>
            </a:r>
            <a:r>
              <a:rPr lang="ru-RU" sz="1400" b="1" dirty="0" err="1">
                <a:solidFill>
                  <a:schemeClr val="bg1"/>
                </a:solidFill>
              </a:rPr>
              <a:t>Газпромнефть</a:t>
            </a:r>
            <a:r>
              <a:rPr lang="ru-RU" sz="1400" b="1" dirty="0">
                <a:solidFill>
                  <a:schemeClr val="bg1"/>
                </a:solidFill>
              </a:rPr>
              <a:t> – Цифровые решения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DDC06B5-1A28-4E7A-B1A1-768413C54C6F}"/>
              </a:ext>
            </a:extLst>
          </p:cNvPr>
          <p:cNvSpPr txBox="1">
            <a:spLocks/>
          </p:cNvSpPr>
          <p:nvPr/>
        </p:nvSpPr>
        <p:spPr bwMode="ltGray">
          <a:xfrm>
            <a:off x="343399" y="0"/>
            <a:ext cx="11413757" cy="61049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3000"/>
              </a:lnSpc>
              <a:spcBef>
                <a:spcPct val="0"/>
              </a:spcBef>
              <a:buNone/>
              <a:defRPr sz="540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DIN Pro Regular" panose="020B0504020101020102"/>
              </a:defRPr>
            </a:lvl1pPr>
          </a:lstStyle>
          <a:p>
            <a:r>
              <a:rPr lang="ru-RU" sz="2400" dirty="0"/>
              <a:t>Команда лекторов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52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C06B5-1A28-4E7A-B1A1-768413C5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257221"/>
            <a:ext cx="11413757" cy="610499"/>
          </a:xfrm>
        </p:spPr>
        <p:txBody>
          <a:bodyPr>
            <a:normAutofit/>
          </a:bodyPr>
          <a:lstStyle/>
          <a:p>
            <a:r>
              <a:rPr lang="ru-RU" dirty="0" err="1"/>
              <a:t>Хакатон</a:t>
            </a:r>
            <a:r>
              <a:rPr lang="ru-RU" dirty="0"/>
              <a:t> – Это?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83118" y="1241197"/>
            <a:ext cx="44479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Arial" panose="020B0604020202020204" pitchFamily="34" charset="0"/>
              </a:rPr>
              <a:t>Форум для разработчиков, во время которого специалисты из разных областей разработки программного обеспечения (программисты, дизайнеры, менеджеры) сообща решают какую-либо проблему на время.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142" y="1303648"/>
            <a:ext cx="6402930" cy="450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C06B5-1A28-4E7A-B1A1-768413C5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257221"/>
            <a:ext cx="11413757" cy="610499"/>
          </a:xfrm>
        </p:spPr>
        <p:txBody>
          <a:bodyPr>
            <a:normAutofit/>
          </a:bodyPr>
          <a:lstStyle/>
          <a:p>
            <a:r>
              <a:rPr lang="ru-RU" dirty="0"/>
              <a:t>Физические расходомеры</a:t>
            </a:r>
          </a:p>
        </p:txBody>
      </p:sp>
      <p:sp>
        <p:nvSpPr>
          <p:cNvPr id="5" name="Овал 4"/>
          <p:cNvSpPr/>
          <p:nvPr/>
        </p:nvSpPr>
        <p:spPr>
          <a:xfrm>
            <a:off x="1584959" y="1716012"/>
            <a:ext cx="296863" cy="303288"/>
          </a:xfrm>
          <a:prstGeom prst="ellips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028699" y="2844252"/>
            <a:ext cx="296863" cy="303288"/>
          </a:xfrm>
          <a:prstGeom prst="ellips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28699" y="3993447"/>
            <a:ext cx="296863" cy="303288"/>
          </a:xfrm>
          <a:prstGeom prst="ellips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790699" y="5297412"/>
            <a:ext cx="296863" cy="303288"/>
          </a:xfrm>
          <a:prstGeom prst="ellips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838700" y="2858291"/>
            <a:ext cx="723900" cy="708829"/>
          </a:xfrm>
          <a:prstGeom prst="ellipse">
            <a:avLst/>
          </a:prstGeom>
          <a:solidFill>
            <a:schemeClr val="accent5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11" name="Прямая со стрелкой 10"/>
          <p:cNvCxnSpPr>
            <a:stCxn id="5" idx="6"/>
            <a:endCxn id="9" idx="1"/>
          </p:cNvCxnSpPr>
          <p:nvPr/>
        </p:nvCxnSpPr>
        <p:spPr>
          <a:xfrm>
            <a:off x="1881822" y="1867656"/>
            <a:ext cx="3062891" cy="1094441"/>
          </a:xfrm>
          <a:prstGeom prst="straightConnector1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6"/>
            <a:endCxn id="9" idx="2"/>
          </p:cNvCxnSpPr>
          <p:nvPr/>
        </p:nvCxnSpPr>
        <p:spPr>
          <a:xfrm>
            <a:off x="1325562" y="2995896"/>
            <a:ext cx="3513138" cy="216810"/>
          </a:xfrm>
          <a:prstGeom prst="straightConnector1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6"/>
            <a:endCxn id="9" idx="3"/>
          </p:cNvCxnSpPr>
          <p:nvPr/>
        </p:nvCxnSpPr>
        <p:spPr>
          <a:xfrm flipV="1">
            <a:off x="1325562" y="3463314"/>
            <a:ext cx="3619151" cy="681777"/>
          </a:xfrm>
          <a:prstGeom prst="straightConnector1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8" idx="6"/>
            <a:endCxn id="9" idx="4"/>
          </p:cNvCxnSpPr>
          <p:nvPr/>
        </p:nvCxnSpPr>
        <p:spPr>
          <a:xfrm flipV="1">
            <a:off x="2087562" y="3567120"/>
            <a:ext cx="3113088" cy="1881936"/>
          </a:xfrm>
          <a:prstGeom prst="straightConnector1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57300" y="1446035"/>
            <a:ext cx="1047750" cy="2913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1200" dirty="0"/>
              <a:t>Скважина 1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01040" y="2569109"/>
            <a:ext cx="1047750" cy="2913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1200" dirty="0"/>
              <a:t>Скважина 2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70560" y="3701159"/>
            <a:ext cx="1047750" cy="2913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1200" dirty="0"/>
              <a:t>Скважина 3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211580" y="4932123"/>
            <a:ext cx="1047750" cy="2913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1200" dirty="0"/>
              <a:t>Скважина 4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674870" y="2588432"/>
            <a:ext cx="1047750" cy="2913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ru-RU" sz="1200" b="1" dirty="0"/>
              <a:t>АГЗУ</a:t>
            </a:r>
            <a:endParaRPr lang="en-US" sz="12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8032595" y="2588432"/>
            <a:ext cx="35433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Дебит скважины (</a:t>
            </a:r>
            <a:r>
              <a:rPr lang="en-US" sz="1400" b="1" dirty="0"/>
              <a:t>LIQ_RATE)</a:t>
            </a:r>
            <a:r>
              <a:rPr lang="ru-RU" sz="1400" b="1" dirty="0"/>
              <a:t> </a:t>
            </a:r>
            <a:r>
              <a:rPr lang="ru-RU" sz="1400" dirty="0"/>
              <a:t>– сколько продукции добывает скважин за определенный промежуток времени (м3/</a:t>
            </a:r>
            <a:r>
              <a:rPr lang="ru-RU" sz="1400" dirty="0" err="1"/>
              <a:t>сут</a:t>
            </a:r>
            <a:r>
              <a:rPr lang="ru-RU" sz="1400" dirty="0"/>
              <a:t>) – основной показатель работы скважины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4413095" y="5471037"/>
            <a:ext cx="44577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Автоматизированная групповая замерная установка (АГЗУ) </a:t>
            </a:r>
            <a:r>
              <a:rPr lang="ru-RU" sz="1400" dirty="0"/>
              <a:t>предназначена для автоматического периодического определения продукции нефтяных скважин и контроля за их технологическими режимами.</a:t>
            </a:r>
          </a:p>
        </p:txBody>
      </p:sp>
      <p:cxnSp>
        <p:nvCxnSpPr>
          <p:cNvPr id="32" name="Прямая со стрелкой 31"/>
          <p:cNvCxnSpPr>
            <a:stCxn id="9" idx="6"/>
          </p:cNvCxnSpPr>
          <p:nvPr/>
        </p:nvCxnSpPr>
        <p:spPr>
          <a:xfrm>
            <a:off x="5562600" y="3212706"/>
            <a:ext cx="914400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endCxn id="9" idx="1"/>
          </p:cNvCxnSpPr>
          <p:nvPr/>
        </p:nvCxnSpPr>
        <p:spPr>
          <a:xfrm flipH="1" flipV="1">
            <a:off x="4944713" y="2962097"/>
            <a:ext cx="255937" cy="250609"/>
          </a:xfrm>
          <a:prstGeom prst="line">
            <a:avLst/>
          </a:prstGeom>
          <a:ln w="38100">
            <a:solidFill>
              <a:srgbClr val="E71C57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endCxn id="9" idx="2"/>
          </p:cNvCxnSpPr>
          <p:nvPr/>
        </p:nvCxnSpPr>
        <p:spPr>
          <a:xfrm flipH="1">
            <a:off x="4838700" y="3212706"/>
            <a:ext cx="361950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endCxn id="9" idx="3"/>
          </p:cNvCxnSpPr>
          <p:nvPr/>
        </p:nvCxnSpPr>
        <p:spPr>
          <a:xfrm flipH="1">
            <a:off x="4944713" y="3212706"/>
            <a:ext cx="255937" cy="250608"/>
          </a:xfrm>
          <a:prstGeom prst="line">
            <a:avLst/>
          </a:prstGeom>
          <a:ln w="38100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endCxn id="9" idx="4"/>
          </p:cNvCxnSpPr>
          <p:nvPr/>
        </p:nvCxnSpPr>
        <p:spPr>
          <a:xfrm>
            <a:off x="5200650" y="3212706"/>
            <a:ext cx="0" cy="354414"/>
          </a:xfrm>
          <a:prstGeom prst="line">
            <a:avLst/>
          </a:prstGeom>
          <a:ln w="38100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51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07" y="287520"/>
            <a:ext cx="10933350" cy="332399"/>
          </a:xfrm>
        </p:spPr>
        <p:txBody>
          <a:bodyPr/>
          <a:lstStyle/>
          <a:p>
            <a:r>
              <a:rPr lang="ru-RU" dirty="0"/>
              <a:t>Физические расходомеры</a:t>
            </a:r>
          </a:p>
        </p:txBody>
      </p:sp>
      <p:pic>
        <p:nvPicPr>
          <p:cNvPr id="20" name="Picture 2" descr="ООО «Завод «Нефтегазоборудование» - Автоматизированная групповая замерная  установка (АГЗУ)">
            <a:extLst>
              <a:ext uri="{FF2B5EF4-FFF2-40B4-BE49-F238E27FC236}">
                <a16:creationId xmlns:a16="http://schemas.microsoft.com/office/drawing/2014/main" id="{7C9FB8DA-98C4-4E56-A3FA-368E620B2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7" y="982980"/>
            <a:ext cx="7065216" cy="529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8084820" y="274051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Особенности использования АГЗУ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Дорого, т.к. устройство сложное.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Низкая частота замеров.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Низкий охват.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Нехватка АГЗУ. </a:t>
            </a:r>
          </a:p>
        </p:txBody>
      </p:sp>
    </p:spTree>
    <p:extLst>
      <p:ext uri="{BB962C8B-B14F-4D97-AF65-F5344CB8AC3E}">
        <p14:creationId xmlns:p14="http://schemas.microsoft.com/office/powerpoint/2010/main" val="417531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07" y="287520"/>
            <a:ext cx="10933350" cy="332399"/>
          </a:xfrm>
        </p:spPr>
        <p:txBody>
          <a:bodyPr/>
          <a:lstStyle/>
          <a:p>
            <a:r>
              <a:rPr lang="ru-RU" dirty="0"/>
              <a:t>ВИРТУАЛЬНЫЕ расходомеры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4ADFE-8EE5-4B33-83BD-55478EC5DAE9}"/>
              </a:ext>
            </a:extLst>
          </p:cNvPr>
          <p:cNvSpPr txBox="1"/>
          <p:nvPr/>
        </p:nvSpPr>
        <p:spPr>
          <a:xfrm>
            <a:off x="1000290" y="3874770"/>
            <a:ext cx="3672239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90487">
              <a:defRPr sz="1400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sz="1600" dirty="0"/>
              <a:t>Увеличение частоты данных по дебиту скважины с помощью виртуальных замеров позволяет явно отслеживать работу добывающей системы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3211C-FC5F-4CFC-BAB0-72F5465DC4B7}"/>
              </a:ext>
            </a:extLst>
          </p:cNvPr>
          <p:cNvSpPr txBox="1"/>
          <p:nvPr/>
        </p:nvSpPr>
        <p:spPr>
          <a:xfrm>
            <a:off x="7400881" y="3874770"/>
            <a:ext cx="3657208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90487" algn="r">
              <a:defRPr sz="1400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l"/>
            <a:r>
              <a:rPr lang="ru-RU" sz="1600" dirty="0"/>
              <a:t>Виртуальная </a:t>
            </a:r>
            <a:r>
              <a:rPr lang="ru-RU" sz="1600" dirty="0" err="1"/>
              <a:t>расходометрия</a:t>
            </a:r>
            <a:r>
              <a:rPr lang="ru-RU" sz="1600" dirty="0"/>
              <a:t> позволяет наблюдать</a:t>
            </a:r>
            <a:r>
              <a:rPr lang="ru-RU" dirty="0"/>
              <a:t> </a:t>
            </a:r>
            <a:r>
              <a:rPr lang="ru-RU" sz="1600" dirty="0"/>
              <a:t>изменение в режиме</a:t>
            </a:r>
            <a:r>
              <a:rPr lang="ru-RU" dirty="0"/>
              <a:t> </a:t>
            </a:r>
            <a:r>
              <a:rPr lang="ru-RU" sz="1600" dirty="0"/>
              <a:t>работы скважины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3863340" y="2840857"/>
            <a:ext cx="1129529" cy="8115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D4ADFE-8EE5-4B33-83BD-55478EC5DAE9}"/>
              </a:ext>
            </a:extLst>
          </p:cNvPr>
          <p:cNvSpPr txBox="1"/>
          <p:nvPr/>
        </p:nvSpPr>
        <p:spPr>
          <a:xfrm>
            <a:off x="4361311" y="1695145"/>
            <a:ext cx="3672239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90487">
              <a:defRPr sz="1400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sz="1800" dirty="0">
                <a:solidFill>
                  <a:schemeClr val="tx2"/>
                </a:solidFill>
              </a:rPr>
              <a:t>Виртуальный расходомер – определение дебита жидкости по косвенным параметрам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6943590" y="2826119"/>
            <a:ext cx="1089960" cy="91530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6885903" y="3627120"/>
            <a:ext cx="4161535" cy="291846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C06B5-1A28-4E7A-B1A1-768413C5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88641"/>
            <a:ext cx="11413757" cy="610499"/>
          </a:xfrm>
        </p:spPr>
        <p:txBody>
          <a:bodyPr>
            <a:normAutofit/>
          </a:bodyPr>
          <a:lstStyle/>
          <a:p>
            <a:r>
              <a:rPr lang="ru-RU" dirty="0"/>
              <a:t>Исходные данные</a:t>
            </a:r>
          </a:p>
        </p:txBody>
      </p:sp>
      <p:grpSp>
        <p:nvGrpSpPr>
          <p:cNvPr id="521" name="Группа 520">
            <a:extLst>
              <a:ext uri="{FF2B5EF4-FFF2-40B4-BE49-F238E27FC236}">
                <a16:creationId xmlns:a16="http://schemas.microsoft.com/office/drawing/2014/main" id="{6D3B7124-D746-4B8D-9085-B34906F3FD6D}"/>
              </a:ext>
            </a:extLst>
          </p:cNvPr>
          <p:cNvGrpSpPr/>
          <p:nvPr/>
        </p:nvGrpSpPr>
        <p:grpSpPr>
          <a:xfrm>
            <a:off x="613906" y="1344025"/>
            <a:ext cx="3878252" cy="4718027"/>
            <a:chOff x="542349" y="1773517"/>
            <a:chExt cx="3392212" cy="4582833"/>
          </a:xfrm>
        </p:grpSpPr>
        <p:grpSp>
          <p:nvGrpSpPr>
            <p:cNvPr id="522" name="Group 4">
              <a:extLst>
                <a:ext uri="{FF2B5EF4-FFF2-40B4-BE49-F238E27FC236}">
                  <a16:creationId xmlns:a16="http://schemas.microsoft.com/office/drawing/2014/main" id="{E648BBEE-7E94-4032-9325-F3FCE017A387}"/>
                </a:ext>
              </a:extLst>
            </p:cNvPr>
            <p:cNvGrpSpPr/>
            <p:nvPr/>
          </p:nvGrpSpPr>
          <p:grpSpPr>
            <a:xfrm>
              <a:off x="542349" y="1773517"/>
              <a:ext cx="3392212" cy="4582833"/>
              <a:chOff x="187750" y="1012639"/>
              <a:chExt cx="3392212" cy="4582833"/>
            </a:xfrm>
          </p:grpSpPr>
          <p:cxnSp>
            <p:nvCxnSpPr>
              <p:cNvPr id="529" name="Straight Connector 6">
                <a:extLst>
                  <a:ext uri="{FF2B5EF4-FFF2-40B4-BE49-F238E27FC236}">
                    <a16:creationId xmlns:a16="http://schemas.microsoft.com/office/drawing/2014/main" id="{012259FF-E9E5-4BE6-B5F5-11CB26123D26}"/>
                  </a:ext>
                </a:extLst>
              </p:cNvPr>
              <p:cNvCxnSpPr/>
              <p:nvPr/>
            </p:nvCxnSpPr>
            <p:spPr>
              <a:xfrm>
                <a:off x="187750" y="2487875"/>
                <a:ext cx="6656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7">
                <a:extLst>
                  <a:ext uri="{FF2B5EF4-FFF2-40B4-BE49-F238E27FC236}">
                    <a16:creationId xmlns:a16="http://schemas.microsoft.com/office/drawing/2014/main" id="{BFA4F4F3-1C47-4D3F-A5FC-047D6ECFF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1110" y="2487875"/>
                <a:ext cx="1769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8">
                <a:extLst>
                  <a:ext uri="{FF2B5EF4-FFF2-40B4-BE49-F238E27FC236}">
                    <a16:creationId xmlns:a16="http://schemas.microsoft.com/office/drawing/2014/main" id="{2A0551FF-79B7-4FE7-B1EF-3A53893647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3440" y="2225382"/>
                <a:ext cx="0" cy="29142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9">
                <a:extLst>
                  <a:ext uri="{FF2B5EF4-FFF2-40B4-BE49-F238E27FC236}">
                    <a16:creationId xmlns:a16="http://schemas.microsoft.com/office/drawing/2014/main" id="{A1CEC2B3-5537-4243-833C-5DDBAAAAC4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110" y="2225382"/>
                <a:ext cx="0" cy="29142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10">
                <a:extLst>
                  <a:ext uri="{FF2B5EF4-FFF2-40B4-BE49-F238E27FC236}">
                    <a16:creationId xmlns:a16="http://schemas.microsoft.com/office/drawing/2014/main" id="{048BE994-C32B-4E95-9A74-0C793F9049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020" y="5139635"/>
                <a:ext cx="17629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34" name="Group 11">
                <a:extLst>
                  <a:ext uri="{FF2B5EF4-FFF2-40B4-BE49-F238E27FC236}">
                    <a16:creationId xmlns:a16="http://schemas.microsoft.com/office/drawing/2014/main" id="{C1F5C4FB-EA90-4C1F-B3A2-79C09D9D9582}"/>
                  </a:ext>
                </a:extLst>
              </p:cNvPr>
              <p:cNvGrpSpPr/>
              <p:nvPr/>
            </p:nvGrpSpPr>
            <p:grpSpPr>
              <a:xfrm>
                <a:off x="1589410" y="4960989"/>
                <a:ext cx="173140" cy="142240"/>
                <a:chOff x="1589410" y="4444154"/>
                <a:chExt cx="173140" cy="142240"/>
              </a:xfrm>
            </p:grpSpPr>
            <p:cxnSp>
              <p:nvCxnSpPr>
                <p:cNvPr id="596" name="Straight Connector 95">
                  <a:extLst>
                    <a:ext uri="{FF2B5EF4-FFF2-40B4-BE49-F238E27FC236}">
                      <a16:creationId xmlns:a16="http://schemas.microsoft.com/office/drawing/2014/main" id="{4A46AE4F-0EBF-4681-8599-08D648B113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89410" y="4586394"/>
                  <a:ext cx="17314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Straight Connector 96">
                  <a:extLst>
                    <a:ext uri="{FF2B5EF4-FFF2-40B4-BE49-F238E27FC236}">
                      <a16:creationId xmlns:a16="http://schemas.microsoft.com/office/drawing/2014/main" id="{BD34B6C2-DBC4-48C6-8211-25D51F1C30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89410" y="4444154"/>
                  <a:ext cx="17314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Straight Connector 97">
                  <a:extLst>
                    <a:ext uri="{FF2B5EF4-FFF2-40B4-BE49-F238E27FC236}">
                      <a16:creationId xmlns:a16="http://schemas.microsoft.com/office/drawing/2014/main" id="{7D5A20F3-D9D4-4A84-99DD-8A944A52DE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89410" y="4518661"/>
                  <a:ext cx="17314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5" name="Group 12">
                <a:extLst>
                  <a:ext uri="{FF2B5EF4-FFF2-40B4-BE49-F238E27FC236}">
                    <a16:creationId xmlns:a16="http://schemas.microsoft.com/office/drawing/2014/main" id="{80B968EC-7884-4C6A-ACB8-938128F4A01B}"/>
                  </a:ext>
                </a:extLst>
              </p:cNvPr>
              <p:cNvGrpSpPr/>
              <p:nvPr/>
            </p:nvGrpSpPr>
            <p:grpSpPr>
              <a:xfrm>
                <a:off x="763913" y="4960992"/>
                <a:ext cx="173140" cy="142240"/>
                <a:chOff x="1589410" y="4444154"/>
                <a:chExt cx="173140" cy="142240"/>
              </a:xfrm>
            </p:grpSpPr>
            <p:cxnSp>
              <p:nvCxnSpPr>
                <p:cNvPr id="593" name="Straight Connector 92">
                  <a:extLst>
                    <a:ext uri="{FF2B5EF4-FFF2-40B4-BE49-F238E27FC236}">
                      <a16:creationId xmlns:a16="http://schemas.microsoft.com/office/drawing/2014/main" id="{EB3CDB6E-6765-4690-8741-9A1C0007B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89410" y="4586394"/>
                  <a:ext cx="17314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Straight Connector 93">
                  <a:extLst>
                    <a:ext uri="{FF2B5EF4-FFF2-40B4-BE49-F238E27FC236}">
                      <a16:creationId xmlns:a16="http://schemas.microsoft.com/office/drawing/2014/main" id="{DF3E7A7C-EE22-4031-9E62-52CDDE4DF8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89410" y="4444154"/>
                  <a:ext cx="17314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Straight Connector 94">
                  <a:extLst>
                    <a:ext uri="{FF2B5EF4-FFF2-40B4-BE49-F238E27FC236}">
                      <a16:creationId xmlns:a16="http://schemas.microsoft.com/office/drawing/2014/main" id="{5AA14113-E920-43D1-ADEE-C6ED7FC35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89410" y="4518661"/>
                  <a:ext cx="17314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6" name="Straight Connector 13">
                <a:extLst>
                  <a:ext uri="{FF2B5EF4-FFF2-40B4-BE49-F238E27FC236}">
                    <a16:creationId xmlns:a16="http://schemas.microsoft.com/office/drawing/2014/main" id="{89B613C6-E88A-4AF3-A792-C7A18BFE64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460" y="1776033"/>
                <a:ext cx="0" cy="22407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14">
                <a:extLst>
                  <a:ext uri="{FF2B5EF4-FFF2-40B4-BE49-F238E27FC236}">
                    <a16:creationId xmlns:a16="http://schemas.microsoft.com/office/drawing/2014/main" id="{9CFB6CE6-A0B1-441F-BFDE-9942B60FD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5960" y="1769682"/>
                <a:ext cx="0" cy="22471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38" name="Group 16">
                <a:extLst>
                  <a:ext uri="{FF2B5EF4-FFF2-40B4-BE49-F238E27FC236}">
                    <a16:creationId xmlns:a16="http://schemas.microsoft.com/office/drawing/2014/main" id="{1A0C9CD0-CB06-4AD4-BF38-2EFF9FB5F58D}"/>
                  </a:ext>
                </a:extLst>
              </p:cNvPr>
              <p:cNvGrpSpPr/>
              <p:nvPr/>
            </p:nvGrpSpPr>
            <p:grpSpPr>
              <a:xfrm>
                <a:off x="690337" y="2042505"/>
                <a:ext cx="160147" cy="182877"/>
                <a:chOff x="690337" y="1525670"/>
                <a:chExt cx="160147" cy="182877"/>
              </a:xfrm>
            </p:grpSpPr>
            <p:cxnSp>
              <p:nvCxnSpPr>
                <p:cNvPr id="587" name="Straight Connector 82">
                  <a:extLst>
                    <a:ext uri="{FF2B5EF4-FFF2-40B4-BE49-F238E27FC236}">
                      <a16:creationId xmlns:a16="http://schemas.microsoft.com/office/drawing/2014/main" id="{02A76810-10D8-4F3E-8D35-F81194447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0337" y="1708547"/>
                  <a:ext cx="1601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Straight Connector 83">
                  <a:extLst>
                    <a:ext uri="{FF2B5EF4-FFF2-40B4-BE49-F238E27FC236}">
                      <a16:creationId xmlns:a16="http://schemas.microsoft.com/office/drawing/2014/main" id="{111E630A-4199-4504-A2BA-FDB4FE3C59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0337" y="1525671"/>
                  <a:ext cx="16014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84">
                  <a:extLst>
                    <a:ext uri="{FF2B5EF4-FFF2-40B4-BE49-F238E27FC236}">
                      <a16:creationId xmlns:a16="http://schemas.microsoft.com/office/drawing/2014/main" id="{D599A4C4-7744-4595-BAEE-7E6E395F09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0337" y="1529904"/>
                  <a:ext cx="0" cy="1786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Straight Connector 85">
                  <a:extLst>
                    <a:ext uri="{FF2B5EF4-FFF2-40B4-BE49-F238E27FC236}">
                      <a16:creationId xmlns:a16="http://schemas.microsoft.com/office/drawing/2014/main" id="{BB14DB00-D7A4-418D-9C4A-FF74925D2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3295" y="1525671"/>
                  <a:ext cx="157187" cy="1828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Straight Connector 86">
                  <a:extLst>
                    <a:ext uri="{FF2B5EF4-FFF2-40B4-BE49-F238E27FC236}">
                      <a16:creationId xmlns:a16="http://schemas.microsoft.com/office/drawing/2014/main" id="{7329EA04-932A-4C8C-A190-2239B85AF5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0337" y="1525670"/>
                  <a:ext cx="160145" cy="1828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Straight Connector 87">
                  <a:extLst>
                    <a:ext uri="{FF2B5EF4-FFF2-40B4-BE49-F238E27FC236}">
                      <a16:creationId xmlns:a16="http://schemas.microsoft.com/office/drawing/2014/main" id="{3EAC61DC-30F0-4ED5-A309-47AB8B5B73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482" y="1525670"/>
                  <a:ext cx="0" cy="1786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9" name="Straight Connector 17">
                <a:extLst>
                  <a:ext uri="{FF2B5EF4-FFF2-40B4-BE49-F238E27FC236}">
                    <a16:creationId xmlns:a16="http://schemas.microsoft.com/office/drawing/2014/main" id="{FA345694-B500-424B-80C5-E83C763F42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7526" y="2045681"/>
                <a:ext cx="258434" cy="10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18">
                <a:extLst>
                  <a:ext uri="{FF2B5EF4-FFF2-40B4-BE49-F238E27FC236}">
                    <a16:creationId xmlns:a16="http://schemas.microsoft.com/office/drawing/2014/main" id="{12392257-BC60-4E22-B3AE-F6052B3934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3460" y="2041447"/>
                <a:ext cx="80498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19">
                <a:extLst>
                  <a:ext uri="{FF2B5EF4-FFF2-40B4-BE49-F238E27FC236}">
                    <a16:creationId xmlns:a16="http://schemas.microsoft.com/office/drawing/2014/main" id="{98EC94B9-17FA-47B7-97EE-E67C90D5F8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1113" y="2225742"/>
                <a:ext cx="89452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20">
                <a:extLst>
                  <a:ext uri="{FF2B5EF4-FFF2-40B4-BE49-F238E27FC236}">
                    <a16:creationId xmlns:a16="http://schemas.microsoft.com/office/drawing/2014/main" id="{CDC940EA-5E67-41B8-A017-C9F639271B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7870" y="1492173"/>
                <a:ext cx="80498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21">
                <a:extLst>
                  <a:ext uri="{FF2B5EF4-FFF2-40B4-BE49-F238E27FC236}">
                    <a16:creationId xmlns:a16="http://schemas.microsoft.com/office/drawing/2014/main" id="{519D1FD4-47C2-4760-B2A1-2F26BC913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60" y="1488997"/>
                <a:ext cx="0" cy="2992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22">
                <a:extLst>
                  <a:ext uri="{FF2B5EF4-FFF2-40B4-BE49-F238E27FC236}">
                    <a16:creationId xmlns:a16="http://schemas.microsoft.com/office/drawing/2014/main" id="{715300F8-3B0C-483B-9448-304874AAFF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3460" y="1779208"/>
                <a:ext cx="48939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23">
                <a:extLst>
                  <a:ext uri="{FF2B5EF4-FFF2-40B4-BE49-F238E27FC236}">
                    <a16:creationId xmlns:a16="http://schemas.microsoft.com/office/drawing/2014/main" id="{C798B3A7-AC42-460D-8A30-537B7B6B81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8445" y="2041447"/>
                <a:ext cx="12872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24">
                <a:extLst>
                  <a:ext uri="{FF2B5EF4-FFF2-40B4-BE49-F238E27FC236}">
                    <a16:creationId xmlns:a16="http://schemas.microsoft.com/office/drawing/2014/main" id="{2A448D36-C20A-4D6C-BB4E-B55B42BA6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2854" y="1488997"/>
                <a:ext cx="0" cy="824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25">
                <a:extLst>
                  <a:ext uri="{FF2B5EF4-FFF2-40B4-BE49-F238E27FC236}">
                    <a16:creationId xmlns:a16="http://schemas.microsoft.com/office/drawing/2014/main" id="{4B1A529F-B5E9-43FF-8FC7-D5618C096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030" y="1699967"/>
                <a:ext cx="0" cy="824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26">
                <a:extLst>
                  <a:ext uri="{FF2B5EF4-FFF2-40B4-BE49-F238E27FC236}">
                    <a16:creationId xmlns:a16="http://schemas.microsoft.com/office/drawing/2014/main" id="{0AA20D80-79E2-4C89-B334-276FD51872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2854" y="1698379"/>
                <a:ext cx="647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27">
                <a:extLst>
                  <a:ext uri="{FF2B5EF4-FFF2-40B4-BE49-F238E27FC236}">
                    <a16:creationId xmlns:a16="http://schemas.microsoft.com/office/drawing/2014/main" id="{3CE75470-CACC-42FA-A9E5-B4D38DD05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2854" y="1568246"/>
                <a:ext cx="647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28">
                <a:extLst>
                  <a:ext uri="{FF2B5EF4-FFF2-40B4-BE49-F238E27FC236}">
                    <a16:creationId xmlns:a16="http://schemas.microsoft.com/office/drawing/2014/main" id="{3B66465C-DA15-47AE-AC2D-0DDEA67DE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7606" y="1488997"/>
                <a:ext cx="0" cy="824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29">
                <a:extLst>
                  <a:ext uri="{FF2B5EF4-FFF2-40B4-BE49-F238E27FC236}">
                    <a16:creationId xmlns:a16="http://schemas.microsoft.com/office/drawing/2014/main" id="{9CE1C21A-238C-45D5-94DE-FA2A2C334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7606" y="1696790"/>
                <a:ext cx="0" cy="824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30">
                <a:extLst>
                  <a:ext uri="{FF2B5EF4-FFF2-40B4-BE49-F238E27FC236}">
                    <a16:creationId xmlns:a16="http://schemas.microsoft.com/office/drawing/2014/main" id="{DFFC455A-A637-45CF-A6CC-CE8EF5CCE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7606" y="1776031"/>
                <a:ext cx="37956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31">
                <a:extLst>
                  <a:ext uri="{FF2B5EF4-FFF2-40B4-BE49-F238E27FC236}">
                    <a16:creationId xmlns:a16="http://schemas.microsoft.com/office/drawing/2014/main" id="{CA638669-5C65-4305-AFC1-D8C174146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7606" y="1491644"/>
                <a:ext cx="37956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32">
                <a:extLst>
                  <a:ext uri="{FF2B5EF4-FFF2-40B4-BE49-F238E27FC236}">
                    <a16:creationId xmlns:a16="http://schemas.microsoft.com/office/drawing/2014/main" id="{AAAFF14A-D0CD-4DDE-9B87-6FC21DF21F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7168" y="1776031"/>
                <a:ext cx="0" cy="265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33">
                <a:extLst>
                  <a:ext uri="{FF2B5EF4-FFF2-40B4-BE49-F238E27FC236}">
                    <a16:creationId xmlns:a16="http://schemas.microsoft.com/office/drawing/2014/main" id="{32A38E0D-9BA9-4D67-BA53-4E140B0BB8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7168" y="1491644"/>
                <a:ext cx="2264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34">
                <a:extLst>
                  <a:ext uri="{FF2B5EF4-FFF2-40B4-BE49-F238E27FC236}">
                    <a16:creationId xmlns:a16="http://schemas.microsoft.com/office/drawing/2014/main" id="{017E703D-5608-4FC5-BD4D-9CEC59AAFB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3611" y="1491644"/>
                <a:ext cx="99635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35">
                <a:extLst>
                  <a:ext uri="{FF2B5EF4-FFF2-40B4-BE49-F238E27FC236}">
                    <a16:creationId xmlns:a16="http://schemas.microsoft.com/office/drawing/2014/main" id="{B328BF1B-F9EC-48B8-A4E0-605FF9E69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5639" y="1776031"/>
                <a:ext cx="0" cy="4443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36">
                <a:extLst>
                  <a:ext uri="{FF2B5EF4-FFF2-40B4-BE49-F238E27FC236}">
                    <a16:creationId xmlns:a16="http://schemas.microsoft.com/office/drawing/2014/main" id="{E1E31A32-A0BB-4024-8EFE-D2466A475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5639" y="1774445"/>
                <a:ext cx="101432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37">
                <a:extLst>
                  <a:ext uri="{FF2B5EF4-FFF2-40B4-BE49-F238E27FC236}">
                    <a16:creationId xmlns:a16="http://schemas.microsoft.com/office/drawing/2014/main" id="{9AC7FF39-2F5F-416E-92EE-35D788D78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7168" y="1928431"/>
                <a:ext cx="20847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38">
                <a:extLst>
                  <a:ext uri="{FF2B5EF4-FFF2-40B4-BE49-F238E27FC236}">
                    <a16:creationId xmlns:a16="http://schemas.microsoft.com/office/drawing/2014/main" id="{CC93D9A6-842E-4DE4-BF94-4D69839F0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9196" y="1776031"/>
                <a:ext cx="2264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1" name="Oval 39">
                <a:extLst>
                  <a:ext uri="{FF2B5EF4-FFF2-40B4-BE49-F238E27FC236}">
                    <a16:creationId xmlns:a16="http://schemas.microsoft.com/office/drawing/2014/main" id="{76E9F7FE-A182-48D8-A90C-25D5373876AC}"/>
                  </a:ext>
                </a:extLst>
              </p:cNvPr>
              <p:cNvSpPr/>
              <p:nvPr/>
            </p:nvSpPr>
            <p:spPr>
              <a:xfrm>
                <a:off x="2397769" y="1785779"/>
                <a:ext cx="127268" cy="1346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62" name="Straight Connector 40">
                <a:extLst>
                  <a:ext uri="{FF2B5EF4-FFF2-40B4-BE49-F238E27FC236}">
                    <a16:creationId xmlns:a16="http://schemas.microsoft.com/office/drawing/2014/main" id="{C197096B-13B7-491D-BC4D-80A3980869C7}"/>
                  </a:ext>
                </a:extLst>
              </p:cNvPr>
              <p:cNvCxnSpPr/>
              <p:nvPr/>
            </p:nvCxnSpPr>
            <p:spPr>
              <a:xfrm flipV="1">
                <a:off x="1945230" y="1353447"/>
                <a:ext cx="0" cy="2163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41">
                <a:extLst>
                  <a:ext uri="{FF2B5EF4-FFF2-40B4-BE49-F238E27FC236}">
                    <a16:creationId xmlns:a16="http://schemas.microsoft.com/office/drawing/2014/main" id="{A4B4AA39-E9E5-4639-A608-7051B9CC9A5B}"/>
                  </a:ext>
                </a:extLst>
              </p:cNvPr>
              <p:cNvCxnSpPr>
                <a:cxnSpLocks/>
                <a:endCxn id="583" idx="4"/>
              </p:cNvCxnSpPr>
              <p:nvPr/>
            </p:nvCxnSpPr>
            <p:spPr>
              <a:xfrm flipV="1">
                <a:off x="1558203" y="1448779"/>
                <a:ext cx="0" cy="40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42">
                <a:extLst>
                  <a:ext uri="{FF2B5EF4-FFF2-40B4-BE49-F238E27FC236}">
                    <a16:creationId xmlns:a16="http://schemas.microsoft.com/office/drawing/2014/main" id="{AD73BDCB-EFA7-43F1-A454-28EFCEDC65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3931" y="1407423"/>
                <a:ext cx="0" cy="874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43">
                <a:extLst>
                  <a:ext uri="{FF2B5EF4-FFF2-40B4-BE49-F238E27FC236}">
                    <a16:creationId xmlns:a16="http://schemas.microsoft.com/office/drawing/2014/main" id="{39906FE1-FB00-4B0E-8393-D33CF28761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2915" y="1953523"/>
                <a:ext cx="0" cy="879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66" name="Group 44">
                <a:extLst>
                  <a:ext uri="{FF2B5EF4-FFF2-40B4-BE49-F238E27FC236}">
                    <a16:creationId xmlns:a16="http://schemas.microsoft.com/office/drawing/2014/main" id="{77C553B9-702D-4C36-8CED-0BA7C902166E}"/>
                  </a:ext>
                </a:extLst>
              </p:cNvPr>
              <p:cNvGrpSpPr/>
              <p:nvPr/>
            </p:nvGrpSpPr>
            <p:grpSpPr>
              <a:xfrm>
                <a:off x="1507403" y="1353447"/>
                <a:ext cx="101600" cy="95332"/>
                <a:chOff x="1507403" y="836612"/>
                <a:chExt cx="101600" cy="95332"/>
              </a:xfrm>
            </p:grpSpPr>
            <p:sp>
              <p:nvSpPr>
                <p:cNvPr id="583" name="Flowchart: Connector 78">
                  <a:extLst>
                    <a:ext uri="{FF2B5EF4-FFF2-40B4-BE49-F238E27FC236}">
                      <a16:creationId xmlns:a16="http://schemas.microsoft.com/office/drawing/2014/main" id="{81A68612-8322-4117-9849-AD5136BC82ED}"/>
                    </a:ext>
                  </a:extLst>
                </p:cNvPr>
                <p:cNvSpPr/>
                <p:nvPr/>
              </p:nvSpPr>
              <p:spPr>
                <a:xfrm>
                  <a:off x="1507403" y="836612"/>
                  <a:ext cx="101600" cy="95332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584" name="Group 79">
                  <a:extLst>
                    <a:ext uri="{FF2B5EF4-FFF2-40B4-BE49-F238E27FC236}">
                      <a16:creationId xmlns:a16="http://schemas.microsoft.com/office/drawing/2014/main" id="{A0DC234E-FD12-4DB9-A1C4-9696C4A41715}"/>
                    </a:ext>
                  </a:extLst>
                </p:cNvPr>
                <p:cNvGrpSpPr/>
                <p:nvPr/>
              </p:nvGrpSpPr>
              <p:grpSpPr>
                <a:xfrm>
                  <a:off x="1522282" y="842733"/>
                  <a:ext cx="75504" cy="75250"/>
                  <a:chOff x="1522282" y="842733"/>
                  <a:chExt cx="75504" cy="75250"/>
                </a:xfrm>
              </p:grpSpPr>
              <p:cxnSp>
                <p:nvCxnSpPr>
                  <p:cNvPr id="585" name="Straight Connector 80">
                    <a:extLst>
                      <a:ext uri="{FF2B5EF4-FFF2-40B4-BE49-F238E27FC236}">
                        <a16:creationId xmlns:a16="http://schemas.microsoft.com/office/drawing/2014/main" id="{96C32F89-56F2-4BD0-8962-71356B71C29B}"/>
                      </a:ext>
                    </a:extLst>
                  </p:cNvPr>
                  <p:cNvCxnSpPr>
                    <a:stCxn id="583" idx="3"/>
                    <a:endCxn id="583" idx="7"/>
                  </p:cNvCxnSpPr>
                  <p:nvPr/>
                </p:nvCxnSpPr>
                <p:spPr>
                  <a:xfrm flipV="1">
                    <a:off x="1522282" y="850573"/>
                    <a:ext cx="71842" cy="674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6" name="Isosceles Triangle 81">
                    <a:extLst>
                      <a:ext uri="{FF2B5EF4-FFF2-40B4-BE49-F238E27FC236}">
                        <a16:creationId xmlns:a16="http://schemas.microsoft.com/office/drawing/2014/main" id="{AE50F8D9-25A1-497C-AFD8-71F6E6BE933A}"/>
                      </a:ext>
                    </a:extLst>
                  </p:cNvPr>
                  <p:cNvSpPr/>
                  <p:nvPr/>
                </p:nvSpPr>
                <p:spPr>
                  <a:xfrm rot="2667786" flipH="1">
                    <a:off x="1552067" y="842733"/>
                    <a:ext cx="45719" cy="4571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grpSp>
            <p:nvGrpSpPr>
              <p:cNvPr id="567" name="Group 45">
                <a:extLst>
                  <a:ext uri="{FF2B5EF4-FFF2-40B4-BE49-F238E27FC236}">
                    <a16:creationId xmlns:a16="http://schemas.microsoft.com/office/drawing/2014/main" id="{707810FF-F02F-4A32-9128-62CF0A9E34C1}"/>
                  </a:ext>
                </a:extLst>
              </p:cNvPr>
              <p:cNvGrpSpPr/>
              <p:nvPr/>
            </p:nvGrpSpPr>
            <p:grpSpPr>
              <a:xfrm>
                <a:off x="3022000" y="1302020"/>
                <a:ext cx="101600" cy="95332"/>
                <a:chOff x="1507403" y="836612"/>
                <a:chExt cx="101600" cy="95332"/>
              </a:xfrm>
            </p:grpSpPr>
            <p:sp>
              <p:nvSpPr>
                <p:cNvPr id="579" name="Flowchart: Connector 74">
                  <a:extLst>
                    <a:ext uri="{FF2B5EF4-FFF2-40B4-BE49-F238E27FC236}">
                      <a16:creationId xmlns:a16="http://schemas.microsoft.com/office/drawing/2014/main" id="{0E212F2F-77A2-4DCD-B01B-F7875C6FEB46}"/>
                    </a:ext>
                  </a:extLst>
                </p:cNvPr>
                <p:cNvSpPr/>
                <p:nvPr/>
              </p:nvSpPr>
              <p:spPr>
                <a:xfrm>
                  <a:off x="1507403" y="836612"/>
                  <a:ext cx="101600" cy="95332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580" name="Group 75">
                  <a:extLst>
                    <a:ext uri="{FF2B5EF4-FFF2-40B4-BE49-F238E27FC236}">
                      <a16:creationId xmlns:a16="http://schemas.microsoft.com/office/drawing/2014/main" id="{0358BE4D-0CD8-4750-A60E-1CCFBE47C304}"/>
                    </a:ext>
                  </a:extLst>
                </p:cNvPr>
                <p:cNvGrpSpPr/>
                <p:nvPr/>
              </p:nvGrpSpPr>
              <p:grpSpPr>
                <a:xfrm>
                  <a:off x="1522282" y="842733"/>
                  <a:ext cx="75504" cy="75250"/>
                  <a:chOff x="1522282" y="842733"/>
                  <a:chExt cx="75504" cy="75250"/>
                </a:xfrm>
              </p:grpSpPr>
              <p:cxnSp>
                <p:nvCxnSpPr>
                  <p:cNvPr id="581" name="Straight Connector 76">
                    <a:extLst>
                      <a:ext uri="{FF2B5EF4-FFF2-40B4-BE49-F238E27FC236}">
                        <a16:creationId xmlns:a16="http://schemas.microsoft.com/office/drawing/2014/main" id="{D8C04D10-BB99-4FD1-8DC5-52AF2A3D9D38}"/>
                      </a:ext>
                    </a:extLst>
                  </p:cNvPr>
                  <p:cNvCxnSpPr>
                    <a:stCxn id="579" idx="3"/>
                    <a:endCxn id="579" idx="7"/>
                  </p:cNvCxnSpPr>
                  <p:nvPr/>
                </p:nvCxnSpPr>
                <p:spPr>
                  <a:xfrm flipV="1">
                    <a:off x="1522282" y="850573"/>
                    <a:ext cx="71842" cy="674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2" name="Isosceles Triangle 77">
                    <a:extLst>
                      <a:ext uri="{FF2B5EF4-FFF2-40B4-BE49-F238E27FC236}">
                        <a16:creationId xmlns:a16="http://schemas.microsoft.com/office/drawing/2014/main" id="{1B6D3DDA-387C-428F-B316-A49A05B816FC}"/>
                      </a:ext>
                    </a:extLst>
                  </p:cNvPr>
                  <p:cNvSpPr/>
                  <p:nvPr/>
                </p:nvSpPr>
                <p:spPr>
                  <a:xfrm rot="2667786" flipH="1">
                    <a:off x="1552067" y="842733"/>
                    <a:ext cx="45719" cy="4571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grpSp>
            <p:nvGrpSpPr>
              <p:cNvPr id="568" name="Group 46">
                <a:extLst>
                  <a:ext uri="{FF2B5EF4-FFF2-40B4-BE49-F238E27FC236}">
                    <a16:creationId xmlns:a16="http://schemas.microsoft.com/office/drawing/2014/main" id="{85705ECE-6BAF-49DC-84DF-CBFC7C8F0C1F}"/>
                  </a:ext>
                </a:extLst>
              </p:cNvPr>
              <p:cNvGrpSpPr/>
              <p:nvPr/>
            </p:nvGrpSpPr>
            <p:grpSpPr>
              <a:xfrm>
                <a:off x="833445" y="1849595"/>
                <a:ext cx="101600" cy="95332"/>
                <a:chOff x="1507403" y="836612"/>
                <a:chExt cx="101600" cy="95332"/>
              </a:xfrm>
            </p:grpSpPr>
            <p:sp>
              <p:nvSpPr>
                <p:cNvPr id="575" name="Flowchart: Connector 70">
                  <a:extLst>
                    <a:ext uri="{FF2B5EF4-FFF2-40B4-BE49-F238E27FC236}">
                      <a16:creationId xmlns:a16="http://schemas.microsoft.com/office/drawing/2014/main" id="{638A82A0-9D3F-464E-9E91-611687B9A764}"/>
                    </a:ext>
                  </a:extLst>
                </p:cNvPr>
                <p:cNvSpPr/>
                <p:nvPr/>
              </p:nvSpPr>
              <p:spPr>
                <a:xfrm>
                  <a:off x="1507403" y="836612"/>
                  <a:ext cx="101600" cy="95332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576" name="Group 71">
                  <a:extLst>
                    <a:ext uri="{FF2B5EF4-FFF2-40B4-BE49-F238E27FC236}">
                      <a16:creationId xmlns:a16="http://schemas.microsoft.com/office/drawing/2014/main" id="{93EF70FB-5456-4610-8DD5-281868E83DF3}"/>
                    </a:ext>
                  </a:extLst>
                </p:cNvPr>
                <p:cNvGrpSpPr/>
                <p:nvPr/>
              </p:nvGrpSpPr>
              <p:grpSpPr>
                <a:xfrm>
                  <a:off x="1522282" y="842733"/>
                  <a:ext cx="75504" cy="75250"/>
                  <a:chOff x="1522282" y="842733"/>
                  <a:chExt cx="75504" cy="75250"/>
                </a:xfrm>
              </p:grpSpPr>
              <p:cxnSp>
                <p:nvCxnSpPr>
                  <p:cNvPr id="577" name="Straight Connector 72">
                    <a:extLst>
                      <a:ext uri="{FF2B5EF4-FFF2-40B4-BE49-F238E27FC236}">
                        <a16:creationId xmlns:a16="http://schemas.microsoft.com/office/drawing/2014/main" id="{FAD633B3-53EB-4F23-BCB0-7DF86D356239}"/>
                      </a:ext>
                    </a:extLst>
                  </p:cNvPr>
                  <p:cNvCxnSpPr>
                    <a:stCxn id="575" idx="3"/>
                    <a:endCxn id="575" idx="7"/>
                  </p:cNvCxnSpPr>
                  <p:nvPr/>
                </p:nvCxnSpPr>
                <p:spPr>
                  <a:xfrm flipV="1">
                    <a:off x="1522282" y="850573"/>
                    <a:ext cx="71842" cy="674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8" name="Isosceles Triangle 73">
                    <a:extLst>
                      <a:ext uri="{FF2B5EF4-FFF2-40B4-BE49-F238E27FC236}">
                        <a16:creationId xmlns:a16="http://schemas.microsoft.com/office/drawing/2014/main" id="{5760E2EA-2952-4168-AF2A-D09D51F138F5}"/>
                      </a:ext>
                    </a:extLst>
                  </p:cNvPr>
                  <p:cNvSpPr/>
                  <p:nvPr/>
                </p:nvSpPr>
                <p:spPr>
                  <a:xfrm rot="2667786" flipH="1">
                    <a:off x="1552067" y="842733"/>
                    <a:ext cx="45719" cy="4571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9" name="TextBox 568">
                    <a:extLst>
                      <a:ext uri="{FF2B5EF4-FFF2-40B4-BE49-F238E27FC236}">
                        <a16:creationId xmlns:a16="http://schemas.microsoft.com/office/drawing/2014/main" id="{13C63FF0-DB28-40B8-B186-DD654B35448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94" y="1022294"/>
                    <a:ext cx="995724" cy="27712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</a:rPr>
                                <m:t>буф</m:t>
                              </m:r>
                            </m:sub>
                          </m:sSub>
                        </m:oMath>
                      </m:oMathPara>
                    </a14:m>
                    <a:endParaRPr lang="ru-RU" sz="11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893AC6B8-FAED-46F0-990E-84B61637AB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94" y="1022294"/>
                    <a:ext cx="995724" cy="27712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444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0" name="TextBox 569">
                    <a:extLst>
                      <a:ext uri="{FF2B5EF4-FFF2-40B4-BE49-F238E27FC236}">
                        <a16:creationId xmlns:a16="http://schemas.microsoft.com/office/drawing/2014/main" id="{12CF088F-A3D8-4D28-A5E1-A6F9B6F23793}"/>
                      </a:ext>
                    </a:extLst>
                  </p:cNvPr>
                  <p:cNvSpPr txBox="1"/>
                  <p:nvPr/>
                </p:nvSpPr>
                <p:spPr>
                  <a:xfrm>
                    <a:off x="2583611" y="1012639"/>
                    <a:ext cx="995724" cy="2616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</a:rPr>
                                <m:t>лин</m:t>
                              </m:r>
                            </m:sub>
                          </m:sSub>
                        </m:oMath>
                      </m:oMathPara>
                    </a14:m>
                    <a:endParaRPr lang="ru-RU" sz="1100" dirty="0"/>
                  </a:p>
                </p:txBody>
              </p:sp>
            </mc:Choice>
            <mc:Fallback xmlns="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22673DEB-1732-4409-89C9-D3C90B8286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3611" y="1012639"/>
                    <a:ext cx="995724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A98FCF8B-45A5-4ED9-8592-D7326D606F7A}"/>
                  </a:ext>
                </a:extLst>
              </p:cNvPr>
              <p:cNvSpPr txBox="1"/>
              <p:nvPr/>
            </p:nvSpPr>
            <p:spPr>
              <a:xfrm>
                <a:off x="1661500" y="1152685"/>
                <a:ext cx="60300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000" dirty="0"/>
                  <a:t>штуцер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9C399488-E9F5-4E9E-B939-7DB9ABFFED65}"/>
                      </a:ext>
                    </a:extLst>
                  </p:cNvPr>
                  <p:cNvSpPr txBox="1"/>
                  <p:nvPr/>
                </p:nvSpPr>
                <p:spPr>
                  <a:xfrm>
                    <a:off x="378757" y="1557834"/>
                    <a:ext cx="995724" cy="27674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</a:rPr>
                                <m:t>затр</m:t>
                              </m:r>
                            </m:sub>
                          </m:sSub>
                        </m:oMath>
                      </m:oMathPara>
                    </a14:m>
                    <a:endParaRPr lang="ru-RU" sz="1100" dirty="0"/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1E41F2C1-5640-444D-B32C-FE92AB57D5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757" y="1557834"/>
                    <a:ext cx="995724" cy="27674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AC2C9E75-953A-457A-BB51-54168269D759}"/>
                      </a:ext>
                    </a:extLst>
                  </p:cNvPr>
                  <p:cNvSpPr txBox="1"/>
                  <p:nvPr/>
                </p:nvSpPr>
                <p:spPr>
                  <a:xfrm>
                    <a:off x="617385" y="5333862"/>
                    <a:ext cx="995724" cy="2616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</a:rPr>
                                <m:t>заб</m:t>
                              </m:r>
                            </m:sub>
                          </m:sSub>
                        </m:oMath>
                      </m:oMathPara>
                    </a14:m>
                    <a:endParaRPr lang="ru-RU" sz="1100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D38BE316-9B41-43AC-843D-B56DA14D2F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385" y="5333862"/>
                    <a:ext cx="995724" cy="2616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4" name="Freeform: Shape 59">
                <a:extLst>
                  <a:ext uri="{FF2B5EF4-FFF2-40B4-BE49-F238E27FC236}">
                    <a16:creationId xmlns:a16="http://schemas.microsoft.com/office/drawing/2014/main" id="{4C8F34E7-8B2B-4E34-BF54-D6C3985FCBE6}"/>
                  </a:ext>
                </a:extLst>
              </p:cNvPr>
              <p:cNvSpPr/>
              <p:nvPr/>
            </p:nvSpPr>
            <p:spPr>
              <a:xfrm>
                <a:off x="792707" y="5072932"/>
                <a:ext cx="797554" cy="333955"/>
              </a:xfrm>
              <a:custGeom>
                <a:avLst/>
                <a:gdLst>
                  <a:gd name="connsiteX0" fmla="*/ 129644 w 797554"/>
                  <a:gd name="connsiteY0" fmla="*/ 333955 h 333955"/>
                  <a:gd name="connsiteX1" fmla="*/ 50131 w 797554"/>
                  <a:gd name="connsiteY1" fmla="*/ 198783 h 333955"/>
                  <a:gd name="connsiteX2" fmla="*/ 797554 w 797554"/>
                  <a:gd name="connsiteY2" fmla="*/ 0 h 333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7554" h="333955">
                    <a:moveTo>
                      <a:pt x="129644" y="333955"/>
                    </a:moveTo>
                    <a:cubicBezTo>
                      <a:pt x="34228" y="294198"/>
                      <a:pt x="-61187" y="254442"/>
                      <a:pt x="50131" y="198783"/>
                    </a:cubicBezTo>
                    <a:cubicBezTo>
                      <a:pt x="161449" y="143124"/>
                      <a:pt x="663707" y="35781"/>
                      <a:pt x="797554" y="0"/>
                    </a:cubicBezTo>
                  </a:path>
                </a:pathLst>
              </a:cu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523" name="Straight Connector 99">
              <a:extLst>
                <a:ext uri="{FF2B5EF4-FFF2-40B4-BE49-F238E27FC236}">
                  <a16:creationId xmlns:a16="http://schemas.microsoft.com/office/drawing/2014/main" id="{3B1781E2-A13D-4850-9464-5680F1609BB3}"/>
                </a:ext>
              </a:extLst>
            </p:cNvPr>
            <p:cNvCxnSpPr>
              <a:cxnSpLocks/>
            </p:cNvCxnSpPr>
            <p:nvPr/>
          </p:nvCxnSpPr>
          <p:spPr>
            <a:xfrm>
              <a:off x="1414296" y="5176091"/>
              <a:ext cx="4101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0ECE027D-ADB3-4611-A874-9CB6447328AF}"/>
                    </a:ext>
                  </a:extLst>
                </p:cNvPr>
                <p:cNvSpPr txBox="1"/>
                <p:nvPr/>
              </p:nvSpPr>
              <p:spPr>
                <a:xfrm>
                  <a:off x="2375717" y="5341069"/>
                  <a:ext cx="995724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sz="1100" b="0" i="1" smtClean="0">
                                <a:latin typeface="Cambria Math" panose="02040503050406030204" pitchFamily="18" charset="0"/>
                              </a:rPr>
                              <m:t>пл</m:t>
                            </m:r>
                          </m:sub>
                        </m:sSub>
                      </m:oMath>
                    </m:oMathPara>
                  </a14:m>
                  <a:endParaRPr lang="ru-RU" sz="11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12541EC-B16F-4AE1-8B65-AEEEF0D21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5717" y="5341069"/>
                  <a:ext cx="995724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TextBox 524">
                  <a:extLst>
                    <a:ext uri="{FF2B5EF4-FFF2-40B4-BE49-F238E27FC236}">
                      <a16:creationId xmlns:a16="http://schemas.microsoft.com/office/drawing/2014/main" id="{5D49DD92-DD86-43A1-9AFF-768BFD258C3C}"/>
                    </a:ext>
                  </a:extLst>
                </p:cNvPr>
                <p:cNvSpPr txBox="1"/>
                <p:nvPr/>
              </p:nvSpPr>
              <p:spPr>
                <a:xfrm>
                  <a:off x="2371617" y="5341069"/>
                  <a:ext cx="995724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sz="1100" b="0" i="1" smtClean="0">
                                <a:latin typeface="Cambria Math" panose="02040503050406030204" pitchFamily="18" charset="0"/>
                              </a:rPr>
                              <m:t>пл</m:t>
                            </m:r>
                          </m:sub>
                        </m:sSub>
                      </m:oMath>
                    </m:oMathPara>
                  </a14:m>
                  <a:endParaRPr lang="ru-RU" sz="11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6303417-38D8-4A5B-AA5E-7DCF3ADA8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1617" y="5341069"/>
                  <a:ext cx="995724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TextBox 525">
                  <a:extLst>
                    <a:ext uri="{FF2B5EF4-FFF2-40B4-BE49-F238E27FC236}">
                      <a16:creationId xmlns:a16="http://schemas.microsoft.com/office/drawing/2014/main" id="{41FC35D5-B314-4ED6-938D-65E36DA4AD28}"/>
                    </a:ext>
                  </a:extLst>
                </p:cNvPr>
                <p:cNvSpPr txBox="1"/>
                <p:nvPr/>
              </p:nvSpPr>
              <p:spPr>
                <a:xfrm>
                  <a:off x="1413265" y="5334101"/>
                  <a:ext cx="427407" cy="248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sz="1100" b="0" i="1" smtClean="0">
                                <a:latin typeface="Cambria Math" panose="02040503050406030204" pitchFamily="18" charset="0"/>
                              </a:rPr>
                              <m:t>пр</m:t>
                            </m:r>
                          </m:sub>
                        </m:sSub>
                      </m:oMath>
                    </m:oMathPara>
                  </a14:m>
                  <a:endParaRPr lang="ru-RU" sz="1100" dirty="0"/>
                </a:p>
              </p:txBody>
            </p:sp>
          </mc:Choice>
          <mc:Fallback xmlns="">
            <p:sp>
              <p:nvSpPr>
                <p:cNvPr id="526" name="TextBox 52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1FC35D5-B314-4ED6-938D-65E36DA4AD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3265" y="5334101"/>
                  <a:ext cx="427407" cy="24855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7" name="Straight Arrow Connector 127">
              <a:extLst>
                <a:ext uri="{FF2B5EF4-FFF2-40B4-BE49-F238E27FC236}">
                  <a16:creationId xmlns:a16="http://schemas.microsoft.com/office/drawing/2014/main" id="{8469AABF-5F19-4550-AA5F-07A6E250F869}"/>
                </a:ext>
              </a:extLst>
            </p:cNvPr>
            <p:cNvCxnSpPr/>
            <p:nvPr/>
          </p:nvCxnSpPr>
          <p:spPr>
            <a:xfrm flipH="1">
              <a:off x="1703973" y="5602679"/>
              <a:ext cx="413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128">
              <a:extLst>
                <a:ext uri="{FF2B5EF4-FFF2-40B4-BE49-F238E27FC236}">
                  <a16:creationId xmlns:a16="http://schemas.microsoft.com/office/drawing/2014/main" id="{71E62CD1-E532-4A58-BB2F-E60167318F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6645" y="3702078"/>
              <a:ext cx="7772" cy="414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5" name="Прямая соединительная линия 674">
            <a:extLst>
              <a:ext uri="{FF2B5EF4-FFF2-40B4-BE49-F238E27FC236}">
                <a16:creationId xmlns:a16="http://schemas.microsoft.com/office/drawing/2014/main" id="{BA449059-5189-4C03-AC03-48143E7C52BA}"/>
              </a:ext>
            </a:extLst>
          </p:cNvPr>
          <p:cNvCxnSpPr/>
          <p:nvPr/>
        </p:nvCxnSpPr>
        <p:spPr>
          <a:xfrm>
            <a:off x="1374977" y="3872958"/>
            <a:ext cx="271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Прямая соединительная линия 675">
            <a:extLst>
              <a:ext uri="{FF2B5EF4-FFF2-40B4-BE49-F238E27FC236}">
                <a16:creationId xmlns:a16="http://schemas.microsoft.com/office/drawing/2014/main" id="{0E07A40A-33BD-4D48-A954-1C45000CA187}"/>
              </a:ext>
            </a:extLst>
          </p:cNvPr>
          <p:cNvCxnSpPr/>
          <p:nvPr/>
        </p:nvCxnSpPr>
        <p:spPr>
          <a:xfrm>
            <a:off x="2042393" y="3872958"/>
            <a:ext cx="271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Straight Connector 99">
            <a:extLst>
              <a:ext uri="{FF2B5EF4-FFF2-40B4-BE49-F238E27FC236}">
                <a16:creationId xmlns:a16="http://schemas.microsoft.com/office/drawing/2014/main" id="{9F1F5B98-A1F0-421F-A033-F0E7A056F925}"/>
              </a:ext>
            </a:extLst>
          </p:cNvPr>
          <p:cNvCxnSpPr>
            <a:cxnSpLocks/>
          </p:cNvCxnSpPr>
          <p:nvPr/>
        </p:nvCxnSpPr>
        <p:spPr>
          <a:xfrm>
            <a:off x="1610786" y="4707459"/>
            <a:ext cx="4689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Straight Connector 99">
            <a:extLst>
              <a:ext uri="{FF2B5EF4-FFF2-40B4-BE49-F238E27FC236}">
                <a16:creationId xmlns:a16="http://schemas.microsoft.com/office/drawing/2014/main" id="{064AD640-59DA-437D-B300-CCC8FC2C62EC}"/>
              </a:ext>
            </a:extLst>
          </p:cNvPr>
          <p:cNvCxnSpPr>
            <a:cxnSpLocks/>
          </p:cNvCxnSpPr>
          <p:nvPr/>
        </p:nvCxnSpPr>
        <p:spPr>
          <a:xfrm flipV="1">
            <a:off x="2079721" y="4707460"/>
            <a:ext cx="0" cy="44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1" name="Straight Connector 99">
            <a:extLst>
              <a:ext uri="{FF2B5EF4-FFF2-40B4-BE49-F238E27FC236}">
                <a16:creationId xmlns:a16="http://schemas.microsoft.com/office/drawing/2014/main" id="{66A4B601-827B-4AC9-AEAA-44CC4F4FC70C}"/>
              </a:ext>
            </a:extLst>
          </p:cNvPr>
          <p:cNvCxnSpPr>
            <a:cxnSpLocks/>
          </p:cNvCxnSpPr>
          <p:nvPr/>
        </p:nvCxnSpPr>
        <p:spPr>
          <a:xfrm flipV="1">
            <a:off x="1610786" y="4707460"/>
            <a:ext cx="0" cy="44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76EC09BE-092B-4E94-96AE-FAA248956735}"/>
                  </a:ext>
                </a:extLst>
              </p:cNvPr>
              <p:cNvSpPr txBox="1"/>
              <p:nvPr/>
            </p:nvSpPr>
            <p:spPr>
              <a:xfrm>
                <a:off x="1565019" y="4796522"/>
                <a:ext cx="55219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100" b="0" i="1" smtClean="0">
                          <a:latin typeface="Cambria Math" panose="02040503050406030204" pitchFamily="18" charset="0"/>
                        </a:rPr>
                        <m:t>ЭЦН</m:t>
                      </m:r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EC09BE-092B-4E94-96AE-FAA24895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019" y="4796522"/>
                <a:ext cx="552196" cy="2616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1375245" y="3870376"/>
            <a:ext cx="930443" cy="1722391"/>
          </a:xfrm>
          <a:prstGeom prst="rect">
            <a:avLst/>
          </a:prstGeom>
          <a:solidFill>
            <a:srgbClr val="624528">
              <a:alpha val="48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64" name="Прямоугольник 263"/>
          <p:cNvSpPr/>
          <p:nvPr/>
        </p:nvSpPr>
        <p:spPr>
          <a:xfrm>
            <a:off x="1651365" y="1834436"/>
            <a:ext cx="365726" cy="2035941"/>
          </a:xfrm>
          <a:prstGeom prst="rect">
            <a:avLst/>
          </a:prstGeom>
          <a:solidFill>
            <a:srgbClr val="624528">
              <a:alpha val="48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65" name="Прямоугольник 264"/>
          <p:cNvSpPr/>
          <p:nvPr/>
        </p:nvSpPr>
        <p:spPr>
          <a:xfrm>
            <a:off x="2020722" y="1843792"/>
            <a:ext cx="565462" cy="285581"/>
          </a:xfrm>
          <a:prstGeom prst="rect">
            <a:avLst/>
          </a:prstGeom>
          <a:solidFill>
            <a:srgbClr val="624528">
              <a:alpha val="48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66" name="Прямоугольник 265"/>
          <p:cNvSpPr/>
          <p:nvPr/>
        </p:nvSpPr>
        <p:spPr>
          <a:xfrm>
            <a:off x="2586184" y="1925370"/>
            <a:ext cx="74031" cy="116224"/>
          </a:xfrm>
          <a:prstGeom prst="rect">
            <a:avLst/>
          </a:prstGeom>
          <a:solidFill>
            <a:srgbClr val="624528">
              <a:alpha val="48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67" name="Прямоугольник 266"/>
          <p:cNvSpPr/>
          <p:nvPr/>
        </p:nvSpPr>
        <p:spPr>
          <a:xfrm>
            <a:off x="2660216" y="1840855"/>
            <a:ext cx="1821658" cy="290599"/>
          </a:xfrm>
          <a:prstGeom prst="rect">
            <a:avLst/>
          </a:prstGeom>
          <a:solidFill>
            <a:srgbClr val="624528">
              <a:alpha val="48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5" name="Прямая со стрелкой 4"/>
          <p:cNvCxnSpPr>
            <a:endCxn id="126" idx="1"/>
          </p:cNvCxnSpPr>
          <p:nvPr/>
        </p:nvCxnSpPr>
        <p:spPr>
          <a:xfrm flipV="1">
            <a:off x="3258179" y="1973791"/>
            <a:ext cx="1906265" cy="71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85D4ADFE-8EE5-4B33-83BD-55478EC5DAE9}"/>
              </a:ext>
            </a:extLst>
          </p:cNvPr>
          <p:cNvSpPr txBox="1"/>
          <p:nvPr/>
        </p:nvSpPr>
        <p:spPr>
          <a:xfrm>
            <a:off x="7820732" y="2405480"/>
            <a:ext cx="3154748" cy="40626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90487">
              <a:defRPr sz="1400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sz="1800" dirty="0">
                <a:solidFill>
                  <a:srgbClr val="E71C57"/>
                </a:solidFill>
              </a:rPr>
              <a:t>Телеметрия (Частые замеры):</a:t>
            </a:r>
          </a:p>
          <a:p>
            <a:endParaRPr lang="ru-RU" sz="1800" dirty="0">
              <a:solidFill>
                <a:schemeClr val="tx2"/>
              </a:solidFill>
            </a:endParaRPr>
          </a:p>
          <a:p>
            <a:pPr marL="433387" indent="-342900">
              <a:buFontTx/>
              <a:buAutoNum type="arabicParenR"/>
            </a:pPr>
            <a:r>
              <a:rPr lang="ru-RU" sz="1200" dirty="0"/>
              <a:t>Линейное давление (</a:t>
            </a:r>
            <a:r>
              <a:rPr lang="en-US" sz="1200" dirty="0"/>
              <a:t>PLIN)</a:t>
            </a:r>
          </a:p>
          <a:p>
            <a:pPr marL="433387" indent="-342900">
              <a:buAutoNum type="arabicParenR"/>
            </a:pPr>
            <a:endParaRPr lang="ru-RU" sz="1200" dirty="0"/>
          </a:p>
          <a:p>
            <a:pPr marL="433387" indent="-342900">
              <a:buAutoNum type="arabicParenR"/>
            </a:pPr>
            <a:endParaRPr lang="ru-RU" sz="1200" dirty="0"/>
          </a:p>
          <a:p>
            <a:pPr marL="433387" indent="-342900">
              <a:buAutoNum type="arabicParenR"/>
            </a:pPr>
            <a:r>
              <a:rPr lang="ru-RU" sz="1200" dirty="0"/>
              <a:t>Давление на приеме насоса (Р</a:t>
            </a:r>
            <a:r>
              <a:rPr lang="en-US" sz="1200" dirty="0"/>
              <a:t>INP</a:t>
            </a:r>
            <a:r>
              <a:rPr lang="ru-RU" sz="1200" dirty="0"/>
              <a:t>)</a:t>
            </a:r>
            <a:endParaRPr lang="en-US" sz="1200" dirty="0"/>
          </a:p>
          <a:p>
            <a:pPr marL="433387" indent="-342900">
              <a:buAutoNum type="arabicParenR"/>
            </a:pPr>
            <a:r>
              <a:rPr lang="ru-RU" sz="1200" dirty="0"/>
              <a:t>Частота вращения двигателя (</a:t>
            </a:r>
            <a:r>
              <a:rPr lang="en-US" sz="1200" dirty="0"/>
              <a:t>FREQ_HZ)</a:t>
            </a:r>
          </a:p>
          <a:p>
            <a:pPr marL="433387" indent="-342900">
              <a:buAutoNum type="arabicParenR"/>
            </a:pPr>
            <a:r>
              <a:rPr lang="ru-RU" sz="1200" dirty="0"/>
              <a:t>Активная мощность двигателя (</a:t>
            </a:r>
            <a:r>
              <a:rPr lang="en-US" sz="1200" dirty="0"/>
              <a:t>ACTIVE_POWER)</a:t>
            </a:r>
            <a:endParaRPr lang="ru-RU" sz="1200" dirty="0"/>
          </a:p>
          <a:p>
            <a:pPr marL="433387" indent="-342900">
              <a:buAutoNum type="arabicParenR"/>
            </a:pPr>
            <a:r>
              <a:rPr lang="ru-RU" sz="1200" dirty="0"/>
              <a:t>Температура погружного электродвигателя (</a:t>
            </a:r>
            <a:r>
              <a:rPr lang="en-US" sz="1200" dirty="0"/>
              <a:t>PED_T)</a:t>
            </a:r>
          </a:p>
          <a:p>
            <a:pPr marL="433387" indent="-342900">
              <a:buAutoNum type="arabicParenR"/>
            </a:pPr>
            <a:r>
              <a:rPr lang="ru-RU" sz="1200" dirty="0"/>
              <a:t>Сила тока по трем фазам (</a:t>
            </a:r>
            <a:r>
              <a:rPr lang="en-US" sz="1200" dirty="0"/>
              <a:t>I_A, I_B, I_C)</a:t>
            </a:r>
          </a:p>
          <a:p>
            <a:pPr marL="433387" indent="-342900">
              <a:buAutoNum type="arabicParenR"/>
            </a:pPr>
            <a:r>
              <a:rPr lang="ru-RU" sz="1200" dirty="0"/>
              <a:t>Напряжение по трем фазам (</a:t>
            </a:r>
            <a:r>
              <a:rPr lang="en-US" sz="1200" dirty="0"/>
              <a:t>U_AB, U_BC, U_CA)</a:t>
            </a:r>
          </a:p>
          <a:p>
            <a:pPr marL="433387" indent="-342900">
              <a:buAutoNum type="arabicParenR"/>
            </a:pPr>
            <a:r>
              <a:rPr lang="ru-RU" sz="1200" dirty="0"/>
              <a:t>Максимально допустимое напряжение (</a:t>
            </a:r>
            <a:r>
              <a:rPr lang="en-US" sz="1200" dirty="0"/>
              <a:t>U_OTP)</a:t>
            </a:r>
          </a:p>
          <a:p>
            <a:pPr marL="433387" indent="-342900">
              <a:buAutoNum type="arabicParenR"/>
            </a:pPr>
            <a:r>
              <a:rPr lang="ru-RU" sz="1200" dirty="0"/>
              <a:t>Косинус угла мощности (</a:t>
            </a:r>
            <a:r>
              <a:rPr lang="en-US" sz="1200" dirty="0"/>
              <a:t>COS_PHI)</a:t>
            </a:r>
            <a:endParaRPr lang="ru-RU" sz="12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5D4ADFE-8EE5-4B33-83BD-55478EC5DAE9}"/>
              </a:ext>
            </a:extLst>
          </p:cNvPr>
          <p:cNvSpPr txBox="1"/>
          <p:nvPr/>
        </p:nvSpPr>
        <p:spPr>
          <a:xfrm>
            <a:off x="7820732" y="503869"/>
            <a:ext cx="3226707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90487">
              <a:defRPr sz="1400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sz="1800" dirty="0">
                <a:solidFill>
                  <a:schemeClr val="tx2"/>
                </a:solidFill>
              </a:rPr>
              <a:t>Редкие замеры:</a:t>
            </a:r>
          </a:p>
          <a:p>
            <a:endParaRPr lang="ru-RU" sz="1800" dirty="0">
              <a:solidFill>
                <a:schemeClr val="tx2"/>
              </a:solidFill>
            </a:endParaRPr>
          </a:p>
          <a:p>
            <a:pPr marL="433387" indent="-342900">
              <a:buAutoNum type="arabicParenR"/>
            </a:pPr>
            <a:r>
              <a:rPr lang="ru-RU" sz="1200" dirty="0"/>
              <a:t>Дебит жидкости (</a:t>
            </a:r>
            <a:r>
              <a:rPr lang="en-US" sz="1200" dirty="0"/>
              <a:t>LIQ_RATE)</a:t>
            </a:r>
          </a:p>
          <a:p>
            <a:pPr marL="433387" indent="-342900">
              <a:buAutoNum type="arabicParenR"/>
            </a:pPr>
            <a:r>
              <a:rPr lang="ru-RU" sz="1200" dirty="0"/>
              <a:t>Дебит нефти (</a:t>
            </a:r>
            <a:r>
              <a:rPr lang="en-US" sz="1200" dirty="0"/>
              <a:t>OIL_RATE)</a:t>
            </a:r>
            <a:r>
              <a:rPr lang="ru-RU" sz="1200" dirty="0"/>
              <a:t>*</a:t>
            </a:r>
          </a:p>
          <a:p>
            <a:pPr marL="433387" indent="-342900">
              <a:buAutoNum type="arabicParenR"/>
            </a:pPr>
            <a:r>
              <a:rPr lang="ru-RU" sz="1200" dirty="0"/>
              <a:t>Дебит газа (</a:t>
            </a:r>
            <a:r>
              <a:rPr lang="en-US" sz="1200" dirty="0"/>
              <a:t>QGAS</a:t>
            </a:r>
            <a:r>
              <a:rPr lang="ru-RU" sz="1200" dirty="0"/>
              <a:t>)</a:t>
            </a:r>
            <a:endParaRPr lang="en-US" sz="1200" dirty="0"/>
          </a:p>
          <a:p>
            <a:pPr marL="433387" indent="-342900">
              <a:buAutoNum type="arabicParenR"/>
            </a:pPr>
            <a:r>
              <a:rPr lang="ru-RU" sz="1200" dirty="0" err="1"/>
              <a:t>Обводненность</a:t>
            </a:r>
            <a:r>
              <a:rPr lang="ru-RU" sz="1200" dirty="0"/>
              <a:t> (</a:t>
            </a:r>
            <a:r>
              <a:rPr lang="en-US" sz="1200" dirty="0"/>
              <a:t>WATER_CUT)</a:t>
            </a:r>
            <a:r>
              <a:rPr lang="ru-RU" sz="1200" dirty="0"/>
              <a:t>**</a:t>
            </a:r>
            <a:endParaRPr lang="en-US" sz="1200" dirty="0"/>
          </a:p>
        </p:txBody>
      </p:sp>
      <p:cxnSp>
        <p:nvCxnSpPr>
          <p:cNvPr id="6" name="Прямая со стрелкой 5"/>
          <p:cNvCxnSpPr>
            <a:stCxn id="98" idx="2"/>
          </p:cNvCxnSpPr>
          <p:nvPr/>
        </p:nvCxnSpPr>
        <p:spPr>
          <a:xfrm flipH="1">
            <a:off x="2117216" y="4228732"/>
            <a:ext cx="2055586" cy="618243"/>
          </a:xfrm>
          <a:prstGeom prst="straightConnector1">
            <a:avLst/>
          </a:prstGeom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5D4ADFE-8EE5-4B33-83BD-55478EC5DAE9}"/>
              </a:ext>
            </a:extLst>
          </p:cNvPr>
          <p:cNvSpPr txBox="1"/>
          <p:nvPr/>
        </p:nvSpPr>
        <p:spPr>
          <a:xfrm>
            <a:off x="3286082" y="3767067"/>
            <a:ext cx="177344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90487">
              <a:defRPr sz="1400">
                <a:solidFill>
                  <a:schemeClr val="bg2">
                    <a:lumMod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sz="1200" dirty="0">
                <a:solidFill>
                  <a:srgbClr val="E71C57"/>
                </a:solidFill>
              </a:rPr>
              <a:t>Замер телеметрии (ТМ)</a:t>
            </a:r>
          </a:p>
        </p:txBody>
      </p:sp>
      <p:cxnSp>
        <p:nvCxnSpPr>
          <p:cNvPr id="102" name="Прямая со стрелкой 101"/>
          <p:cNvCxnSpPr>
            <a:stCxn id="98" idx="0"/>
          </p:cNvCxnSpPr>
          <p:nvPr/>
        </p:nvCxnSpPr>
        <p:spPr>
          <a:xfrm flipH="1" flipV="1">
            <a:off x="3922246" y="1975466"/>
            <a:ext cx="250556" cy="1791601"/>
          </a:xfrm>
          <a:prstGeom prst="straightConnector1">
            <a:avLst/>
          </a:prstGeom>
          <a:ln w="12700" cap="flat" cmpd="sng" algn="ctr">
            <a:solidFill>
              <a:srgbClr val="E71C57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6876517" y="3762512"/>
            <a:ext cx="74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7"/>
            <a:r>
              <a:rPr lang="ru-RU" dirty="0">
                <a:solidFill>
                  <a:schemeClr val="bg1"/>
                </a:solidFill>
              </a:rPr>
              <a:t>ЭЦН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28086" y="6343868"/>
            <a:ext cx="42008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7"/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*Дебит нефти = Дебит жидкости – Дебит воды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м3/</a:t>
            </a:r>
            <a:r>
              <a:rPr lang="ru-RU" sz="1000" dirty="0" err="1">
                <a:solidFill>
                  <a:schemeClr val="bg1">
                    <a:lumMod val="50000"/>
                  </a:schemeClr>
                </a:solidFill>
              </a:rPr>
              <a:t>сут</a:t>
            </a:r>
            <a:endParaRPr lang="ru-RU" sz="1000" dirty="0">
              <a:solidFill>
                <a:schemeClr val="bg1">
                  <a:lumMod val="50000"/>
                </a:schemeClr>
              </a:solidFill>
            </a:endParaRPr>
          </a:p>
          <a:p>
            <a:pPr marL="90487"/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**Содержание воды в продукции скважины, определяемое как отношение дебита воды к дебиту жидкости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, %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609600" y="2852406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 flipH="1">
            <a:off x="724512" y="2852406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 flipH="1">
            <a:off x="837962" y="2852406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 flipH="1">
            <a:off x="947665" y="2852406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flipH="1">
            <a:off x="1062577" y="2852406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flipH="1">
            <a:off x="1176027" y="2852406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 flipH="1">
            <a:off x="2342721" y="286182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 flipH="1">
            <a:off x="2457633" y="286182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 flipH="1">
            <a:off x="2571083" y="286182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 flipH="1">
            <a:off x="2680786" y="286182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 flipH="1">
            <a:off x="2795698" y="286182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H="1">
            <a:off x="2909148" y="286182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 flipH="1">
            <a:off x="3032236" y="2865738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 flipH="1">
            <a:off x="3147148" y="2865738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 flipH="1">
            <a:off x="3260598" y="2865738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 flipH="1">
            <a:off x="3370301" y="2865738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 flipH="1">
            <a:off x="3485213" y="2865738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 flipH="1">
            <a:off x="3598663" y="2865738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 flipH="1">
            <a:off x="3704879" y="287104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 flipH="1">
            <a:off x="3819791" y="287104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/>
          <p:nvPr/>
        </p:nvCxnSpPr>
        <p:spPr>
          <a:xfrm flipH="1">
            <a:off x="3933241" y="287104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4042944" y="287104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/>
          <p:nvPr/>
        </p:nvCxnSpPr>
        <p:spPr>
          <a:xfrm flipH="1">
            <a:off x="4157856" y="287104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4271306" y="2871049"/>
            <a:ext cx="102861" cy="170194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2" descr="ООО «Завод «Нефтегазоборудование» - Автоматизированная групповая замерная  установка (АГЗУ)">
            <a:extLst>
              <a:ext uri="{FF2B5EF4-FFF2-40B4-BE49-F238E27FC236}">
                <a16:creationId xmlns:a16="http://schemas.microsoft.com/office/drawing/2014/main" id="{7C9FB8DA-98C4-4E56-A3FA-368E620B2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444" y="1589658"/>
            <a:ext cx="1024356" cy="76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" name="Прямая со стрелкой 126"/>
          <p:cNvCxnSpPr/>
          <p:nvPr/>
        </p:nvCxnSpPr>
        <p:spPr>
          <a:xfrm flipV="1">
            <a:off x="6176791" y="850900"/>
            <a:ext cx="1643941" cy="10671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98" idx="0"/>
          </p:cNvCxnSpPr>
          <p:nvPr/>
        </p:nvCxnSpPr>
        <p:spPr>
          <a:xfrm flipV="1">
            <a:off x="4172802" y="3397251"/>
            <a:ext cx="3783748" cy="369816"/>
          </a:xfrm>
          <a:prstGeom prst="straightConnector1">
            <a:avLst/>
          </a:prstGeom>
          <a:ln w="12700" cap="flat" cmpd="sng" algn="ctr">
            <a:solidFill>
              <a:srgbClr val="E71C57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98" idx="2"/>
            <a:endCxn id="11" idx="1"/>
          </p:cNvCxnSpPr>
          <p:nvPr/>
        </p:nvCxnSpPr>
        <p:spPr>
          <a:xfrm>
            <a:off x="4172802" y="4228732"/>
            <a:ext cx="2713101" cy="85761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3370301" y="3770022"/>
            <a:ext cx="1689221" cy="456641"/>
          </a:xfrm>
          <a:prstGeom prst="rect">
            <a:avLst/>
          </a:prstGeom>
          <a:noFill/>
          <a:ln w="9525" cap="rnd" cmpd="sng" algn="ctr">
            <a:solidFill>
              <a:srgbClr val="E71C5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35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0" grpId="0"/>
      <p:bldP spid="98" grpId="0"/>
      <p:bldP spid="12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C06B5-1A28-4E7A-B1A1-768413C5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88641"/>
            <a:ext cx="11413757" cy="610499"/>
          </a:xfrm>
        </p:spPr>
        <p:txBody>
          <a:bodyPr>
            <a:normAutofit/>
          </a:bodyPr>
          <a:lstStyle/>
          <a:p>
            <a:r>
              <a:rPr lang="ru-RU" dirty="0"/>
              <a:t>Исходные данные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18" y="799140"/>
            <a:ext cx="11172825" cy="28003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48" y="3758557"/>
            <a:ext cx="6581775" cy="27717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3118" y="1125997"/>
            <a:ext cx="11172825" cy="287167"/>
          </a:xfrm>
          <a:prstGeom prst="rect">
            <a:avLst/>
          </a:prstGeom>
          <a:noFill/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3" name="Прямоугольник 102"/>
          <p:cNvSpPr/>
          <p:nvPr/>
        </p:nvSpPr>
        <p:spPr>
          <a:xfrm>
            <a:off x="477548" y="4066405"/>
            <a:ext cx="6459801" cy="287167"/>
          </a:xfrm>
          <a:prstGeom prst="rect">
            <a:avLst/>
          </a:prstGeom>
          <a:noFill/>
          <a:ln w="3810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793811" y="3985060"/>
            <a:ext cx="35643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/>
              </a:rPr>
              <a:t>Целевая переменная - </a:t>
            </a:r>
            <a:r>
              <a:rPr lang="ru-RU" b="1" dirty="0">
                <a:solidFill>
                  <a:srgbClr val="000000"/>
                </a:solidFill>
                <a:latin typeface="Helvetica Neue"/>
              </a:rPr>
              <a:t>дебит жидкости</a:t>
            </a:r>
          </a:p>
          <a:p>
            <a:endParaRPr lang="ru-RU" dirty="0">
              <a:solidFill>
                <a:srgbClr val="000000"/>
              </a:solidFill>
              <a:latin typeface="Helvetica Neue"/>
            </a:endParaRPr>
          </a:p>
          <a:p>
            <a:r>
              <a:rPr lang="ru-RU" dirty="0">
                <a:solidFill>
                  <a:srgbClr val="000000"/>
                </a:solidFill>
                <a:latin typeface="Helvetica Neue"/>
              </a:rPr>
              <a:t>Необходимо восстановить значения данного параметра, замеры которого находится в столбце с названием "</a:t>
            </a:r>
            <a:r>
              <a:rPr lang="ru-RU" b="1" dirty="0">
                <a:solidFill>
                  <a:srgbClr val="000000"/>
                </a:solidFill>
                <a:latin typeface="Helvetica Neue"/>
              </a:rPr>
              <a:t>LIQ_RATE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"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232478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di0OYhe.3Q.8yjawV2w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99rIRMbAucAm7t48eZhS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QtcauOv36tAOSOusKHU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knGztn1fJC0fwf4Mod6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99rIRMbAucAm7t48eZhS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eruN51oroIC7P.VGGTU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QtcauOv36tAOSOusKHU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knGztn1fJC0fwf4Mod6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Presentation"/>
  <p:tag name="BCG_DESIGN" val="Title"/>
  <p:tag name="EE4P_LAYOUT_ID" val="T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cxP3drBIbSAUo9kSlnI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Presentation"/>
  <p:tag name="BCG_DESIGN" val="Title"/>
  <p:tag name="EE4P_LAYOUT_ID" val="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cxP3drBIbSAUo9kSln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Presentation"/>
  <p:tag name="BCG_DESIGN" val="Title"/>
  <p:tag name="EE4P_LAYOUT_ID" val="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cxP3drBIbSAUo9kSln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9XEu.DEQ8g9te0WFwim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fD.Q2Emj_wnWYcv7OCC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zpDdgid.dfNzJU62Z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mHwNZ2s9CuqrvIvMQbD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knGztn1fJC0fwf4Mod6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rXc20wSmat2yKmDrFgg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T1Vs135dqxqeYbcb1Jui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PbF591ZGgrpHzZWg4n0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xw3Ma.YWGwnUhvr5vjT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qyhe2yamez5KU53xdPY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yodfn2j1PJLW86JT0Ny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P87VPSXPUxch410nPUbu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4viMi1uryx0tUs2hDs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p79b1EEmNjtL8Wku3YxB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99rIRMbAucAm7t48eZhS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kQJbBqQbZOZSNz2s8Xo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aP5Nzv8XY2i2Nxt5.Cp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kRpbSWwwe7o3GhywoMpg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sCYKLZESXnX2laQaHgD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vlOqa6FZ0h9g4381v0r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.F25MJTe9Dd5Re_wGCn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1FRSW5mFw1RqPG5UWgRm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2kWfSSwsDunMYlH._dAV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8VRF_IOs0oz.H5LST7v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MId7YOtR5Yf06A0MN0g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UPacFI1AFMAvp3w_HHP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vt.m9AK8On6ylH8l53E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g8PezwQG.hRwtpaLZUnC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trB.p27zBkZ270pDKZV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j7684Oefn4GgS5Gn2js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so8Df6Jea7JD85DjfVpB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SMjzvteJgzxSU6S5Cer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rHdtwTFGfYmQm4CnCQ0f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QtcauOv36tAOSOusKHU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dDdkwB83aFWhRAmR7V0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jkZizSCfBdZYQqiCXlKk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BfiMGzZPVc5S4wix7dB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glCi043PI9hgk5i0cZ8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X1SaxGSS9RXAxgfc.BS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TB6RaIWVuFdTrqjl0iI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5ebyao2jJTFoDxbUfpdI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HVcf_oMOS4JK1JRw5.f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PN Client 16:9 - 11119 ">
  <a:themeElements>
    <a:clrScheme name="GPN Client">
      <a:dk1>
        <a:srgbClr val="575757"/>
      </a:dk1>
      <a:lt1>
        <a:sysClr val="window" lastClr="FFFFFF"/>
      </a:lt1>
      <a:dk2>
        <a:srgbClr val="1E366B"/>
      </a:dk2>
      <a:lt2>
        <a:srgbClr val="F2F2F2"/>
      </a:lt2>
      <a:accent1>
        <a:srgbClr val="460D58"/>
      </a:accent1>
      <a:accent2>
        <a:srgbClr val="6053DF"/>
      </a:accent2>
      <a:accent3>
        <a:srgbClr val="38FFCD"/>
      </a:accent3>
      <a:accent4>
        <a:srgbClr val="335FFF"/>
      </a:accent4>
      <a:accent5>
        <a:srgbClr val="05BEE6"/>
      </a:accent5>
      <a:accent6>
        <a:srgbClr val="1E366B"/>
      </a:accent6>
      <a:hlink>
        <a:srgbClr val="460D58"/>
      </a:hlink>
      <a:folHlink>
        <a:srgbClr val="6053DF"/>
      </a:folHlink>
    </a:clrScheme>
    <a:fontScheme name="GPN">
      <a:majorFont>
        <a:latin typeface="DIN Pro Cond Bold"/>
        <a:ea typeface=""/>
        <a:cs typeface=""/>
      </a:majorFont>
      <a:minorFont>
        <a:latin typeface="DIN Pro Regular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 cmpd="sng" algn="ctr">
          <a:noFill/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bg1">
              <a:lumMod val="50000"/>
            </a:schemeClr>
          </a:solidFill>
          <a:prstDash val="sysDot"/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wrap="square" lIns="0" tIns="0" rIns="0" bIns="0" rtlCol="0" anchor="ctr">
        <a:noAutofit/>
      </a:bodyPr>
      <a:lstStyle>
        <a:defPPr algn="ctr">
          <a:lnSpc>
            <a:spcPct val="90000"/>
          </a:lnSpc>
          <a:spcAft>
            <a:spcPts val="600"/>
          </a:spcAft>
          <a:defRPr sz="1200" dirty="0" smtClean="0"/>
        </a:defPPr>
      </a:lst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4364</TotalTime>
  <Words>401</Words>
  <Application>Microsoft Office PowerPoint</Application>
  <PresentationFormat>Широкоэкранный</PresentationFormat>
  <Paragraphs>77</Paragraphs>
  <Slides>10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Arial</vt:lpstr>
      <vt:lpstr>Calibri</vt:lpstr>
      <vt:lpstr>Cambria Math</vt:lpstr>
      <vt:lpstr>DIN Pro Cond Bold</vt:lpstr>
      <vt:lpstr>DIN Pro Regular</vt:lpstr>
      <vt:lpstr>Helvetica Neue</vt:lpstr>
      <vt:lpstr>Trebuchet MS</vt:lpstr>
      <vt:lpstr>Wingdings</vt:lpstr>
      <vt:lpstr>GPN Client 16:9 - 11119 </vt:lpstr>
      <vt:lpstr>think-cell Slide</vt:lpstr>
      <vt:lpstr>QR коды</vt:lpstr>
      <vt:lpstr>Презентация PowerPoint</vt:lpstr>
      <vt:lpstr>Презентация PowerPoint</vt:lpstr>
      <vt:lpstr>Хакатон – Это?</vt:lpstr>
      <vt:lpstr>Физические расходомеры</vt:lpstr>
      <vt:lpstr>Физические расходомеры</vt:lpstr>
      <vt:lpstr>ВИРТУАЛЬНЫЕ расходомеры</vt:lpstr>
      <vt:lpstr>Исходные данные</vt:lpstr>
      <vt:lpstr>Исходные данные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Продукт V "Управление добычей на текущих мощностях"</dc:title>
  <dc:creator>Серёга Замахов</dc:creator>
  <cp:lastModifiedBy>Харицкий Данил</cp:lastModifiedBy>
  <cp:revision>133</cp:revision>
  <dcterms:created xsi:type="dcterms:W3CDTF">2022-02-01T22:03:19Z</dcterms:created>
  <dcterms:modified xsi:type="dcterms:W3CDTF">2023-05-18T10:35:34Z</dcterms:modified>
</cp:coreProperties>
</file>