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Caveat"/>
      <p:regular r:id="rId12"/>
      <p:bold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Lato Hairline"/>
      <p:regular r:id="rId18"/>
      <p:bold r:id="rId19"/>
      <p:italic r:id="rId20"/>
      <p:boldItalic r:id="rId21"/>
    </p:embeddedFont>
    <p:embeddedFont>
      <p:font typeface="Lato Light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hcxIMQ36jHb8D6Twg7y6c1zVNO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Hairline-italic.fntdata"/><Relationship Id="rId22" Type="http://schemas.openxmlformats.org/officeDocument/2006/relationships/font" Target="fonts/LatoLight-regular.fntdata"/><Relationship Id="rId21" Type="http://schemas.openxmlformats.org/officeDocument/2006/relationships/font" Target="fonts/LatoHairline-boldItalic.fntdata"/><Relationship Id="rId24" Type="http://schemas.openxmlformats.org/officeDocument/2006/relationships/font" Target="fonts/LatoLight-italic.fntdata"/><Relationship Id="rId23" Type="http://schemas.openxmlformats.org/officeDocument/2006/relationships/font" Target="fonts/Lato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regular.fntdata"/><Relationship Id="rId25" Type="http://schemas.openxmlformats.org/officeDocument/2006/relationships/font" Target="fonts/LatoLight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aveat-bold.fntdata"/><Relationship Id="rId12" Type="http://schemas.openxmlformats.org/officeDocument/2006/relationships/font" Target="fonts/Caveat-regular.fntdata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19" Type="http://schemas.openxmlformats.org/officeDocument/2006/relationships/font" Target="fonts/LatoHairline-bold.fntdata"/><Relationship Id="rId18" Type="http://schemas.openxmlformats.org/officeDocument/2006/relationships/font" Target="fonts/LatoHairli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6e1757444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a6e1757444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>
  <p:cSld name="标题幻灯片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标题和内容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rst Slide">
  <p:cSld name="First Slid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/>
          <p:nvPr>
            <p:ph idx="2" type="pic"/>
          </p:nvPr>
        </p:nvSpPr>
        <p:spPr>
          <a:xfrm>
            <a:off x="4064000" y="441961"/>
            <a:ext cx="4368800" cy="3083564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3954706" y="3801452"/>
            <a:ext cx="4511964" cy="431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b="1" sz="4200">
                <a:solidFill>
                  <a:schemeClr val="lt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3" type="body"/>
          </p:nvPr>
        </p:nvSpPr>
        <p:spPr>
          <a:xfrm>
            <a:off x="3954706" y="4385250"/>
            <a:ext cx="4511964" cy="228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b="0" sz="1800">
                <a:solidFill>
                  <a:schemeClr val="accent3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4" type="body"/>
          </p:nvPr>
        </p:nvSpPr>
        <p:spPr>
          <a:xfrm>
            <a:off x="3975167" y="4817825"/>
            <a:ext cx="4488039" cy="15368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40"/>
              <a:buNone/>
              <a:defRPr sz="144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>
  <p:cSld name="标题和内容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>
  <p:cSld name="节标题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86483" y="2081181"/>
            <a:ext cx="3002905" cy="3179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63388" y="-518805"/>
            <a:ext cx="2556933" cy="2707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175" lIns="91425" spcFirstLastPara="1" rIns="91425" wrap="square" tIns="601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6" name="Google Shape;46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175" lIns="91425" spcFirstLastPara="1" rIns="91425" wrap="square" tIns="601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4" name="Google Shape;5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5" name="Google Shape;15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4953000" y="2270794"/>
            <a:ext cx="5575411" cy="1107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6600" u="none" cap="none" strike="noStrike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Большой Ух</a:t>
            </a:r>
            <a:endParaRPr b="1" i="0" sz="6600" u="none" cap="none" strike="noStrike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800306" y="3741023"/>
            <a:ext cx="5710652" cy="60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333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представляет</a:t>
            </a:r>
            <a:endParaRPr b="0" i="0" sz="1333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5699852" y="4146950"/>
            <a:ext cx="4007624" cy="646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600" u="none" cap="none" strike="noStrike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приложение для UniGoTo </a:t>
            </a:r>
            <a:endParaRPr sz="36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4828298" y="879572"/>
            <a:ext cx="3311862" cy="1322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99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1"/>
          <p:cNvCxnSpPr/>
          <p:nvPr/>
        </p:nvCxnSpPr>
        <p:spPr>
          <a:xfrm>
            <a:off x="4800306" y="2115068"/>
            <a:ext cx="6079688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" name="Google Shape;90;p1"/>
          <p:cNvCxnSpPr/>
          <p:nvPr/>
        </p:nvCxnSpPr>
        <p:spPr>
          <a:xfrm>
            <a:off x="4800306" y="3534482"/>
            <a:ext cx="614255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0" y="-441422"/>
            <a:ext cx="51435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6e1757444_0_16"/>
          <p:cNvSpPr/>
          <p:nvPr/>
        </p:nvSpPr>
        <p:spPr>
          <a:xfrm>
            <a:off x="284594" y="304580"/>
            <a:ext cx="7208400" cy="8478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2a6e1757444_0_16"/>
          <p:cNvSpPr txBox="1"/>
          <p:nvPr/>
        </p:nvSpPr>
        <p:spPr>
          <a:xfrm>
            <a:off x="284592" y="374556"/>
            <a:ext cx="7030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Анализ и подготовка данных</a:t>
            </a:r>
            <a:endParaRPr b="1" sz="40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8" name="Google Shape;98;g2a6e1757444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8941" y="3608767"/>
            <a:ext cx="2240685" cy="298757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2a6e1757444_0_16"/>
          <p:cNvSpPr txBox="1"/>
          <p:nvPr/>
        </p:nvSpPr>
        <p:spPr>
          <a:xfrm>
            <a:off x="939800" y="1382286"/>
            <a:ext cx="109602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</a:rPr>
              <a:t>Данные из VK:</a:t>
            </a:r>
            <a:endParaRPr sz="2000">
              <a:solidFill>
                <a:schemeClr val="lt1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ru-RU" sz="2000">
                <a:solidFill>
                  <a:schemeClr val="lt1"/>
                </a:solidFill>
              </a:rPr>
              <a:t>очистка </a:t>
            </a:r>
            <a:r>
              <a:rPr lang="ru-RU" sz="2000">
                <a:solidFill>
                  <a:schemeClr val="lt1"/>
                </a:solidFill>
              </a:rPr>
              <a:t>списка факультетов от дубликатов в том числе с применением автоматизированного перевода на русский с автоопределением языка оригинала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</a:rPr>
              <a:t>Данные из отдельного справочника вузов: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chemeClr val="lt1"/>
                </a:solidFill>
              </a:rPr>
              <a:t>чистка данных</a:t>
            </a:r>
            <a:endParaRPr sz="2000">
              <a:solidFill>
                <a:schemeClr val="lt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chemeClr val="lt1"/>
                </a:solidFill>
              </a:rPr>
              <a:t>и обогащение географическими координатами по названию города или по почтовому индексу в зависимости от того что есть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</a:rPr>
              <a:t>Автоматизация:</a:t>
            </a:r>
            <a:endParaRPr sz="2000">
              <a:solidFill>
                <a:schemeClr val="lt1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ru-RU" sz="2000">
                <a:solidFill>
                  <a:schemeClr val="lt1"/>
                </a:solidFill>
              </a:rPr>
              <a:t>непрерывная загрузка данных</a:t>
            </a:r>
            <a:endParaRPr sz="2000">
              <a:solidFill>
                <a:schemeClr val="lt1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ru-RU" sz="2000">
                <a:solidFill>
                  <a:schemeClr val="lt1"/>
                </a:solidFill>
              </a:rPr>
              <a:t>периодическое индексирование новых строк по расписанию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/>
          <p:nvPr/>
        </p:nvSpPr>
        <p:spPr>
          <a:xfrm>
            <a:off x="284594" y="304580"/>
            <a:ext cx="7183006" cy="847839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284592" y="374556"/>
            <a:ext cx="675120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Алгоритм 1 (продакшен)</a:t>
            </a:r>
            <a:endParaRPr b="1" sz="40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6722" y="-231779"/>
            <a:ext cx="2240684" cy="298757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939800" y="1371600"/>
            <a:ext cx="109602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Подход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Поиск по векторам по людям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Вузы из того-же источника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Детали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chemeClr val="lt1"/>
                </a:solidFill>
              </a:rPr>
              <a:t>Эмбеддинги</a:t>
            </a: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построены по отдельным людям из источника данных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Поиск наиболее похожих людей по косинусн</a:t>
            </a:r>
            <a:r>
              <a:rPr lang="ru-RU" sz="2000">
                <a:solidFill>
                  <a:schemeClr val="lt1"/>
                </a:solidFill>
              </a:rPr>
              <a:t>о</a:t>
            </a: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му расстоянию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Вывод факультетов указанных у </a:t>
            </a:r>
            <a:r>
              <a:rPr lang="ru-RU" sz="2000">
                <a:solidFill>
                  <a:schemeClr val="lt1"/>
                </a:solidFill>
              </a:rPr>
              <a:t>найденных</a:t>
            </a: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людей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/>
          <p:nvPr/>
        </p:nvSpPr>
        <p:spPr>
          <a:xfrm>
            <a:off x="284594" y="304580"/>
            <a:ext cx="7208406" cy="847839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284592" y="374556"/>
            <a:ext cx="703060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Алгоритм 2 (рабочий прототип)</a:t>
            </a:r>
            <a:endParaRPr b="1" sz="40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9216" y="-220383"/>
            <a:ext cx="2240684" cy="298757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 txBox="1"/>
          <p:nvPr/>
        </p:nvSpPr>
        <p:spPr>
          <a:xfrm>
            <a:off x="939800" y="1382286"/>
            <a:ext cx="109602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Подход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Поиск по векторам по людям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Использование предоставленного справочника вузов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Сортировка результата по </a:t>
            </a:r>
            <a:r>
              <a:rPr lang="ru-RU" sz="2000">
                <a:solidFill>
                  <a:schemeClr val="lt1"/>
                </a:solidFill>
              </a:rPr>
              <a:t>географической</a:t>
            </a: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близости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Детали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chemeClr val="lt1"/>
                </a:solidFill>
              </a:rPr>
              <a:t>Эмбеддинги</a:t>
            </a: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построены по отдельным людям из источника данных (как в варианте 1)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Поиск наиболее похожих людей по косинусн</a:t>
            </a:r>
            <a:r>
              <a:rPr lang="ru-RU" sz="2000">
                <a:solidFill>
                  <a:schemeClr val="lt1"/>
                </a:solidFill>
              </a:rPr>
              <a:t>о</a:t>
            </a: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му расстоянию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Определение списка наиболее популярных факультетов среди выбранной группы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Поиск направлений в справочнике вузов через вектора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Получение списка университетов в которых есть </a:t>
            </a:r>
            <a:r>
              <a:rPr lang="ru-RU" sz="2000">
                <a:solidFill>
                  <a:schemeClr val="lt1"/>
                </a:solidFill>
              </a:rPr>
              <a:t>найденные</a:t>
            </a: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факультеты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Вывод факультетов и отсортированного списка университетов с учетом географической удаленности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>
            <a:off x="284594" y="304580"/>
            <a:ext cx="7233806" cy="847839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284592" y="374556"/>
            <a:ext cx="714490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Алгоритм 3 (рабочий прототип)</a:t>
            </a:r>
            <a:endParaRPr b="1" sz="40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6722" y="-231779"/>
            <a:ext cx="2240684" cy="298757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939800" y="1371600"/>
            <a:ext cx="109602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Подход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Поиск по векторам по факультетам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Вузы из того-же источника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Сортировка результата по </a:t>
            </a:r>
            <a:r>
              <a:rPr lang="ru-RU" sz="2000">
                <a:solidFill>
                  <a:schemeClr val="lt1"/>
                </a:solidFill>
              </a:rPr>
              <a:t>географической</a:t>
            </a: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близости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Детали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chemeClr val="lt1"/>
                </a:solidFill>
              </a:rPr>
              <a:t>Эмбеддинги</a:t>
            </a: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построены по отдельным полям в описаниях людей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Есть возможность скорректировать значимость полей (например game)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Вектора группируются на факультеты усреднением, для получения центроидов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Поиск факультетов у которых образовался наиболее похожий </a:t>
            </a:r>
            <a:r>
              <a:rPr lang="ru-RU" sz="2000">
                <a:solidFill>
                  <a:schemeClr val="lt1"/>
                </a:solidFill>
              </a:rPr>
              <a:t>агрегированный</a:t>
            </a: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вектор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Получение списка университетов в которых есть </a:t>
            </a:r>
            <a:r>
              <a:rPr lang="ru-RU" sz="2000">
                <a:solidFill>
                  <a:schemeClr val="lt1"/>
                </a:solidFill>
              </a:rPr>
              <a:t>найденные</a:t>
            </a: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факультеты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Вывод факультетов и отсортированного списка университетов с учетом географической удаленности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1169" y="0"/>
            <a:ext cx="1027706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"/>
          <p:cNvSpPr/>
          <p:nvPr/>
        </p:nvSpPr>
        <p:spPr>
          <a:xfrm>
            <a:off x="563770" y="5651280"/>
            <a:ext cx="5646530" cy="88922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 txBox="1"/>
          <p:nvPr/>
        </p:nvSpPr>
        <p:spPr>
          <a:xfrm>
            <a:off x="268564" y="5721256"/>
            <a:ext cx="622113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ВЗРОСЛАЯ Архитектура</a:t>
            </a:r>
            <a:endParaRPr b="1" sz="40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46050" y="2546570"/>
            <a:ext cx="2240684" cy="2987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494" y="830180"/>
            <a:ext cx="73152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Caveat"/>
              <a:buNone/>
            </a:pPr>
            <a:r>
              <a:rPr b="1" lang="ru-RU" sz="88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Вопросы?</a:t>
            </a:r>
            <a:endParaRPr/>
          </a:p>
        </p:txBody>
      </p:sp>
      <p:pic>
        <p:nvPicPr>
          <p:cNvPr id="138" name="Google Shape;13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9094" y="2779296"/>
            <a:ext cx="3801978" cy="3801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AAAAAAAAAAA）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2018-08-07T03:42:02Z</dcterms:created>
  <dc:creator>Administrator</dc:creator>
</cp:coreProperties>
</file>