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4"/>
  </p:notesMasterIdLst>
  <p:sldIdLst>
    <p:sldId id="305" r:id="rId3"/>
    <p:sldId id="306" r:id="rId4"/>
    <p:sldId id="307" r:id="rId5"/>
    <p:sldId id="308" r:id="rId6"/>
    <p:sldId id="309" r:id="rId7"/>
    <p:sldId id="310" r:id="rId8"/>
    <p:sldId id="311" r:id="rId9"/>
    <p:sldId id="312" r:id="rId10"/>
    <p:sldId id="313" r:id="rId11"/>
    <p:sldId id="314" r:id="rId12"/>
    <p:sldId id="315" r:id="rId13"/>
    <p:sldId id="316" r:id="rId14"/>
    <p:sldId id="256" r:id="rId15"/>
    <p:sldId id="258" r:id="rId16"/>
    <p:sldId id="257" r:id="rId17"/>
    <p:sldId id="279" r:id="rId18"/>
    <p:sldId id="280" r:id="rId19"/>
    <p:sldId id="281" r:id="rId20"/>
    <p:sldId id="282" r:id="rId21"/>
    <p:sldId id="283" r:id="rId22"/>
    <p:sldId id="284" r:id="rId23"/>
    <p:sldId id="285" r:id="rId24"/>
    <p:sldId id="286" r:id="rId25"/>
    <p:sldId id="287" r:id="rId26"/>
    <p:sldId id="288" r:id="rId27"/>
    <p:sldId id="259" r:id="rId28"/>
    <p:sldId id="260" r:id="rId29"/>
    <p:sldId id="275"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6" r:id="rId45"/>
    <p:sldId id="277"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278" r:id="rId61"/>
    <p:sldId id="290" r:id="rId62"/>
    <p:sldId id="317"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8" autoAdjust="0"/>
    <p:restoredTop sz="94660"/>
  </p:normalViewPr>
  <p:slideViewPr>
    <p:cSldViewPr snapToGrid="0">
      <p:cViewPr varScale="1">
        <p:scale>
          <a:sx n="74" d="100"/>
          <a:sy n="74"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E61BD-F291-47A2-8FC5-C864D6E2C221}" type="doc">
      <dgm:prSet loTypeId="urn:microsoft.com/office/officeart/2005/8/layout/hList1" loCatId="list" qsTypeId="urn:microsoft.com/office/officeart/2005/8/quickstyle/simple2" qsCatId="simple" csTypeId="urn:microsoft.com/office/officeart/2005/8/colors/accent2_3" csCatId="accent2" phldr="1"/>
      <dgm:spPr/>
      <dgm:t>
        <a:bodyPr/>
        <a:lstStyle/>
        <a:p>
          <a:endParaRPr lang="zh-CN" altLang="en-US"/>
        </a:p>
      </dgm:t>
    </dgm:pt>
    <dgm:pt modelId="{E7A58C4A-B8CF-4ADE-9AA6-F599089071CA}">
      <dgm:prSet custT="1"/>
      <dgm:spPr/>
      <dgm:t>
        <a:bodyPr/>
        <a:lstStyle/>
        <a:p>
          <a:pPr rtl="0"/>
          <a:r>
            <a:rPr lang="en-US" sz="3600" dirty="0" smtClean="0"/>
            <a:t>For our project based on SOA, our service</a:t>
          </a:r>
          <a:endParaRPr lang="zh-CN" sz="3600" dirty="0"/>
        </a:p>
      </dgm:t>
    </dgm:pt>
    <dgm:pt modelId="{15CE75C7-8875-48A7-9236-F5B9E507F4F8}" type="parTrans" cxnId="{A56631A0-48F6-48F4-B19D-4F6A52F53701}">
      <dgm:prSet/>
      <dgm:spPr/>
      <dgm:t>
        <a:bodyPr/>
        <a:lstStyle/>
        <a:p>
          <a:endParaRPr lang="zh-CN" altLang="en-US"/>
        </a:p>
      </dgm:t>
    </dgm:pt>
    <dgm:pt modelId="{5E51775D-4D68-4397-AF76-4FE4740146A6}" type="sibTrans" cxnId="{A56631A0-48F6-48F4-B19D-4F6A52F53701}">
      <dgm:prSet/>
      <dgm:spPr/>
      <dgm:t>
        <a:bodyPr/>
        <a:lstStyle/>
        <a:p>
          <a:endParaRPr lang="zh-CN" altLang="en-US"/>
        </a:p>
      </dgm:t>
    </dgm:pt>
    <dgm:pt modelId="{6575BA3B-A9C3-4209-B8DC-543D35EEDFB6}">
      <dgm:prSet/>
      <dgm:spPr/>
      <dgm:t>
        <a:bodyPr/>
        <a:lstStyle/>
        <a:p>
          <a:pPr rtl="0"/>
          <a:r>
            <a:rPr lang="en-US" dirty="0" smtClean="0"/>
            <a:t>is self-contained</a:t>
          </a:r>
          <a:endParaRPr lang="zh-CN" dirty="0"/>
        </a:p>
      </dgm:t>
    </dgm:pt>
    <dgm:pt modelId="{3D418A59-8239-4C15-9A2C-ED1CCFA4A687}" type="parTrans" cxnId="{05D17EEB-7EC0-450D-97FE-30B74A95D34D}">
      <dgm:prSet/>
      <dgm:spPr/>
      <dgm:t>
        <a:bodyPr/>
        <a:lstStyle/>
        <a:p>
          <a:endParaRPr lang="zh-CN" altLang="en-US"/>
        </a:p>
      </dgm:t>
    </dgm:pt>
    <dgm:pt modelId="{DFC22085-B963-4047-844F-B2CFE270FB1C}" type="sibTrans" cxnId="{05D17EEB-7EC0-450D-97FE-30B74A95D34D}">
      <dgm:prSet/>
      <dgm:spPr/>
      <dgm:t>
        <a:bodyPr/>
        <a:lstStyle/>
        <a:p>
          <a:endParaRPr lang="zh-CN" altLang="en-US"/>
        </a:p>
      </dgm:t>
    </dgm:pt>
    <dgm:pt modelId="{90D59140-C877-4C51-8264-C30D80C24A7D}">
      <dgm:prSet/>
      <dgm:spPr/>
      <dgm:t>
        <a:bodyPr/>
        <a:lstStyle/>
        <a:p>
          <a:pPr rtl="0"/>
          <a:r>
            <a:rPr lang="en-US" dirty="0" smtClean="0"/>
            <a:t>is a distributed component</a:t>
          </a:r>
          <a:endParaRPr lang="zh-CN" dirty="0"/>
        </a:p>
      </dgm:t>
    </dgm:pt>
    <dgm:pt modelId="{3235E0F1-39D0-4957-B462-F34B21855131}" type="parTrans" cxnId="{F7B3EABF-5D3F-49D8-BC7A-0D06013B4CB9}">
      <dgm:prSet/>
      <dgm:spPr/>
      <dgm:t>
        <a:bodyPr/>
        <a:lstStyle/>
        <a:p>
          <a:endParaRPr lang="zh-CN" altLang="en-US"/>
        </a:p>
      </dgm:t>
    </dgm:pt>
    <dgm:pt modelId="{4DB2A9F5-7505-42F3-A298-72112398B6F2}" type="sibTrans" cxnId="{F7B3EABF-5D3F-49D8-BC7A-0D06013B4CB9}">
      <dgm:prSet/>
      <dgm:spPr/>
      <dgm:t>
        <a:bodyPr/>
        <a:lstStyle/>
        <a:p>
          <a:endParaRPr lang="zh-CN" altLang="en-US"/>
        </a:p>
      </dgm:t>
    </dgm:pt>
    <dgm:pt modelId="{03CB72A1-A908-4B9B-8C52-2075411B7EB1}">
      <dgm:prSet/>
      <dgm:spPr/>
      <dgm:t>
        <a:bodyPr/>
        <a:lstStyle/>
        <a:p>
          <a:pPr rtl="0"/>
          <a:r>
            <a:rPr lang="en-US" dirty="0" smtClean="0"/>
            <a:t>has a published interface</a:t>
          </a:r>
          <a:endParaRPr lang="zh-CN" dirty="0"/>
        </a:p>
      </dgm:t>
    </dgm:pt>
    <dgm:pt modelId="{CDBDDE23-D388-4412-9C9B-8AF6E46CFFC5}" type="parTrans" cxnId="{FBC81FBB-3B90-452F-A647-D7B8DBD04C82}">
      <dgm:prSet/>
      <dgm:spPr/>
      <dgm:t>
        <a:bodyPr/>
        <a:lstStyle/>
        <a:p>
          <a:endParaRPr lang="zh-CN" altLang="en-US"/>
        </a:p>
      </dgm:t>
    </dgm:pt>
    <dgm:pt modelId="{42B11EF5-FAEB-4C89-AACF-F2DA7D5DC60A}" type="sibTrans" cxnId="{FBC81FBB-3B90-452F-A647-D7B8DBD04C82}">
      <dgm:prSet/>
      <dgm:spPr/>
      <dgm:t>
        <a:bodyPr/>
        <a:lstStyle/>
        <a:p>
          <a:endParaRPr lang="zh-CN" altLang="en-US"/>
        </a:p>
      </dgm:t>
    </dgm:pt>
    <dgm:pt modelId="{9070F6B0-B6DB-44A5-A07C-75D5B1FB3486}">
      <dgm:prSet/>
      <dgm:spPr/>
      <dgm:t>
        <a:bodyPr/>
        <a:lstStyle/>
        <a:p>
          <a:pPr rtl="0"/>
          <a:r>
            <a:rPr lang="en-US" dirty="0" smtClean="0"/>
            <a:t>stresses interoperability</a:t>
          </a:r>
          <a:endParaRPr lang="zh-CN" dirty="0"/>
        </a:p>
      </dgm:t>
    </dgm:pt>
    <dgm:pt modelId="{102C5A8D-04CF-4EE1-82AA-95A5719D99F3}" type="parTrans" cxnId="{E634DD46-4BDD-4892-A5D8-27ACD4F2C21A}">
      <dgm:prSet/>
      <dgm:spPr/>
      <dgm:t>
        <a:bodyPr/>
        <a:lstStyle/>
        <a:p>
          <a:endParaRPr lang="zh-CN" altLang="en-US"/>
        </a:p>
      </dgm:t>
    </dgm:pt>
    <dgm:pt modelId="{48B317FB-6D7F-4EA6-AC3B-397873AAE779}" type="sibTrans" cxnId="{E634DD46-4BDD-4892-A5D8-27ACD4F2C21A}">
      <dgm:prSet/>
      <dgm:spPr/>
      <dgm:t>
        <a:bodyPr/>
        <a:lstStyle/>
        <a:p>
          <a:endParaRPr lang="zh-CN" altLang="en-US"/>
        </a:p>
      </dgm:t>
    </dgm:pt>
    <dgm:pt modelId="{03D58387-093A-4137-A31E-6C83815A3BE9}">
      <dgm:prSet/>
      <dgm:spPr/>
      <dgm:t>
        <a:bodyPr/>
        <a:lstStyle/>
        <a:p>
          <a:pPr rtl="0"/>
          <a:r>
            <a:rPr lang="en-US" altLang="zh-CN" dirty="0" smtClean="0"/>
            <a:t>is </a:t>
          </a:r>
          <a:r>
            <a:rPr lang="en-US" altLang="zh-CN" b="0" i="0" u="none" dirty="0" smtClean="0">
              <a:solidFill>
                <a:schemeClr val="tx1"/>
              </a:solidFill>
              <a:effectLst/>
              <a:latin typeface="+mn-lt"/>
              <a:ea typeface="+mn-ea"/>
              <a:cs typeface="+mn-cs"/>
            </a:rPr>
            <a:t>loosely coupled</a:t>
          </a:r>
          <a:endParaRPr lang="zh-CN" dirty="0"/>
        </a:p>
      </dgm:t>
    </dgm:pt>
    <dgm:pt modelId="{3FE0A463-3532-4A89-A907-1D1AD818A9FF}" type="parTrans" cxnId="{286C1BFF-F0D7-414A-89DC-C243702B6D82}">
      <dgm:prSet/>
      <dgm:spPr/>
      <dgm:t>
        <a:bodyPr/>
        <a:lstStyle/>
        <a:p>
          <a:endParaRPr lang="zh-CN" altLang="en-US"/>
        </a:p>
      </dgm:t>
    </dgm:pt>
    <dgm:pt modelId="{2B663AD9-462C-44E1-A8FE-314B23A319CE}" type="sibTrans" cxnId="{286C1BFF-F0D7-414A-89DC-C243702B6D82}">
      <dgm:prSet/>
      <dgm:spPr/>
      <dgm:t>
        <a:bodyPr/>
        <a:lstStyle/>
        <a:p>
          <a:endParaRPr lang="zh-CN" altLang="en-US"/>
        </a:p>
      </dgm:t>
    </dgm:pt>
    <dgm:pt modelId="{466CF55A-6AE7-4475-9A2B-0178889D7885}" type="pres">
      <dgm:prSet presAssocID="{43AE61BD-F291-47A2-8FC5-C864D6E2C221}" presName="Name0" presStyleCnt="0">
        <dgm:presLayoutVars>
          <dgm:dir/>
          <dgm:animLvl val="lvl"/>
          <dgm:resizeHandles val="exact"/>
        </dgm:presLayoutVars>
      </dgm:prSet>
      <dgm:spPr/>
      <dgm:t>
        <a:bodyPr/>
        <a:lstStyle/>
        <a:p>
          <a:endParaRPr lang="zh-CN" altLang="en-US"/>
        </a:p>
      </dgm:t>
    </dgm:pt>
    <dgm:pt modelId="{898B388E-C120-4571-B46D-9E413BBD476E}" type="pres">
      <dgm:prSet presAssocID="{E7A58C4A-B8CF-4ADE-9AA6-F599089071CA}" presName="composite" presStyleCnt="0"/>
      <dgm:spPr/>
    </dgm:pt>
    <dgm:pt modelId="{30B7B928-A44D-46AA-9358-3DC9C51FD7C5}" type="pres">
      <dgm:prSet presAssocID="{E7A58C4A-B8CF-4ADE-9AA6-F599089071CA}" presName="parTx" presStyleLbl="alignNode1" presStyleIdx="0" presStyleCnt="1">
        <dgm:presLayoutVars>
          <dgm:chMax val="0"/>
          <dgm:chPref val="0"/>
          <dgm:bulletEnabled val="1"/>
        </dgm:presLayoutVars>
      </dgm:prSet>
      <dgm:spPr/>
      <dgm:t>
        <a:bodyPr/>
        <a:lstStyle/>
        <a:p>
          <a:endParaRPr lang="zh-CN" altLang="en-US"/>
        </a:p>
      </dgm:t>
    </dgm:pt>
    <dgm:pt modelId="{C6EADE57-9ABB-4FC8-BB00-88E17FD942D4}" type="pres">
      <dgm:prSet presAssocID="{E7A58C4A-B8CF-4ADE-9AA6-F599089071CA}" presName="desTx" presStyleLbl="alignAccFollowNode1" presStyleIdx="0" presStyleCnt="1">
        <dgm:presLayoutVars>
          <dgm:bulletEnabled val="1"/>
        </dgm:presLayoutVars>
      </dgm:prSet>
      <dgm:spPr/>
      <dgm:t>
        <a:bodyPr/>
        <a:lstStyle/>
        <a:p>
          <a:endParaRPr lang="zh-CN" altLang="en-US"/>
        </a:p>
      </dgm:t>
    </dgm:pt>
  </dgm:ptLst>
  <dgm:cxnLst>
    <dgm:cxn modelId="{05D17EEB-7EC0-450D-97FE-30B74A95D34D}" srcId="{E7A58C4A-B8CF-4ADE-9AA6-F599089071CA}" destId="{6575BA3B-A9C3-4209-B8DC-543D35EEDFB6}" srcOrd="0" destOrd="0" parTransId="{3D418A59-8239-4C15-9A2C-ED1CCFA4A687}" sibTransId="{DFC22085-B963-4047-844F-B2CFE270FB1C}"/>
    <dgm:cxn modelId="{57E829C8-7FF5-4BE3-940A-9646D2951A4A}" type="presOf" srcId="{6575BA3B-A9C3-4209-B8DC-543D35EEDFB6}" destId="{C6EADE57-9ABB-4FC8-BB00-88E17FD942D4}" srcOrd="0" destOrd="0" presId="urn:microsoft.com/office/officeart/2005/8/layout/hList1"/>
    <dgm:cxn modelId="{A56631A0-48F6-48F4-B19D-4F6A52F53701}" srcId="{43AE61BD-F291-47A2-8FC5-C864D6E2C221}" destId="{E7A58C4A-B8CF-4ADE-9AA6-F599089071CA}" srcOrd="0" destOrd="0" parTransId="{15CE75C7-8875-48A7-9236-F5B9E507F4F8}" sibTransId="{5E51775D-4D68-4397-AF76-4FE4740146A6}"/>
    <dgm:cxn modelId="{F7B3EABF-5D3F-49D8-BC7A-0D06013B4CB9}" srcId="{E7A58C4A-B8CF-4ADE-9AA6-F599089071CA}" destId="{90D59140-C877-4C51-8264-C30D80C24A7D}" srcOrd="2" destOrd="0" parTransId="{3235E0F1-39D0-4957-B462-F34B21855131}" sibTransId="{4DB2A9F5-7505-42F3-A298-72112398B6F2}"/>
    <dgm:cxn modelId="{286C1BFF-F0D7-414A-89DC-C243702B6D82}" srcId="{E7A58C4A-B8CF-4ADE-9AA6-F599089071CA}" destId="{03D58387-093A-4137-A31E-6C83815A3BE9}" srcOrd="1" destOrd="0" parTransId="{3FE0A463-3532-4A89-A907-1D1AD818A9FF}" sibTransId="{2B663AD9-462C-44E1-A8FE-314B23A319CE}"/>
    <dgm:cxn modelId="{96CF38C5-F25F-4EE1-90DE-028616B8EB16}" type="presOf" srcId="{03D58387-093A-4137-A31E-6C83815A3BE9}" destId="{C6EADE57-9ABB-4FC8-BB00-88E17FD942D4}" srcOrd="0" destOrd="1" presId="urn:microsoft.com/office/officeart/2005/8/layout/hList1"/>
    <dgm:cxn modelId="{14DDBC8B-BA74-44ED-AB6E-F4925C85992B}" type="presOf" srcId="{E7A58C4A-B8CF-4ADE-9AA6-F599089071CA}" destId="{30B7B928-A44D-46AA-9358-3DC9C51FD7C5}" srcOrd="0" destOrd="0" presId="urn:microsoft.com/office/officeart/2005/8/layout/hList1"/>
    <dgm:cxn modelId="{E634DD46-4BDD-4892-A5D8-27ACD4F2C21A}" srcId="{E7A58C4A-B8CF-4ADE-9AA6-F599089071CA}" destId="{9070F6B0-B6DB-44A5-A07C-75D5B1FB3486}" srcOrd="4" destOrd="0" parTransId="{102C5A8D-04CF-4EE1-82AA-95A5719D99F3}" sibTransId="{48B317FB-6D7F-4EA6-AC3B-397873AAE779}"/>
    <dgm:cxn modelId="{A1E49261-D43F-4782-B329-B230F3E0704D}" type="presOf" srcId="{9070F6B0-B6DB-44A5-A07C-75D5B1FB3486}" destId="{C6EADE57-9ABB-4FC8-BB00-88E17FD942D4}" srcOrd="0" destOrd="4" presId="urn:microsoft.com/office/officeart/2005/8/layout/hList1"/>
    <dgm:cxn modelId="{0C32D662-A6DA-417E-921C-024956C89477}" type="presOf" srcId="{90D59140-C877-4C51-8264-C30D80C24A7D}" destId="{C6EADE57-9ABB-4FC8-BB00-88E17FD942D4}" srcOrd="0" destOrd="2" presId="urn:microsoft.com/office/officeart/2005/8/layout/hList1"/>
    <dgm:cxn modelId="{FBC81FBB-3B90-452F-A647-D7B8DBD04C82}" srcId="{E7A58C4A-B8CF-4ADE-9AA6-F599089071CA}" destId="{03CB72A1-A908-4B9B-8C52-2075411B7EB1}" srcOrd="3" destOrd="0" parTransId="{CDBDDE23-D388-4412-9C9B-8AF6E46CFFC5}" sibTransId="{42B11EF5-FAEB-4C89-AACF-F2DA7D5DC60A}"/>
    <dgm:cxn modelId="{18CE8946-4C51-4FBF-9A5F-45749586B546}" type="presOf" srcId="{03CB72A1-A908-4B9B-8C52-2075411B7EB1}" destId="{C6EADE57-9ABB-4FC8-BB00-88E17FD942D4}" srcOrd="0" destOrd="3" presId="urn:microsoft.com/office/officeart/2005/8/layout/hList1"/>
    <dgm:cxn modelId="{38AC0CAA-4B68-4C4D-B02E-FB6135B6E2F5}" type="presOf" srcId="{43AE61BD-F291-47A2-8FC5-C864D6E2C221}" destId="{466CF55A-6AE7-4475-9A2B-0178889D7885}" srcOrd="0" destOrd="0" presId="urn:microsoft.com/office/officeart/2005/8/layout/hList1"/>
    <dgm:cxn modelId="{4C9064BD-EB45-491D-A9FF-C3798AFD7495}" type="presParOf" srcId="{466CF55A-6AE7-4475-9A2B-0178889D7885}" destId="{898B388E-C120-4571-B46D-9E413BBD476E}" srcOrd="0" destOrd="0" presId="urn:microsoft.com/office/officeart/2005/8/layout/hList1"/>
    <dgm:cxn modelId="{246F8610-3C7B-4E91-8447-C8224934240D}" type="presParOf" srcId="{898B388E-C120-4571-B46D-9E413BBD476E}" destId="{30B7B928-A44D-46AA-9358-3DC9C51FD7C5}" srcOrd="0" destOrd="0" presId="urn:microsoft.com/office/officeart/2005/8/layout/hList1"/>
    <dgm:cxn modelId="{44A309D1-2392-4B6B-A5E1-0E33F0EC194B}" type="presParOf" srcId="{898B388E-C120-4571-B46D-9E413BBD476E}" destId="{C6EADE57-9ABB-4FC8-BB00-88E17FD94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9C46E2-5DBD-408B-B5A2-9A0ACF6D41B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zh-CN" altLang="en-US"/>
        </a:p>
      </dgm:t>
    </dgm:pt>
    <dgm:pt modelId="{914BBFFF-4656-42FD-A09A-7C60A7D392AD}">
      <dgm:prSet/>
      <dgm:spPr/>
      <dgm:t>
        <a:bodyPr/>
        <a:lstStyle/>
        <a:p>
          <a:pPr rtl="0"/>
          <a:r>
            <a:rPr lang="en-US" smtClean="0"/>
            <a:t>SOA performance is negatively impacted </a:t>
          </a:r>
          <a:endParaRPr lang="zh-CN"/>
        </a:p>
      </dgm:t>
    </dgm:pt>
    <dgm:pt modelId="{DDC0CD7F-77E0-40F0-AEA4-6D7BC049F861}" type="parTrans" cxnId="{6AB36FE9-1253-4B5A-95BA-50695501F3F6}">
      <dgm:prSet/>
      <dgm:spPr/>
      <dgm:t>
        <a:bodyPr/>
        <a:lstStyle/>
        <a:p>
          <a:endParaRPr lang="zh-CN" altLang="en-US"/>
        </a:p>
      </dgm:t>
    </dgm:pt>
    <dgm:pt modelId="{926517AD-DF8E-412C-AAF9-AA7CB1A71D41}" type="sibTrans" cxnId="{6AB36FE9-1253-4B5A-95BA-50695501F3F6}">
      <dgm:prSet/>
      <dgm:spPr/>
      <dgm:t>
        <a:bodyPr/>
        <a:lstStyle/>
        <a:p>
          <a:endParaRPr lang="zh-CN" altLang="en-US"/>
        </a:p>
      </dgm:t>
    </dgm:pt>
    <dgm:pt modelId="{DED3D967-CEAC-4E52-8459-B696E04F11A8}">
      <dgm:prSet/>
      <dgm:spPr/>
      <dgm:t>
        <a:bodyPr/>
        <a:lstStyle/>
        <a:p>
          <a:pPr rtl="0"/>
          <a:r>
            <a:rPr lang="en-US" smtClean="0"/>
            <a:t>Security</a:t>
          </a:r>
          <a:endParaRPr lang="zh-CN"/>
        </a:p>
      </dgm:t>
    </dgm:pt>
    <dgm:pt modelId="{C65A18CE-4C67-4442-832F-CDCA3B005A1A}" type="parTrans" cxnId="{AFE588A0-D375-4F69-91FC-1C579D27E143}">
      <dgm:prSet/>
      <dgm:spPr/>
      <dgm:t>
        <a:bodyPr/>
        <a:lstStyle/>
        <a:p>
          <a:endParaRPr lang="zh-CN" altLang="en-US"/>
        </a:p>
      </dgm:t>
    </dgm:pt>
    <dgm:pt modelId="{C06D2BEC-4F7B-4075-9994-965730E3975C}" type="sibTrans" cxnId="{AFE588A0-D375-4F69-91FC-1C579D27E143}">
      <dgm:prSet/>
      <dgm:spPr/>
      <dgm:t>
        <a:bodyPr/>
        <a:lstStyle/>
        <a:p>
          <a:endParaRPr lang="zh-CN" altLang="en-US"/>
        </a:p>
      </dgm:t>
    </dgm:pt>
    <dgm:pt modelId="{847D7789-7BBD-4320-BE2C-D1ACFA38AD7D}">
      <dgm:prSet/>
      <dgm:spPr/>
      <dgm:t>
        <a:bodyPr/>
        <a:lstStyle/>
        <a:p>
          <a:pPr rtl="0"/>
          <a:r>
            <a:rPr lang="en-US" smtClean="0"/>
            <a:t>Testing </a:t>
          </a:r>
          <a:endParaRPr lang="zh-CN"/>
        </a:p>
      </dgm:t>
    </dgm:pt>
    <dgm:pt modelId="{EA09CEAB-BC17-4CEE-A63B-06003A9EBC8A}" type="parTrans" cxnId="{1C671941-5296-4FC6-B1F8-A11E8497FE4D}">
      <dgm:prSet/>
      <dgm:spPr/>
      <dgm:t>
        <a:bodyPr/>
        <a:lstStyle/>
        <a:p>
          <a:endParaRPr lang="zh-CN" altLang="en-US"/>
        </a:p>
      </dgm:t>
    </dgm:pt>
    <dgm:pt modelId="{5AF4CD1E-8F45-45F5-99E8-9DA63243F213}" type="sibTrans" cxnId="{1C671941-5296-4FC6-B1F8-A11E8497FE4D}">
      <dgm:prSet/>
      <dgm:spPr/>
      <dgm:t>
        <a:bodyPr/>
        <a:lstStyle/>
        <a:p>
          <a:endParaRPr lang="zh-CN" altLang="en-US"/>
        </a:p>
      </dgm:t>
    </dgm:pt>
    <dgm:pt modelId="{36BBB58C-340D-456F-8A22-828D0022597F}">
      <dgm:prSet/>
      <dgm:spPr/>
      <dgm:t>
        <a:bodyPr/>
        <a:lstStyle/>
        <a:p>
          <a:pPr rtl="0"/>
          <a:r>
            <a:rPr lang="en-US" smtClean="0"/>
            <a:t>High reliability</a:t>
          </a:r>
          <a:endParaRPr lang="zh-CN"/>
        </a:p>
      </dgm:t>
    </dgm:pt>
    <dgm:pt modelId="{EF7470F2-60D6-4E76-8DD2-25A2AE96739E}" type="parTrans" cxnId="{918C0B6F-733A-4B97-A442-D526EA7C19BF}">
      <dgm:prSet/>
      <dgm:spPr/>
      <dgm:t>
        <a:bodyPr/>
        <a:lstStyle/>
        <a:p>
          <a:endParaRPr lang="zh-CN" altLang="en-US"/>
        </a:p>
      </dgm:t>
    </dgm:pt>
    <dgm:pt modelId="{4F671576-F7D7-4F1D-AF00-649474EE53AB}" type="sibTrans" cxnId="{918C0B6F-733A-4B97-A442-D526EA7C19BF}">
      <dgm:prSet/>
      <dgm:spPr/>
      <dgm:t>
        <a:bodyPr/>
        <a:lstStyle/>
        <a:p>
          <a:endParaRPr lang="zh-CN" altLang="en-US"/>
        </a:p>
      </dgm:t>
    </dgm:pt>
    <dgm:pt modelId="{1721BB02-0D78-49A9-8955-A317D10F93A1}" type="pres">
      <dgm:prSet presAssocID="{949C46E2-5DBD-408B-B5A2-9A0ACF6D41BB}" presName="linear" presStyleCnt="0">
        <dgm:presLayoutVars>
          <dgm:animLvl val="lvl"/>
          <dgm:resizeHandles val="exact"/>
        </dgm:presLayoutVars>
      </dgm:prSet>
      <dgm:spPr/>
      <dgm:t>
        <a:bodyPr/>
        <a:lstStyle/>
        <a:p>
          <a:endParaRPr lang="zh-CN" altLang="en-US"/>
        </a:p>
      </dgm:t>
    </dgm:pt>
    <dgm:pt modelId="{2EACBA6B-633A-49A9-A461-97E5C975088F}" type="pres">
      <dgm:prSet presAssocID="{914BBFFF-4656-42FD-A09A-7C60A7D392AD}" presName="parentText" presStyleLbl="node1" presStyleIdx="0" presStyleCnt="4">
        <dgm:presLayoutVars>
          <dgm:chMax val="0"/>
          <dgm:bulletEnabled val="1"/>
        </dgm:presLayoutVars>
      </dgm:prSet>
      <dgm:spPr/>
      <dgm:t>
        <a:bodyPr/>
        <a:lstStyle/>
        <a:p>
          <a:endParaRPr lang="zh-CN" altLang="en-US"/>
        </a:p>
      </dgm:t>
    </dgm:pt>
    <dgm:pt modelId="{692C4E5C-131D-432C-AD07-115090681EED}" type="pres">
      <dgm:prSet presAssocID="{926517AD-DF8E-412C-AAF9-AA7CB1A71D41}" presName="spacer" presStyleCnt="0"/>
      <dgm:spPr/>
    </dgm:pt>
    <dgm:pt modelId="{FC54373C-E87C-431A-85AC-4D8282EAB1CC}" type="pres">
      <dgm:prSet presAssocID="{DED3D967-CEAC-4E52-8459-B696E04F11A8}" presName="parentText" presStyleLbl="node1" presStyleIdx="1" presStyleCnt="4">
        <dgm:presLayoutVars>
          <dgm:chMax val="0"/>
          <dgm:bulletEnabled val="1"/>
        </dgm:presLayoutVars>
      </dgm:prSet>
      <dgm:spPr/>
      <dgm:t>
        <a:bodyPr/>
        <a:lstStyle/>
        <a:p>
          <a:endParaRPr lang="zh-CN" altLang="en-US"/>
        </a:p>
      </dgm:t>
    </dgm:pt>
    <dgm:pt modelId="{89FC038D-2643-41CD-AF53-BECB19978B6D}" type="pres">
      <dgm:prSet presAssocID="{C06D2BEC-4F7B-4075-9994-965730E3975C}" presName="spacer" presStyleCnt="0"/>
      <dgm:spPr/>
    </dgm:pt>
    <dgm:pt modelId="{6FC8E06F-593C-4528-AEA5-E9D47F8EC737}" type="pres">
      <dgm:prSet presAssocID="{847D7789-7BBD-4320-BE2C-D1ACFA38AD7D}" presName="parentText" presStyleLbl="node1" presStyleIdx="2" presStyleCnt="4">
        <dgm:presLayoutVars>
          <dgm:chMax val="0"/>
          <dgm:bulletEnabled val="1"/>
        </dgm:presLayoutVars>
      </dgm:prSet>
      <dgm:spPr/>
      <dgm:t>
        <a:bodyPr/>
        <a:lstStyle/>
        <a:p>
          <a:endParaRPr lang="zh-CN" altLang="en-US"/>
        </a:p>
      </dgm:t>
    </dgm:pt>
    <dgm:pt modelId="{95BB06C9-B403-43D4-A164-4764F0B0BC2F}" type="pres">
      <dgm:prSet presAssocID="{5AF4CD1E-8F45-45F5-99E8-9DA63243F213}" presName="spacer" presStyleCnt="0"/>
      <dgm:spPr/>
    </dgm:pt>
    <dgm:pt modelId="{F5248B9F-C018-43B0-921A-38349D63D953}" type="pres">
      <dgm:prSet presAssocID="{36BBB58C-340D-456F-8A22-828D0022597F}" presName="parentText" presStyleLbl="node1" presStyleIdx="3" presStyleCnt="4">
        <dgm:presLayoutVars>
          <dgm:chMax val="0"/>
          <dgm:bulletEnabled val="1"/>
        </dgm:presLayoutVars>
      </dgm:prSet>
      <dgm:spPr/>
      <dgm:t>
        <a:bodyPr/>
        <a:lstStyle/>
        <a:p>
          <a:endParaRPr lang="zh-CN" altLang="en-US"/>
        </a:p>
      </dgm:t>
    </dgm:pt>
  </dgm:ptLst>
  <dgm:cxnLst>
    <dgm:cxn modelId="{1C671941-5296-4FC6-B1F8-A11E8497FE4D}" srcId="{949C46E2-5DBD-408B-B5A2-9A0ACF6D41BB}" destId="{847D7789-7BBD-4320-BE2C-D1ACFA38AD7D}" srcOrd="2" destOrd="0" parTransId="{EA09CEAB-BC17-4CEE-A63B-06003A9EBC8A}" sibTransId="{5AF4CD1E-8F45-45F5-99E8-9DA63243F213}"/>
    <dgm:cxn modelId="{AFE588A0-D375-4F69-91FC-1C579D27E143}" srcId="{949C46E2-5DBD-408B-B5A2-9A0ACF6D41BB}" destId="{DED3D967-CEAC-4E52-8459-B696E04F11A8}" srcOrd="1" destOrd="0" parTransId="{C65A18CE-4C67-4442-832F-CDCA3B005A1A}" sibTransId="{C06D2BEC-4F7B-4075-9994-965730E3975C}"/>
    <dgm:cxn modelId="{40F1CF91-3709-463B-A193-4E5673894EFD}" type="presOf" srcId="{847D7789-7BBD-4320-BE2C-D1ACFA38AD7D}" destId="{6FC8E06F-593C-4528-AEA5-E9D47F8EC737}" srcOrd="0" destOrd="0" presId="urn:microsoft.com/office/officeart/2005/8/layout/vList2"/>
    <dgm:cxn modelId="{6AB36FE9-1253-4B5A-95BA-50695501F3F6}" srcId="{949C46E2-5DBD-408B-B5A2-9A0ACF6D41BB}" destId="{914BBFFF-4656-42FD-A09A-7C60A7D392AD}" srcOrd="0" destOrd="0" parTransId="{DDC0CD7F-77E0-40F0-AEA4-6D7BC049F861}" sibTransId="{926517AD-DF8E-412C-AAF9-AA7CB1A71D41}"/>
    <dgm:cxn modelId="{705DFD31-A821-466F-BC52-83163E40838E}" type="presOf" srcId="{36BBB58C-340D-456F-8A22-828D0022597F}" destId="{F5248B9F-C018-43B0-921A-38349D63D953}" srcOrd="0" destOrd="0" presId="urn:microsoft.com/office/officeart/2005/8/layout/vList2"/>
    <dgm:cxn modelId="{918C0B6F-733A-4B97-A442-D526EA7C19BF}" srcId="{949C46E2-5DBD-408B-B5A2-9A0ACF6D41BB}" destId="{36BBB58C-340D-456F-8A22-828D0022597F}" srcOrd="3" destOrd="0" parTransId="{EF7470F2-60D6-4E76-8DD2-25A2AE96739E}" sibTransId="{4F671576-F7D7-4F1D-AF00-649474EE53AB}"/>
    <dgm:cxn modelId="{9194BBF1-457B-4554-A761-378BA7BB2915}" type="presOf" srcId="{DED3D967-CEAC-4E52-8459-B696E04F11A8}" destId="{FC54373C-E87C-431A-85AC-4D8282EAB1CC}" srcOrd="0" destOrd="0" presId="urn:microsoft.com/office/officeart/2005/8/layout/vList2"/>
    <dgm:cxn modelId="{165954F3-95A3-4FDF-AA00-6CEDB1883D4D}" type="presOf" srcId="{914BBFFF-4656-42FD-A09A-7C60A7D392AD}" destId="{2EACBA6B-633A-49A9-A461-97E5C975088F}" srcOrd="0" destOrd="0" presId="urn:microsoft.com/office/officeart/2005/8/layout/vList2"/>
    <dgm:cxn modelId="{21CE6C95-DFC0-4646-9535-30A9EDFA30D0}" type="presOf" srcId="{949C46E2-5DBD-408B-B5A2-9A0ACF6D41BB}" destId="{1721BB02-0D78-49A9-8955-A317D10F93A1}" srcOrd="0" destOrd="0" presId="urn:microsoft.com/office/officeart/2005/8/layout/vList2"/>
    <dgm:cxn modelId="{146A6260-6587-4BBC-9163-32AEA4833E06}" type="presParOf" srcId="{1721BB02-0D78-49A9-8955-A317D10F93A1}" destId="{2EACBA6B-633A-49A9-A461-97E5C975088F}" srcOrd="0" destOrd="0" presId="urn:microsoft.com/office/officeart/2005/8/layout/vList2"/>
    <dgm:cxn modelId="{DB7D4952-1B6C-4073-92AB-62558ED3D084}" type="presParOf" srcId="{1721BB02-0D78-49A9-8955-A317D10F93A1}" destId="{692C4E5C-131D-432C-AD07-115090681EED}" srcOrd="1" destOrd="0" presId="urn:microsoft.com/office/officeart/2005/8/layout/vList2"/>
    <dgm:cxn modelId="{68DB64BA-F50D-45E0-88DD-D89C3CBBD7A2}" type="presParOf" srcId="{1721BB02-0D78-49A9-8955-A317D10F93A1}" destId="{FC54373C-E87C-431A-85AC-4D8282EAB1CC}" srcOrd="2" destOrd="0" presId="urn:microsoft.com/office/officeart/2005/8/layout/vList2"/>
    <dgm:cxn modelId="{C510515B-47ED-405A-93A9-CBC223A7CF0A}" type="presParOf" srcId="{1721BB02-0D78-49A9-8955-A317D10F93A1}" destId="{89FC038D-2643-41CD-AF53-BECB19978B6D}" srcOrd="3" destOrd="0" presId="urn:microsoft.com/office/officeart/2005/8/layout/vList2"/>
    <dgm:cxn modelId="{7DD88A41-7DF1-4D76-8E87-F1CE8284C814}" type="presParOf" srcId="{1721BB02-0D78-49A9-8955-A317D10F93A1}" destId="{6FC8E06F-593C-4528-AEA5-E9D47F8EC737}" srcOrd="4" destOrd="0" presId="urn:microsoft.com/office/officeart/2005/8/layout/vList2"/>
    <dgm:cxn modelId="{DE623F16-A8D2-4A80-9147-9AB87EEECE22}" type="presParOf" srcId="{1721BB02-0D78-49A9-8955-A317D10F93A1}" destId="{95BB06C9-B403-43D4-A164-4764F0B0BC2F}" srcOrd="5" destOrd="0" presId="urn:microsoft.com/office/officeart/2005/8/layout/vList2"/>
    <dgm:cxn modelId="{3FCC746B-C294-4117-8939-9BCC8F674B84}" type="presParOf" srcId="{1721BB02-0D78-49A9-8955-A317D10F93A1}" destId="{F5248B9F-C018-43B0-921A-38349D63D95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770EE-AB9F-44E2-B226-61B853364F40}" type="datetimeFigureOut">
              <a:rPr lang="zh-CN" altLang="en-US" smtClean="0"/>
              <a:t>2012/12/5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D0279-D9D2-4D9B-8705-B323670FF22D}" type="slidenum">
              <a:rPr lang="zh-CN" altLang="en-US" smtClean="0"/>
              <a:t>‹#›</a:t>
            </a:fld>
            <a:endParaRPr lang="zh-CN" altLang="en-US"/>
          </a:p>
        </p:txBody>
      </p:sp>
    </p:spTree>
    <p:extLst>
      <p:ext uri="{BB962C8B-B14F-4D97-AF65-F5344CB8AC3E}">
        <p14:creationId xmlns:p14="http://schemas.microsoft.com/office/powerpoint/2010/main" val="74212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457403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1.The service</a:t>
            </a:r>
            <a:r>
              <a:rPr lang="en-US" altLang="zh-CN" baseline="0" dirty="0" smtClean="0"/>
              <a:t> is highly modular and can be independently deployed</a:t>
            </a:r>
          </a:p>
          <a:p>
            <a:r>
              <a:rPr lang="en-US" altLang="zh-CN" baseline="0" dirty="0" smtClean="0"/>
              <a:t>2.The service is available over the network and accessible through a name or locator other than the absolute network address</a:t>
            </a:r>
          </a:p>
          <a:p>
            <a:r>
              <a:rPr lang="en-US" altLang="zh-CN" baseline="0" dirty="0" smtClean="0"/>
              <a:t>3.Users of the service only need to see the interface and can be oblivious to implementation details.</a:t>
            </a:r>
          </a:p>
          <a:p>
            <a:r>
              <a:rPr lang="en-US" altLang="zh-CN" baseline="0" dirty="0" smtClean="0"/>
              <a:t>4.Service users and provider can use different implementation languages and platforms</a:t>
            </a:r>
          </a:p>
          <a:p>
            <a:r>
              <a:rPr lang="en-US" altLang="zh-CN" sz="1200" b="0" i="0" kern="1200" dirty="0" smtClean="0">
                <a:solidFill>
                  <a:schemeClr val="tx1"/>
                </a:solidFill>
                <a:effectLst/>
                <a:latin typeface="+mn-lt"/>
                <a:ea typeface="+mn-ea"/>
                <a:cs typeface="+mn-cs"/>
              </a:rPr>
              <a:t> </a:t>
            </a:r>
            <a:r>
              <a:rPr lang="en-US" altLang="zh-CN" sz="1200" b="0" i="0" u="none" kern="1200" dirty="0" smtClean="0">
                <a:solidFill>
                  <a:schemeClr val="tx1"/>
                </a:solidFill>
                <a:effectLst/>
                <a:latin typeface="+mn-lt"/>
                <a:ea typeface="+mn-ea"/>
                <a:cs typeface="+mn-cs"/>
              </a:rPr>
              <a:t>loosely coupled</a:t>
            </a:r>
            <a:endParaRPr lang="en-US" altLang="zh-CN" u="none" baseline="0" dirty="0" smtClean="0"/>
          </a:p>
        </p:txBody>
      </p:sp>
      <p:sp>
        <p:nvSpPr>
          <p:cNvPr id="4" name="灯片编号占位符 3"/>
          <p:cNvSpPr>
            <a:spLocks noGrp="1"/>
          </p:cNvSpPr>
          <p:nvPr>
            <p:ph type="sldNum" sz="quarter" idx="10"/>
          </p:nvPr>
        </p:nvSpPr>
        <p:spPr/>
        <p:txBody>
          <a:bodyPr/>
          <a:lstStyle/>
          <a:p>
            <a:fld id="{C09C8292-25BC-4A28-8C7C-F736EC0B6974}" type="slidenum">
              <a:rPr lang="zh-CN" altLang="en-US" smtClean="0"/>
              <a:t>19</a:t>
            </a:fld>
            <a:endParaRPr lang="zh-CN" altLang="en-US"/>
          </a:p>
        </p:txBody>
      </p:sp>
    </p:spTree>
    <p:extLst>
      <p:ext uri="{BB962C8B-B14F-4D97-AF65-F5344CB8AC3E}">
        <p14:creationId xmlns:p14="http://schemas.microsoft.com/office/powerpoint/2010/main" val="2077256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There is no absolute</a:t>
            </a:r>
            <a:r>
              <a:rPr lang="en-US" altLang="zh-CN" baseline="0" dirty="0" smtClean="0"/>
              <a:t> boundary between users and providers. Take </a:t>
            </a:r>
            <a:r>
              <a:rPr lang="en-US" altLang="zh-CN" baseline="0" dirty="0" err="1" smtClean="0"/>
              <a:t>IExploring</a:t>
            </a:r>
            <a:r>
              <a:rPr lang="en-US" altLang="zh-CN" baseline="0" dirty="0" smtClean="0"/>
              <a:t> for example, when others want to explore something, </a:t>
            </a:r>
            <a:r>
              <a:rPr lang="en-US" altLang="zh-CN" baseline="0" dirty="0" err="1" smtClean="0"/>
              <a:t>Iexploring</a:t>
            </a:r>
            <a:r>
              <a:rPr lang="en-US" altLang="zh-CN" baseline="0" dirty="0" smtClean="0"/>
              <a:t> is a provider but when it wants to ask a question on Q&amp;A platform, it becomes service user.</a:t>
            </a:r>
            <a:endParaRPr lang="zh-CN" altLang="en-US" dirty="0"/>
          </a:p>
        </p:txBody>
      </p:sp>
      <p:sp>
        <p:nvSpPr>
          <p:cNvPr id="4" name="灯片编号占位符 3"/>
          <p:cNvSpPr>
            <a:spLocks noGrp="1"/>
          </p:cNvSpPr>
          <p:nvPr>
            <p:ph type="sldNum" sz="quarter" idx="10"/>
          </p:nvPr>
        </p:nvSpPr>
        <p:spPr/>
        <p:txBody>
          <a:bodyPr/>
          <a:lstStyle/>
          <a:p>
            <a:fld id="{C09C8292-25BC-4A28-8C7C-F736EC0B6974}" type="slidenum">
              <a:rPr lang="zh-CN" altLang="en-US" smtClean="0"/>
              <a:t>20</a:t>
            </a:fld>
            <a:endParaRPr lang="zh-CN" altLang="en-US"/>
          </a:p>
        </p:txBody>
      </p:sp>
    </p:spTree>
    <p:extLst>
      <p:ext uri="{BB962C8B-B14F-4D97-AF65-F5344CB8AC3E}">
        <p14:creationId xmlns:p14="http://schemas.microsoft.com/office/powerpoint/2010/main" val="257056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It has an interface described in a machine-</a:t>
            </a:r>
            <a:r>
              <a:rPr lang="en-US" altLang="zh-CN" sz="1200" b="0" i="0" kern="1200" dirty="0" err="1" smtClean="0">
                <a:solidFill>
                  <a:schemeClr val="tx1"/>
                </a:solidFill>
                <a:effectLst/>
                <a:latin typeface="+mn-lt"/>
                <a:ea typeface="+mn-ea"/>
                <a:cs typeface="+mn-cs"/>
              </a:rPr>
              <a:t>processable</a:t>
            </a:r>
            <a:r>
              <a:rPr lang="en-US" altLang="zh-CN" sz="1200" b="0" i="0" kern="1200" dirty="0" smtClean="0">
                <a:solidFill>
                  <a:schemeClr val="tx1"/>
                </a:solidFill>
                <a:effectLst/>
                <a:latin typeface="+mn-lt"/>
                <a:ea typeface="+mn-ea"/>
                <a:cs typeface="+mn-cs"/>
              </a:rPr>
              <a:t> format (specifically Web Services Description Language, known by the acronym WSDL). Other systems interact with the Web service in a manner prescribed by its description using SOAP messages, typically conveyed using HTTP with an XML serialization in conjunction with other Web-related standards.</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大致来说，</a:t>
            </a:r>
            <a:r>
              <a:rPr lang="en-US" altLang="zh-CN" dirty="0" smtClean="0"/>
              <a:t>web</a:t>
            </a:r>
            <a:r>
              <a:rPr lang="zh-CN" altLang="en-US" dirty="0" smtClean="0"/>
              <a:t>服务提供者使用</a:t>
            </a:r>
            <a:r>
              <a:rPr lang="en-US" altLang="zh-CN" dirty="0" smtClean="0"/>
              <a:t>WSDL</a:t>
            </a:r>
            <a:r>
              <a:rPr lang="zh-CN" altLang="en-US" dirty="0" smtClean="0"/>
              <a:t>描述所提供的服务，并将这一描述传递给</a:t>
            </a:r>
            <a:r>
              <a:rPr lang="en-US" altLang="zh-CN" dirty="0" smtClean="0"/>
              <a:t>Web</a:t>
            </a:r>
            <a:r>
              <a:rPr lang="zh-CN" altLang="en-US" dirty="0" smtClean="0"/>
              <a:t>服务的注册服务器。注册服务器依据该服务的</a:t>
            </a:r>
            <a:r>
              <a:rPr lang="en-US" altLang="zh-CN" dirty="0" smtClean="0"/>
              <a:t>WSDL</a:t>
            </a:r>
            <a:r>
              <a:rPr lang="zh-CN" altLang="en-US" dirty="0" smtClean="0"/>
              <a:t>描述，根据</a:t>
            </a:r>
            <a:r>
              <a:rPr lang="en-US" altLang="zh-CN" dirty="0" smtClean="0"/>
              <a:t>UDDI</a:t>
            </a:r>
            <a:r>
              <a:rPr lang="zh-CN" altLang="en-US" dirty="0" smtClean="0"/>
              <a:t>规范更新服务目录，同时将该服务在互联网上发布。用户在使用</a:t>
            </a:r>
            <a:r>
              <a:rPr lang="en-US" altLang="zh-CN" dirty="0" smtClean="0"/>
              <a:t>web</a:t>
            </a:r>
            <a:r>
              <a:rPr lang="zh-CN" altLang="en-US" dirty="0" smtClean="0"/>
              <a:t>服务前，必须先向注册服务器发出请求，由服务器返回</a:t>
            </a:r>
            <a:r>
              <a:rPr lang="en-US" altLang="zh-CN" dirty="0" smtClean="0"/>
              <a:t>web</a:t>
            </a:r>
            <a:r>
              <a:rPr lang="zh-CN" altLang="en-US" dirty="0" smtClean="0"/>
              <a:t>服务提供者的地址和服务接口信息，再使用</a:t>
            </a:r>
            <a:r>
              <a:rPr lang="en-US" altLang="zh-CN" dirty="0" smtClean="0"/>
              <a:t>SOAP</a:t>
            </a:r>
            <a:r>
              <a:rPr lang="zh-CN" altLang="en-US" dirty="0" smtClean="0"/>
              <a:t>协议与</a:t>
            </a:r>
            <a:r>
              <a:rPr lang="en-US" altLang="zh-CN" dirty="0" smtClean="0"/>
              <a:t>web</a:t>
            </a:r>
            <a:r>
              <a:rPr lang="zh-CN" altLang="en-US" dirty="0" smtClean="0"/>
              <a:t>服务提供者建立连接和通信。</a:t>
            </a:r>
          </a:p>
          <a:p>
            <a:endParaRPr lang="zh-CN" altLang="en-US" dirty="0"/>
          </a:p>
        </p:txBody>
      </p:sp>
      <p:sp>
        <p:nvSpPr>
          <p:cNvPr id="4" name="灯片编号占位符 3"/>
          <p:cNvSpPr>
            <a:spLocks noGrp="1"/>
          </p:cNvSpPr>
          <p:nvPr>
            <p:ph type="sldNum" sz="quarter" idx="10"/>
          </p:nvPr>
        </p:nvSpPr>
        <p:spPr/>
        <p:txBody>
          <a:bodyPr/>
          <a:lstStyle/>
          <a:p>
            <a:fld id="{C09C8292-25BC-4A28-8C7C-F736EC0B6974}" type="slidenum">
              <a:rPr lang="zh-CN" altLang="en-US" smtClean="0"/>
              <a:t>21</a:t>
            </a:fld>
            <a:endParaRPr lang="zh-CN" altLang="en-US"/>
          </a:p>
        </p:txBody>
      </p:sp>
    </p:spTree>
    <p:extLst>
      <p:ext uri="{BB962C8B-B14F-4D97-AF65-F5344CB8AC3E}">
        <p14:creationId xmlns:p14="http://schemas.microsoft.com/office/powerpoint/2010/main" val="346125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Web</a:t>
            </a:r>
            <a:r>
              <a:rPr lang="zh-CN" altLang="en-US" dirty="0" smtClean="0"/>
              <a:t>服务描述语言</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C09C8292-25BC-4A28-8C7C-F736EC0B6974}" type="slidenum">
              <a:rPr lang="zh-CN" altLang="en-US" smtClean="0"/>
              <a:t>22</a:t>
            </a:fld>
            <a:endParaRPr lang="zh-CN" altLang="en-US"/>
          </a:p>
        </p:txBody>
      </p:sp>
    </p:spTree>
    <p:extLst>
      <p:ext uri="{BB962C8B-B14F-4D97-AF65-F5344CB8AC3E}">
        <p14:creationId xmlns:p14="http://schemas.microsoft.com/office/powerpoint/2010/main" val="219856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统一描述，发现和集成协议</a:t>
            </a:r>
            <a:endParaRPr lang="zh-CN" altLang="en-US" dirty="0"/>
          </a:p>
        </p:txBody>
      </p:sp>
      <p:sp>
        <p:nvSpPr>
          <p:cNvPr id="4" name="灯片编号占位符 3"/>
          <p:cNvSpPr>
            <a:spLocks noGrp="1"/>
          </p:cNvSpPr>
          <p:nvPr>
            <p:ph type="sldNum" sz="quarter" idx="10"/>
          </p:nvPr>
        </p:nvSpPr>
        <p:spPr/>
        <p:txBody>
          <a:bodyPr/>
          <a:lstStyle/>
          <a:p>
            <a:fld id="{C09C8292-25BC-4A28-8C7C-F736EC0B6974}" type="slidenum">
              <a:rPr lang="zh-CN" altLang="en-US" smtClean="0"/>
              <a:t>23</a:t>
            </a:fld>
            <a:endParaRPr lang="zh-CN" altLang="en-US"/>
          </a:p>
        </p:txBody>
      </p:sp>
    </p:spTree>
    <p:extLst>
      <p:ext uri="{BB962C8B-B14F-4D97-AF65-F5344CB8AC3E}">
        <p14:creationId xmlns:p14="http://schemas.microsoft.com/office/powerpoint/2010/main" val="381139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kern="1200" dirty="0" smtClean="0">
                <a:solidFill>
                  <a:schemeClr val="tx1"/>
                </a:solidFill>
                <a:effectLst/>
                <a:latin typeface="+mn-lt"/>
                <a:ea typeface="+mn-ea"/>
                <a:cs typeface="+mn-cs"/>
              </a:rPr>
              <a:t>简单对象访问协议</a:t>
            </a:r>
            <a:endParaRPr lang="en-US" altLang="zh-CN" sz="1200" b="0" kern="1200" dirty="0" smtClean="0">
              <a:solidFill>
                <a:schemeClr val="tx1"/>
              </a:solidFill>
              <a:effectLst/>
              <a:latin typeface="+mn-lt"/>
              <a:ea typeface="+mn-ea"/>
              <a:cs typeface="+mn-cs"/>
            </a:endParaRPr>
          </a:p>
          <a:p>
            <a:r>
              <a:rPr lang="en-US" altLang="zh-CN" sz="1200" b="0" kern="1200" dirty="0" smtClean="0">
                <a:solidFill>
                  <a:schemeClr val="tx1"/>
                </a:solidFill>
                <a:effectLst/>
                <a:latin typeface="+mn-lt"/>
                <a:ea typeface="+mn-ea"/>
                <a:cs typeface="+mn-cs"/>
              </a:rPr>
              <a:t>Communication approach</a:t>
            </a:r>
          </a:p>
          <a:p>
            <a:r>
              <a:rPr lang="en-US" altLang="zh-CN" sz="1200" b="0" kern="1200" baseline="0" dirty="0" smtClean="0">
                <a:solidFill>
                  <a:schemeClr val="tx1"/>
                </a:solidFill>
                <a:effectLst/>
                <a:latin typeface="+mn-lt"/>
                <a:ea typeface="+mn-ea"/>
                <a:cs typeface="+mn-cs"/>
              </a:rPr>
              <a:t>define the SOAP communication between services user and providers.</a:t>
            </a:r>
          </a:p>
          <a:p>
            <a:r>
              <a:rPr lang="en-US" altLang="zh-CN" sz="1200" b="0" i="0" kern="1200" dirty="0" smtClean="0">
                <a:solidFill>
                  <a:schemeClr val="tx1"/>
                </a:solidFill>
                <a:effectLst/>
                <a:latin typeface="+mn-lt"/>
                <a:ea typeface="+mn-ea"/>
                <a:cs typeface="+mn-cs"/>
              </a:rPr>
              <a:t>It relies on (XML) for its message format, and usually relies on other Application Layer protocols, most notably (HTTP) and (SMTP), for message negotiation and transmission.</a:t>
            </a:r>
          </a:p>
          <a:p>
            <a:r>
              <a:rPr lang="en-US" altLang="zh-CN" sz="1200" b="0" i="0" kern="1200" baseline="0" dirty="0" smtClean="0">
                <a:solidFill>
                  <a:schemeClr val="tx1"/>
                </a:solidFill>
                <a:effectLst/>
                <a:latin typeface="+mn-lt"/>
                <a:ea typeface="+mn-ea"/>
                <a:cs typeface="+mn-cs"/>
              </a:rPr>
              <a:t>It’s a protocol between service user and provider.</a:t>
            </a:r>
            <a:endParaRPr lang="en-US" altLang="zh-CN" sz="1200" b="0" kern="1200" baseline="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09C8292-25BC-4A28-8C7C-F736EC0B6974}" type="slidenum">
              <a:rPr lang="zh-CN" altLang="en-US" smtClean="0"/>
              <a:t>24</a:t>
            </a:fld>
            <a:endParaRPr lang="zh-CN" altLang="en-US"/>
          </a:p>
        </p:txBody>
      </p:sp>
    </p:spTree>
    <p:extLst>
      <p:ext uri="{BB962C8B-B14F-4D97-AF65-F5344CB8AC3E}">
        <p14:creationId xmlns:p14="http://schemas.microsoft.com/office/powerpoint/2010/main" val="320198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1.(1)SOA enables distributed computing, and the need to communicate over a network increase the response time.(2)Intermediaries,</a:t>
            </a:r>
            <a:r>
              <a:rPr lang="en-US" altLang="zh-CN" baseline="0" dirty="0" smtClean="0"/>
              <a:t> such as the directory of services and proxies that perform data </a:t>
            </a:r>
            <a:r>
              <a:rPr lang="en-US" altLang="zh-CN" baseline="0" dirty="0" err="1" smtClean="0"/>
              <a:t>marshalling</a:t>
            </a:r>
            <a:r>
              <a:rPr lang="en-US" altLang="zh-CN" baseline="0" dirty="0" smtClean="0"/>
              <a:t>, cause some performance overhead.(3)Standard messaging formats increase the size of messages and hence the time to process requests.</a:t>
            </a:r>
            <a:endParaRPr lang="en-US" altLang="zh-CN" dirty="0" smtClean="0"/>
          </a:p>
          <a:p>
            <a:r>
              <a:rPr lang="en-US" altLang="zh-CN" dirty="0" smtClean="0"/>
              <a:t>2.Security</a:t>
            </a:r>
            <a:r>
              <a:rPr lang="en-US" altLang="zh-CN" baseline="0" dirty="0" smtClean="0"/>
              <a:t> is also a challenge in SOA, especially when external services or public directories of services are used. A common problem is the negative impact of vendor-specific security features on interoperability.</a:t>
            </a:r>
            <a:endParaRPr lang="en-US" altLang="zh-CN" dirty="0" smtClean="0"/>
          </a:p>
          <a:p>
            <a:r>
              <a:rPr lang="en-US" altLang="zh-CN" dirty="0" smtClean="0"/>
              <a:t>3.Testing</a:t>
            </a:r>
            <a:r>
              <a:rPr lang="en-US" altLang="zh-CN" baseline="0" dirty="0" smtClean="0"/>
              <a:t> a system that uses SOA is more complex. First, it’s more difficult to set up and trace the execution of a test when system elements are deployed on different machines across a network. Second, the source code of external services is often unavailable, so test cases must be defined based on published interfaces. If the source code were available, the tester would be able to ensure better code coverage. Also, in web service solutions, sometimes the error is in an XML document, and dealing with raw XML is cumbersome. Finally, in cases where services are discovered at runtime, it may be impossible to determine which service is being used until the service is executing. </a:t>
            </a:r>
          </a:p>
          <a:p>
            <a:r>
              <a:rPr lang="en-US" altLang="zh-CN" baseline="0" dirty="0" smtClean="0"/>
              <a:t>4.SOA involves distributed components in a heterogeneous environment and may require distributed transactions.</a:t>
            </a:r>
            <a:endParaRPr lang="zh-CN" altLang="en-US" dirty="0"/>
          </a:p>
        </p:txBody>
      </p:sp>
      <p:sp>
        <p:nvSpPr>
          <p:cNvPr id="4" name="灯片编号占位符 3"/>
          <p:cNvSpPr>
            <a:spLocks noGrp="1"/>
          </p:cNvSpPr>
          <p:nvPr>
            <p:ph type="sldNum" sz="quarter" idx="10"/>
          </p:nvPr>
        </p:nvSpPr>
        <p:spPr/>
        <p:txBody>
          <a:bodyPr/>
          <a:lstStyle/>
          <a:p>
            <a:fld id="{C09C8292-25BC-4A28-8C7C-F736EC0B6974}" type="slidenum">
              <a:rPr lang="zh-CN" altLang="en-US" smtClean="0"/>
              <a:t>25</a:t>
            </a:fld>
            <a:endParaRPr lang="zh-CN" altLang="en-US"/>
          </a:p>
        </p:txBody>
      </p:sp>
    </p:spTree>
    <p:extLst>
      <p:ext uri="{BB962C8B-B14F-4D97-AF65-F5344CB8AC3E}">
        <p14:creationId xmlns:p14="http://schemas.microsoft.com/office/powerpoint/2010/main" val="1500925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Model:</a:t>
            </a:r>
            <a:r>
              <a:rPr lang="en-US" altLang="zh-CN" baseline="0" dirty="0" smtClean="0"/>
              <a:t> MEMa, UAM</a:t>
            </a:r>
          </a:p>
          <a:p>
            <a:r>
              <a:rPr lang="en-US" altLang="zh-CN" baseline="0" dirty="0" smtClean="0"/>
              <a:t>View: UI</a:t>
            </a:r>
          </a:p>
          <a:p>
            <a:r>
              <a:rPr lang="en-US" altLang="zh-CN" baseline="0" dirty="0" smtClean="0"/>
              <a:t>Control: L MANA, Q2A</a:t>
            </a:r>
          </a:p>
          <a:p>
            <a:endParaRPr lang="en-US" altLang="zh-CN" baseline="0" dirty="0" smtClean="0"/>
          </a:p>
          <a:p>
            <a:r>
              <a:rPr lang="en-US" altLang="zh-CN" sz="1200" b="0" i="0" kern="1200" dirty="0" smtClean="0">
                <a:solidFill>
                  <a:schemeClr val="tx1"/>
                </a:solidFill>
                <a:effectLst/>
                <a:latin typeface="+mn-lt"/>
                <a:ea typeface="+mn-ea"/>
                <a:cs typeface="+mn-cs"/>
              </a:rPr>
              <a:t>To achieve true MVC separation we must make our models completely independent of our views and controllers.  No model should hold instance variables to either of these components.  There are two methodologies used when designing a model. </a:t>
            </a:r>
          </a:p>
          <a:p>
            <a:r>
              <a:rPr lang="en-US" altLang="zh-CN" sz="1200" b="1" i="0" kern="1200" dirty="0" smtClean="0">
                <a:solidFill>
                  <a:schemeClr val="tx1"/>
                </a:solidFill>
                <a:effectLst/>
                <a:latin typeface="+mn-lt"/>
                <a:ea typeface="+mn-ea"/>
                <a:cs typeface="+mn-cs"/>
              </a:rPr>
              <a:t>Passive Model</a:t>
            </a:r>
            <a:r>
              <a:rPr lang="en-US" altLang="zh-CN" sz="1200" b="0" i="0" kern="1200" dirty="0" smtClean="0">
                <a:solidFill>
                  <a:schemeClr val="tx1"/>
                </a:solidFill>
                <a:effectLst/>
                <a:latin typeface="+mn-lt"/>
                <a:ea typeface="+mn-ea"/>
                <a:cs typeface="+mn-cs"/>
              </a:rPr>
              <a:t> - In this implementation a view is notified of a change by the controller, only once the controller has updated the appropriate model. </a:t>
            </a:r>
          </a:p>
          <a:p>
            <a:r>
              <a:rPr lang="en-US" altLang="zh-CN" sz="1200" b="1" i="0" kern="1200" dirty="0" smtClean="0">
                <a:solidFill>
                  <a:schemeClr val="tx1"/>
                </a:solidFill>
                <a:effectLst/>
                <a:latin typeface="+mn-lt"/>
                <a:ea typeface="+mn-ea"/>
                <a:cs typeface="+mn-cs"/>
              </a:rPr>
              <a:t>Active Model. </a:t>
            </a:r>
            <a:r>
              <a:rPr lang="en-US" altLang="zh-CN" sz="1200" b="0" i="0" kern="1200" dirty="0" smtClean="0">
                <a:solidFill>
                  <a:schemeClr val="tx1"/>
                </a:solidFill>
                <a:effectLst/>
                <a:latin typeface="+mn-lt"/>
                <a:ea typeface="+mn-ea"/>
                <a:cs typeface="+mn-cs"/>
              </a:rPr>
              <a:t> In this implementation each model notify the appropriate view of a change by using an observer pattern.  In .NET the easiest implementation of an observer pattern is through the use of delegates and events.  In game development, this technique works quite well by allowing each view to subscribe to events fired by a model, when there is a change in state (new position or collision).</a:t>
            </a:r>
          </a:p>
          <a:p>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27</a:t>
            </a:fld>
            <a:endParaRPr lang="zh-CN" altLang="en-US"/>
          </a:p>
        </p:txBody>
      </p:sp>
    </p:spTree>
    <p:extLst>
      <p:ext uri="{BB962C8B-B14F-4D97-AF65-F5344CB8AC3E}">
        <p14:creationId xmlns:p14="http://schemas.microsoft.com/office/powerpoint/2010/main" val="1693452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Model:</a:t>
            </a:r>
            <a:r>
              <a:rPr lang="en-US" altLang="zh-CN" baseline="0" dirty="0" smtClean="0"/>
              <a:t> MEMa, UAM</a:t>
            </a:r>
          </a:p>
          <a:p>
            <a:r>
              <a:rPr lang="en-US" altLang="zh-CN" baseline="0" dirty="0" smtClean="0"/>
              <a:t>View: UI</a:t>
            </a:r>
          </a:p>
          <a:p>
            <a:r>
              <a:rPr lang="en-US" altLang="zh-CN" baseline="0" dirty="0" smtClean="0"/>
              <a:t>Control: L MANA, Q2A</a:t>
            </a:r>
          </a:p>
          <a:p>
            <a:endParaRPr lang="en-US" altLang="zh-CN" baseline="0" dirty="0" smtClean="0"/>
          </a:p>
          <a:p>
            <a:r>
              <a:rPr lang="en-US" altLang="zh-CN" sz="1200" b="0" i="0" kern="1200" dirty="0" smtClean="0">
                <a:solidFill>
                  <a:schemeClr val="tx1"/>
                </a:solidFill>
                <a:effectLst/>
                <a:latin typeface="+mn-lt"/>
                <a:ea typeface="+mn-ea"/>
                <a:cs typeface="+mn-cs"/>
              </a:rPr>
              <a:t>To achieve true MVC separation we must make our models completely independent of our views and controllers.  No model should hold instance variables to either of these components.  There are two methodologies used when designing a model. </a:t>
            </a:r>
          </a:p>
          <a:p>
            <a:r>
              <a:rPr lang="en-US" altLang="zh-CN" sz="1200" b="1" i="0" kern="1200" dirty="0" smtClean="0">
                <a:solidFill>
                  <a:schemeClr val="tx1"/>
                </a:solidFill>
                <a:effectLst/>
                <a:latin typeface="+mn-lt"/>
                <a:ea typeface="+mn-ea"/>
                <a:cs typeface="+mn-cs"/>
              </a:rPr>
              <a:t>Passive Model</a:t>
            </a:r>
            <a:r>
              <a:rPr lang="en-US" altLang="zh-CN" sz="1200" b="0" i="0" kern="1200" dirty="0" smtClean="0">
                <a:solidFill>
                  <a:schemeClr val="tx1"/>
                </a:solidFill>
                <a:effectLst/>
                <a:latin typeface="+mn-lt"/>
                <a:ea typeface="+mn-ea"/>
                <a:cs typeface="+mn-cs"/>
              </a:rPr>
              <a:t> - In this implementation a view is notified of a change by the controller, only once the controller has updated the appropriate model. </a:t>
            </a:r>
          </a:p>
          <a:p>
            <a:r>
              <a:rPr lang="en-US" altLang="zh-CN" sz="1200" b="1" i="0" kern="1200" dirty="0" smtClean="0">
                <a:solidFill>
                  <a:schemeClr val="tx1"/>
                </a:solidFill>
                <a:effectLst/>
                <a:latin typeface="+mn-lt"/>
                <a:ea typeface="+mn-ea"/>
                <a:cs typeface="+mn-cs"/>
              </a:rPr>
              <a:t>Active Model. </a:t>
            </a:r>
            <a:r>
              <a:rPr lang="en-US" altLang="zh-CN" sz="1200" b="0" i="0" kern="1200" dirty="0" smtClean="0">
                <a:solidFill>
                  <a:schemeClr val="tx1"/>
                </a:solidFill>
                <a:effectLst/>
                <a:latin typeface="+mn-lt"/>
                <a:ea typeface="+mn-ea"/>
                <a:cs typeface="+mn-cs"/>
              </a:rPr>
              <a:t> In this implementation each model notify the appropriate view of a change by using an observer pattern.  In .NET the easiest implementation of an observer pattern is through the use of delegates and events.  In game development, this technique works quite well by allowing each view to subscribe to events fired by a model, when there is a change in state (new position or collision).</a:t>
            </a:r>
          </a:p>
          <a:p>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28</a:t>
            </a:fld>
            <a:endParaRPr lang="zh-CN" altLang="en-US"/>
          </a:p>
        </p:txBody>
      </p:sp>
    </p:spTree>
    <p:extLst>
      <p:ext uri="{BB962C8B-B14F-4D97-AF65-F5344CB8AC3E}">
        <p14:creationId xmlns:p14="http://schemas.microsoft.com/office/powerpoint/2010/main" val="1860433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这里可能会不同，这只是其中一种交互方式。</a:t>
            </a:r>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29</a:t>
            </a:fld>
            <a:endParaRPr lang="zh-CN" altLang="en-US"/>
          </a:p>
        </p:txBody>
      </p:sp>
    </p:spTree>
    <p:extLst>
      <p:ext uri="{BB962C8B-B14F-4D97-AF65-F5344CB8AC3E}">
        <p14:creationId xmlns:p14="http://schemas.microsoft.com/office/powerpoint/2010/main" val="24570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03155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这里可能会不同，这只是其中一种交互方式。</a:t>
            </a:r>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30</a:t>
            </a:fld>
            <a:endParaRPr lang="zh-CN" altLang="en-US"/>
          </a:p>
        </p:txBody>
      </p:sp>
    </p:spTree>
    <p:extLst>
      <p:ext uri="{BB962C8B-B14F-4D97-AF65-F5344CB8AC3E}">
        <p14:creationId xmlns:p14="http://schemas.microsoft.com/office/powerpoint/2010/main" val="3586599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这里可能会不同，这只是其中一种交互方式。</a:t>
            </a:r>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31</a:t>
            </a:fld>
            <a:endParaRPr lang="zh-CN" altLang="en-US"/>
          </a:p>
        </p:txBody>
      </p:sp>
    </p:spTree>
    <p:extLst>
      <p:ext uri="{BB962C8B-B14F-4D97-AF65-F5344CB8AC3E}">
        <p14:creationId xmlns:p14="http://schemas.microsoft.com/office/powerpoint/2010/main" val="11523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Classic MVC</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可以改变</a:t>
            </a:r>
            <a:r>
              <a:rPr lang="en-US" altLang="zh-CN" sz="1200" b="0" i="0" kern="1200" dirty="0" smtClean="0">
                <a:solidFill>
                  <a:schemeClr val="tx1"/>
                </a:solidFill>
                <a:effectLst/>
                <a:latin typeface="+mn-lt"/>
                <a:ea typeface="+mn-ea"/>
                <a:cs typeface="+mn-cs"/>
              </a:rPr>
              <a:t>Model</a:t>
            </a:r>
            <a:r>
              <a:rPr lang="zh-CN" altLang="en-US" sz="1200" b="0" i="0" kern="1200" dirty="0" smtClean="0">
                <a:solidFill>
                  <a:schemeClr val="tx1"/>
                </a:solidFill>
                <a:effectLst/>
                <a:latin typeface="+mn-lt"/>
                <a:ea typeface="+mn-ea"/>
                <a:cs typeface="+mn-cs"/>
              </a:rPr>
              <a:t>的状态，</a:t>
            </a:r>
            <a:r>
              <a:rPr lang="en-US" altLang="zh-CN" sz="1200" b="0" i="0" kern="1200" dirty="0" smtClean="0">
                <a:solidFill>
                  <a:schemeClr val="tx1"/>
                </a:solidFill>
                <a:effectLst/>
                <a:latin typeface="+mn-lt"/>
                <a:ea typeface="+mn-ea"/>
                <a:cs typeface="+mn-cs"/>
              </a:rPr>
              <a:t>View</a:t>
            </a:r>
            <a:r>
              <a:rPr lang="zh-CN" altLang="en-US" sz="1200" b="0" i="0" kern="1200" dirty="0" smtClean="0">
                <a:solidFill>
                  <a:schemeClr val="tx1"/>
                </a:solidFill>
                <a:effectLst/>
                <a:latin typeface="+mn-lt"/>
                <a:ea typeface="+mn-ea"/>
                <a:cs typeface="+mn-cs"/>
              </a:rPr>
              <a:t>可以查询</a:t>
            </a:r>
            <a:r>
              <a:rPr lang="en-US" altLang="zh-CN" sz="1200" b="0" i="0" kern="1200" dirty="0" smtClean="0">
                <a:solidFill>
                  <a:schemeClr val="tx1"/>
                </a:solidFill>
                <a:effectLst/>
                <a:latin typeface="+mn-lt"/>
                <a:ea typeface="+mn-ea"/>
                <a:cs typeface="+mn-cs"/>
              </a:rPr>
              <a:t>Model</a:t>
            </a:r>
            <a:r>
              <a:rPr lang="zh-CN" altLang="en-US" sz="1200" b="0" i="0" kern="1200" dirty="0" smtClean="0">
                <a:solidFill>
                  <a:schemeClr val="tx1"/>
                </a:solidFill>
                <a:effectLst/>
                <a:latin typeface="+mn-lt"/>
                <a:ea typeface="+mn-ea"/>
                <a:cs typeface="+mn-cs"/>
              </a:rPr>
              <a:t>的状态，所以说对</a:t>
            </a:r>
            <a:r>
              <a:rPr lang="en-US" altLang="zh-CN" sz="1200" b="0" i="0" kern="1200" dirty="0" smtClean="0">
                <a:solidFill>
                  <a:schemeClr val="tx1"/>
                </a:solidFill>
                <a:effectLst/>
                <a:latin typeface="+mn-lt"/>
                <a:ea typeface="+mn-ea"/>
                <a:cs typeface="+mn-cs"/>
              </a:rPr>
              <a:t>Model</a:t>
            </a:r>
            <a:r>
              <a:rPr lang="zh-CN" altLang="en-US" sz="1200" b="0" i="0" kern="1200" dirty="0" smtClean="0">
                <a:solidFill>
                  <a:schemeClr val="tx1"/>
                </a:solidFill>
                <a:effectLst/>
                <a:latin typeface="+mn-lt"/>
                <a:ea typeface="+mn-ea"/>
                <a:cs typeface="+mn-cs"/>
              </a:rPr>
              <a:t>而言，</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View</a:t>
            </a:r>
            <a:r>
              <a:rPr lang="zh-CN" altLang="en-US" sz="1200" b="0" i="0" kern="1200" dirty="0" smtClean="0">
                <a:solidFill>
                  <a:schemeClr val="tx1"/>
                </a:solidFill>
                <a:effectLst/>
                <a:latin typeface="+mn-lt"/>
                <a:ea typeface="+mn-ea"/>
                <a:cs typeface="+mn-cs"/>
              </a:rPr>
              <a:t>的地位是平等的，不过在</a:t>
            </a:r>
            <a:r>
              <a:rPr lang="en-US" altLang="zh-CN" sz="1200" b="0" i="0" kern="1200" dirty="0" smtClean="0">
                <a:solidFill>
                  <a:schemeClr val="tx1"/>
                </a:solidFill>
                <a:effectLst/>
                <a:latin typeface="+mn-lt"/>
                <a:ea typeface="+mn-ea"/>
                <a:cs typeface="+mn-cs"/>
              </a:rPr>
              <a:t>Web MVC</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变成了中继者，主要工作是协调</a:t>
            </a:r>
            <a:r>
              <a:rPr lang="en-US" altLang="zh-CN" sz="1200" b="0" i="0" kern="1200" dirty="0" smtClean="0">
                <a:solidFill>
                  <a:schemeClr val="tx1"/>
                </a:solidFill>
                <a:effectLst/>
                <a:latin typeface="+mn-lt"/>
                <a:ea typeface="+mn-ea"/>
                <a:cs typeface="+mn-cs"/>
              </a:rPr>
              <a:t>Model</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View</a:t>
            </a:r>
            <a:r>
              <a:rPr lang="zh-CN" altLang="en-US" sz="1200" b="0" i="0" kern="1200" dirty="0" smtClean="0">
                <a:solidFill>
                  <a:schemeClr val="tx1"/>
                </a:solidFill>
                <a:effectLst/>
                <a:latin typeface="+mn-lt"/>
                <a:ea typeface="+mn-ea"/>
                <a:cs typeface="+mn-cs"/>
              </a:rPr>
              <a:t>，如此看来，</a:t>
            </a:r>
            <a:r>
              <a:rPr lang="en-US" altLang="zh-CN" sz="1200" b="0" i="0" kern="1200" dirty="0" smtClean="0">
                <a:solidFill>
                  <a:schemeClr val="tx1"/>
                </a:solidFill>
                <a:effectLst/>
                <a:latin typeface="+mn-lt"/>
                <a:ea typeface="+mn-ea"/>
                <a:cs typeface="+mn-cs"/>
              </a:rPr>
              <a:t>Web MVC</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等同于</a:t>
            </a:r>
            <a:r>
              <a:rPr lang="en-US" altLang="zh-CN" sz="1200" b="0" i="0" kern="1200" dirty="0" smtClean="0">
                <a:solidFill>
                  <a:schemeClr val="tx1"/>
                </a:solidFill>
                <a:effectLst/>
                <a:latin typeface="+mn-lt"/>
                <a:ea typeface="+mn-ea"/>
                <a:cs typeface="+mn-cs"/>
              </a:rPr>
              <a:t>MVP</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Presenter</a:t>
            </a:r>
            <a:r>
              <a:rPr lang="zh-CN" altLang="en-US" sz="1200" b="0" i="0" kern="1200" dirty="0" smtClean="0">
                <a:solidFill>
                  <a:schemeClr val="tx1"/>
                </a:solidFill>
                <a:effectLst/>
                <a:latin typeface="+mn-lt"/>
                <a:ea typeface="+mn-ea"/>
                <a:cs typeface="+mn-cs"/>
              </a:rPr>
              <a:t>。那为什么不叫</a:t>
            </a:r>
            <a:r>
              <a:rPr lang="en-US" altLang="zh-CN" sz="1200" b="0" i="0" kern="1200" dirty="0" smtClean="0">
                <a:solidFill>
                  <a:schemeClr val="tx1"/>
                </a:solidFill>
                <a:effectLst/>
                <a:latin typeface="+mn-lt"/>
                <a:ea typeface="+mn-ea"/>
                <a:cs typeface="+mn-cs"/>
              </a:rPr>
              <a:t>Web MVP</a:t>
            </a:r>
            <a:r>
              <a:rPr lang="zh-CN" altLang="en-US" sz="1200" b="0" i="0" kern="1200" dirty="0" smtClean="0">
                <a:solidFill>
                  <a:schemeClr val="tx1"/>
                </a:solidFill>
                <a:effectLst/>
                <a:latin typeface="+mn-lt"/>
                <a:ea typeface="+mn-ea"/>
                <a:cs typeface="+mn-cs"/>
              </a:rPr>
              <a:t>，而称之为</a:t>
            </a:r>
            <a:r>
              <a:rPr lang="en-US" altLang="zh-CN" sz="1200" b="0" i="0" kern="1200" dirty="0" smtClean="0">
                <a:solidFill>
                  <a:schemeClr val="tx1"/>
                </a:solidFill>
                <a:effectLst/>
                <a:latin typeface="+mn-lt"/>
                <a:ea typeface="+mn-ea"/>
                <a:cs typeface="+mn-cs"/>
              </a:rPr>
              <a:t>Web MVC</a:t>
            </a:r>
            <a:r>
              <a:rPr lang="zh-CN" altLang="en-US" sz="1200" b="0" i="0" kern="1200" dirty="0" smtClean="0">
                <a:solidFill>
                  <a:schemeClr val="tx1"/>
                </a:solidFill>
                <a:effectLst/>
                <a:latin typeface="+mn-lt"/>
                <a:ea typeface="+mn-ea"/>
                <a:cs typeface="+mn-cs"/>
              </a:rPr>
              <a:t>？这是因为截获请求的是</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而不是</a:t>
            </a:r>
            <a:r>
              <a:rPr lang="en-US" altLang="zh-CN" sz="1200" b="0" i="0" kern="1200" dirty="0" smtClean="0">
                <a:solidFill>
                  <a:schemeClr val="tx1"/>
                </a:solidFill>
                <a:effectLst/>
                <a:latin typeface="+mn-lt"/>
                <a:ea typeface="+mn-ea"/>
                <a:cs typeface="+mn-cs"/>
              </a:rPr>
              <a:t>View</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32</a:t>
            </a:fld>
            <a:endParaRPr lang="zh-CN" altLang="en-US"/>
          </a:p>
        </p:txBody>
      </p:sp>
    </p:spTree>
    <p:extLst>
      <p:ext uri="{BB962C8B-B14F-4D97-AF65-F5344CB8AC3E}">
        <p14:creationId xmlns:p14="http://schemas.microsoft.com/office/powerpoint/2010/main" val="377648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银行的帐户的商务逻辑层对应</a:t>
            </a:r>
            <a:r>
              <a:rPr lang="en-US" altLang="zh-CN" sz="1200" b="0" i="0" kern="1200" dirty="0" smtClean="0">
                <a:solidFill>
                  <a:schemeClr val="tx1"/>
                </a:solidFill>
                <a:effectLst/>
                <a:latin typeface="+mn-lt"/>
                <a:ea typeface="+mn-ea"/>
                <a:cs typeface="+mn-cs"/>
              </a:rPr>
              <a:t>ATM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Internet</a:t>
            </a:r>
            <a:r>
              <a:rPr lang="zh-CN" altLang="en-US" sz="1200" b="0" i="0" kern="1200" dirty="0" smtClean="0">
                <a:solidFill>
                  <a:schemeClr val="tx1"/>
                </a:solidFill>
                <a:effectLst/>
                <a:latin typeface="+mn-lt"/>
                <a:ea typeface="+mn-ea"/>
                <a:cs typeface="+mn-cs"/>
              </a:rPr>
              <a:t>两个显示层</a:t>
            </a:r>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38</a:t>
            </a:fld>
            <a:endParaRPr lang="zh-CN" altLang="en-US"/>
          </a:p>
        </p:txBody>
      </p:sp>
    </p:spTree>
    <p:extLst>
      <p:ext uri="{BB962C8B-B14F-4D97-AF65-F5344CB8AC3E}">
        <p14:creationId xmlns:p14="http://schemas.microsoft.com/office/powerpoint/2010/main" val="2103034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Even though an Architecture pattern conveys an image of a system, </a:t>
            </a:r>
            <a:r>
              <a:rPr lang="en-US" altLang="zh-CN" dirty="0" smtClean="0">
                <a:solidFill>
                  <a:srgbClr val="FF0000"/>
                </a:solidFill>
              </a:rPr>
              <a:t>it is not an architecture</a:t>
            </a:r>
            <a:r>
              <a:rPr lang="en-US" altLang="zh-CN" dirty="0" smtClean="0"/>
              <a:t>. </a:t>
            </a:r>
          </a:p>
          <a:p>
            <a:r>
              <a:rPr lang="en-US" altLang="zh-CN" dirty="0" smtClean="0"/>
              <a:t>An Architecture pattern is a concept that solves and delineates some essential cohesive elements of a software architecture. Countless different architectures may implement the same pattern and share the related characteristics. Patterns are often defined as "strictly described and commonly available“. For example, the layered architecture is a call-and-return style because it defines an overall style to interact. When it is strictly described and commonly available, it is a pattern.</a:t>
            </a:r>
            <a:endParaRPr lang="zh-CN" altLang="en-US" dirty="0" smtClean="0"/>
          </a:p>
        </p:txBody>
      </p:sp>
      <p:sp>
        <p:nvSpPr>
          <p:cNvPr id="4" name="灯片编号占位符 3"/>
          <p:cNvSpPr>
            <a:spLocks noGrp="1"/>
          </p:cNvSpPr>
          <p:nvPr>
            <p:ph type="sldNum" sz="quarter" idx="10"/>
          </p:nvPr>
        </p:nvSpPr>
        <p:spPr/>
        <p:txBody>
          <a:bodyPr/>
          <a:lstStyle/>
          <a:p>
            <a:fld id="{F1208BDB-41D8-4A05-B19A-0CF34663708A}" type="slidenum">
              <a:rPr lang="zh-CN" altLang="en-US" smtClean="0"/>
              <a:t>44</a:t>
            </a:fld>
            <a:endParaRPr lang="zh-CN" altLang="en-US"/>
          </a:p>
        </p:txBody>
      </p:sp>
    </p:spTree>
    <p:extLst>
      <p:ext uri="{BB962C8B-B14F-4D97-AF65-F5344CB8AC3E}">
        <p14:creationId xmlns:p14="http://schemas.microsoft.com/office/powerpoint/2010/main" val="285211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BB997-8792-481E-8884-19590FA553F6}" type="slidenum">
              <a:rPr lang="zh-CN" altLang="en-US" smtClean="0"/>
              <a:t>45</a:t>
            </a:fld>
            <a:endParaRPr lang="zh-CN" altLang="en-US"/>
          </a:p>
        </p:txBody>
      </p:sp>
    </p:spTree>
    <p:extLst>
      <p:ext uri="{BB962C8B-B14F-4D97-AF65-F5344CB8AC3E}">
        <p14:creationId xmlns:p14="http://schemas.microsoft.com/office/powerpoint/2010/main" val="3787458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河变宽了，更多鱼进来了，水太多，信息量太大，需要</a:t>
            </a:r>
            <a:r>
              <a:rPr lang="en-US" altLang="zh-CN" dirty="0" smtClean="0"/>
              <a:t>search</a:t>
            </a:r>
            <a:r>
              <a:rPr lang="zh-CN" altLang="en-US" dirty="0" smtClean="0"/>
              <a:t>组帮忙查找讯息。另外可以组建小组，分流信息。</a:t>
            </a:r>
            <a:endParaRPr lang="zh-CN" altLang="en-US" dirty="0"/>
          </a:p>
        </p:txBody>
      </p:sp>
      <p:sp>
        <p:nvSpPr>
          <p:cNvPr id="4" name="灯片编号占位符 3"/>
          <p:cNvSpPr>
            <a:spLocks noGrp="1"/>
          </p:cNvSpPr>
          <p:nvPr>
            <p:ph type="sldNum" sz="quarter" idx="10"/>
          </p:nvPr>
        </p:nvSpPr>
        <p:spPr/>
        <p:txBody>
          <a:bodyPr/>
          <a:lstStyle/>
          <a:p>
            <a:fld id="{E2B7C08A-0F68-4B72-9C38-87C946B37B00}"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62658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System Architect</a:t>
            </a:r>
            <a:r>
              <a:rPr lang="en-US" altLang="zh-CN" baseline="0" dirty="0" smtClean="0"/>
              <a:t> or </a:t>
            </a:r>
            <a:r>
              <a:rPr lang="en-US" altLang="zh-CN" dirty="0" smtClean="0"/>
              <a:t>Software Architect, we</a:t>
            </a:r>
            <a:r>
              <a:rPr lang="en-US" altLang="zh-CN" baseline="0" dirty="0" smtClean="0"/>
              <a:t> concentrate on the whole life cycle of a software, on the workflow of it and designing i</a:t>
            </a:r>
            <a:r>
              <a:rPr lang="en-US" altLang="zh-CN" dirty="0" smtClean="0"/>
              <a:t>n particular.</a:t>
            </a:r>
            <a:r>
              <a:rPr lang="en-US" altLang="zh-CN" baseline="0" dirty="0" smtClean="0"/>
              <a:t> As regards implementing, this is what you guys on doing through this semester. When a software is finished developing, we will deploy it to the server and test the software. This doesn’t mean that we don’t test while implementing, they focus on different areas. One is large-scale test, and the other is code segment test. And I have seen that MEMa team has done a lot of tests on their code. Hello, WenXin, isn’t it? Maintaining is the routine work after software release. Because we will find bugs, add functions, modify views etc. So, this is the life cycle of a software. And we start our project with designing. And I say designing, I have to mention architecture. Ok, what is software architecture then?</a:t>
            </a:r>
            <a:endParaRPr lang="zh-CN" altLang="en-US" dirty="0"/>
          </a:p>
        </p:txBody>
      </p:sp>
      <p:sp>
        <p:nvSpPr>
          <p:cNvPr id="4" name="灯片编号占位符 3"/>
          <p:cNvSpPr>
            <a:spLocks noGrp="1"/>
          </p:cNvSpPr>
          <p:nvPr>
            <p:ph type="sldNum" sz="quarter" idx="10"/>
          </p:nvPr>
        </p:nvSpPr>
        <p:spPr/>
        <p:txBody>
          <a:bodyPr/>
          <a:lstStyle/>
          <a:p>
            <a:fld id="{F1208BDB-41D8-4A05-B19A-0CF34663708A}" type="slidenum">
              <a:rPr lang="zh-CN" altLang="en-US" smtClean="0"/>
              <a:t>59</a:t>
            </a:fld>
            <a:endParaRPr lang="zh-CN" altLang="en-US"/>
          </a:p>
        </p:txBody>
      </p:sp>
    </p:spTree>
    <p:extLst>
      <p:ext uri="{BB962C8B-B14F-4D97-AF65-F5344CB8AC3E}">
        <p14:creationId xmlns:p14="http://schemas.microsoft.com/office/powerpoint/2010/main" val="169929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Shape 115"/>
          <p:cNvSpPr>
            <a:spLocks noGrp="1" noRot="1" noChangeAspect="1" noTextEdit="1"/>
          </p:cNvSpPr>
          <p:nvPr>
            <p:ph type="sldImg" idx="2"/>
          </p:nvPr>
        </p:nvSpPr>
        <p:spPr>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p:spPr>
      </p:sp>
      <p:sp>
        <p:nvSpPr>
          <p:cNvPr id="15363" name="Shape 116"/>
          <p:cNvSpPr>
            <a:spLocks noGrp="1"/>
          </p:cNvSpPr>
          <p:nvPr>
            <p:ph type="body" idx="1"/>
          </p:nvPr>
        </p:nvSpPr>
        <p:spPr>
          <a:noFill/>
        </p:spPr>
        <p:txBody>
          <a:bodyPr lIns="91425" tIns="91425" rIns="91425" bIns="91425">
            <a:spAutoFit/>
          </a:bodyPr>
          <a:lstStyle/>
          <a:p>
            <a:endParaRPr lang="zh-CN" altLang="zh-CN" dirty="0" smtClean="0"/>
          </a:p>
        </p:txBody>
      </p:sp>
    </p:spTree>
    <p:extLst>
      <p:ext uri="{BB962C8B-B14F-4D97-AF65-F5344CB8AC3E}">
        <p14:creationId xmlns:p14="http://schemas.microsoft.com/office/powerpoint/2010/main" val="216332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95784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754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418030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22833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15585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All teams will henceforth expose their data and functionality through service interfaces.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Teams must communicate with each other through these interfaces.</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3.</a:t>
            </a:r>
            <a:r>
              <a:rPr lang="en-US" altLang="zh-CN" dirty="0" smtClean="0"/>
              <a:t> The only communication allowed is via service interface calls over the </a:t>
            </a:r>
            <a:r>
              <a:rPr lang="en-US" altLang="zh-CN" dirty="0" err="1" smtClean="0"/>
              <a:t>network.</a:t>
            </a:r>
            <a:r>
              <a:rPr lang="en-US" altLang="zh-CN" sz="1200" dirty="0" err="1" smtClean="0"/>
              <a:t>Direct</a:t>
            </a:r>
            <a:r>
              <a:rPr lang="en-US" altLang="zh-CN" sz="1200" dirty="0" smtClean="0"/>
              <a:t> linking, direct reads of another team’s data store, shared-memory model, back-doors whatsoever are forbidden.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Give service interfaces</a:t>
            </a:r>
            <a:endParaRPr lang="zh-CN"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Use service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Only service interfaces</a:t>
            </a:r>
            <a:endParaRPr lang="zh-CN"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smtClean="0"/>
          </a:p>
          <a:p>
            <a:endParaRPr lang="zh-CN" altLang="en-US" dirty="0"/>
          </a:p>
        </p:txBody>
      </p:sp>
      <p:sp>
        <p:nvSpPr>
          <p:cNvPr id="4" name="灯片编号占位符 3"/>
          <p:cNvSpPr>
            <a:spLocks noGrp="1"/>
          </p:cNvSpPr>
          <p:nvPr>
            <p:ph type="sldNum" sz="quarter" idx="10"/>
          </p:nvPr>
        </p:nvSpPr>
        <p:spPr/>
        <p:txBody>
          <a:bodyPr/>
          <a:lstStyle/>
          <a:p>
            <a:fld id="{C09C8292-25BC-4A28-8C7C-F736EC0B6974}" type="slidenum">
              <a:rPr lang="zh-CN" altLang="en-US" smtClean="0"/>
              <a:t>18</a:t>
            </a:fld>
            <a:endParaRPr lang="zh-CN" altLang="en-US"/>
          </a:p>
        </p:txBody>
      </p:sp>
    </p:spTree>
    <p:extLst>
      <p:ext uri="{BB962C8B-B14F-4D97-AF65-F5344CB8AC3E}">
        <p14:creationId xmlns:p14="http://schemas.microsoft.com/office/powerpoint/2010/main" val="177289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722191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1036980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2960151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429214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9817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743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4206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348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070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3933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00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20575644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4708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9369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9976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7171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extLst>
      <p:ext uri="{BB962C8B-B14F-4D97-AF65-F5344CB8AC3E}">
        <p14:creationId xmlns:p14="http://schemas.microsoft.com/office/powerpoint/2010/main" val="182761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2045538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79912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357440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47429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362524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265602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102AC18-DE91-46C3-8520-3E496408A09F}" type="datetimeFigureOut">
              <a:rPr lang="zh-CN" altLang="en-US" smtClean="0"/>
              <a:t>2012/12/5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251952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2AC18-DE91-46C3-8520-3E496408A09F}" type="datetimeFigureOut">
              <a:rPr lang="zh-CN" altLang="en-US" smtClean="0"/>
              <a:t>2012/12/5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EBD23-A516-4222-8828-6CF567881DFD}" type="slidenum">
              <a:rPr lang="zh-CN" altLang="en-US" smtClean="0"/>
              <a:t>‹#›</a:t>
            </a:fld>
            <a:endParaRPr lang="zh-CN" altLang="en-US"/>
          </a:p>
        </p:txBody>
      </p:sp>
    </p:spTree>
    <p:extLst>
      <p:ext uri="{BB962C8B-B14F-4D97-AF65-F5344CB8AC3E}">
        <p14:creationId xmlns:p14="http://schemas.microsoft.com/office/powerpoint/2010/main" val="2829257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2012/12/5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52062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slide" Target="slide37.xml"/><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slide" Target="slide15.xml"/><Relationship Id="rId5" Type="http://schemas.openxmlformats.org/officeDocument/2006/relationships/slide" Target="slide34.xml"/><Relationship Id="rId4" Type="http://schemas.openxmlformats.org/officeDocument/2006/relationships/slide" Target="slide33.xml"/></Relationships>
</file>

<file path=ppt/slides/_rels/slide2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0.jpeg"/><Relationship Id="rId7" Type="http://schemas.openxmlformats.org/officeDocument/2006/relationships/image" Target="../media/image34.jpeg"/><Relationship Id="rId12" Type="http://schemas.openxmlformats.org/officeDocument/2006/relationships/image" Target="../media/image39.jpeg"/><Relationship Id="rId2" Type="http://schemas.openxmlformats.org/officeDocument/2006/relationships/image" Target="../media/image29.jpeg"/><Relationship Id="rId1" Type="http://schemas.openxmlformats.org/officeDocument/2006/relationships/slideLayout" Target="../slideLayouts/slideLayout14.xml"/><Relationship Id="rId6" Type="http://schemas.openxmlformats.org/officeDocument/2006/relationships/image" Target="../media/image33.jpeg"/><Relationship Id="rId11" Type="http://schemas.openxmlformats.org/officeDocument/2006/relationships/image" Target="../media/image38.jpeg"/><Relationship Id="rId5" Type="http://schemas.openxmlformats.org/officeDocument/2006/relationships/image" Target="../media/image32.jpe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7" Type="http://schemas.microsoft.com/office/2007/relationships/hdphoto" Target="../media/hdphoto2.wdp"/><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image" Target="../media/image42.png"/><Relationship Id="rId5" Type="http://schemas.openxmlformats.org/officeDocument/2006/relationships/image" Target="../media/image41.png"/><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System Architecture</a:t>
            </a:r>
            <a:endParaRPr lang="zh-CN" altLang="en-US" dirty="0"/>
          </a:p>
        </p:txBody>
      </p:sp>
      <p:sp>
        <p:nvSpPr>
          <p:cNvPr id="3" name="副标题 2"/>
          <p:cNvSpPr>
            <a:spLocks noGrp="1"/>
          </p:cNvSpPr>
          <p:nvPr>
            <p:ph type="subTitle" idx="1"/>
          </p:nvPr>
        </p:nvSpPr>
        <p:spPr/>
        <p:txBody>
          <a:bodyPr>
            <a:normAutofit fontScale="77500" lnSpcReduction="20000"/>
          </a:bodyPr>
          <a:lstStyle/>
          <a:p>
            <a:r>
              <a:rPr lang="en-US" altLang="zh-CN" dirty="0" smtClean="0"/>
              <a:t>SA group:    </a:t>
            </a:r>
          </a:p>
          <a:p>
            <a:r>
              <a:rPr lang="en-US" altLang="zh-CN" dirty="0" smtClean="0"/>
              <a:t>Pan Tao</a:t>
            </a:r>
          </a:p>
          <a:p>
            <a:r>
              <a:rPr lang="en-US" altLang="zh-CN" dirty="0" smtClean="0"/>
              <a:t>Li Yang</a:t>
            </a:r>
          </a:p>
          <a:p>
            <a:r>
              <a:rPr lang="en-US" altLang="zh-CN" dirty="0" smtClean="0"/>
              <a:t>Zhou </a:t>
            </a:r>
            <a:r>
              <a:rPr lang="en-US" altLang="zh-CN" dirty="0" err="1" smtClean="0"/>
              <a:t>Liangxiao</a:t>
            </a:r>
            <a:endParaRPr lang="en-US" altLang="zh-CN" dirty="0" smtClean="0"/>
          </a:p>
          <a:p>
            <a:r>
              <a:rPr lang="en-US" altLang="zh-CN" dirty="0" smtClean="0"/>
              <a:t>Pan </a:t>
            </a:r>
            <a:r>
              <a:rPr lang="en-US" altLang="zh-CN" dirty="0" err="1" smtClean="0"/>
              <a:t>Xin</a:t>
            </a:r>
            <a:endParaRPr lang="zh-CN" altLang="en-US" dirty="0"/>
          </a:p>
        </p:txBody>
      </p:sp>
    </p:spTree>
    <p:extLst>
      <p:ext uri="{BB962C8B-B14F-4D97-AF65-F5344CB8AC3E}">
        <p14:creationId xmlns:p14="http://schemas.microsoft.com/office/powerpoint/2010/main" val="2866805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a:xfrm>
            <a:off x="323850" y="1196975"/>
            <a:ext cx="6686550" cy="1143000"/>
          </a:xfrm>
        </p:spPr>
        <p:txBody>
          <a:bodyPr/>
          <a:lstStyle/>
          <a:p>
            <a:pPr algn="l" eaLnBrk="1" hangingPunct="1"/>
            <a:r>
              <a:rPr lang="fr-CA" altLang="zh-CN" dirty="0" smtClean="0"/>
              <a:t>System architecture</a:t>
            </a:r>
            <a:endParaRPr lang="fr-FR" altLang="zh-CN" dirty="0" smtClean="0"/>
          </a:p>
        </p:txBody>
      </p:sp>
      <p:sp>
        <p:nvSpPr>
          <p:cNvPr id="2" name="文本框 1"/>
          <p:cNvSpPr txBox="1"/>
          <p:nvPr/>
        </p:nvSpPr>
        <p:spPr>
          <a:xfrm>
            <a:off x="1619250" y="3068638"/>
            <a:ext cx="5689600" cy="1255712"/>
          </a:xfrm>
          <a:prstGeom prst="rect">
            <a:avLst/>
          </a:prstGeom>
          <a:noFill/>
        </p:spPr>
        <p:txBody>
          <a:bodyPr>
            <a:spAutoFit/>
          </a:bodyPr>
          <a:lstStyle/>
          <a:p>
            <a:pPr eaLnBrk="1" hangingPunct="1">
              <a:lnSpc>
                <a:spcPct val="90000"/>
              </a:lnSpc>
              <a:spcBef>
                <a:spcPct val="20000"/>
              </a:spcBef>
              <a:defRPr/>
            </a:pPr>
            <a:r>
              <a:rPr lang="en-US" altLang="zh-CN" sz="3200" dirty="0">
                <a:latin typeface="+mn-lt"/>
              </a:rPr>
              <a:t>“Architecture” denotes the stable properties of the system.</a:t>
            </a:r>
          </a:p>
          <a:p>
            <a:pPr>
              <a:defRPr/>
            </a:pPr>
            <a:endParaRPr lang="zh-CN" altLang="en-US" dirty="0"/>
          </a:p>
        </p:txBody>
      </p:sp>
      <p:sp>
        <p:nvSpPr>
          <p:cNvPr id="6" name="文本框 5"/>
          <p:cNvSpPr txBox="1"/>
          <p:nvPr/>
        </p:nvSpPr>
        <p:spPr>
          <a:xfrm>
            <a:off x="2843808" y="4797152"/>
            <a:ext cx="5689600" cy="1107996"/>
          </a:xfrm>
          <a:prstGeom prst="rect">
            <a:avLst/>
          </a:prstGeom>
          <a:noFill/>
        </p:spPr>
        <p:txBody>
          <a:bodyPr>
            <a:spAutoFit/>
          </a:bodyPr>
          <a:lstStyle/>
          <a:p>
            <a:pPr eaLnBrk="1" hangingPunct="1">
              <a:lnSpc>
                <a:spcPct val="90000"/>
              </a:lnSpc>
              <a:spcBef>
                <a:spcPct val="20000"/>
              </a:spcBef>
              <a:defRPr/>
            </a:pPr>
            <a:r>
              <a:rPr lang="en-US" altLang="zh-CN" sz="2400" i="1" dirty="0" smtClean="0">
                <a:latin typeface="+mn-lt"/>
              </a:rPr>
              <a:t>“A Meta Language for System </a:t>
            </a:r>
            <a:r>
              <a:rPr lang="en-US" altLang="zh-CN" sz="2400" i="1" dirty="0" err="1" smtClean="0">
                <a:latin typeface="+mn-lt"/>
              </a:rPr>
              <a:t>Architecutre</a:t>
            </a:r>
            <a:r>
              <a:rPr lang="en-US" altLang="zh-CN" sz="2400" i="1" dirty="0" smtClean="0">
                <a:latin typeface="+mn-lt"/>
              </a:rPr>
              <a:t>”</a:t>
            </a:r>
          </a:p>
          <a:p>
            <a:pPr algn="r" eaLnBrk="1" hangingPunct="1">
              <a:lnSpc>
                <a:spcPct val="90000"/>
              </a:lnSpc>
              <a:spcBef>
                <a:spcPct val="20000"/>
              </a:spcBef>
              <a:defRPr/>
            </a:pPr>
            <a:r>
              <a:rPr lang="en-US" altLang="zh-CN" sz="2400" dirty="0" smtClean="0"/>
              <a:t>Benjamin Koo, 2001</a:t>
            </a:r>
            <a:endParaRPr lang="en-US" altLang="zh-CN" sz="2400" dirty="0">
              <a:latin typeface="+mn-lt"/>
            </a:endParaRPr>
          </a:p>
          <a:p>
            <a:pPr>
              <a:defRPr/>
            </a:pPr>
            <a:endParaRPr lang="zh-CN" altLang="en-US" dirty="0"/>
          </a:p>
        </p:txBody>
      </p:sp>
    </p:spTree>
    <p:extLst>
      <p:ext uri="{BB962C8B-B14F-4D97-AF65-F5344CB8AC3E}">
        <p14:creationId xmlns:p14="http://schemas.microsoft.com/office/powerpoint/2010/main" val="3076223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Espace réservé du contenu 2"/>
          <p:cNvSpPr>
            <a:spLocks noGrp="1"/>
          </p:cNvSpPr>
          <p:nvPr>
            <p:ph idx="1"/>
          </p:nvPr>
        </p:nvSpPr>
        <p:spPr>
          <a:xfrm>
            <a:off x="1194594" y="2034381"/>
            <a:ext cx="7056437" cy="3157537"/>
          </a:xfrm>
        </p:spPr>
        <p:txBody>
          <a:bodyPr>
            <a:normAutofit/>
          </a:bodyPr>
          <a:lstStyle/>
          <a:p>
            <a:pPr eaLnBrk="1" hangingPunct="1">
              <a:lnSpc>
                <a:spcPct val="90000"/>
              </a:lnSpc>
              <a:buFont typeface="Wingdings" panose="05000000000000000000" pitchFamily="2" charset="2"/>
              <a:buChar char="Ø"/>
            </a:pPr>
            <a:r>
              <a:rPr lang="fr-FR" altLang="zh-CN" dirty="0" smtClean="0"/>
              <a:t>Objective</a:t>
            </a:r>
          </a:p>
          <a:p>
            <a:pPr marL="0" indent="0" eaLnBrk="1" hangingPunct="1">
              <a:lnSpc>
                <a:spcPct val="90000"/>
              </a:lnSpc>
              <a:buNone/>
            </a:pPr>
            <a:r>
              <a:rPr lang="fr-FR" altLang="zh-CN" sz="3600" dirty="0" smtClean="0"/>
              <a:t>	</a:t>
            </a:r>
            <a:r>
              <a:rPr lang="fr-FR" altLang="zh-CN" sz="2400" dirty="0" smtClean="0"/>
              <a:t>A web system to promote learners’ learning.</a:t>
            </a:r>
            <a:endParaRPr lang="fr-FR" altLang="zh-CN" sz="3600" dirty="0" smtClean="0"/>
          </a:p>
          <a:p>
            <a:pPr eaLnBrk="1" hangingPunct="1">
              <a:lnSpc>
                <a:spcPct val="90000"/>
              </a:lnSpc>
              <a:buFont typeface="Wingdings" panose="05000000000000000000" pitchFamily="2" charset="2"/>
              <a:buChar char="Ø"/>
            </a:pPr>
            <a:r>
              <a:rPr lang="fr-FR" altLang="zh-CN" dirty="0" smtClean="0"/>
              <a:t>Learning Workflow</a:t>
            </a:r>
          </a:p>
          <a:p>
            <a:pPr eaLnBrk="1" hangingPunct="1">
              <a:lnSpc>
                <a:spcPct val="90000"/>
              </a:lnSpc>
              <a:buFont typeface="Wingdings" panose="05000000000000000000" pitchFamily="2" charset="2"/>
              <a:buChar char="Ø"/>
            </a:pPr>
            <a:r>
              <a:rPr lang="fr-FR" altLang="zh-CN" dirty="0" smtClean="0"/>
              <a:t>Distributed Architecture</a:t>
            </a:r>
          </a:p>
        </p:txBody>
      </p:sp>
      <p:sp>
        <p:nvSpPr>
          <p:cNvPr id="10243" name="矩形 5"/>
          <p:cNvSpPr>
            <a:spLocks noChangeArrowheads="1"/>
          </p:cNvSpPr>
          <p:nvPr/>
        </p:nvSpPr>
        <p:spPr bwMode="auto">
          <a:xfrm>
            <a:off x="4421188" y="32448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a:solidFill>
                  <a:srgbClr val="000000"/>
                </a:solidFill>
                <a:latin typeface="Simsun" panose="02010600030101010101" pitchFamily="2" charset="-122"/>
                <a:ea typeface="Simsun" panose="02010600030101010101" pitchFamily="2" charset="-122"/>
              </a:rPr>
              <a:t> </a:t>
            </a:r>
            <a:endParaRPr lang="zh-CN" altLang="en-US" sz="1800">
              <a:latin typeface="Arial" panose="020B0604020202020204" pitchFamily="34" charset="0"/>
            </a:endParaRPr>
          </a:p>
        </p:txBody>
      </p:sp>
      <p:sp>
        <p:nvSpPr>
          <p:cNvPr id="10244" name="矩形 6"/>
          <p:cNvSpPr>
            <a:spLocks noChangeArrowheads="1"/>
          </p:cNvSpPr>
          <p:nvPr/>
        </p:nvSpPr>
        <p:spPr bwMode="auto">
          <a:xfrm>
            <a:off x="4421188" y="32448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a:solidFill>
                  <a:srgbClr val="000000"/>
                </a:solidFill>
                <a:latin typeface="Simsun" panose="02010600030101010101" pitchFamily="2" charset="-122"/>
                <a:ea typeface="Simsun" panose="02010600030101010101" pitchFamily="2" charset="-122"/>
              </a:rPr>
              <a:t> </a:t>
            </a:r>
            <a:endParaRPr lang="zh-CN" altLang="en-US" sz="1800">
              <a:latin typeface="Arial" panose="020B0604020202020204" pitchFamily="34" charset="0"/>
            </a:endParaRPr>
          </a:p>
        </p:txBody>
      </p:sp>
      <p:sp>
        <p:nvSpPr>
          <p:cNvPr id="6"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dirty="0"/>
          </a:p>
        </p:txBody>
      </p:sp>
      <p:sp>
        <p:nvSpPr>
          <p:cNvPr id="8" name="标题 1"/>
          <p:cNvSpPr>
            <a:spLocks noGrp="1"/>
          </p:cNvSpPr>
          <p:nvPr>
            <p:ph type="title"/>
          </p:nvPr>
        </p:nvSpPr>
        <p:spPr>
          <a:xfrm>
            <a:off x="609600" y="427038"/>
            <a:ext cx="8229600" cy="1143000"/>
          </a:xfrm>
        </p:spPr>
        <p:txBody>
          <a:bodyPr/>
          <a:lstStyle/>
          <a:p>
            <a:r>
              <a:rPr lang="en-US" altLang="zh-CN" dirty="0" smtClean="0"/>
              <a:t>Stable properties for DLWS </a:t>
            </a:r>
            <a:endParaRPr lang="zh-CN" altLang="en-US" dirty="0"/>
          </a:p>
        </p:txBody>
      </p:sp>
    </p:spTree>
    <p:extLst>
      <p:ext uri="{BB962C8B-B14F-4D97-AF65-F5344CB8AC3E}">
        <p14:creationId xmlns:p14="http://schemas.microsoft.com/office/powerpoint/2010/main" val="19366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contenu 2"/>
          <p:cNvSpPr>
            <a:spLocks noGrp="1"/>
          </p:cNvSpPr>
          <p:nvPr>
            <p:ph idx="1"/>
          </p:nvPr>
        </p:nvSpPr>
        <p:spPr>
          <a:xfrm>
            <a:off x="1043608" y="2276872"/>
            <a:ext cx="7056437" cy="3157537"/>
          </a:xfrm>
        </p:spPr>
        <p:txBody>
          <a:bodyPr/>
          <a:lstStyle/>
          <a:p>
            <a:pPr eaLnBrk="1" hangingPunct="1">
              <a:lnSpc>
                <a:spcPct val="90000"/>
              </a:lnSpc>
              <a:buFont typeface="Wingdings" panose="05000000000000000000" pitchFamily="2" charset="2"/>
              <a:buChar char="Ø"/>
            </a:pPr>
            <a:r>
              <a:rPr lang="en-US" altLang="zh-CN" dirty="0" smtClean="0"/>
              <a:t>Thinking with a systematic approach</a:t>
            </a:r>
          </a:p>
          <a:p>
            <a:pPr marL="0" indent="0" eaLnBrk="1" hangingPunct="1">
              <a:lnSpc>
                <a:spcPct val="90000"/>
              </a:lnSpc>
              <a:buNone/>
            </a:pPr>
            <a:r>
              <a:rPr lang="en-US" altLang="zh-CN" dirty="0"/>
              <a:t>	</a:t>
            </a:r>
            <a:r>
              <a:rPr lang="en-US" altLang="zh-CN" sz="2400" dirty="0"/>
              <a:t>A</a:t>
            </a:r>
            <a:r>
              <a:rPr lang="en-US" altLang="zh-CN" sz="2400" dirty="0" smtClean="0"/>
              <a:t> pattern is needed here.</a:t>
            </a:r>
          </a:p>
          <a:p>
            <a:pPr eaLnBrk="1" hangingPunct="1">
              <a:lnSpc>
                <a:spcPct val="90000"/>
              </a:lnSpc>
              <a:buFont typeface="Wingdings" panose="05000000000000000000" pitchFamily="2" charset="2"/>
              <a:buChar char="Ø"/>
            </a:pPr>
            <a:r>
              <a:rPr lang="en-US" altLang="zh-CN" dirty="0" smtClean="0"/>
              <a:t>Reasoning according to an architecture paradigm</a:t>
            </a:r>
            <a:endParaRPr lang="en-US" altLang="zh-CN" dirty="0"/>
          </a:p>
          <a:p>
            <a:pPr marL="0" indent="0" eaLnBrk="1" hangingPunct="1">
              <a:lnSpc>
                <a:spcPct val="90000"/>
              </a:lnSpc>
              <a:buNone/>
            </a:pPr>
            <a:r>
              <a:rPr lang="en-US" altLang="zh-CN" dirty="0" smtClean="0"/>
              <a:t>	</a:t>
            </a:r>
            <a:r>
              <a:rPr lang="en-US" altLang="zh-CN" sz="2400" dirty="0" smtClean="0"/>
              <a:t>A description is needed here.</a:t>
            </a:r>
          </a:p>
        </p:txBody>
      </p:sp>
      <p:sp>
        <p:nvSpPr>
          <p:cNvPr id="4"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Principles </a:t>
            </a:r>
            <a:endParaRPr lang="zh-CN" altLang="en-US" dirty="0"/>
          </a:p>
        </p:txBody>
      </p:sp>
      <p:pic>
        <p:nvPicPr>
          <p:cNvPr id="3" name="图片 2"/>
          <p:cNvPicPr>
            <a:picLocks noChangeAspect="1"/>
          </p:cNvPicPr>
          <p:nvPr/>
        </p:nvPicPr>
        <p:blipFill>
          <a:blip r:embed="rId3"/>
          <a:stretch>
            <a:fillRect/>
          </a:stretch>
        </p:blipFill>
        <p:spPr>
          <a:xfrm>
            <a:off x="-1620688" y="21433"/>
            <a:ext cx="13011150" cy="7315200"/>
          </a:xfrm>
          <a:prstGeom prst="rect">
            <a:avLst/>
          </a:prstGeom>
        </p:spPr>
      </p:pic>
      <p:pic>
        <p:nvPicPr>
          <p:cNvPr id="5" name="图片 4"/>
          <p:cNvPicPr>
            <a:picLocks noChangeAspect="1"/>
          </p:cNvPicPr>
          <p:nvPr/>
        </p:nvPicPr>
        <p:blipFill>
          <a:blip r:embed="rId4"/>
          <a:stretch>
            <a:fillRect/>
          </a:stretch>
        </p:blipFill>
        <p:spPr>
          <a:xfrm>
            <a:off x="-1613656" y="21433"/>
            <a:ext cx="13011150" cy="7315200"/>
          </a:xfrm>
          <a:prstGeom prst="rect">
            <a:avLst/>
          </a:prstGeom>
        </p:spPr>
      </p:pic>
    </p:spTree>
    <p:extLst>
      <p:ext uri="{BB962C8B-B14F-4D97-AF65-F5344CB8AC3E}">
        <p14:creationId xmlns:p14="http://schemas.microsoft.com/office/powerpoint/2010/main" val="118549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 y="3013502"/>
            <a:ext cx="9143999" cy="830997"/>
          </a:xfrm>
          <a:prstGeom prst="rect">
            <a:avLst/>
          </a:prstGeom>
          <a:noFill/>
        </p:spPr>
        <p:txBody>
          <a:bodyPr wrap="square" rtlCol="0">
            <a:spAutoFit/>
          </a:bodyPr>
          <a:lstStyle/>
          <a:p>
            <a:pPr algn="ctr"/>
            <a:r>
              <a:rPr lang="en-US" altLang="zh-CN" sz="4800" dirty="0" smtClean="0"/>
              <a:t>Workflow-oriented Architecture</a:t>
            </a:r>
            <a:endParaRPr lang="zh-CN" altLang="en-US" sz="4800" dirty="0"/>
          </a:p>
        </p:txBody>
      </p:sp>
    </p:spTree>
    <p:extLst>
      <p:ext uri="{BB962C8B-B14F-4D97-AF65-F5344CB8AC3E}">
        <p14:creationId xmlns:p14="http://schemas.microsoft.com/office/powerpoint/2010/main" val="252838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Workflow-oriented Architecture</a:t>
            </a:r>
            <a:endParaRPr lang="zh-CN" altLang="en-US" dirty="0"/>
          </a:p>
        </p:txBody>
      </p:sp>
      <p:sp>
        <p:nvSpPr>
          <p:cNvPr id="8" name="内容占位符 7"/>
          <p:cNvSpPr>
            <a:spLocks noGrp="1"/>
          </p:cNvSpPr>
          <p:nvPr>
            <p:ph idx="1"/>
          </p:nvPr>
        </p:nvSpPr>
        <p:spPr/>
        <p:txBody>
          <a:bodyPr/>
          <a:lstStyle/>
          <a:p>
            <a:r>
              <a:rPr lang="en-US" altLang="zh-CN" dirty="0" smtClean="0"/>
              <a:t>Workflow is a sequence of operations.</a:t>
            </a:r>
          </a:p>
          <a:p>
            <a:r>
              <a:rPr lang="en-US" altLang="zh-CN" dirty="0" smtClean="0"/>
              <a:t>Workflow unit is a sequence of </a:t>
            </a:r>
            <a:r>
              <a:rPr lang="en-US" altLang="zh-CN" dirty="0"/>
              <a:t>operations that </a:t>
            </a:r>
            <a:r>
              <a:rPr lang="en-US" altLang="zh-CN" dirty="0" smtClean="0"/>
              <a:t>accomplishes a work.</a:t>
            </a:r>
          </a:p>
          <a:p>
            <a:r>
              <a:rPr lang="en-US" altLang="zh-CN" dirty="0" smtClean="0"/>
              <a:t>A system can be described by workflow units.</a:t>
            </a:r>
            <a:endParaRPr lang="zh-CN" altLang="en-US" dirty="0"/>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37" y="1876425"/>
            <a:ext cx="7324725" cy="3105150"/>
          </a:xfrm>
          <a:prstGeom prst="rect">
            <a:avLst/>
          </a:prstGeom>
        </p:spPr>
      </p:pic>
    </p:spTree>
    <p:extLst>
      <p:ext uri="{BB962C8B-B14F-4D97-AF65-F5344CB8AC3E}">
        <p14:creationId xmlns:p14="http://schemas.microsoft.com/office/powerpoint/2010/main" val="62229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fade">
                                      <p:cBhvr>
                                        <p:cTn id="32" dur="1000"/>
                                        <p:tgtEl>
                                          <p:spTgt spid="8">
                                            <p:txEl>
                                              <p:pRg st="2" end="2"/>
                                            </p:txEl>
                                          </p:spTgt>
                                        </p:tgtEl>
                                      </p:cBhvr>
                                    </p:animEffect>
                                    <p:anim calcmode="lin" valueType="num">
                                      <p:cBhvr>
                                        <p:cTn id="3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Workflow-oriented Architecture(cont’d)</a:t>
            </a:r>
            <a:endParaRPr lang="en-US" altLang="zh-CN" dirty="0"/>
          </a:p>
        </p:txBody>
      </p:sp>
      <p:sp>
        <p:nvSpPr>
          <p:cNvPr id="4" name="内容占位符 3"/>
          <p:cNvSpPr>
            <a:spLocks noGrp="1"/>
          </p:cNvSpPr>
          <p:nvPr>
            <p:ph idx="1"/>
          </p:nvPr>
        </p:nvSpPr>
        <p:spPr/>
        <p:txBody>
          <a:bodyPr/>
          <a:lstStyle/>
          <a:p>
            <a:r>
              <a:rPr lang="en-US" altLang="zh-CN" dirty="0" smtClean="0"/>
              <a:t>Treat any workflow unit as a whole.</a:t>
            </a:r>
          </a:p>
          <a:p>
            <a:r>
              <a:rPr lang="en-US" altLang="zh-CN" dirty="0"/>
              <a:t>Ignore the implementation </a:t>
            </a:r>
            <a:r>
              <a:rPr lang="en-US" altLang="zh-CN" dirty="0" smtClean="0"/>
              <a:t>details.</a:t>
            </a:r>
          </a:p>
          <a:p>
            <a:r>
              <a:rPr lang="en-US" altLang="zh-CN" dirty="0" smtClean="0"/>
              <a:t>Each </a:t>
            </a:r>
            <a:r>
              <a:rPr lang="en-US" altLang="zh-CN" dirty="0"/>
              <a:t>workflow </a:t>
            </a:r>
            <a:r>
              <a:rPr lang="en-US" altLang="zh-CN" dirty="0" smtClean="0"/>
              <a:t>unit communicates </a:t>
            </a:r>
            <a:r>
              <a:rPr lang="en-US" altLang="zh-CN" dirty="0"/>
              <a:t>with each </a:t>
            </a:r>
            <a:r>
              <a:rPr lang="en-US" altLang="zh-CN" dirty="0" smtClean="0"/>
              <a:t>other only by </a:t>
            </a:r>
            <a:r>
              <a:rPr lang="en-US" altLang="zh-CN" dirty="0" smtClean="0">
                <a:solidFill>
                  <a:srgbClr val="FF0000"/>
                </a:solidFill>
              </a:rPr>
              <a:t>operation interfaces</a:t>
            </a:r>
            <a:r>
              <a:rPr lang="en-US" altLang="zh-CN" dirty="0" smtClean="0"/>
              <a:t>.</a:t>
            </a:r>
          </a:p>
          <a:p>
            <a:r>
              <a:rPr lang="en-US" altLang="zh-CN" dirty="0" smtClean="0"/>
              <a:t>Workflow units must be loosely coupled.</a:t>
            </a:r>
            <a:endParaRPr lang="en-US" altLang="zh-CN" dirty="0"/>
          </a:p>
        </p:txBody>
      </p:sp>
    </p:spTree>
    <p:extLst>
      <p:ext uri="{BB962C8B-B14F-4D97-AF65-F5344CB8AC3E}">
        <p14:creationId xmlns:p14="http://schemas.microsoft.com/office/powerpoint/2010/main" val="26092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544" y="620688"/>
            <a:ext cx="7920880" cy="769441"/>
          </a:xfrm>
          <a:prstGeom prst="rect">
            <a:avLst/>
          </a:prstGeom>
          <a:noFill/>
        </p:spPr>
        <p:txBody>
          <a:bodyPr wrap="square" rtlCol="0">
            <a:spAutoFit/>
          </a:bodyPr>
          <a:lstStyle/>
          <a:p>
            <a:pPr algn="ctr"/>
            <a:r>
              <a:rPr lang="en-US" altLang="zh-CN" sz="4400" dirty="0" smtClean="0"/>
              <a:t>Learning Work</a:t>
            </a:r>
            <a:r>
              <a:rPr lang="en-US" altLang="zh-CN" sz="4400" dirty="0"/>
              <a:t>f</a:t>
            </a:r>
            <a:r>
              <a:rPr lang="en-US" altLang="zh-CN" sz="4400" dirty="0" smtClean="0"/>
              <a:t>low</a:t>
            </a:r>
            <a:endParaRPr lang="zh-CN" altLang="en-US" sz="4400" dirty="0"/>
          </a:p>
        </p:txBody>
      </p:sp>
      <p:pic>
        <p:nvPicPr>
          <p:cNvPr id="1026" name="Picture 2" descr="C:\Users\Administrator\Desktop\Learning System De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 y="2132856"/>
            <a:ext cx="9146064" cy="366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387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64904"/>
            <a:ext cx="9144000" cy="1938992"/>
          </a:xfrm>
          <a:prstGeom prst="rect">
            <a:avLst/>
          </a:prstGeom>
          <a:noFill/>
        </p:spPr>
        <p:txBody>
          <a:bodyPr wrap="square" rtlCol="0">
            <a:spAutoFit/>
          </a:bodyPr>
          <a:lstStyle/>
          <a:p>
            <a:pPr algn="ctr"/>
            <a:r>
              <a:rPr lang="en-US" altLang="zh-CN" sz="6000" dirty="0" smtClean="0"/>
              <a:t>Service-oriented Architecture is needed!</a:t>
            </a:r>
            <a:endParaRPr lang="zh-CN" altLang="en-US" sz="6000" dirty="0"/>
          </a:p>
        </p:txBody>
      </p:sp>
    </p:spTree>
    <p:extLst>
      <p:ext uri="{BB962C8B-B14F-4D97-AF65-F5344CB8AC3E}">
        <p14:creationId xmlns:p14="http://schemas.microsoft.com/office/powerpoint/2010/main" val="4122961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Mandates of our project</a:t>
            </a:r>
            <a:endParaRPr lang="zh-CN" altLang="en-US" dirty="0"/>
          </a:p>
        </p:txBody>
      </p:sp>
      <p:sp>
        <p:nvSpPr>
          <p:cNvPr id="3" name="TextBox 2"/>
          <p:cNvSpPr txBox="1"/>
          <p:nvPr/>
        </p:nvSpPr>
        <p:spPr>
          <a:xfrm>
            <a:off x="683568" y="2399319"/>
            <a:ext cx="7632848" cy="1569660"/>
          </a:xfrm>
          <a:prstGeom prst="rect">
            <a:avLst/>
          </a:prstGeom>
          <a:noFill/>
        </p:spPr>
        <p:txBody>
          <a:bodyPr wrap="square" rtlCol="0">
            <a:spAutoFit/>
          </a:bodyPr>
          <a:lstStyle/>
          <a:p>
            <a:r>
              <a:rPr lang="en-US" altLang="zh-CN" sz="3200" b="1" dirty="0" err="1"/>
              <a:t>Query_friend</a:t>
            </a:r>
            <a:r>
              <a:rPr lang="en-US" altLang="zh-CN" sz="3200" b="1" dirty="0"/>
              <a:t> ($username1,$username2</a:t>
            </a:r>
            <a:r>
              <a:rPr lang="en-US" altLang="zh-CN" sz="3200" b="1" dirty="0" smtClean="0"/>
              <a:t>)</a:t>
            </a:r>
            <a:endParaRPr lang="en-US" altLang="zh-CN" sz="3200" dirty="0" smtClean="0"/>
          </a:p>
          <a:p>
            <a:r>
              <a:rPr lang="en-US" altLang="zh-CN" sz="3200" b="1" dirty="0" err="1"/>
              <a:t>set_friend</a:t>
            </a:r>
            <a:r>
              <a:rPr lang="en-US" altLang="zh-CN" sz="3200" b="1" dirty="0"/>
              <a:t> ($username1,$username2)</a:t>
            </a:r>
            <a:endParaRPr lang="zh-CN" altLang="zh-CN" sz="3200" dirty="0"/>
          </a:p>
          <a:p>
            <a:r>
              <a:rPr lang="en-US" altLang="zh-CN" sz="3200" b="1" dirty="0" err="1"/>
              <a:t>remove_friend</a:t>
            </a:r>
            <a:r>
              <a:rPr lang="en-US" altLang="zh-CN" sz="3200" b="1" dirty="0"/>
              <a:t> ($username1,$username2</a:t>
            </a:r>
            <a:r>
              <a:rPr lang="en-US" altLang="zh-CN" sz="3200" b="1" dirty="0" smtClean="0"/>
              <a:t>)</a:t>
            </a:r>
            <a:endParaRPr lang="zh-CN" altLang="zh-CN" sz="3200" dirty="0"/>
          </a:p>
        </p:txBody>
      </p:sp>
      <p:sp>
        <p:nvSpPr>
          <p:cNvPr id="5" name="TextBox 4"/>
          <p:cNvSpPr txBox="1"/>
          <p:nvPr/>
        </p:nvSpPr>
        <p:spPr>
          <a:xfrm>
            <a:off x="899592" y="1700808"/>
            <a:ext cx="7200800" cy="646331"/>
          </a:xfrm>
          <a:prstGeom prst="rect">
            <a:avLst/>
          </a:prstGeom>
          <a:noFill/>
        </p:spPr>
        <p:txBody>
          <a:bodyPr wrap="square" rtlCol="0">
            <a:spAutoFit/>
          </a:bodyPr>
          <a:lstStyle/>
          <a:p>
            <a:pPr marL="285750" lvl="0" indent="-285750">
              <a:buFont typeface="Wingdings" pitchFamily="2" charset="2"/>
              <a:buChar char="Ø"/>
            </a:pPr>
            <a:r>
              <a:rPr lang="en-US" altLang="zh-CN" sz="3600" dirty="0"/>
              <a:t>Give service </a:t>
            </a:r>
            <a:r>
              <a:rPr lang="en-US" altLang="zh-CN" sz="3600" dirty="0" smtClean="0"/>
              <a:t>interfaces</a:t>
            </a:r>
            <a:endParaRPr lang="zh-CN" altLang="zh-CN" sz="3600" dirty="0"/>
          </a:p>
        </p:txBody>
      </p:sp>
      <p:sp>
        <p:nvSpPr>
          <p:cNvPr id="6" name="TextBox 5"/>
          <p:cNvSpPr txBox="1"/>
          <p:nvPr/>
        </p:nvSpPr>
        <p:spPr>
          <a:xfrm>
            <a:off x="899592" y="2708920"/>
            <a:ext cx="5832648" cy="646331"/>
          </a:xfrm>
          <a:prstGeom prst="rect">
            <a:avLst/>
          </a:prstGeom>
          <a:noFill/>
        </p:spPr>
        <p:txBody>
          <a:bodyPr wrap="square" rtlCol="0">
            <a:spAutoFit/>
          </a:bodyPr>
          <a:lstStyle/>
          <a:p>
            <a:pPr marL="285750" indent="-285750">
              <a:buFont typeface="Wingdings" pitchFamily="2" charset="2"/>
              <a:buChar char="Ø"/>
            </a:pPr>
            <a:r>
              <a:rPr lang="en-US" altLang="zh-CN" sz="3600" dirty="0" smtClean="0"/>
              <a:t>Use service interfaces</a:t>
            </a:r>
            <a:endParaRPr lang="zh-CN" altLang="en-US" sz="3600" dirty="0"/>
          </a:p>
        </p:txBody>
      </p:sp>
      <p:sp>
        <p:nvSpPr>
          <p:cNvPr id="7" name="TextBox 6"/>
          <p:cNvSpPr txBox="1"/>
          <p:nvPr/>
        </p:nvSpPr>
        <p:spPr>
          <a:xfrm>
            <a:off x="899592" y="3692981"/>
            <a:ext cx="4824536" cy="584775"/>
          </a:xfrm>
          <a:prstGeom prst="rect">
            <a:avLst/>
          </a:prstGeom>
          <a:noFill/>
        </p:spPr>
        <p:txBody>
          <a:bodyPr wrap="square" rtlCol="0">
            <a:spAutoFit/>
          </a:bodyPr>
          <a:lstStyle/>
          <a:p>
            <a:pPr marL="285750" indent="-285750">
              <a:buFont typeface="Wingdings" pitchFamily="2" charset="2"/>
              <a:buChar char="Ø"/>
            </a:pPr>
            <a:r>
              <a:rPr lang="en-US" altLang="zh-CN" sz="3200" dirty="0" smtClean="0"/>
              <a:t>Only service interfaces</a:t>
            </a:r>
            <a:endParaRPr lang="zh-CN" altLang="en-US" sz="3200" dirty="0"/>
          </a:p>
        </p:txBody>
      </p:sp>
    </p:spTree>
    <p:extLst>
      <p:ext uri="{BB962C8B-B14F-4D97-AF65-F5344CB8AC3E}">
        <p14:creationId xmlns:p14="http://schemas.microsoft.com/office/powerpoint/2010/main" val="311317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0-#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1" nodeType="clickEffect">
                                  <p:stCondLst>
                                    <p:cond delay="0"/>
                                  </p:stCondLst>
                                  <p:childTnLst>
                                    <p:anim calcmode="lin" valueType="num">
                                      <p:cBhvr additive="base">
                                        <p:cTn id="18" dur="1000"/>
                                        <p:tgtEl>
                                          <p:spTgt spid="3"/>
                                        </p:tgtEl>
                                        <p:attrNameLst>
                                          <p:attrName>ppt_x</p:attrName>
                                        </p:attrNameLst>
                                      </p:cBhvr>
                                      <p:tavLst>
                                        <p:tav tm="0">
                                          <p:val>
                                            <p:strVal val="ppt_x"/>
                                          </p:val>
                                        </p:tav>
                                        <p:tav tm="100000">
                                          <p:val>
                                            <p:strVal val="1+ppt_w/2"/>
                                          </p:val>
                                        </p:tav>
                                      </p:tavLst>
                                    </p:anim>
                                    <p:anim calcmode="lin" valueType="num">
                                      <p:cBhvr additive="base">
                                        <p:cTn id="19" dur="1000"/>
                                        <p:tgtEl>
                                          <p:spTgt spid="3"/>
                                        </p:tgtEl>
                                        <p:attrNameLst>
                                          <p:attrName>ppt_y</p:attrName>
                                        </p:attrNameLst>
                                      </p:cBhvr>
                                      <p:tavLst>
                                        <p:tav tm="0">
                                          <p:val>
                                            <p:strVal val="ppt_y"/>
                                          </p:val>
                                        </p:tav>
                                        <p:tav tm="100000">
                                          <p:val>
                                            <p:strVal val="ppt_y"/>
                                          </p:val>
                                        </p:tav>
                                      </p:tavLst>
                                    </p:anim>
                                    <p:set>
                                      <p:cBhvr>
                                        <p:cTn id="20" dur="1" fill="hold">
                                          <p:stCondLst>
                                            <p:cond delay="9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1000" fill="hold"/>
                                        <p:tgtEl>
                                          <p:spTgt spid="6"/>
                                        </p:tgtEl>
                                        <p:attrNameLst>
                                          <p:attrName>ppt_x</p:attrName>
                                        </p:attrNameLst>
                                      </p:cBhvr>
                                      <p:tavLst>
                                        <p:tav tm="0">
                                          <p:val>
                                            <p:strVal val="#ppt_x"/>
                                          </p:val>
                                        </p:tav>
                                        <p:tav tm="100000">
                                          <p:val>
                                            <p:strVal val="#ppt_x"/>
                                          </p:val>
                                        </p:tav>
                                      </p:tavLst>
                                    </p:anim>
                                    <p:anim calcmode="lin" valueType="num">
                                      <p:cBhvr additive="base">
                                        <p:cTn id="26"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SOA(Service-oriented Architecture)</a:t>
            </a:r>
            <a:endParaRPr lang="zh-CN" altLang="en-US" dirty="0"/>
          </a:p>
        </p:txBody>
      </p:sp>
      <p:graphicFrame>
        <p:nvGraphicFramePr>
          <p:cNvPr id="4" name="图示 3"/>
          <p:cNvGraphicFramePr/>
          <p:nvPr>
            <p:extLst/>
          </p:nvPr>
        </p:nvGraphicFramePr>
        <p:xfrm>
          <a:off x="251520" y="1412776"/>
          <a:ext cx="8496944" cy="5186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686" y="3356992"/>
            <a:ext cx="8227147" cy="3312368"/>
          </a:xfrm>
          <a:prstGeom prst="rect">
            <a:avLst/>
          </a:prstGeom>
        </p:spPr>
      </p:pic>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6486" y="3356992"/>
            <a:ext cx="8159465" cy="1547471"/>
          </a:xfrm>
          <a:prstGeom prst="rect">
            <a:avLst/>
          </a:prstGeom>
        </p:spPr>
      </p:pic>
    </p:spTree>
    <p:extLst>
      <p:ext uri="{BB962C8B-B14F-4D97-AF65-F5344CB8AC3E}">
        <p14:creationId xmlns:p14="http://schemas.microsoft.com/office/powerpoint/2010/main" val="5917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2" fill="hold" nodeType="clickEffect">
                                  <p:stCondLst>
                                    <p:cond delay="0"/>
                                  </p:stCondLst>
                                  <p:childTnLst>
                                    <p:anim calcmode="lin" valueType="num">
                                      <p:cBhvr additive="base">
                                        <p:cTn id="17" dur="1000"/>
                                        <p:tgtEl>
                                          <p:spTgt spid="3"/>
                                        </p:tgtEl>
                                        <p:attrNameLst>
                                          <p:attrName>ppt_x</p:attrName>
                                        </p:attrNameLst>
                                      </p:cBhvr>
                                      <p:tavLst>
                                        <p:tav tm="0">
                                          <p:val>
                                            <p:strVal val="ppt_x"/>
                                          </p:val>
                                        </p:tav>
                                        <p:tav tm="100000">
                                          <p:val>
                                            <p:strVal val="1+ppt_w/2"/>
                                          </p:val>
                                        </p:tav>
                                      </p:tavLst>
                                    </p:anim>
                                    <p:anim calcmode="lin" valueType="num">
                                      <p:cBhvr additive="base">
                                        <p:cTn id="18" dur="1000"/>
                                        <p:tgtEl>
                                          <p:spTgt spid="3"/>
                                        </p:tgtEl>
                                        <p:attrNameLst>
                                          <p:attrName>ppt_y</p:attrName>
                                        </p:attrNameLst>
                                      </p:cBhvr>
                                      <p:tavLst>
                                        <p:tav tm="0">
                                          <p:val>
                                            <p:strVal val="ppt_y"/>
                                          </p:val>
                                        </p:tav>
                                        <p:tav tm="100000">
                                          <p:val>
                                            <p:strVal val="ppt_y"/>
                                          </p:val>
                                        </p:tav>
                                      </p:tavLst>
                                    </p:anim>
                                    <p:set>
                                      <p:cBhvr>
                                        <p:cTn id="19" dur="1" fill="hold">
                                          <p:stCondLst>
                                            <p:cond delay="999"/>
                                          </p:stCondLst>
                                        </p:cTn>
                                        <p:tgtEl>
                                          <p:spTgt spid="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1000"/>
                                        <p:tgtEl>
                                          <p:spTgt spid="5"/>
                                        </p:tgtEl>
                                        <p:attrNameLst>
                                          <p:attrName>ppt_x</p:attrName>
                                        </p:attrNameLst>
                                      </p:cBhvr>
                                      <p:tavLst>
                                        <p:tav tm="0">
                                          <p:val>
                                            <p:strVal val="ppt_x"/>
                                          </p:val>
                                        </p:tav>
                                        <p:tav tm="100000">
                                          <p:val>
                                            <p:strVal val="1+ppt_w/2"/>
                                          </p:val>
                                        </p:tav>
                                      </p:tavLst>
                                    </p:anim>
                                    <p:anim calcmode="lin" valueType="num">
                                      <p:cBhvr additive="base">
                                        <p:cTn id="30" dur="1000"/>
                                        <p:tgtEl>
                                          <p:spTgt spid="5"/>
                                        </p:tgtEl>
                                        <p:attrNameLst>
                                          <p:attrName>ppt_y</p:attrName>
                                        </p:attrNameLst>
                                      </p:cBhvr>
                                      <p:tavLst>
                                        <p:tav tm="0">
                                          <p:val>
                                            <p:strVal val="ppt_y"/>
                                          </p:val>
                                        </p:tav>
                                        <p:tav tm="100000">
                                          <p:val>
                                            <p:strVal val="ppt_y"/>
                                          </p:val>
                                        </p:tav>
                                      </p:tavLst>
                                    </p:anim>
                                    <p:set>
                                      <p:cBhvr>
                                        <p:cTn id="31"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Espace réservé du contenu 2"/>
          <p:cNvSpPr>
            <a:spLocks noGrp="1"/>
          </p:cNvSpPr>
          <p:nvPr>
            <p:ph idx="1"/>
          </p:nvPr>
        </p:nvSpPr>
        <p:spPr>
          <a:xfrm>
            <a:off x="1194594" y="2034381"/>
            <a:ext cx="7056437" cy="3157537"/>
          </a:xfrm>
        </p:spPr>
        <p:txBody>
          <a:bodyPr>
            <a:normAutofit/>
          </a:bodyPr>
          <a:lstStyle/>
          <a:p>
            <a:pPr eaLnBrk="1" hangingPunct="1">
              <a:lnSpc>
                <a:spcPct val="90000"/>
              </a:lnSpc>
              <a:buFont typeface="Wingdings" panose="05000000000000000000" pitchFamily="2" charset="2"/>
              <a:buChar char="Ø"/>
            </a:pPr>
            <a:r>
              <a:rPr lang="fr-FR" altLang="zh-CN" dirty="0" smtClean="0"/>
              <a:t>Objective</a:t>
            </a:r>
          </a:p>
          <a:p>
            <a:pPr marL="0" indent="0" eaLnBrk="1" hangingPunct="1">
              <a:lnSpc>
                <a:spcPct val="90000"/>
              </a:lnSpc>
              <a:buNone/>
            </a:pPr>
            <a:r>
              <a:rPr lang="fr-FR" altLang="zh-CN" sz="3600" dirty="0" smtClean="0"/>
              <a:t>	</a:t>
            </a:r>
            <a:r>
              <a:rPr lang="fr-FR" altLang="zh-CN" sz="2400" dirty="0" smtClean="0"/>
              <a:t>A web system to promote learners’ learning.</a:t>
            </a:r>
            <a:endParaRPr lang="fr-FR" altLang="zh-CN" sz="3600" dirty="0" smtClean="0"/>
          </a:p>
          <a:p>
            <a:pPr eaLnBrk="1" hangingPunct="1">
              <a:lnSpc>
                <a:spcPct val="90000"/>
              </a:lnSpc>
              <a:buFont typeface="Wingdings" panose="05000000000000000000" pitchFamily="2" charset="2"/>
              <a:buChar char="Ø"/>
            </a:pPr>
            <a:r>
              <a:rPr lang="fr-FR" altLang="zh-CN" dirty="0" smtClean="0"/>
              <a:t>Learning Workflow</a:t>
            </a:r>
          </a:p>
          <a:p>
            <a:pPr eaLnBrk="1" hangingPunct="1">
              <a:lnSpc>
                <a:spcPct val="90000"/>
              </a:lnSpc>
              <a:buFont typeface="Wingdings" panose="05000000000000000000" pitchFamily="2" charset="2"/>
              <a:buChar char="Ø"/>
            </a:pPr>
            <a:r>
              <a:rPr lang="fr-FR" altLang="zh-CN" dirty="0" smtClean="0"/>
              <a:t>Distributed</a:t>
            </a:r>
          </a:p>
          <a:p>
            <a:pPr eaLnBrk="1" hangingPunct="1">
              <a:lnSpc>
                <a:spcPct val="90000"/>
              </a:lnSpc>
              <a:buFont typeface="Wingdings" panose="05000000000000000000" pitchFamily="2" charset="2"/>
              <a:buChar char="Ø"/>
            </a:pPr>
            <a:r>
              <a:rPr lang="fr-FR" altLang="zh-CN" dirty="0" smtClean="0"/>
              <a:t>DLWS:Distributed Learning Workflow System</a:t>
            </a:r>
          </a:p>
        </p:txBody>
      </p:sp>
      <p:sp>
        <p:nvSpPr>
          <p:cNvPr id="10243" name="矩形 5"/>
          <p:cNvSpPr>
            <a:spLocks noChangeArrowheads="1"/>
          </p:cNvSpPr>
          <p:nvPr/>
        </p:nvSpPr>
        <p:spPr bwMode="auto">
          <a:xfrm>
            <a:off x="4421188" y="32448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a:solidFill>
                  <a:srgbClr val="000000"/>
                </a:solidFill>
                <a:latin typeface="Simsun" panose="02010600030101010101" pitchFamily="2" charset="-122"/>
                <a:ea typeface="Simsun" panose="02010600030101010101" pitchFamily="2" charset="-122"/>
              </a:rPr>
              <a:t> </a:t>
            </a:r>
            <a:endParaRPr lang="zh-CN" altLang="en-US" sz="1800">
              <a:latin typeface="Arial" panose="020B0604020202020204" pitchFamily="34" charset="0"/>
            </a:endParaRPr>
          </a:p>
        </p:txBody>
      </p:sp>
      <p:sp>
        <p:nvSpPr>
          <p:cNvPr id="10244" name="矩形 6"/>
          <p:cNvSpPr>
            <a:spLocks noChangeArrowheads="1"/>
          </p:cNvSpPr>
          <p:nvPr/>
        </p:nvSpPr>
        <p:spPr bwMode="auto">
          <a:xfrm>
            <a:off x="4421188" y="32448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a:solidFill>
                  <a:srgbClr val="000000"/>
                </a:solidFill>
                <a:latin typeface="Simsun" panose="02010600030101010101" pitchFamily="2" charset="-122"/>
                <a:ea typeface="Simsun" panose="02010600030101010101" pitchFamily="2" charset="-122"/>
              </a:rPr>
              <a:t> </a:t>
            </a:r>
            <a:endParaRPr lang="zh-CN" altLang="en-US" sz="1800">
              <a:latin typeface="Arial" panose="020B0604020202020204" pitchFamily="34" charset="0"/>
            </a:endParaRPr>
          </a:p>
        </p:txBody>
      </p:sp>
      <p:sp>
        <p:nvSpPr>
          <p:cNvPr id="6"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zh-CN" altLang="en-US" dirty="0"/>
          </a:p>
        </p:txBody>
      </p:sp>
      <p:sp>
        <p:nvSpPr>
          <p:cNvPr id="8" name="标题 1"/>
          <p:cNvSpPr>
            <a:spLocks noGrp="1"/>
          </p:cNvSpPr>
          <p:nvPr>
            <p:ph type="title"/>
          </p:nvPr>
        </p:nvSpPr>
        <p:spPr>
          <a:xfrm>
            <a:off x="609600" y="427038"/>
            <a:ext cx="8229600" cy="1143000"/>
          </a:xfrm>
        </p:spPr>
        <p:txBody>
          <a:bodyPr/>
          <a:lstStyle/>
          <a:p>
            <a:r>
              <a:rPr lang="en-US" altLang="zh-CN" dirty="0" smtClean="0"/>
              <a:t>Introduction </a:t>
            </a:r>
            <a:endParaRPr lang="zh-CN" altLang="en-US" dirty="0"/>
          </a:p>
        </p:txBody>
      </p:sp>
    </p:spTree>
    <p:extLst>
      <p:ext uri="{BB962C8B-B14F-4D97-AF65-F5344CB8AC3E}">
        <p14:creationId xmlns:p14="http://schemas.microsoft.com/office/powerpoint/2010/main" val="11256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Basic Components of SOA</a:t>
            </a:r>
            <a:endParaRPr lang="zh-CN" altLang="en-US" dirty="0"/>
          </a:p>
        </p:txBody>
      </p:sp>
      <p:sp>
        <p:nvSpPr>
          <p:cNvPr id="3" name="TextBox 2"/>
          <p:cNvSpPr txBox="1"/>
          <p:nvPr/>
        </p:nvSpPr>
        <p:spPr>
          <a:xfrm>
            <a:off x="539552" y="1556792"/>
            <a:ext cx="8280920" cy="2862322"/>
          </a:xfrm>
          <a:prstGeom prst="rect">
            <a:avLst/>
          </a:prstGeom>
          <a:noFill/>
        </p:spPr>
        <p:txBody>
          <a:bodyPr wrap="square" rtlCol="0">
            <a:spAutoFit/>
          </a:bodyPr>
          <a:lstStyle/>
          <a:p>
            <a:pPr marL="285750" indent="-285750">
              <a:buFont typeface="Wingdings" pitchFamily="2" charset="2"/>
              <a:buChar char="Ø"/>
            </a:pPr>
            <a:r>
              <a:rPr lang="en-US" altLang="zh-CN" sz="3600" dirty="0" smtClean="0"/>
              <a:t>Service  user</a:t>
            </a:r>
          </a:p>
          <a:p>
            <a:pPr marL="285750" indent="-285750">
              <a:buFont typeface="Wingdings" pitchFamily="2" charset="2"/>
              <a:buChar char="Ø"/>
            </a:pPr>
            <a:endParaRPr lang="en-US" altLang="zh-CN" sz="3600" dirty="0"/>
          </a:p>
          <a:p>
            <a:pPr marL="285750" indent="-285750">
              <a:buFont typeface="Wingdings" pitchFamily="2" charset="2"/>
              <a:buChar char="Ø"/>
            </a:pPr>
            <a:endParaRPr lang="en-US" altLang="zh-CN" sz="3600" dirty="0" smtClean="0"/>
          </a:p>
          <a:p>
            <a:endParaRPr lang="en-US" altLang="zh-CN" sz="3600" dirty="0" smtClean="0"/>
          </a:p>
          <a:p>
            <a:pPr marL="285750" indent="-285750">
              <a:buFont typeface="Wingdings" pitchFamily="2" charset="2"/>
              <a:buChar char="Ø"/>
            </a:pPr>
            <a:r>
              <a:rPr lang="en-US" altLang="zh-CN" sz="3600" dirty="0" smtClean="0"/>
              <a:t>Service provider</a:t>
            </a:r>
            <a:endParaRPr lang="zh-CN" altLang="en-US" sz="3600" dirty="0"/>
          </a:p>
        </p:txBody>
      </p:sp>
      <p:sp>
        <p:nvSpPr>
          <p:cNvPr id="4" name="TextBox 3"/>
          <p:cNvSpPr txBox="1"/>
          <p:nvPr/>
        </p:nvSpPr>
        <p:spPr>
          <a:xfrm>
            <a:off x="539552" y="4653136"/>
            <a:ext cx="7776864" cy="523220"/>
          </a:xfrm>
          <a:prstGeom prst="rect">
            <a:avLst/>
          </a:prstGeom>
          <a:noFill/>
        </p:spPr>
        <p:txBody>
          <a:bodyPr wrap="square" rtlCol="0">
            <a:spAutoFit/>
          </a:bodyPr>
          <a:lstStyle/>
          <a:p>
            <a:r>
              <a:rPr lang="en-US" altLang="zh-CN" sz="2800" dirty="0" smtClean="0"/>
              <a:t>Elements offer services to be used by others</a:t>
            </a:r>
            <a:endParaRPr lang="zh-CN" altLang="en-US" sz="2800" dirty="0"/>
          </a:p>
        </p:txBody>
      </p:sp>
      <p:sp>
        <p:nvSpPr>
          <p:cNvPr id="5" name="TextBox 4"/>
          <p:cNvSpPr txBox="1"/>
          <p:nvPr/>
        </p:nvSpPr>
        <p:spPr>
          <a:xfrm>
            <a:off x="539552" y="2564904"/>
            <a:ext cx="7128792" cy="954107"/>
          </a:xfrm>
          <a:prstGeom prst="rect">
            <a:avLst/>
          </a:prstGeom>
          <a:noFill/>
        </p:spPr>
        <p:txBody>
          <a:bodyPr wrap="square" rtlCol="0">
            <a:spAutoFit/>
          </a:bodyPr>
          <a:lstStyle/>
          <a:p>
            <a:r>
              <a:rPr lang="en-US" altLang="zh-CN" sz="2800" dirty="0"/>
              <a:t>Elements </a:t>
            </a:r>
            <a:r>
              <a:rPr lang="en-US" altLang="zh-CN" sz="2800" dirty="0" smtClean="0"/>
              <a:t>invoke </a:t>
            </a:r>
            <a:r>
              <a:rPr lang="en-US" altLang="zh-CN" sz="2800" dirty="0"/>
              <a:t>services </a:t>
            </a:r>
            <a:r>
              <a:rPr lang="en-US" altLang="zh-CN" sz="2800" dirty="0" smtClean="0"/>
              <a:t>provided </a:t>
            </a:r>
            <a:r>
              <a:rPr lang="en-US" altLang="zh-CN" sz="2800" dirty="0"/>
              <a:t>by others</a:t>
            </a:r>
            <a:endParaRPr lang="zh-CN" altLang="en-US" sz="2800" dirty="0"/>
          </a:p>
          <a:p>
            <a:endParaRPr lang="zh-CN" altLang="en-US" sz="2800" dirty="0"/>
          </a:p>
        </p:txBody>
      </p:sp>
    </p:spTree>
    <p:extLst>
      <p:ext uri="{BB962C8B-B14F-4D97-AF65-F5344CB8AC3E}">
        <p14:creationId xmlns:p14="http://schemas.microsoft.com/office/powerpoint/2010/main" val="966221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a:t>
            </a:r>
            <a:endParaRPr lang="zh-CN" altLang="en-US" dirty="0"/>
          </a:p>
        </p:txBody>
      </p:sp>
      <p:grpSp>
        <p:nvGrpSpPr>
          <p:cNvPr id="25" name="组合 24"/>
          <p:cNvGrpSpPr/>
          <p:nvPr/>
        </p:nvGrpSpPr>
        <p:grpSpPr>
          <a:xfrm>
            <a:off x="321360" y="1437452"/>
            <a:ext cx="8427104" cy="4409404"/>
            <a:chOff x="321360" y="1437452"/>
            <a:chExt cx="8427104" cy="4409404"/>
          </a:xfrm>
        </p:grpSpPr>
        <p:grpSp>
          <p:nvGrpSpPr>
            <p:cNvPr id="23" name="组合 22"/>
            <p:cNvGrpSpPr/>
            <p:nvPr/>
          </p:nvGrpSpPr>
          <p:grpSpPr>
            <a:xfrm>
              <a:off x="321360" y="1437452"/>
              <a:ext cx="8427104" cy="4409404"/>
              <a:chOff x="321360" y="1437452"/>
              <a:chExt cx="8427104" cy="4409404"/>
            </a:xfrm>
          </p:grpSpPr>
          <p:grpSp>
            <p:nvGrpSpPr>
              <p:cNvPr id="9" name="组合 8"/>
              <p:cNvGrpSpPr/>
              <p:nvPr/>
            </p:nvGrpSpPr>
            <p:grpSpPr>
              <a:xfrm>
                <a:off x="3577104" y="1437452"/>
                <a:ext cx="1872208" cy="1559500"/>
                <a:chOff x="3214896" y="1437452"/>
                <a:chExt cx="1872208" cy="1559500"/>
              </a:xfrm>
            </p:grpSpPr>
            <p:grpSp>
              <p:nvGrpSpPr>
                <p:cNvPr id="8" name="组合 7"/>
                <p:cNvGrpSpPr/>
                <p:nvPr/>
              </p:nvGrpSpPr>
              <p:grpSpPr>
                <a:xfrm>
                  <a:off x="3214896" y="1988840"/>
                  <a:ext cx="1872208" cy="1008112"/>
                  <a:chOff x="3214896" y="1988840"/>
                  <a:chExt cx="1872208" cy="1008112"/>
                </a:xfrm>
              </p:grpSpPr>
              <p:sp>
                <p:nvSpPr>
                  <p:cNvPr id="3" name="流程图: 磁盘 2"/>
                  <p:cNvSpPr/>
                  <p:nvPr/>
                </p:nvSpPr>
                <p:spPr>
                  <a:xfrm>
                    <a:off x="3214896" y="1988840"/>
                    <a:ext cx="1872208" cy="1008112"/>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3505096" y="2262063"/>
                    <a:ext cx="1296144" cy="461665"/>
                  </a:xfrm>
                  <a:prstGeom prst="rect">
                    <a:avLst/>
                  </a:prstGeom>
                  <a:noFill/>
                </p:spPr>
                <p:txBody>
                  <a:bodyPr wrap="square" rtlCol="0">
                    <a:spAutoFit/>
                  </a:bodyPr>
                  <a:lstStyle/>
                  <a:p>
                    <a:r>
                      <a:rPr lang="en-US" altLang="zh-CN" sz="2400" dirty="0"/>
                      <a:t>Registry</a:t>
                    </a:r>
                    <a:endParaRPr lang="zh-CN" altLang="en-US" sz="2400" dirty="0"/>
                  </a:p>
                </p:txBody>
              </p:sp>
            </p:grpSp>
            <p:sp>
              <p:nvSpPr>
                <p:cNvPr id="5" name="TextBox 4"/>
                <p:cNvSpPr txBox="1"/>
                <p:nvPr/>
              </p:nvSpPr>
              <p:spPr>
                <a:xfrm>
                  <a:off x="3505096" y="1437452"/>
                  <a:ext cx="1296144" cy="523220"/>
                </a:xfrm>
                <a:prstGeom prst="rect">
                  <a:avLst/>
                </a:prstGeom>
                <a:noFill/>
              </p:spPr>
              <p:txBody>
                <a:bodyPr wrap="square" rtlCol="0">
                  <a:spAutoFit/>
                </a:bodyPr>
                <a:lstStyle/>
                <a:p>
                  <a:r>
                    <a:rPr lang="en-US" altLang="zh-CN" sz="2800" dirty="0" smtClean="0">
                      <a:hlinkClick r:id="rId3" action="ppaction://hlinksldjump"/>
                    </a:rPr>
                    <a:t>UDDI</a:t>
                  </a:r>
                  <a:endParaRPr lang="zh-CN" altLang="en-US" sz="2800" dirty="0"/>
                </a:p>
              </p:txBody>
            </p:sp>
          </p:grpSp>
          <p:grpSp>
            <p:nvGrpSpPr>
              <p:cNvPr id="11" name="组合 10"/>
              <p:cNvGrpSpPr/>
              <p:nvPr/>
            </p:nvGrpSpPr>
            <p:grpSpPr>
              <a:xfrm>
                <a:off x="5724128" y="4152676"/>
                <a:ext cx="3024336" cy="1296144"/>
                <a:chOff x="5436096" y="4149080"/>
                <a:chExt cx="3024336" cy="1296144"/>
              </a:xfrm>
            </p:grpSpPr>
            <p:sp>
              <p:nvSpPr>
                <p:cNvPr id="6" name="立方体 5"/>
                <p:cNvSpPr/>
                <p:nvPr/>
              </p:nvSpPr>
              <p:spPr>
                <a:xfrm>
                  <a:off x="5436096" y="4149080"/>
                  <a:ext cx="3024336" cy="1296144"/>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5508104" y="4758144"/>
                  <a:ext cx="2880320" cy="523220"/>
                </a:xfrm>
                <a:prstGeom prst="rect">
                  <a:avLst/>
                </a:prstGeom>
                <a:noFill/>
              </p:spPr>
              <p:txBody>
                <a:bodyPr wrap="square" rtlCol="0">
                  <a:spAutoFit/>
                </a:bodyPr>
                <a:lstStyle/>
                <a:p>
                  <a:r>
                    <a:rPr lang="en-US" altLang="zh-CN" sz="2800" dirty="0" smtClean="0"/>
                    <a:t>Service provider</a:t>
                  </a:r>
                  <a:endParaRPr lang="zh-CN" altLang="en-US" sz="2800" dirty="0"/>
                </a:p>
              </p:txBody>
            </p:sp>
          </p:grpSp>
          <p:grpSp>
            <p:nvGrpSpPr>
              <p:cNvPr id="14" name="组合 13"/>
              <p:cNvGrpSpPr/>
              <p:nvPr/>
            </p:nvGrpSpPr>
            <p:grpSpPr>
              <a:xfrm>
                <a:off x="321360" y="4152344"/>
                <a:ext cx="2965544" cy="1296144"/>
                <a:chOff x="539552" y="4149080"/>
                <a:chExt cx="2965544" cy="1296144"/>
              </a:xfrm>
            </p:grpSpPr>
            <p:sp>
              <p:nvSpPr>
                <p:cNvPr id="12" name="立方体 11"/>
                <p:cNvSpPr/>
                <p:nvPr/>
              </p:nvSpPr>
              <p:spPr>
                <a:xfrm>
                  <a:off x="539552" y="4149080"/>
                  <a:ext cx="2965544" cy="1296144"/>
                </a:xfrm>
                <a:prstGeom prst="cub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827584" y="4797152"/>
                  <a:ext cx="2387312" cy="523220"/>
                </a:xfrm>
                <a:prstGeom prst="rect">
                  <a:avLst/>
                </a:prstGeom>
                <a:noFill/>
              </p:spPr>
              <p:txBody>
                <a:bodyPr wrap="square" rtlCol="0">
                  <a:spAutoFit/>
                </a:bodyPr>
                <a:lstStyle/>
                <a:p>
                  <a:r>
                    <a:rPr lang="en-US" altLang="zh-CN" sz="2800" dirty="0" smtClean="0"/>
                    <a:t>Service user</a:t>
                  </a:r>
                  <a:endParaRPr lang="zh-CN" altLang="en-US" sz="2800" dirty="0"/>
                </a:p>
              </p:txBody>
            </p:sp>
          </p:grpSp>
          <p:sp>
            <p:nvSpPr>
              <p:cNvPr id="15" name="左右箭头 14"/>
              <p:cNvSpPr/>
              <p:nvPr/>
            </p:nvSpPr>
            <p:spPr>
              <a:xfrm>
                <a:off x="3577104" y="4538806"/>
                <a:ext cx="1872208" cy="5232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3971109" y="5323636"/>
                <a:ext cx="1489643" cy="523220"/>
              </a:xfrm>
              <a:prstGeom prst="rect">
                <a:avLst/>
              </a:prstGeom>
              <a:noFill/>
            </p:spPr>
            <p:txBody>
              <a:bodyPr wrap="square" rtlCol="0">
                <a:spAutoFit/>
              </a:bodyPr>
              <a:lstStyle/>
              <a:p>
                <a:r>
                  <a:rPr lang="en-US" altLang="zh-CN" sz="2800" dirty="0" smtClean="0">
                    <a:hlinkClick r:id="rId4" action="ppaction://hlinksldjump"/>
                  </a:rPr>
                  <a:t>SOAP</a:t>
                </a:r>
                <a:endParaRPr lang="zh-CN" altLang="en-US" sz="2800" dirty="0"/>
              </a:p>
            </p:txBody>
          </p:sp>
          <p:sp>
            <p:nvSpPr>
              <p:cNvPr id="17" name="左箭头 16"/>
              <p:cNvSpPr/>
              <p:nvPr/>
            </p:nvSpPr>
            <p:spPr>
              <a:xfrm rot="2470759">
                <a:off x="5449757" y="3043636"/>
                <a:ext cx="1682098" cy="633264"/>
              </a:xfrm>
              <a:prstGeom prst="leftArrow">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左箭头 17"/>
              <p:cNvSpPr/>
              <p:nvPr/>
            </p:nvSpPr>
            <p:spPr>
              <a:xfrm rot="18940895">
                <a:off x="1958073" y="3114260"/>
                <a:ext cx="1682098" cy="633264"/>
              </a:xfrm>
              <a:prstGeom prst="leftArrow">
                <a:avLst/>
              </a:prstGeom>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19" name="TextBox 18"/>
            <p:cNvSpPr txBox="1"/>
            <p:nvPr/>
          </p:nvSpPr>
          <p:spPr>
            <a:xfrm>
              <a:off x="7097588" y="3169282"/>
              <a:ext cx="1080120" cy="523220"/>
            </a:xfrm>
            <a:prstGeom prst="rect">
              <a:avLst/>
            </a:prstGeom>
            <a:noFill/>
          </p:spPr>
          <p:txBody>
            <a:bodyPr wrap="square" rtlCol="0">
              <a:spAutoFit/>
            </a:bodyPr>
            <a:lstStyle/>
            <a:p>
              <a:r>
                <a:rPr lang="en-US" altLang="zh-CN" sz="2800" dirty="0" smtClean="0">
                  <a:hlinkClick r:id="rId5" action="ppaction://hlinksldjump"/>
                </a:rPr>
                <a:t>WSDL</a:t>
              </a:r>
              <a:endParaRPr lang="zh-CN" altLang="en-US" sz="2800" dirty="0"/>
            </a:p>
          </p:txBody>
        </p:sp>
      </p:grpSp>
      <p:sp>
        <p:nvSpPr>
          <p:cNvPr id="10" name="动作按钮: 前进或下一项 9">
            <a:hlinkClick r:id="rId6" action="ppaction://hlinksldjump" highlightClick="1"/>
          </p:cNvPr>
          <p:cNvSpPr/>
          <p:nvPr/>
        </p:nvSpPr>
        <p:spPr>
          <a:xfrm>
            <a:off x="8343844" y="6093296"/>
            <a:ext cx="521208" cy="521208"/>
          </a:xfrm>
          <a:prstGeom prst="actionButtonForwardNex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770062" y="3829178"/>
            <a:ext cx="1767464" cy="646331"/>
          </a:xfrm>
          <a:prstGeom prst="rect">
            <a:avLst/>
          </a:prstGeom>
          <a:noFill/>
        </p:spPr>
        <p:txBody>
          <a:bodyPr wrap="square" rtlCol="0">
            <a:spAutoFit/>
          </a:bodyPr>
          <a:lstStyle/>
          <a:p>
            <a:r>
              <a:rPr lang="en-US" altLang="zh-CN" sz="3600" dirty="0" smtClean="0"/>
              <a:t>JSON</a:t>
            </a:r>
            <a:endParaRPr lang="zh-CN" altLang="en-US" sz="3600" dirty="0"/>
          </a:p>
        </p:txBody>
      </p:sp>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633" y="1778323"/>
            <a:ext cx="3781953" cy="2210109"/>
          </a:xfrm>
          <a:prstGeom prst="rect">
            <a:avLst/>
          </a:prstGeom>
        </p:spPr>
      </p:pic>
    </p:spTree>
    <p:extLst>
      <p:ext uri="{BB962C8B-B14F-4D97-AF65-F5344CB8AC3E}">
        <p14:creationId xmlns:p14="http://schemas.microsoft.com/office/powerpoint/2010/main" val="230075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1000" fill="hold"/>
                                        <p:tgtEl>
                                          <p:spTgt spid="24"/>
                                        </p:tgtEl>
                                        <p:attrNameLst>
                                          <p:attrName>ppt_x</p:attrName>
                                        </p:attrNameLst>
                                      </p:cBhvr>
                                      <p:tavLst>
                                        <p:tav tm="0">
                                          <p:val>
                                            <p:strVal val="#ppt_x"/>
                                          </p:val>
                                        </p:tav>
                                        <p:tav tm="100000">
                                          <p:val>
                                            <p:strVal val="#ppt_x"/>
                                          </p:val>
                                        </p:tav>
                                      </p:tavLst>
                                    </p:anim>
                                    <p:anim calcmode="lin" valueType="num">
                                      <p:cBhvr additive="base">
                                        <p:cTn id="21"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WSDL(Web </a:t>
            </a:r>
            <a:r>
              <a:rPr lang="en-US" altLang="zh-CN" sz="3600" dirty="0"/>
              <a:t>Services Description </a:t>
            </a:r>
            <a:r>
              <a:rPr lang="en-US" altLang="zh-CN" sz="3600" dirty="0" smtClean="0"/>
              <a:t>Language)</a:t>
            </a:r>
            <a:endParaRPr lang="zh-CN" altLang="en-US" sz="3600" dirty="0"/>
          </a:p>
        </p:txBody>
      </p:sp>
      <p:sp>
        <p:nvSpPr>
          <p:cNvPr id="3" name="TextBox 2"/>
          <p:cNvSpPr txBox="1"/>
          <p:nvPr/>
        </p:nvSpPr>
        <p:spPr>
          <a:xfrm>
            <a:off x="251520" y="2564904"/>
            <a:ext cx="8640960" cy="1569660"/>
          </a:xfrm>
          <a:prstGeom prst="rect">
            <a:avLst/>
          </a:prstGeom>
          <a:noFill/>
        </p:spPr>
        <p:txBody>
          <a:bodyPr wrap="square" rtlCol="0">
            <a:spAutoFit/>
          </a:bodyPr>
          <a:lstStyle/>
          <a:p>
            <a:r>
              <a:rPr lang="en-US" altLang="zh-CN" sz="3200" dirty="0"/>
              <a:t>The Web Services Description Language is </a:t>
            </a:r>
            <a:r>
              <a:rPr lang="en-US" altLang="zh-CN" sz="3200" dirty="0" smtClean="0"/>
              <a:t>an</a:t>
            </a:r>
          </a:p>
          <a:p>
            <a:r>
              <a:rPr lang="en-US" altLang="zh-CN" sz="3200" dirty="0" smtClean="0"/>
              <a:t> </a:t>
            </a:r>
            <a:r>
              <a:rPr lang="en-US" altLang="zh-CN" sz="3200" dirty="0" smtClean="0">
                <a:solidFill>
                  <a:srgbClr val="FF0000"/>
                </a:solidFill>
              </a:rPr>
              <a:t>XML-based</a:t>
            </a:r>
            <a:r>
              <a:rPr lang="en-US" altLang="zh-CN" sz="3200" dirty="0" smtClean="0"/>
              <a:t> </a:t>
            </a:r>
            <a:r>
              <a:rPr lang="en-US" altLang="zh-CN" sz="3200" dirty="0"/>
              <a:t>language that is used for describing the functionality offered by a Web </a:t>
            </a:r>
            <a:r>
              <a:rPr lang="en-US" altLang="zh-CN" sz="3200" dirty="0" smtClean="0"/>
              <a:t>service.</a:t>
            </a:r>
            <a:endParaRPr lang="zh-CN" altLang="en-US" sz="3200" dirty="0"/>
          </a:p>
        </p:txBody>
      </p:sp>
      <p:sp>
        <p:nvSpPr>
          <p:cNvPr id="8" name="动作按钮: 后退或前一项 7">
            <a:hlinkClick r:id="rId3" action="ppaction://hlinksldjump" highlightClick="1"/>
          </p:cNvPr>
          <p:cNvSpPr/>
          <p:nvPr/>
        </p:nvSpPr>
        <p:spPr>
          <a:xfrm>
            <a:off x="8204976" y="6031408"/>
            <a:ext cx="521208" cy="521208"/>
          </a:xfrm>
          <a:prstGeom prst="actionButtonBackPreviou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952" y="1529520"/>
            <a:ext cx="7653168" cy="4851807"/>
          </a:xfrm>
          <a:prstGeom prst="rect">
            <a:avLst/>
          </a:prstGeom>
        </p:spPr>
      </p:pic>
    </p:spTree>
    <p:extLst>
      <p:ext uri="{BB962C8B-B14F-4D97-AF65-F5344CB8AC3E}">
        <p14:creationId xmlns:p14="http://schemas.microsoft.com/office/powerpoint/2010/main" val="34440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smtClean="0"/>
              <a:t>UDDI(</a:t>
            </a:r>
            <a:r>
              <a:rPr lang="en-US" altLang="zh-CN" sz="2800" b="1" dirty="0"/>
              <a:t>Universal Description Discovery and </a:t>
            </a:r>
            <a:r>
              <a:rPr lang="en-US" altLang="zh-CN" sz="2800" b="1" dirty="0" smtClean="0"/>
              <a:t>Integration)</a:t>
            </a:r>
            <a:endParaRPr lang="zh-CN" altLang="en-US" sz="2800" b="1" dirty="0"/>
          </a:p>
        </p:txBody>
      </p:sp>
      <p:sp>
        <p:nvSpPr>
          <p:cNvPr id="5" name="内容占位符 4"/>
          <p:cNvSpPr>
            <a:spLocks noGrp="1"/>
          </p:cNvSpPr>
          <p:nvPr>
            <p:ph idx="1"/>
          </p:nvPr>
        </p:nvSpPr>
        <p:spPr/>
        <p:txBody>
          <a:bodyPr/>
          <a:lstStyle/>
          <a:p>
            <a:endParaRPr lang="zh-CN" altLang="en-US"/>
          </a:p>
        </p:txBody>
      </p:sp>
      <p:sp>
        <p:nvSpPr>
          <p:cNvPr id="3" name="TextBox 2"/>
          <p:cNvSpPr txBox="1"/>
          <p:nvPr/>
        </p:nvSpPr>
        <p:spPr>
          <a:xfrm>
            <a:off x="395536" y="2492896"/>
            <a:ext cx="8424936" cy="2062103"/>
          </a:xfrm>
          <a:prstGeom prst="rect">
            <a:avLst/>
          </a:prstGeom>
          <a:noFill/>
        </p:spPr>
        <p:txBody>
          <a:bodyPr wrap="square" rtlCol="0">
            <a:spAutoFit/>
          </a:bodyPr>
          <a:lstStyle/>
          <a:p>
            <a:r>
              <a:rPr lang="en-US" altLang="zh-CN" sz="3200" dirty="0" smtClean="0"/>
              <a:t>UDDI is </a:t>
            </a:r>
            <a:r>
              <a:rPr lang="en-US" altLang="zh-CN" sz="3200" dirty="0"/>
              <a:t>a </a:t>
            </a:r>
            <a:r>
              <a:rPr lang="en-US" altLang="zh-CN" sz="3200" dirty="0">
                <a:solidFill>
                  <a:srgbClr val="FF0000"/>
                </a:solidFill>
              </a:rPr>
              <a:t>platform-independent , </a:t>
            </a:r>
            <a:r>
              <a:rPr lang="en-US" altLang="zh-CN" sz="3200" dirty="0" smtClean="0">
                <a:solidFill>
                  <a:srgbClr val="FF0000"/>
                </a:solidFill>
              </a:rPr>
              <a:t>XML-based </a:t>
            </a:r>
            <a:r>
              <a:rPr lang="en-US" altLang="zh-CN" sz="3200" dirty="0"/>
              <a:t>registry by which businesses worldwide can list themselves on the Internet , and a mechanism to register and locate web service applications.</a:t>
            </a:r>
            <a:endParaRPr lang="zh-CN" altLang="en-US" sz="3200" dirty="0"/>
          </a:p>
        </p:txBody>
      </p:sp>
      <p:sp>
        <p:nvSpPr>
          <p:cNvPr id="4" name="动作按钮: 后退或前一项 3">
            <a:hlinkClick r:id="rId3" action="ppaction://hlinksldjump" highlightClick="1"/>
          </p:cNvPr>
          <p:cNvSpPr/>
          <p:nvPr/>
        </p:nvSpPr>
        <p:spPr>
          <a:xfrm>
            <a:off x="8204976" y="6031408"/>
            <a:ext cx="521208" cy="521208"/>
          </a:xfrm>
          <a:prstGeom prst="actionButtonBackPreviou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854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SOAP(</a:t>
            </a:r>
            <a:r>
              <a:rPr lang="en-US" altLang="zh-CN" dirty="0"/>
              <a:t>Simple Object Access Protocol</a:t>
            </a:r>
            <a:r>
              <a:rPr lang="en-US" altLang="zh-CN" dirty="0" smtClean="0"/>
              <a:t>)</a:t>
            </a:r>
            <a:endParaRPr lang="zh-CN" altLang="en-US" dirty="0"/>
          </a:p>
        </p:txBody>
      </p:sp>
      <p:sp>
        <p:nvSpPr>
          <p:cNvPr id="3" name="TextBox 2"/>
          <p:cNvSpPr txBox="1"/>
          <p:nvPr/>
        </p:nvSpPr>
        <p:spPr>
          <a:xfrm>
            <a:off x="373256" y="2564904"/>
            <a:ext cx="8352928" cy="1569660"/>
          </a:xfrm>
          <a:prstGeom prst="rect">
            <a:avLst/>
          </a:prstGeom>
          <a:noFill/>
        </p:spPr>
        <p:txBody>
          <a:bodyPr wrap="square" rtlCol="0">
            <a:spAutoFit/>
          </a:bodyPr>
          <a:lstStyle/>
          <a:p>
            <a:r>
              <a:rPr lang="en-US" altLang="zh-CN" sz="3200" dirty="0" smtClean="0"/>
              <a:t>SOAP is </a:t>
            </a:r>
            <a:r>
              <a:rPr lang="en-US" altLang="zh-CN" sz="3200" dirty="0"/>
              <a:t>a </a:t>
            </a:r>
            <a:r>
              <a:rPr lang="en-US" altLang="zh-CN" sz="3200" dirty="0" smtClean="0"/>
              <a:t>protocol</a:t>
            </a:r>
            <a:r>
              <a:rPr lang="en-US" altLang="zh-CN" sz="3200" dirty="0"/>
              <a:t> specification for exchanging structured information in the implementation of Web Services in computer networks.</a:t>
            </a:r>
            <a:endParaRPr lang="zh-CN" altLang="en-US" sz="3200" dirty="0"/>
          </a:p>
        </p:txBody>
      </p:sp>
      <p:sp>
        <p:nvSpPr>
          <p:cNvPr id="4" name="动作按钮: 后退或前一项 3">
            <a:hlinkClick r:id="rId3" action="ppaction://hlinksldjump" highlightClick="1"/>
          </p:cNvPr>
          <p:cNvSpPr/>
          <p:nvPr/>
        </p:nvSpPr>
        <p:spPr>
          <a:xfrm>
            <a:off x="8204976" y="6031408"/>
            <a:ext cx="521208" cy="521208"/>
          </a:xfrm>
          <a:prstGeom prst="actionButtonBackPreviou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06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graphicFrame>
        <p:nvGraphicFramePr>
          <p:cNvPr id="4" name="图示 3"/>
          <p:cNvGraphicFramePr/>
          <p:nvPr>
            <p:extLst/>
          </p:nvPr>
        </p:nvGraphicFramePr>
        <p:xfrm>
          <a:off x="323528" y="1340768"/>
          <a:ext cx="8712968" cy="50167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529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Definition of MVC</a:t>
            </a:r>
            <a:endParaRPr lang="zh-CN" altLang="en-US" dirty="0"/>
          </a:p>
        </p:txBody>
      </p:sp>
      <p:sp>
        <p:nvSpPr>
          <p:cNvPr id="5" name="内容占位符 4"/>
          <p:cNvSpPr>
            <a:spLocks noGrp="1"/>
          </p:cNvSpPr>
          <p:nvPr>
            <p:ph idx="1"/>
          </p:nvPr>
        </p:nvSpPr>
        <p:spPr/>
        <p:txBody>
          <a:bodyPr/>
          <a:lstStyle/>
          <a:p>
            <a:r>
              <a:rPr lang="en-US" altLang="zh-CN" b="1" dirty="0"/>
              <a:t>Model–View–Controller</a:t>
            </a:r>
            <a:r>
              <a:rPr lang="en-US" altLang="zh-CN" dirty="0"/>
              <a:t> (MVC) is </a:t>
            </a:r>
            <a:r>
              <a:rPr lang="en-US" altLang="zh-CN" dirty="0" smtClean="0"/>
              <a:t>an architecture pattern that </a:t>
            </a:r>
            <a:r>
              <a:rPr lang="en-US" altLang="zh-CN" dirty="0"/>
              <a:t>separates the representation of information from the user's interaction with </a:t>
            </a:r>
            <a:r>
              <a:rPr lang="en-US" altLang="zh-CN" dirty="0" smtClean="0"/>
              <a:t>it</a:t>
            </a:r>
            <a:r>
              <a:rPr lang="en-US" altLang="zh-CN" dirty="0"/>
              <a:t>.</a:t>
            </a:r>
            <a:endParaRPr lang="en-US" altLang="zh-CN" dirty="0" smtClean="0"/>
          </a:p>
        </p:txBody>
      </p:sp>
    </p:spTree>
    <p:extLst>
      <p:ext uri="{BB962C8B-B14F-4D97-AF65-F5344CB8AC3E}">
        <p14:creationId xmlns:p14="http://schemas.microsoft.com/office/powerpoint/2010/main" val="3160023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Definition of </a:t>
            </a:r>
            <a:r>
              <a:rPr lang="en-US" altLang="zh-CN" dirty="0"/>
              <a:t>MVC(cont'd)</a:t>
            </a:r>
            <a:endParaRPr lang="zh-CN" altLang="en-US" dirty="0"/>
          </a:p>
        </p:txBody>
      </p:sp>
      <p:sp>
        <p:nvSpPr>
          <p:cNvPr id="5" name="内容占位符 4"/>
          <p:cNvSpPr>
            <a:spLocks noGrp="1"/>
          </p:cNvSpPr>
          <p:nvPr>
            <p:ph idx="1"/>
          </p:nvPr>
        </p:nvSpPr>
        <p:spPr/>
        <p:txBody>
          <a:bodyPr/>
          <a:lstStyle/>
          <a:p>
            <a:r>
              <a:rPr lang="en-US" altLang="zh-CN" b="1" dirty="0" smtClean="0"/>
              <a:t>Model: </a:t>
            </a:r>
            <a:r>
              <a:rPr lang="en-US" altLang="zh-CN" dirty="0" smtClean="0"/>
              <a:t>Object that consists of application data and business rules.</a:t>
            </a:r>
            <a:endParaRPr lang="en-US" altLang="zh-CN" b="1" dirty="0"/>
          </a:p>
          <a:p>
            <a:r>
              <a:rPr lang="en-US" altLang="zh-CN" b="1" dirty="0" smtClean="0"/>
              <a:t>View: </a:t>
            </a:r>
            <a:r>
              <a:rPr lang="en-US" altLang="zh-CN" dirty="0"/>
              <a:t>Object that can be any output representation of data. </a:t>
            </a:r>
            <a:endParaRPr lang="en-US" altLang="zh-CN" dirty="0" smtClean="0"/>
          </a:p>
          <a:p>
            <a:r>
              <a:rPr lang="en-US" altLang="zh-CN" b="1" dirty="0" smtClean="0"/>
              <a:t>Controller: </a:t>
            </a:r>
            <a:r>
              <a:rPr lang="en-US" altLang="zh-CN" dirty="0" smtClean="0"/>
              <a:t>Object </a:t>
            </a:r>
            <a:r>
              <a:rPr lang="en-US" altLang="zh-CN" dirty="0"/>
              <a:t>that mediates input, converting it to commands for the model or view.</a:t>
            </a:r>
            <a:endParaRPr lang="en-US" altLang="zh-CN" b="1" dirty="0"/>
          </a:p>
          <a:p>
            <a:endParaRPr lang="en-US" altLang="zh-CN" dirty="0" smtClean="0"/>
          </a:p>
        </p:txBody>
      </p:sp>
    </p:spTree>
    <p:extLst>
      <p:ext uri="{BB962C8B-B14F-4D97-AF65-F5344CB8AC3E}">
        <p14:creationId xmlns:p14="http://schemas.microsoft.com/office/powerpoint/2010/main" val="11250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Definition of </a:t>
            </a:r>
            <a:r>
              <a:rPr lang="en-US" altLang="zh-CN" dirty="0"/>
              <a:t>MVC(cont'd)</a:t>
            </a:r>
            <a:endParaRPr lang="zh-CN" altLang="en-US" dirty="0"/>
          </a:p>
        </p:txBody>
      </p:sp>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14254"/>
            <a:ext cx="8229600" cy="3297854"/>
          </a:xfrm>
        </p:spPr>
      </p:pic>
      <p:sp>
        <p:nvSpPr>
          <p:cNvPr id="6" name="矩形 5"/>
          <p:cNvSpPr/>
          <p:nvPr/>
        </p:nvSpPr>
        <p:spPr>
          <a:xfrm>
            <a:off x="231820" y="4778062"/>
            <a:ext cx="927279"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59099" y="3554088"/>
            <a:ext cx="1120462"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85020" y="3977425"/>
            <a:ext cx="927279"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31820" y="4900180"/>
            <a:ext cx="1487510" cy="369332"/>
          </a:xfrm>
          <a:prstGeom prst="rect">
            <a:avLst/>
          </a:prstGeom>
          <a:noFill/>
        </p:spPr>
        <p:txBody>
          <a:bodyPr wrap="square" rtlCol="0">
            <a:spAutoFit/>
          </a:bodyPr>
          <a:lstStyle/>
          <a:p>
            <a:r>
              <a:rPr lang="en-US" altLang="zh-CN" dirty="0" smtClean="0"/>
              <a:t>Model</a:t>
            </a:r>
            <a:endParaRPr lang="zh-CN" altLang="en-US" dirty="0"/>
          </a:p>
        </p:txBody>
      </p:sp>
      <p:sp>
        <p:nvSpPr>
          <p:cNvPr id="10" name="文本框 9"/>
          <p:cNvSpPr txBox="1"/>
          <p:nvPr/>
        </p:nvSpPr>
        <p:spPr>
          <a:xfrm>
            <a:off x="1159099" y="3676206"/>
            <a:ext cx="1487510" cy="369332"/>
          </a:xfrm>
          <a:prstGeom prst="rect">
            <a:avLst/>
          </a:prstGeom>
          <a:noFill/>
        </p:spPr>
        <p:txBody>
          <a:bodyPr wrap="square" rtlCol="0">
            <a:spAutoFit/>
          </a:bodyPr>
          <a:lstStyle/>
          <a:p>
            <a:r>
              <a:rPr lang="en-US" altLang="zh-CN" dirty="0" smtClean="0"/>
              <a:t>Controller</a:t>
            </a:r>
            <a:endParaRPr lang="zh-CN" altLang="en-US" dirty="0"/>
          </a:p>
        </p:txBody>
      </p:sp>
      <p:sp>
        <p:nvSpPr>
          <p:cNvPr id="11" name="文本框 10"/>
          <p:cNvSpPr txBox="1"/>
          <p:nvPr/>
        </p:nvSpPr>
        <p:spPr>
          <a:xfrm>
            <a:off x="6785020" y="4101852"/>
            <a:ext cx="1487510" cy="369332"/>
          </a:xfrm>
          <a:prstGeom prst="rect">
            <a:avLst/>
          </a:prstGeom>
          <a:noFill/>
        </p:spPr>
        <p:txBody>
          <a:bodyPr wrap="square" rtlCol="0">
            <a:spAutoFit/>
          </a:bodyPr>
          <a:lstStyle/>
          <a:p>
            <a:r>
              <a:rPr lang="en-US" altLang="zh-CN" dirty="0" smtClean="0"/>
              <a:t>View</a:t>
            </a:r>
            <a:endParaRPr lang="zh-CN" altLang="en-US" dirty="0"/>
          </a:p>
        </p:txBody>
      </p:sp>
    </p:spTree>
    <p:extLst>
      <p:ext uri="{BB962C8B-B14F-4D97-AF65-F5344CB8AC3E}">
        <p14:creationId xmlns:p14="http://schemas.microsoft.com/office/powerpoint/2010/main" val="651428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Interactions</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4691" y="1600200"/>
            <a:ext cx="6034617" cy="4525962"/>
          </a:xfrm>
        </p:spPr>
      </p:pic>
    </p:spTree>
    <p:extLst>
      <p:ext uri="{BB962C8B-B14F-4D97-AF65-F5344CB8AC3E}">
        <p14:creationId xmlns:p14="http://schemas.microsoft.com/office/powerpoint/2010/main" val="1712960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Workflow</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6858"/>
            <a:ext cx="9144000" cy="3664283"/>
          </a:xfrm>
          <a:prstGeom prst="rect">
            <a:avLst/>
          </a:prstGeom>
        </p:spPr>
      </p:pic>
    </p:spTree>
    <p:extLst>
      <p:ext uri="{BB962C8B-B14F-4D97-AF65-F5344CB8AC3E}">
        <p14:creationId xmlns:p14="http://schemas.microsoft.com/office/powerpoint/2010/main" val="30836032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Interactions(cont’d</a:t>
            </a:r>
            <a:r>
              <a:rPr lang="en-US" altLang="zh-CN" dirty="0"/>
              <a:t>)</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4691" y="1600200"/>
            <a:ext cx="6034616" cy="4525962"/>
          </a:xfrm>
        </p:spPr>
      </p:pic>
    </p:spTree>
    <p:extLst>
      <p:ext uri="{BB962C8B-B14F-4D97-AF65-F5344CB8AC3E}">
        <p14:creationId xmlns:p14="http://schemas.microsoft.com/office/powerpoint/2010/main" val="1090735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Component Interactions(cont’d</a:t>
            </a:r>
            <a:r>
              <a:rPr lang="en-US" altLang="zh-CN" dirty="0"/>
              <a:t>)</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43842"/>
            <a:ext cx="8229600" cy="4238679"/>
          </a:xfrm>
        </p:spPr>
      </p:pic>
    </p:spTree>
    <p:extLst>
      <p:ext uri="{BB962C8B-B14F-4D97-AF65-F5344CB8AC3E}">
        <p14:creationId xmlns:p14="http://schemas.microsoft.com/office/powerpoint/2010/main" val="336840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 </a:t>
            </a:r>
            <a:r>
              <a:rPr lang="en-US" altLang="zh-CN" dirty="0" smtClean="0"/>
              <a:t>Interactions(cont’d)</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 model notifies its associated views and controllers when there has been a change in its state.</a:t>
            </a:r>
          </a:p>
          <a:p>
            <a:r>
              <a:rPr lang="en-US" altLang="zh-CN" dirty="0" smtClean="0"/>
              <a:t>A view requests from the model the information that it needs to generate an output representation.</a:t>
            </a:r>
          </a:p>
          <a:p>
            <a:r>
              <a:rPr lang="en-US" altLang="zh-CN" dirty="0" smtClean="0"/>
              <a:t>A controller can send commands to its associated view to change the </a:t>
            </a:r>
            <a:r>
              <a:rPr lang="en-US" altLang="zh-CN" dirty="0"/>
              <a:t>view's presentation of the model</a:t>
            </a:r>
            <a:r>
              <a:rPr lang="en-US" altLang="zh-CN" dirty="0" smtClean="0"/>
              <a:t>.</a:t>
            </a:r>
          </a:p>
        </p:txBody>
      </p:sp>
    </p:spTree>
    <p:extLst>
      <p:ext uri="{BB962C8B-B14F-4D97-AF65-F5344CB8AC3E}">
        <p14:creationId xmlns:p14="http://schemas.microsoft.com/office/powerpoint/2010/main" val="140532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 in Web Application</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3842"/>
            <a:ext cx="8229600" cy="4238679"/>
          </a:xfrm>
        </p:spPr>
      </p:pic>
    </p:spTree>
    <p:extLst>
      <p:ext uri="{BB962C8B-B14F-4D97-AF65-F5344CB8AC3E}">
        <p14:creationId xmlns:p14="http://schemas.microsoft.com/office/powerpoint/2010/main" val="3983141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 in Web Application(cont’d)</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833291426"/>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altLang="zh-CN" dirty="0" smtClean="0"/>
                        <a:t>Standard</a:t>
                      </a:r>
                      <a:r>
                        <a:rPr lang="en-US" altLang="zh-CN" baseline="0" dirty="0" smtClean="0"/>
                        <a:t> MVC</a:t>
                      </a:r>
                      <a:endParaRPr lang="zh-CN" altLang="en-US" dirty="0"/>
                    </a:p>
                  </a:txBody>
                  <a:tcPr/>
                </a:tc>
                <a:tc>
                  <a:txBody>
                    <a:bodyPr/>
                    <a:lstStyle/>
                    <a:p>
                      <a:r>
                        <a:rPr lang="en-US" altLang="zh-CN" dirty="0" smtClean="0"/>
                        <a:t>MVC in Web(Ruby</a:t>
                      </a:r>
                      <a:r>
                        <a:rPr lang="en-US" altLang="zh-CN" baseline="0" dirty="0" smtClean="0"/>
                        <a:t> on Rails</a:t>
                      </a:r>
                      <a:r>
                        <a:rPr lang="en-US" altLang="zh-CN" dirty="0" smtClean="0"/>
                        <a:t>)</a:t>
                      </a:r>
                      <a:endParaRPr lang="zh-CN" altLang="en-US" dirty="0"/>
                    </a:p>
                  </a:txBody>
                  <a:tcPr/>
                </a:tc>
              </a:tr>
              <a:tr h="370840">
                <a:tc>
                  <a:txBody>
                    <a:bodyPr/>
                    <a:lstStyle/>
                    <a:p>
                      <a:r>
                        <a:rPr lang="en-US" altLang="zh-CN" dirty="0" smtClean="0"/>
                        <a:t>Model</a:t>
                      </a:r>
                      <a:endParaRPr lang="zh-CN" altLang="en-US" dirty="0"/>
                    </a:p>
                  </a:txBody>
                  <a:tcPr/>
                </a:tc>
                <a:tc>
                  <a:txBody>
                    <a:bodyPr/>
                    <a:lstStyle/>
                    <a:p>
                      <a:r>
                        <a:rPr lang="en-US" altLang="zh-CN" dirty="0" smtClean="0"/>
                        <a:t>Model + Controller</a:t>
                      </a:r>
                      <a:endParaRPr lang="zh-CN" altLang="en-US" dirty="0"/>
                    </a:p>
                  </a:txBody>
                  <a:tcPr/>
                </a:tc>
              </a:tr>
              <a:tr h="370840">
                <a:tc>
                  <a:txBody>
                    <a:bodyPr/>
                    <a:lstStyle/>
                    <a:p>
                      <a:r>
                        <a:rPr lang="en-US" altLang="zh-CN" dirty="0" smtClean="0"/>
                        <a:t>View</a:t>
                      </a:r>
                      <a:endParaRPr lang="zh-CN" altLang="en-US" dirty="0"/>
                    </a:p>
                  </a:txBody>
                  <a:tcPr/>
                </a:tc>
                <a:tc>
                  <a:txBody>
                    <a:bodyPr/>
                    <a:lstStyle/>
                    <a:p>
                      <a:r>
                        <a:rPr lang="en-US" altLang="zh-CN" dirty="0" smtClean="0"/>
                        <a:t>View</a:t>
                      </a:r>
                      <a:endParaRPr lang="zh-CN" altLang="en-US" dirty="0"/>
                    </a:p>
                  </a:txBody>
                  <a:tcPr/>
                </a:tc>
              </a:tr>
              <a:tr h="370840">
                <a:tc>
                  <a:txBody>
                    <a:bodyPr/>
                    <a:lstStyle/>
                    <a:p>
                      <a:r>
                        <a:rPr lang="en-US" altLang="zh-CN" dirty="0" smtClean="0"/>
                        <a:t>Controller</a:t>
                      </a:r>
                      <a:endParaRPr lang="zh-CN" altLang="en-US" dirty="0"/>
                    </a:p>
                  </a:txBody>
                  <a:tcPr/>
                </a:tc>
                <a:tc>
                  <a:txBody>
                    <a:bodyPr/>
                    <a:lstStyle/>
                    <a:p>
                      <a:r>
                        <a:rPr lang="en-US" altLang="zh-CN" dirty="0" smtClean="0"/>
                        <a:t>Allocator + Controller(part)</a:t>
                      </a:r>
                      <a:endParaRPr lang="zh-CN" altLang="en-US" dirty="0"/>
                    </a:p>
                  </a:txBody>
                  <a:tcPr/>
                </a:tc>
              </a:tr>
            </a:tbl>
          </a:graphicData>
        </a:graphic>
      </p:graphicFrame>
    </p:spTree>
    <p:extLst>
      <p:ext uri="{BB962C8B-B14F-4D97-AF65-F5344CB8AC3E}">
        <p14:creationId xmlns:p14="http://schemas.microsoft.com/office/powerpoint/2010/main" val="2431655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Question2Answer</a:t>
            </a:r>
            <a:endParaRPr lang="zh-CN" altLang="en-US" dirty="0"/>
          </a:p>
        </p:txBody>
      </p:sp>
      <p:pic>
        <p:nvPicPr>
          <p:cNvPr id="9" name="内容占位符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637635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Elgg</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5542" y="1772816"/>
            <a:ext cx="4852916" cy="4360327"/>
          </a:xfrm>
        </p:spPr>
      </p:pic>
      <p:sp>
        <p:nvSpPr>
          <p:cNvPr id="3" name="矩形 2"/>
          <p:cNvSpPr/>
          <p:nvPr/>
        </p:nvSpPr>
        <p:spPr>
          <a:xfrm>
            <a:off x="2312967" y="5692463"/>
            <a:ext cx="1537816" cy="334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07737" y="2328931"/>
            <a:ext cx="1537816" cy="334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312967" y="4580587"/>
            <a:ext cx="1537816" cy="3348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282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857500"/>
            <a:ext cx="8229600" cy="1143000"/>
          </a:xfrm>
        </p:spPr>
        <p:txBody>
          <a:bodyPr/>
          <a:lstStyle/>
          <a:p>
            <a:r>
              <a:rPr lang="en-US" altLang="zh-CN" dirty="0" smtClean="0"/>
              <a:t>Why use MVC?</a:t>
            </a:r>
            <a:endParaRPr lang="zh-CN" altLang="en-US" dirty="0"/>
          </a:p>
        </p:txBody>
      </p:sp>
    </p:spTree>
    <p:extLst>
      <p:ext uri="{BB962C8B-B14F-4D97-AF65-F5344CB8AC3E}">
        <p14:creationId xmlns:p14="http://schemas.microsoft.com/office/powerpoint/2010/main" val="3755501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Merits </a:t>
            </a:r>
            <a:endParaRPr lang="zh-CN" altLang="en-US" dirty="0"/>
          </a:p>
        </p:txBody>
      </p:sp>
      <p:sp>
        <p:nvSpPr>
          <p:cNvPr id="3" name="内容占位符 2"/>
          <p:cNvSpPr>
            <a:spLocks noGrp="1"/>
          </p:cNvSpPr>
          <p:nvPr>
            <p:ph idx="1"/>
          </p:nvPr>
        </p:nvSpPr>
        <p:spPr/>
        <p:txBody>
          <a:bodyPr/>
          <a:lstStyle/>
          <a:p>
            <a:r>
              <a:rPr lang="en-US" altLang="zh-CN" dirty="0"/>
              <a:t>Separation </a:t>
            </a:r>
            <a:r>
              <a:rPr lang="en-US" altLang="zh-CN" dirty="0" smtClean="0"/>
              <a:t>of view from model</a:t>
            </a:r>
          </a:p>
          <a:p>
            <a:r>
              <a:rPr lang="en-US" altLang="zh-CN" dirty="0"/>
              <a:t>Separation </a:t>
            </a:r>
            <a:r>
              <a:rPr lang="en-US" altLang="zh-CN" dirty="0" smtClean="0"/>
              <a:t>of controller from view</a:t>
            </a:r>
          </a:p>
          <a:p>
            <a:r>
              <a:rPr lang="en-US" altLang="zh-CN" dirty="0" smtClean="0"/>
              <a:t>Easy to change view</a:t>
            </a:r>
            <a:endParaRPr lang="en-US" altLang="zh-CN" dirty="0"/>
          </a:p>
          <a:p>
            <a:r>
              <a:rPr lang="en-US" altLang="zh-CN" dirty="0"/>
              <a:t>A model corresponding to multiple </a:t>
            </a:r>
            <a:r>
              <a:rPr lang="en-US" altLang="zh-CN" dirty="0" smtClean="0"/>
              <a:t>views</a:t>
            </a:r>
          </a:p>
          <a:p>
            <a:r>
              <a:rPr lang="en-US" altLang="zh-CN" dirty="0"/>
              <a:t>Multiple views can </a:t>
            </a:r>
            <a:r>
              <a:rPr lang="en-US" altLang="zh-CN" dirty="0" smtClean="0"/>
              <a:t>respond</a:t>
            </a:r>
          </a:p>
          <a:p>
            <a:r>
              <a:rPr lang="en-US" altLang="zh-CN" dirty="0" smtClean="0"/>
              <a:t>Easy to test</a:t>
            </a:r>
          </a:p>
        </p:txBody>
      </p:sp>
    </p:spTree>
    <p:extLst>
      <p:ext uri="{BB962C8B-B14F-4D97-AF65-F5344CB8AC3E}">
        <p14:creationId xmlns:p14="http://schemas.microsoft.com/office/powerpoint/2010/main" val="42131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Demerits </a:t>
            </a:r>
            <a:endParaRPr lang="zh-CN" altLang="en-US" dirty="0"/>
          </a:p>
        </p:txBody>
      </p:sp>
      <p:sp>
        <p:nvSpPr>
          <p:cNvPr id="3" name="内容占位符 2"/>
          <p:cNvSpPr>
            <a:spLocks noGrp="1"/>
          </p:cNvSpPr>
          <p:nvPr>
            <p:ph idx="1"/>
          </p:nvPr>
        </p:nvSpPr>
        <p:spPr/>
        <p:txBody>
          <a:bodyPr/>
          <a:lstStyle/>
          <a:p>
            <a:r>
              <a:rPr lang="en-US" altLang="zh-CN" dirty="0" smtClean="0"/>
              <a:t>Complexity</a:t>
            </a:r>
          </a:p>
          <a:p>
            <a:r>
              <a:rPr lang="en-US" altLang="zh-CN" dirty="0"/>
              <a:t>Strong </a:t>
            </a:r>
            <a:r>
              <a:rPr lang="en-US" altLang="zh-CN" dirty="0" smtClean="0"/>
              <a:t>correlation</a:t>
            </a:r>
          </a:p>
          <a:p>
            <a:r>
              <a:rPr lang="en-US" altLang="zh-CN" dirty="0" smtClean="0"/>
              <a:t>Hard to understand</a:t>
            </a:r>
          </a:p>
          <a:p>
            <a:endParaRPr lang="zh-CN" altLang="en-US" dirty="0"/>
          </a:p>
        </p:txBody>
      </p:sp>
    </p:spTree>
    <p:extLst>
      <p:ext uri="{BB962C8B-B14F-4D97-AF65-F5344CB8AC3E}">
        <p14:creationId xmlns:p14="http://schemas.microsoft.com/office/powerpoint/2010/main" val="180704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5"/>
          <p:cNvSpPr>
            <a:spLocks noChangeArrowheads="1"/>
          </p:cNvSpPr>
          <p:nvPr/>
        </p:nvSpPr>
        <p:spPr bwMode="auto">
          <a:xfrm>
            <a:off x="4421188" y="32448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a:solidFill>
                  <a:srgbClr val="000000"/>
                </a:solidFill>
                <a:latin typeface="Simsun" panose="02010600030101010101" pitchFamily="2" charset="-122"/>
                <a:ea typeface="Simsun" panose="02010600030101010101" pitchFamily="2" charset="-122"/>
              </a:rPr>
              <a:t> </a:t>
            </a:r>
            <a:endParaRPr lang="zh-CN" altLang="en-US" sz="1800">
              <a:latin typeface="Arial" panose="020B0604020202020204" pitchFamily="34" charset="0"/>
            </a:endParaRPr>
          </a:p>
        </p:txBody>
      </p:sp>
      <p:sp>
        <p:nvSpPr>
          <p:cNvPr id="12292" name="矩形 6"/>
          <p:cNvSpPr>
            <a:spLocks noChangeArrowheads="1"/>
          </p:cNvSpPr>
          <p:nvPr/>
        </p:nvSpPr>
        <p:spPr bwMode="auto">
          <a:xfrm>
            <a:off x="4421188" y="32448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sz="1800">
                <a:solidFill>
                  <a:srgbClr val="000000"/>
                </a:solidFill>
                <a:latin typeface="Simsun" panose="02010600030101010101" pitchFamily="2" charset="-122"/>
                <a:ea typeface="Simsun" panose="02010600030101010101" pitchFamily="2" charset="-122"/>
              </a:rPr>
              <a:t> </a:t>
            </a:r>
            <a:endParaRPr lang="zh-CN" altLang="en-US" sz="1800">
              <a:latin typeface="Arial" panose="020B0604020202020204" pitchFamily="34" charset="0"/>
            </a:endParaRPr>
          </a:p>
        </p:txBody>
      </p:sp>
      <p:grpSp>
        <p:nvGrpSpPr>
          <p:cNvPr id="12293" name="组合 5"/>
          <p:cNvGrpSpPr>
            <a:grpSpLocks/>
          </p:cNvGrpSpPr>
          <p:nvPr/>
        </p:nvGrpSpPr>
        <p:grpSpPr bwMode="auto">
          <a:xfrm>
            <a:off x="889977" y="1879824"/>
            <a:ext cx="2892425" cy="863600"/>
            <a:chOff x="2483768" y="1772816"/>
            <a:chExt cx="2892654" cy="864096"/>
          </a:xfrm>
        </p:grpSpPr>
        <p:sp>
          <p:nvSpPr>
            <p:cNvPr id="3" name="矩形 2"/>
            <p:cNvSpPr/>
            <p:nvPr/>
          </p:nvSpPr>
          <p:spPr>
            <a:xfrm>
              <a:off x="2483768" y="1772816"/>
              <a:ext cx="2448119" cy="864096"/>
            </a:xfrm>
            <a:prstGeom prst="rect">
              <a:avLst/>
            </a:prstGeom>
            <a:gradFill>
              <a:gsLst>
                <a:gs pos="0">
                  <a:schemeClr val="accent1">
                    <a:lumMod val="5000"/>
                    <a:lumOff val="95000"/>
                  </a:schemeClr>
                </a:gs>
                <a:gs pos="74000">
                  <a:schemeClr val="accent1">
                    <a:lumMod val="45000"/>
                    <a:lumOff val="55000"/>
                  </a:schemeClr>
                </a:gs>
                <a:gs pos="22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04" name="文本框 3"/>
            <p:cNvSpPr txBox="1">
              <a:spLocks noChangeArrowheads="1"/>
            </p:cNvSpPr>
            <p:nvPr/>
          </p:nvSpPr>
          <p:spPr bwMode="auto">
            <a:xfrm>
              <a:off x="2640118" y="1820143"/>
              <a:ext cx="27363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4400" dirty="0">
                  <a:latin typeface="Arial" panose="020B0604020202020204" pitchFamily="34" charset="0"/>
                </a:rPr>
                <a:t>Naming</a:t>
              </a:r>
              <a:endParaRPr lang="en-US" altLang="zh-CN" sz="1800" dirty="0">
                <a:latin typeface="Arial" panose="020B0604020202020204" pitchFamily="34" charset="0"/>
              </a:endParaRPr>
            </a:p>
          </p:txBody>
        </p:sp>
      </p:grpSp>
      <p:grpSp>
        <p:nvGrpSpPr>
          <p:cNvPr id="12294" name="组合 6"/>
          <p:cNvGrpSpPr>
            <a:grpSpLocks/>
          </p:cNvGrpSpPr>
          <p:nvPr/>
        </p:nvGrpSpPr>
        <p:grpSpPr bwMode="auto">
          <a:xfrm>
            <a:off x="5724128" y="1757665"/>
            <a:ext cx="2522537" cy="1493837"/>
            <a:chOff x="5794146" y="1820144"/>
            <a:chExt cx="2522270" cy="1493877"/>
          </a:xfrm>
        </p:grpSpPr>
        <p:sp>
          <p:nvSpPr>
            <p:cNvPr id="9" name="矩形 8"/>
            <p:cNvSpPr/>
            <p:nvPr/>
          </p:nvSpPr>
          <p:spPr>
            <a:xfrm>
              <a:off x="5794146" y="1820144"/>
              <a:ext cx="2522270" cy="1424025"/>
            </a:xfrm>
            <a:prstGeom prst="rect">
              <a:avLst/>
            </a:prstGeom>
            <a:gradFill>
              <a:gsLst>
                <a:gs pos="0">
                  <a:schemeClr val="accent1">
                    <a:lumMod val="5000"/>
                    <a:lumOff val="95000"/>
                  </a:schemeClr>
                </a:gs>
                <a:gs pos="74000">
                  <a:schemeClr val="accent1">
                    <a:lumMod val="45000"/>
                    <a:lumOff val="55000"/>
                  </a:schemeClr>
                </a:gs>
                <a:gs pos="32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02" name="文本框 9"/>
            <p:cNvSpPr txBox="1">
              <a:spLocks noChangeArrowheads="1"/>
            </p:cNvSpPr>
            <p:nvPr/>
          </p:nvSpPr>
          <p:spPr bwMode="auto">
            <a:xfrm>
              <a:off x="5950496" y="1867471"/>
              <a:ext cx="222190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4400">
                  <a:latin typeface="Arial" panose="020B0604020202020204" pitchFamily="34" charset="0"/>
                </a:rPr>
                <a:t>Classifi-cation </a:t>
              </a:r>
              <a:endParaRPr lang="en-US" altLang="zh-CN" sz="1800">
                <a:latin typeface="Arial" panose="020B0604020202020204" pitchFamily="34" charset="0"/>
              </a:endParaRPr>
            </a:p>
          </p:txBody>
        </p:sp>
      </p:grpSp>
      <p:grpSp>
        <p:nvGrpSpPr>
          <p:cNvPr id="12295" name="组合 7"/>
          <p:cNvGrpSpPr>
            <a:grpSpLocks/>
          </p:cNvGrpSpPr>
          <p:nvPr/>
        </p:nvGrpSpPr>
        <p:grpSpPr bwMode="auto">
          <a:xfrm>
            <a:off x="5724128" y="4553080"/>
            <a:ext cx="2892425" cy="863600"/>
            <a:chOff x="5935470" y="4533801"/>
            <a:chExt cx="2892654" cy="864096"/>
          </a:xfrm>
        </p:grpSpPr>
        <p:sp>
          <p:nvSpPr>
            <p:cNvPr id="11" name="矩形 10"/>
            <p:cNvSpPr/>
            <p:nvPr/>
          </p:nvSpPr>
          <p:spPr>
            <a:xfrm>
              <a:off x="5935470" y="4533801"/>
              <a:ext cx="2597356" cy="864096"/>
            </a:xfrm>
            <a:prstGeom prst="rect">
              <a:avLst/>
            </a:prstGeom>
            <a:gradFill>
              <a:gsLst>
                <a:gs pos="0">
                  <a:schemeClr val="accent1">
                    <a:lumMod val="5000"/>
                    <a:lumOff val="95000"/>
                  </a:schemeClr>
                </a:gs>
                <a:gs pos="19000">
                  <a:schemeClr val="accent1">
                    <a:lumMod val="45000"/>
                    <a:lumOff val="55000"/>
                  </a:schemeClr>
                </a:gs>
                <a:gs pos="24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2300" name="文本框 3"/>
            <p:cNvSpPr txBox="1">
              <a:spLocks noChangeArrowheads="1"/>
            </p:cNvSpPr>
            <p:nvPr/>
          </p:nvSpPr>
          <p:spPr bwMode="auto">
            <a:xfrm>
              <a:off x="6091820" y="4581128"/>
              <a:ext cx="27363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4400" dirty="0">
                  <a:latin typeface="Arial" panose="020B0604020202020204" pitchFamily="34" charset="0"/>
                </a:rPr>
                <a:t>Mapping</a:t>
              </a:r>
              <a:endParaRPr lang="en-US" altLang="zh-CN" sz="1800" dirty="0">
                <a:latin typeface="Arial" panose="020B0604020202020204" pitchFamily="34" charset="0"/>
              </a:endParaRPr>
            </a:p>
          </p:txBody>
        </p:sp>
      </p:grpSp>
      <p:grpSp>
        <p:nvGrpSpPr>
          <p:cNvPr id="12296" name="组合 14"/>
          <p:cNvGrpSpPr>
            <a:grpSpLocks/>
          </p:cNvGrpSpPr>
          <p:nvPr/>
        </p:nvGrpSpPr>
        <p:grpSpPr bwMode="auto">
          <a:xfrm>
            <a:off x="683601" y="4581402"/>
            <a:ext cx="2860675" cy="863600"/>
            <a:chOff x="2395192" y="4556997"/>
            <a:chExt cx="2861116" cy="864096"/>
          </a:xfrm>
        </p:grpSpPr>
        <p:sp>
          <p:nvSpPr>
            <p:cNvPr id="13" name="矩形 12"/>
            <p:cNvSpPr/>
            <p:nvPr/>
          </p:nvSpPr>
          <p:spPr>
            <a:xfrm>
              <a:off x="2395192" y="4556997"/>
              <a:ext cx="2735684" cy="864096"/>
            </a:xfrm>
            <a:prstGeom prst="rect">
              <a:avLst/>
            </a:prstGeom>
            <a:gradFill>
              <a:gsLst>
                <a:gs pos="0">
                  <a:schemeClr val="accent1">
                    <a:lumMod val="5000"/>
                    <a:lumOff val="95000"/>
                  </a:schemeClr>
                </a:gs>
                <a:gs pos="19000">
                  <a:schemeClr val="accent1">
                    <a:lumMod val="45000"/>
                    <a:lumOff val="55000"/>
                  </a:schemeClr>
                </a:gs>
                <a:gs pos="24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fr-FR"/>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2298" name="文本框 3"/>
            <p:cNvSpPr txBox="1">
              <a:spLocks noChangeArrowheads="1"/>
            </p:cNvSpPr>
            <p:nvPr/>
          </p:nvSpPr>
          <p:spPr bwMode="auto">
            <a:xfrm>
              <a:off x="2520004" y="4623516"/>
              <a:ext cx="273630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4400" dirty="0">
                  <a:latin typeface="Arial" panose="020B0604020202020204" pitchFamily="34" charset="0"/>
                </a:rPr>
                <a:t>V</a:t>
              </a:r>
              <a:r>
                <a:rPr lang="en-US" altLang="zh-CN" sz="4400" dirty="0" smtClean="0">
                  <a:latin typeface="Arial" panose="020B0604020202020204" pitchFamily="34" charset="0"/>
                </a:rPr>
                <a:t>alidation</a:t>
              </a:r>
              <a:endParaRPr lang="en-US" altLang="zh-CN" sz="1800" dirty="0">
                <a:latin typeface="Arial" panose="020B0604020202020204" pitchFamily="34" charset="0"/>
              </a:endParaRPr>
            </a:p>
          </p:txBody>
        </p:sp>
      </p:grpSp>
      <p:sp>
        <p:nvSpPr>
          <p:cNvPr id="17"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Methodology</a:t>
            </a:r>
            <a:endParaRPr lang="zh-CN" altLang="en-US" dirty="0"/>
          </a:p>
        </p:txBody>
      </p:sp>
      <p:sp>
        <p:nvSpPr>
          <p:cNvPr id="4" name="右箭头 3"/>
          <p:cNvSpPr/>
          <p:nvPr/>
        </p:nvSpPr>
        <p:spPr>
          <a:xfrm>
            <a:off x="3992806" y="2096088"/>
            <a:ext cx="973604" cy="577559"/>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6732240" y="3613150"/>
            <a:ext cx="516269" cy="67994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箭头 5"/>
          <p:cNvSpPr/>
          <p:nvPr/>
        </p:nvSpPr>
        <p:spPr>
          <a:xfrm>
            <a:off x="3958298" y="4869160"/>
            <a:ext cx="1008112" cy="50021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上箭头 6"/>
          <p:cNvSpPr/>
          <p:nvPr/>
        </p:nvSpPr>
        <p:spPr>
          <a:xfrm>
            <a:off x="1907704" y="3429000"/>
            <a:ext cx="576064" cy="72008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32292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MVC frameworks</a:t>
            </a:r>
            <a:endParaRPr lang="zh-CN" altLang="en-US" dirty="0"/>
          </a:p>
        </p:txBody>
      </p:sp>
      <p:sp>
        <p:nvSpPr>
          <p:cNvPr id="3" name="内容占位符 2"/>
          <p:cNvSpPr>
            <a:spLocks noGrp="1"/>
          </p:cNvSpPr>
          <p:nvPr>
            <p:ph idx="1"/>
          </p:nvPr>
        </p:nvSpPr>
        <p:spPr/>
        <p:txBody>
          <a:bodyPr/>
          <a:lstStyle/>
          <a:p>
            <a:r>
              <a:rPr lang="en-US" altLang="zh-CN" dirty="0" smtClean="0"/>
              <a:t>Almost any programming language</a:t>
            </a:r>
          </a:p>
          <a:p>
            <a:r>
              <a:rPr lang="en-US" altLang="zh-CN" dirty="0"/>
              <a:t>Slightly </a:t>
            </a:r>
            <a:r>
              <a:rPr lang="en-US" altLang="zh-CN" dirty="0" smtClean="0"/>
              <a:t>different from each other</a:t>
            </a:r>
          </a:p>
          <a:p>
            <a:r>
              <a:rPr lang="en-US" altLang="zh-CN" dirty="0" smtClean="0"/>
              <a:t>Reduce complexity</a:t>
            </a:r>
            <a:endParaRPr lang="en-US" altLang="zh-CN" dirty="0"/>
          </a:p>
        </p:txBody>
      </p:sp>
    </p:spTree>
    <p:extLst>
      <p:ext uri="{BB962C8B-B14F-4D97-AF65-F5344CB8AC3E}">
        <p14:creationId xmlns:p14="http://schemas.microsoft.com/office/powerpoint/2010/main" val="158046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Google Course Builder</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633" y="1600200"/>
            <a:ext cx="1472733" cy="4525963"/>
          </a:xfrm>
        </p:spPr>
      </p:pic>
      <p:sp>
        <p:nvSpPr>
          <p:cNvPr id="3" name="矩形 2"/>
          <p:cNvSpPr/>
          <p:nvPr/>
        </p:nvSpPr>
        <p:spPr>
          <a:xfrm>
            <a:off x="3835633" y="1970468"/>
            <a:ext cx="1472733" cy="270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835633" y="2611192"/>
            <a:ext cx="1472733" cy="270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835633" y="3193962"/>
            <a:ext cx="1472733" cy="270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914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Combining</a:t>
            </a:r>
            <a:endParaRPr lang="zh-CN" altLang="en-US" dirty="0"/>
          </a:p>
        </p:txBody>
      </p:sp>
      <p:sp>
        <p:nvSpPr>
          <p:cNvPr id="3" name="内容占位符 2"/>
          <p:cNvSpPr>
            <a:spLocks noGrp="1"/>
          </p:cNvSpPr>
          <p:nvPr>
            <p:ph idx="1"/>
          </p:nvPr>
        </p:nvSpPr>
        <p:spPr/>
        <p:txBody>
          <a:bodyPr/>
          <a:lstStyle/>
          <a:p>
            <a:r>
              <a:rPr lang="en-US" altLang="zh-CN" dirty="0"/>
              <a:t>The architecture of a software system is almost never limited to a single </a:t>
            </a:r>
            <a:r>
              <a:rPr lang="en-US" altLang="zh-CN" dirty="0" smtClean="0"/>
              <a:t>architecture pattern, </a:t>
            </a:r>
            <a:r>
              <a:rPr lang="en-US" altLang="zh-CN" dirty="0"/>
              <a:t>but is often a combination of </a:t>
            </a:r>
            <a:r>
              <a:rPr lang="en-US" altLang="zh-CN" dirty="0" smtClean="0"/>
              <a:t>architecture patterns that </a:t>
            </a:r>
            <a:r>
              <a:rPr lang="en-US" altLang="zh-CN" dirty="0"/>
              <a:t>make up the complete system.</a:t>
            </a:r>
            <a:endParaRPr lang="zh-CN" altLang="en-US" dirty="0"/>
          </a:p>
        </p:txBody>
      </p:sp>
    </p:spTree>
    <p:extLst>
      <p:ext uri="{BB962C8B-B14F-4D97-AF65-F5344CB8AC3E}">
        <p14:creationId xmlns:p14="http://schemas.microsoft.com/office/powerpoint/2010/main" val="803793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Workflow-oriented Architecture</a:t>
            </a:r>
            <a:endParaRPr lang="zh-CN" altLang="en-US" dirty="0"/>
          </a:p>
        </p:txBody>
      </p:sp>
      <p:sp>
        <p:nvSpPr>
          <p:cNvPr id="3" name="内容占位符 2"/>
          <p:cNvSpPr>
            <a:spLocks noGrp="1"/>
          </p:cNvSpPr>
          <p:nvPr>
            <p:ph idx="1"/>
          </p:nvPr>
        </p:nvSpPr>
        <p:spPr/>
        <p:txBody>
          <a:bodyPr/>
          <a:lstStyle/>
          <a:p>
            <a:r>
              <a:rPr lang="en-US" altLang="zh-CN" dirty="0" smtClean="0"/>
              <a:t>A combination of SOA, MVC and Client/Server architecture pattern.</a:t>
            </a:r>
            <a:endParaRPr lang="zh-CN" altLang="en-US" dirty="0"/>
          </a:p>
        </p:txBody>
      </p:sp>
    </p:spTree>
    <p:extLst>
      <p:ext uri="{BB962C8B-B14F-4D97-AF65-F5344CB8AC3E}">
        <p14:creationId xmlns:p14="http://schemas.microsoft.com/office/powerpoint/2010/main" val="3344561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Architecture Pattern</a:t>
            </a:r>
            <a:endParaRPr lang="zh-CN" altLang="en-US" dirty="0"/>
          </a:p>
        </p:txBody>
      </p:sp>
      <p:sp>
        <p:nvSpPr>
          <p:cNvPr id="3" name="内容占位符 2"/>
          <p:cNvSpPr>
            <a:spLocks noGrp="1"/>
          </p:cNvSpPr>
          <p:nvPr>
            <p:ph idx="1"/>
          </p:nvPr>
        </p:nvSpPr>
        <p:spPr/>
        <p:txBody>
          <a:bodyPr>
            <a:normAutofit/>
          </a:bodyPr>
          <a:lstStyle/>
          <a:p>
            <a:r>
              <a:rPr lang="en-US" altLang="zh-CN" dirty="0" smtClean="0"/>
              <a:t>An </a:t>
            </a:r>
            <a:r>
              <a:rPr lang="en-US" altLang="zh-CN" dirty="0"/>
              <a:t>Architecture pattern is a concept that solves and delineates some essential cohesive elements of a software architecture. </a:t>
            </a:r>
            <a:endParaRPr lang="en-US" altLang="zh-CN" dirty="0" smtClean="0"/>
          </a:p>
          <a:p>
            <a:r>
              <a:rPr lang="en-US" altLang="zh-CN" dirty="0"/>
              <a:t>Not an architecture</a:t>
            </a:r>
            <a:r>
              <a:rPr lang="en-US" altLang="zh-CN" dirty="0" smtClean="0"/>
              <a:t>.</a:t>
            </a:r>
            <a:endParaRPr lang="en-US" altLang="zh-CN" dirty="0"/>
          </a:p>
          <a:p>
            <a:r>
              <a:rPr lang="en-US" altLang="zh-CN" dirty="0"/>
              <a:t>S</a:t>
            </a:r>
            <a:r>
              <a:rPr lang="en-US" altLang="zh-CN" dirty="0" smtClean="0"/>
              <a:t>trictly </a:t>
            </a:r>
            <a:r>
              <a:rPr lang="en-US" altLang="zh-CN" dirty="0"/>
              <a:t>described and commonly </a:t>
            </a:r>
            <a:r>
              <a:rPr lang="en-US" altLang="zh-CN" dirty="0" smtClean="0"/>
              <a:t>available.</a:t>
            </a:r>
          </a:p>
        </p:txBody>
      </p:sp>
    </p:spTree>
    <p:extLst>
      <p:ext uri="{BB962C8B-B14F-4D97-AF65-F5344CB8AC3E}">
        <p14:creationId xmlns:p14="http://schemas.microsoft.com/office/powerpoint/2010/main" val="418824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1" y="692696"/>
            <a:ext cx="8049951" cy="5688632"/>
          </a:xfrm>
          <a:prstGeom prst="rect">
            <a:avLst/>
          </a:prstGeom>
          <a:effectLst>
            <a:softEdge rad="0"/>
          </a:effectLst>
        </p:spPr>
      </p:pic>
      <p:sp>
        <p:nvSpPr>
          <p:cNvPr id="2" name="TextBox 1"/>
          <p:cNvSpPr txBox="1"/>
          <p:nvPr/>
        </p:nvSpPr>
        <p:spPr>
          <a:xfrm>
            <a:off x="2699792" y="247393"/>
            <a:ext cx="2592288" cy="461665"/>
          </a:xfrm>
          <a:prstGeom prst="rect">
            <a:avLst/>
          </a:prstGeom>
          <a:noFill/>
        </p:spPr>
        <p:txBody>
          <a:bodyPr wrap="square" rtlCol="0">
            <a:spAutoFit/>
          </a:bodyPr>
          <a:lstStyle/>
          <a:p>
            <a:r>
              <a:rPr lang="en-US" altLang="zh-CN" sz="2400" dirty="0" smtClean="0"/>
              <a:t>Media ER model</a:t>
            </a:r>
            <a:endParaRPr lang="zh-CN" altLang="en-US" sz="2400" dirty="0"/>
          </a:p>
        </p:txBody>
      </p:sp>
    </p:spTree>
    <p:extLst>
      <p:ext uri="{BB962C8B-B14F-4D97-AF65-F5344CB8AC3E}">
        <p14:creationId xmlns:p14="http://schemas.microsoft.com/office/powerpoint/2010/main" val="35884450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376149" y="404664"/>
            <a:ext cx="6659195" cy="769441"/>
          </a:xfrm>
          <a:prstGeom prst="rect">
            <a:avLst/>
          </a:prstGeom>
        </p:spPr>
        <p:txBody>
          <a:bodyPr vert="horz" lIns="91440" tIns="45720" rIns="91440" bIns="45720" rtlCol="0" anchor="ctr">
            <a:normAutofit/>
          </a:bodyPr>
          <a:lstStyle/>
          <a:p>
            <a:pPr algn="ctr">
              <a:spcBef>
                <a:spcPct val="0"/>
              </a:spcBef>
            </a:pPr>
            <a:r>
              <a:rPr lang="en-US" altLang="zh-CN" sz="3200" dirty="0" smtClean="0">
                <a:solidFill>
                  <a:srgbClr val="B3F3FF"/>
                </a:solidFill>
                <a:latin typeface="Tahoma" pitchFamily="34" charset="0"/>
                <a:ea typeface="Tahoma" pitchFamily="34" charset="0"/>
                <a:cs typeface="Tahoma" pitchFamily="34" charset="0"/>
              </a:rPr>
              <a:t>Q&amp;A extended ER model</a:t>
            </a:r>
            <a:endParaRPr lang="zh-CN" altLang="en-US" sz="3200" dirty="0">
              <a:solidFill>
                <a:srgbClr val="B3F3FF"/>
              </a:solidFill>
              <a:latin typeface="Tahoma" pitchFamily="34" charset="0"/>
              <a:ea typeface="Tahoma" pitchFamily="34" charset="0"/>
              <a:cs typeface="Tahoma" pitchFamily="34" charset="0"/>
            </a:endParaRPr>
          </a:p>
        </p:txBody>
      </p:sp>
      <p:grpSp>
        <p:nvGrpSpPr>
          <p:cNvPr id="5" name="组合 4"/>
          <p:cNvGrpSpPr/>
          <p:nvPr/>
        </p:nvGrpSpPr>
        <p:grpSpPr>
          <a:xfrm>
            <a:off x="362658" y="1580742"/>
            <a:ext cx="8366409" cy="4659004"/>
            <a:chOff x="362658" y="1580742"/>
            <a:chExt cx="8366409" cy="4659004"/>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3994426"/>
              <a:ext cx="2571750" cy="14478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572" y="5442226"/>
              <a:ext cx="1171575" cy="6096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028" y="5448108"/>
              <a:ext cx="1181100" cy="6096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5736" y="5030071"/>
              <a:ext cx="1133475" cy="1209675"/>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8147" y="5442226"/>
              <a:ext cx="1066800" cy="466725"/>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0192" y="1659511"/>
              <a:ext cx="2428875" cy="1905000"/>
            </a:xfrm>
            <a:prstGeom prst="rect">
              <a:avLst/>
            </a:prstGeom>
          </p:spPr>
        </p:pic>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658" y="1580742"/>
              <a:ext cx="2343150" cy="2000250"/>
            </a:xfrm>
            <a:prstGeom prst="rect">
              <a:avLst/>
            </a:prstGeom>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86130" y="2328803"/>
              <a:ext cx="3581400" cy="685800"/>
            </a:xfrm>
            <a:prstGeom prst="rect">
              <a:avLst/>
            </a:prstGeom>
          </p:spPr>
        </p:pic>
        <p:pic>
          <p:nvPicPr>
            <p:cNvPr id="10" name="图片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7085" y="2996952"/>
              <a:ext cx="2390775" cy="1676400"/>
            </a:xfrm>
            <a:prstGeom prst="rect">
              <a:avLst/>
            </a:prstGeom>
          </p:spPr>
        </p:pic>
        <p:pic>
          <p:nvPicPr>
            <p:cNvPr id="13" name="图片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90529" y="2996952"/>
              <a:ext cx="2219325" cy="1685925"/>
            </a:xfrm>
            <a:prstGeom prst="rect">
              <a:avLst/>
            </a:prstGeom>
          </p:spPr>
        </p:pic>
        <p:pic>
          <p:nvPicPr>
            <p:cNvPr id="7" name="图片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17490" y="3308626"/>
              <a:ext cx="2914650" cy="685800"/>
            </a:xfrm>
            <a:prstGeom prst="rect">
              <a:avLst/>
            </a:prstGeom>
          </p:spPr>
        </p:pic>
      </p:grpSp>
    </p:spTree>
    <p:extLst>
      <p:ext uri="{BB962C8B-B14F-4D97-AF65-F5344CB8AC3E}">
        <p14:creationId xmlns:p14="http://schemas.microsoft.com/office/powerpoint/2010/main" val="2730341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7525359" y="3066377"/>
            <a:ext cx="1024399" cy="850036"/>
          </a:xfrm>
          <a:prstGeom prst="ellipse">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nvGrpSpPr>
          <p:cNvPr id="43" name="组合 42"/>
          <p:cNvGrpSpPr/>
          <p:nvPr/>
        </p:nvGrpSpPr>
        <p:grpSpPr>
          <a:xfrm>
            <a:off x="-1421605" y="237499"/>
            <a:ext cx="11987210" cy="6019737"/>
            <a:chOff x="-1253126" y="446291"/>
            <a:chExt cx="11987210" cy="4025605"/>
          </a:xfrm>
        </p:grpSpPr>
        <p:sp>
          <p:nvSpPr>
            <p:cNvPr id="71" name="波形 70"/>
            <p:cNvSpPr/>
            <p:nvPr/>
          </p:nvSpPr>
          <p:spPr>
            <a:xfrm rot="19651795">
              <a:off x="-1253126" y="2771451"/>
              <a:ext cx="6550961" cy="1700445"/>
            </a:xfrm>
            <a:prstGeom prst="wave">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72" name="波形 71"/>
            <p:cNvSpPr/>
            <p:nvPr/>
          </p:nvSpPr>
          <p:spPr>
            <a:xfrm rot="19651795">
              <a:off x="4230027" y="446291"/>
              <a:ext cx="6504057" cy="1736696"/>
            </a:xfrm>
            <a:prstGeom prst="wave">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sp>
        <p:nvSpPr>
          <p:cNvPr id="44" name="椭圆 43"/>
          <p:cNvSpPr/>
          <p:nvPr/>
        </p:nvSpPr>
        <p:spPr>
          <a:xfrm>
            <a:off x="2308914" y="1161675"/>
            <a:ext cx="2048797"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smtClean="0">
                <a:solidFill>
                  <a:prstClr val="white"/>
                </a:solidFill>
              </a:rPr>
              <a:t>Wiki</a:t>
            </a:r>
            <a:endParaRPr lang="zh-CN" altLang="en-US" sz="3600" dirty="0">
              <a:solidFill>
                <a:prstClr val="white"/>
              </a:solidFill>
            </a:endParaRPr>
          </a:p>
        </p:txBody>
      </p:sp>
      <p:sp>
        <p:nvSpPr>
          <p:cNvPr id="45" name="椭圆 44"/>
          <p:cNvSpPr/>
          <p:nvPr/>
        </p:nvSpPr>
        <p:spPr>
          <a:xfrm>
            <a:off x="4993239" y="4846210"/>
            <a:ext cx="2048797"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4000" dirty="0" smtClean="0">
                <a:solidFill>
                  <a:prstClr val="white"/>
                </a:solidFill>
              </a:rPr>
              <a:t>Q&amp;A</a:t>
            </a:r>
            <a:endParaRPr lang="zh-CN" altLang="en-US" sz="4000" dirty="0">
              <a:solidFill>
                <a:prstClr val="white"/>
              </a:solidFill>
            </a:endParaRPr>
          </a:p>
        </p:txBody>
      </p:sp>
      <p:sp>
        <p:nvSpPr>
          <p:cNvPr id="46" name="椭圆 45"/>
          <p:cNvSpPr/>
          <p:nvPr/>
        </p:nvSpPr>
        <p:spPr>
          <a:xfrm>
            <a:off x="418151" y="2324906"/>
            <a:ext cx="2048797"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smtClean="0">
                <a:solidFill>
                  <a:prstClr val="white"/>
                </a:solidFill>
              </a:rPr>
              <a:t>Media</a:t>
            </a:r>
            <a:endParaRPr lang="zh-CN" altLang="en-US" sz="3600" dirty="0">
              <a:solidFill>
                <a:prstClr val="white"/>
              </a:solidFill>
            </a:endParaRPr>
          </a:p>
        </p:txBody>
      </p:sp>
      <p:sp>
        <p:nvSpPr>
          <p:cNvPr id="48" name="燕尾形箭头 47"/>
          <p:cNvSpPr/>
          <p:nvPr/>
        </p:nvSpPr>
        <p:spPr>
          <a:xfrm rot="14657419">
            <a:off x="3385700" y="2683286"/>
            <a:ext cx="703415" cy="2415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49" name="燕尾形箭头 48"/>
          <p:cNvSpPr/>
          <p:nvPr/>
        </p:nvSpPr>
        <p:spPr>
          <a:xfrm rot="9472153">
            <a:off x="5423400" y="546899"/>
            <a:ext cx="2835230" cy="2978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50" name="椭圆 49"/>
          <p:cNvSpPr/>
          <p:nvPr/>
        </p:nvSpPr>
        <p:spPr>
          <a:xfrm>
            <a:off x="-356189" y="3906557"/>
            <a:ext cx="1857388" cy="300039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pic>
        <p:nvPicPr>
          <p:cNvPr id="51" name="Picture 2"/>
          <p:cNvPicPr>
            <a:picLocks noChangeAspect="1" noChangeArrowheads="1"/>
          </p:cNvPicPr>
          <p:nvPr/>
        </p:nvPicPr>
        <p:blipFill>
          <a:blip r:embed="rId3" cstate="print">
            <a:biLevel thresh="75000"/>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789489" y="3245259"/>
            <a:ext cx="496141" cy="500066"/>
          </a:xfrm>
          <a:prstGeom prst="rect">
            <a:avLst/>
          </a:prstGeom>
          <a:noFill/>
          <a:ln w="9525">
            <a:noFill/>
            <a:miter lim="800000"/>
            <a:headEnd/>
            <a:tailEnd/>
          </a:ln>
          <a:effectLst/>
        </p:spPr>
      </p:pic>
      <p:pic>
        <p:nvPicPr>
          <p:cNvPr id="52"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1832373" y="4958212"/>
            <a:ext cx="496141" cy="500066"/>
          </a:xfrm>
          <a:prstGeom prst="rect">
            <a:avLst/>
          </a:prstGeom>
          <a:noFill/>
          <a:ln w="9525">
            <a:noFill/>
            <a:miter lim="800000"/>
            <a:headEnd/>
            <a:tailEnd/>
          </a:ln>
          <a:effectLst/>
        </p:spPr>
      </p:pic>
      <p:pic>
        <p:nvPicPr>
          <p:cNvPr id="53"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6539108" y="1717707"/>
            <a:ext cx="496141" cy="500066"/>
          </a:xfrm>
          <a:prstGeom prst="rect">
            <a:avLst/>
          </a:prstGeom>
          <a:noFill/>
          <a:ln w="9525">
            <a:noFill/>
            <a:miter lim="800000"/>
            <a:headEnd/>
            <a:tailEnd/>
          </a:ln>
          <a:effectLst/>
        </p:spPr>
      </p:pic>
      <p:pic>
        <p:nvPicPr>
          <p:cNvPr id="54"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321083" y="1033632"/>
            <a:ext cx="496141" cy="500066"/>
          </a:xfrm>
          <a:prstGeom prst="rect">
            <a:avLst/>
          </a:prstGeom>
          <a:noFill/>
          <a:ln w="9525">
            <a:noFill/>
            <a:miter lim="800000"/>
            <a:headEnd/>
            <a:tailEnd/>
          </a:ln>
          <a:effectLst/>
        </p:spPr>
      </p:pic>
      <p:sp>
        <p:nvSpPr>
          <p:cNvPr id="57" name="燕尾形箭头 56"/>
          <p:cNvSpPr/>
          <p:nvPr/>
        </p:nvSpPr>
        <p:spPr>
          <a:xfrm rot="3814233">
            <a:off x="3600224" y="2403576"/>
            <a:ext cx="703415" cy="2415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58" name="燕尾形箭头 57"/>
          <p:cNvSpPr/>
          <p:nvPr/>
        </p:nvSpPr>
        <p:spPr>
          <a:xfrm rot="14848011">
            <a:off x="1423136" y="3812397"/>
            <a:ext cx="703415" cy="2415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59" name="燕尾形箭头 58"/>
          <p:cNvSpPr/>
          <p:nvPr/>
        </p:nvSpPr>
        <p:spPr>
          <a:xfrm rot="4004825">
            <a:off x="1637660" y="3532687"/>
            <a:ext cx="703415" cy="2415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60" name="燕尾形箭头 59"/>
          <p:cNvSpPr/>
          <p:nvPr/>
        </p:nvSpPr>
        <p:spPr>
          <a:xfrm rot="14032783">
            <a:off x="4436768" y="4782034"/>
            <a:ext cx="703415" cy="2415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61" name="燕尾形箭头 60"/>
          <p:cNvSpPr/>
          <p:nvPr/>
        </p:nvSpPr>
        <p:spPr>
          <a:xfrm rot="3189597">
            <a:off x="4741651" y="4537428"/>
            <a:ext cx="703415" cy="241548"/>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62" name="五边形 61"/>
          <p:cNvSpPr/>
          <p:nvPr/>
        </p:nvSpPr>
        <p:spPr>
          <a:xfrm rot="15010163">
            <a:off x="7390114" y="2635475"/>
            <a:ext cx="684937" cy="2194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sp>
        <p:nvSpPr>
          <p:cNvPr id="63" name="TextBox 6"/>
          <p:cNvSpPr txBox="1"/>
          <p:nvPr/>
        </p:nvSpPr>
        <p:spPr>
          <a:xfrm rot="20537179">
            <a:off x="7062463" y="2424718"/>
            <a:ext cx="1340237"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solidFill>
                  <a:prstClr val="black"/>
                </a:solidFill>
              </a:rPr>
              <a:t>UAM</a:t>
            </a:r>
            <a:endParaRPr lang="zh-CN" altLang="en-US" sz="4000" b="1" dirty="0">
              <a:solidFill>
                <a:prstClr val="black"/>
              </a:solidFill>
            </a:endParaRPr>
          </a:p>
        </p:txBody>
      </p:sp>
      <p:sp>
        <p:nvSpPr>
          <p:cNvPr id="64" name="TextBox 7"/>
          <p:cNvSpPr txBox="1"/>
          <p:nvPr/>
        </p:nvSpPr>
        <p:spPr>
          <a:xfrm rot="20061898">
            <a:off x="7666589" y="1465702"/>
            <a:ext cx="123808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smtClean="0">
                <a:solidFill>
                  <a:prstClr val="black"/>
                </a:solidFill>
              </a:rPr>
              <a:t>L-MANA</a:t>
            </a:r>
            <a:endParaRPr lang="zh-CN" altLang="en-US" sz="2400" dirty="0">
              <a:solidFill>
                <a:prstClr val="black"/>
              </a:solidFill>
            </a:endParaRPr>
          </a:p>
        </p:txBody>
      </p:sp>
      <p:sp>
        <p:nvSpPr>
          <p:cNvPr id="65" name="TextBox 8"/>
          <p:cNvSpPr txBox="1"/>
          <p:nvPr/>
        </p:nvSpPr>
        <p:spPr>
          <a:xfrm>
            <a:off x="7042036" y="4193568"/>
            <a:ext cx="1915615" cy="21852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dirty="0" smtClean="0">
                <a:solidFill>
                  <a:prstClr val="black"/>
                </a:solidFill>
              </a:rPr>
              <a:t>UI</a:t>
            </a:r>
          </a:p>
          <a:p>
            <a:pPr marL="342900" indent="-342900">
              <a:buFontTx/>
              <a:buAutoNum type="arabicPeriod"/>
            </a:pPr>
            <a:r>
              <a:rPr lang="en-US" altLang="zh-CN" sz="2400" dirty="0" smtClean="0">
                <a:solidFill>
                  <a:prstClr val="black"/>
                </a:solidFill>
              </a:rPr>
              <a:t>Simplified design</a:t>
            </a:r>
          </a:p>
          <a:p>
            <a:pPr marL="342900" indent="-342900">
              <a:buFontTx/>
              <a:buAutoNum type="arabicPeriod"/>
            </a:pPr>
            <a:r>
              <a:rPr lang="en-US" altLang="zh-CN" sz="2400" dirty="0" smtClean="0">
                <a:solidFill>
                  <a:prstClr val="black"/>
                </a:solidFill>
              </a:rPr>
              <a:t>Standard design</a:t>
            </a:r>
            <a:endParaRPr lang="zh-CN" altLang="en-US" sz="2400" dirty="0">
              <a:solidFill>
                <a:prstClr val="black"/>
              </a:solidFill>
            </a:endParaRPr>
          </a:p>
        </p:txBody>
      </p:sp>
      <p:pic>
        <p:nvPicPr>
          <p:cNvPr id="68"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4904753" y="2686941"/>
            <a:ext cx="496141" cy="500066"/>
          </a:xfrm>
          <a:prstGeom prst="rect">
            <a:avLst/>
          </a:prstGeom>
          <a:noFill/>
          <a:ln w="9525">
            <a:noFill/>
            <a:miter lim="800000"/>
            <a:headEnd/>
            <a:tailEnd/>
          </a:ln>
          <a:effectLst/>
        </p:spPr>
      </p:pic>
      <p:pic>
        <p:nvPicPr>
          <p:cNvPr id="69" name="Picture 2"/>
          <p:cNvPicPr>
            <a:picLocks noChangeAspect="1" noChangeArrowheads="1"/>
          </p:cNvPicPr>
          <p:nvPr/>
        </p:nvPicPr>
        <p:blipFill>
          <a:blip r:embed="rId5" cstate="print">
            <a:extLst>
              <a:ext uri="{BEBA8EAE-BF5A-486C-A8C5-ECC9F3942E4B}">
                <a14:imgProps xmlns:a14="http://schemas.microsoft.com/office/drawing/2010/main">
                  <a14:imgLayer r:embed="rId4">
                    <a14:imgEffect>
                      <a14:backgroundRemoval t="0" b="100000" l="0" r="100000"/>
                    </a14:imgEffect>
                    <a14:imgEffect>
                      <a14:saturation sat="145000"/>
                    </a14:imgEffect>
                  </a14:imgLayer>
                </a14:imgProps>
              </a:ext>
            </a:extLst>
          </a:blip>
          <a:srcRect/>
          <a:stretch>
            <a:fillRect/>
          </a:stretch>
        </p:blipFill>
        <p:spPr bwMode="auto">
          <a:xfrm>
            <a:off x="2788961" y="3962244"/>
            <a:ext cx="496141" cy="500066"/>
          </a:xfrm>
          <a:prstGeom prst="rect">
            <a:avLst/>
          </a:prstGeom>
          <a:noFill/>
          <a:ln w="9525">
            <a:noFill/>
            <a:miter lim="800000"/>
            <a:headEnd/>
            <a:tailEnd/>
          </a:ln>
          <a:effectLst/>
        </p:spPr>
      </p:pic>
      <p:pic>
        <p:nvPicPr>
          <p:cNvPr id="7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5769566" y="1467674"/>
            <a:ext cx="496141" cy="500066"/>
          </a:xfrm>
          <a:prstGeom prst="rect">
            <a:avLst/>
          </a:prstGeom>
          <a:noFill/>
          <a:ln w="9525">
            <a:noFill/>
            <a:miter lim="800000"/>
            <a:headEnd/>
            <a:tailEnd/>
          </a:ln>
          <a:effectLst/>
        </p:spPr>
      </p:pic>
      <p:pic>
        <p:nvPicPr>
          <p:cNvPr id="74" name="图片 73"/>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99864" y="2733462"/>
            <a:ext cx="2009769" cy="1924740"/>
          </a:xfrm>
          <a:prstGeom prst="rect">
            <a:avLst/>
          </a:prstGeom>
        </p:spPr>
      </p:pic>
      <p:pic>
        <p:nvPicPr>
          <p:cNvPr id="75" name="图片 74"/>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91589" y="4792813"/>
            <a:ext cx="2009769" cy="1924740"/>
          </a:xfrm>
          <a:prstGeom prst="rect">
            <a:avLst/>
          </a:prstGeom>
        </p:spPr>
      </p:pic>
      <p:pic>
        <p:nvPicPr>
          <p:cNvPr id="77" name="图片 76"/>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90891" y="1738227"/>
            <a:ext cx="2009769" cy="1924740"/>
          </a:xfrm>
          <a:prstGeom prst="rect">
            <a:avLst/>
          </a:prstGeom>
        </p:spPr>
      </p:pic>
      <p:pic>
        <p:nvPicPr>
          <p:cNvPr id="78" name="图片 77"/>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7106" y="-146418"/>
            <a:ext cx="2009769" cy="1924740"/>
          </a:xfrm>
          <a:prstGeom prst="rect">
            <a:avLst/>
          </a:prstGeom>
        </p:spPr>
      </p:pic>
      <p:pic>
        <p:nvPicPr>
          <p:cNvPr id="79" name="图片 78"/>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23629" y="-556899"/>
            <a:ext cx="2009769" cy="1924740"/>
          </a:xfrm>
          <a:prstGeom prst="rect">
            <a:avLst/>
          </a:prstGeom>
        </p:spPr>
      </p:pic>
      <p:pic>
        <p:nvPicPr>
          <p:cNvPr id="80" name="图片 79"/>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281037" y="4301324"/>
            <a:ext cx="2009769" cy="1924740"/>
          </a:xfrm>
          <a:prstGeom prst="rect">
            <a:avLst/>
          </a:prstGeom>
        </p:spPr>
      </p:pic>
      <p:sp>
        <p:nvSpPr>
          <p:cNvPr id="81" name="TextBox 80"/>
          <p:cNvSpPr txBox="1"/>
          <p:nvPr/>
        </p:nvSpPr>
        <p:spPr>
          <a:xfrm>
            <a:off x="153047" y="4945720"/>
            <a:ext cx="1348152" cy="461665"/>
          </a:xfrm>
          <a:prstGeom prst="rect">
            <a:avLst/>
          </a:prstGeom>
          <a:noFill/>
        </p:spPr>
        <p:txBody>
          <a:bodyPr wrap="square" rtlCol="0">
            <a:spAutoFit/>
          </a:bodyPr>
          <a:lstStyle/>
          <a:p>
            <a:r>
              <a:rPr lang="en-US" altLang="zh-CN" sz="2400" dirty="0" smtClean="0">
                <a:solidFill>
                  <a:prstClr val="black"/>
                </a:solidFill>
              </a:rPr>
              <a:t>Reservoir</a:t>
            </a:r>
            <a:endParaRPr lang="zh-CN" altLang="en-US" sz="2400" dirty="0">
              <a:solidFill>
                <a:prstClr val="black"/>
              </a:solidFill>
            </a:endParaRPr>
          </a:p>
        </p:txBody>
      </p:sp>
      <p:sp>
        <p:nvSpPr>
          <p:cNvPr id="2" name="TextBox 1"/>
          <p:cNvSpPr txBox="1"/>
          <p:nvPr/>
        </p:nvSpPr>
        <p:spPr>
          <a:xfrm>
            <a:off x="3872822" y="6226064"/>
            <a:ext cx="2666286" cy="369332"/>
          </a:xfrm>
          <a:prstGeom prst="rect">
            <a:avLst/>
          </a:prstGeom>
          <a:noFill/>
        </p:spPr>
        <p:txBody>
          <a:bodyPr wrap="square" rtlCol="0">
            <a:spAutoFit/>
          </a:bodyPr>
          <a:lstStyle/>
          <a:p>
            <a:endParaRPr lang="zh-CN" altLang="en-US" dirty="0"/>
          </a:p>
        </p:txBody>
      </p:sp>
      <p:sp>
        <p:nvSpPr>
          <p:cNvPr id="3" name="TextBox 2"/>
          <p:cNvSpPr txBox="1"/>
          <p:nvPr/>
        </p:nvSpPr>
        <p:spPr>
          <a:xfrm>
            <a:off x="3131840" y="188640"/>
            <a:ext cx="2448272" cy="461665"/>
          </a:xfrm>
          <a:prstGeom prst="rect">
            <a:avLst/>
          </a:prstGeom>
          <a:noFill/>
        </p:spPr>
        <p:txBody>
          <a:bodyPr wrap="square" rtlCol="0">
            <a:spAutoFit/>
          </a:bodyPr>
          <a:lstStyle/>
          <a:p>
            <a:r>
              <a:rPr lang="en-US" altLang="zh-CN" sz="2400" dirty="0" smtClean="0"/>
              <a:t>SNS river model</a:t>
            </a:r>
            <a:endParaRPr lang="zh-CN" altLang="en-US" sz="2400" dirty="0"/>
          </a:p>
        </p:txBody>
      </p:sp>
    </p:spTree>
    <p:extLst>
      <p:ext uri="{BB962C8B-B14F-4D97-AF65-F5344CB8AC3E}">
        <p14:creationId xmlns:p14="http://schemas.microsoft.com/office/powerpoint/2010/main" val="2810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 Architecture Description Language</a:t>
            </a:r>
            <a:endParaRPr lang="zh-CN" altLang="en-US" sz="3200" b="1" dirty="0"/>
          </a:p>
        </p:txBody>
      </p:sp>
      <p:sp>
        <p:nvSpPr>
          <p:cNvPr id="4" name="TextBox 3"/>
          <p:cNvSpPr txBox="1"/>
          <p:nvPr/>
        </p:nvSpPr>
        <p:spPr>
          <a:xfrm>
            <a:off x="320915" y="1484784"/>
            <a:ext cx="8064896" cy="2677656"/>
          </a:xfrm>
          <a:prstGeom prst="rect">
            <a:avLst/>
          </a:prstGeom>
          <a:noFill/>
        </p:spPr>
        <p:txBody>
          <a:bodyPr wrap="square" rtlCol="0">
            <a:spAutoFit/>
          </a:bodyPr>
          <a:lstStyle/>
          <a:p>
            <a:r>
              <a:rPr lang="en-US" altLang="zh-CN" sz="2400" b="1" dirty="0" smtClean="0"/>
              <a:t>Concept</a:t>
            </a:r>
          </a:p>
          <a:p>
            <a:r>
              <a:rPr lang="en-US" altLang="zh-CN" sz="2400" dirty="0"/>
              <a:t> </a:t>
            </a:r>
            <a:r>
              <a:rPr lang="en-US" altLang="zh-CN" sz="2400" dirty="0" smtClean="0"/>
              <a:t>    In the system engineering community, an ADL is a language and/or conceptual model used to describe and represent system architectures. </a:t>
            </a:r>
          </a:p>
          <a:p>
            <a:endParaRPr lang="en-US" altLang="zh-CN" sz="2400" dirty="0" smtClean="0"/>
          </a:p>
          <a:p>
            <a:endParaRPr lang="en-US" altLang="zh-CN" sz="2400" dirty="0"/>
          </a:p>
          <a:p>
            <a:endParaRPr lang="zh-CN" altLang="en-US" sz="2400" dirty="0"/>
          </a:p>
        </p:txBody>
      </p:sp>
    </p:spTree>
    <p:extLst>
      <p:ext uri="{BB962C8B-B14F-4D97-AF65-F5344CB8AC3E}">
        <p14:creationId xmlns:p14="http://schemas.microsoft.com/office/powerpoint/2010/main" val="41285465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474" y="1844824"/>
            <a:ext cx="8208912" cy="3046988"/>
          </a:xfrm>
          <a:prstGeom prst="rect">
            <a:avLst/>
          </a:prstGeom>
          <a:noFill/>
        </p:spPr>
        <p:txBody>
          <a:bodyPr wrap="square" rtlCol="0">
            <a:spAutoFit/>
          </a:bodyPr>
          <a:lstStyle/>
          <a:p>
            <a:pPr lvl="0"/>
            <a:r>
              <a:rPr lang="en-US" altLang="zh-CN" sz="2400" b="1" dirty="0">
                <a:solidFill>
                  <a:prstClr val="black"/>
                </a:solidFill>
              </a:rPr>
              <a:t>Function</a:t>
            </a:r>
          </a:p>
          <a:p>
            <a:pPr lvl="0"/>
            <a:r>
              <a:rPr lang="en-US" altLang="zh-CN" sz="2400" dirty="0">
                <a:solidFill>
                  <a:prstClr val="black"/>
                </a:solidFill>
              </a:rPr>
              <a:t>    With box-and-line drawing, it can effectively demonstrate components, properties, semantics of connections  and overall system architecture.</a:t>
            </a:r>
          </a:p>
          <a:p>
            <a:pPr lvl="0"/>
            <a:endParaRPr lang="en-US" altLang="zh-CN" sz="2400" dirty="0">
              <a:solidFill>
                <a:prstClr val="black"/>
              </a:solidFill>
            </a:endParaRPr>
          </a:p>
          <a:p>
            <a:pPr lvl="0"/>
            <a:endParaRPr lang="en-US" altLang="zh-CN" sz="2400" b="1" dirty="0" smtClean="0">
              <a:solidFill>
                <a:prstClr val="black"/>
              </a:solidFill>
            </a:endParaRPr>
          </a:p>
          <a:p>
            <a:pPr lvl="0"/>
            <a:r>
              <a:rPr lang="en-US" altLang="zh-CN" sz="2400" b="1" dirty="0" smtClean="0">
                <a:solidFill>
                  <a:prstClr val="black"/>
                </a:solidFill>
              </a:rPr>
              <a:t>Representative</a:t>
            </a:r>
            <a:endParaRPr lang="en-US" altLang="zh-CN" sz="2400" b="1" dirty="0">
              <a:solidFill>
                <a:prstClr val="black"/>
              </a:solidFill>
            </a:endParaRPr>
          </a:p>
          <a:p>
            <a:pPr lvl="0"/>
            <a:r>
              <a:rPr lang="en-US" altLang="zh-CN" sz="2400" dirty="0">
                <a:solidFill>
                  <a:prstClr val="black"/>
                </a:solidFill>
              </a:rPr>
              <a:t>  ACME, ADML, CMU, </a:t>
            </a:r>
            <a:r>
              <a:rPr lang="en-US" altLang="zh-CN" sz="2400" dirty="0" smtClean="0">
                <a:solidFill>
                  <a:prstClr val="black"/>
                </a:solidFill>
              </a:rPr>
              <a:t>Petri net, UML (controversial)</a:t>
            </a:r>
            <a:endParaRPr lang="en-US" altLang="zh-CN" sz="2400" dirty="0">
              <a:solidFill>
                <a:prstClr val="black"/>
              </a:solidFill>
            </a:endParaRPr>
          </a:p>
        </p:txBody>
      </p:sp>
      <p:sp>
        <p:nvSpPr>
          <p:cNvPr id="5" name="标题 4"/>
          <p:cNvSpPr>
            <a:spLocks noGrp="1"/>
          </p:cNvSpPr>
          <p:nvPr>
            <p:ph type="title" idx="4294967295"/>
          </p:nvPr>
        </p:nvSpPr>
        <p:spPr>
          <a:xfrm>
            <a:off x="0" y="274638"/>
            <a:ext cx="8229600" cy="1143000"/>
          </a:xfrm>
        </p:spPr>
        <p:txBody>
          <a:bodyPr/>
          <a:lstStyle/>
          <a:p>
            <a:r>
              <a:rPr lang="en-US" altLang="zh-CN" sz="3200" b="1" dirty="0" smtClean="0">
                <a:solidFill>
                  <a:prstClr val="black"/>
                </a:solidFill>
              </a:rPr>
              <a:t>Architecture Description Language</a:t>
            </a:r>
            <a:endParaRPr lang="zh-CN" altLang="en-US" dirty="0"/>
          </a:p>
        </p:txBody>
      </p:sp>
    </p:spTree>
    <p:extLst>
      <p:ext uri="{BB962C8B-B14F-4D97-AF65-F5344CB8AC3E}">
        <p14:creationId xmlns:p14="http://schemas.microsoft.com/office/powerpoint/2010/main" val="395623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Shape 66"/>
          <p:cNvSpPr>
            <a:spLocks noChangeArrowheads="1"/>
          </p:cNvSpPr>
          <p:nvPr/>
        </p:nvSpPr>
        <p:spPr bwMode="auto">
          <a:xfrm>
            <a:off x="6484938" y="4335463"/>
            <a:ext cx="917575" cy="190500"/>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44" name="Shape 67"/>
          <p:cNvSpPr>
            <a:spLocks noChangeArrowheads="1"/>
          </p:cNvSpPr>
          <p:nvPr/>
        </p:nvSpPr>
        <p:spPr bwMode="auto">
          <a:xfrm>
            <a:off x="3341688" y="3255963"/>
            <a:ext cx="444500" cy="411162"/>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45" name="Shape 68"/>
          <p:cNvSpPr>
            <a:spLocks noChangeArrowheads="1"/>
          </p:cNvSpPr>
          <p:nvPr/>
        </p:nvSpPr>
        <p:spPr bwMode="auto">
          <a:xfrm>
            <a:off x="4276725" y="3233738"/>
            <a:ext cx="441325" cy="428625"/>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grpSp>
        <p:nvGrpSpPr>
          <p:cNvPr id="15" name="组合 14"/>
          <p:cNvGrpSpPr>
            <a:grpSpLocks/>
          </p:cNvGrpSpPr>
          <p:nvPr/>
        </p:nvGrpSpPr>
        <p:grpSpPr bwMode="auto">
          <a:xfrm>
            <a:off x="1646238" y="5254625"/>
            <a:ext cx="1528762" cy="554038"/>
            <a:chOff x="3049588" y="5883275"/>
            <a:chExt cx="1528504" cy="554831"/>
          </a:xfrm>
        </p:grpSpPr>
        <p:sp>
          <p:nvSpPr>
            <p:cNvPr id="14401" name="Shape 61"/>
            <p:cNvSpPr>
              <a:spLocks noChangeArrowheads="1"/>
            </p:cNvSpPr>
            <p:nvPr/>
          </p:nvSpPr>
          <p:spPr bwMode="auto">
            <a:xfrm>
              <a:off x="3049588" y="5883275"/>
              <a:ext cx="917575" cy="190500"/>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402" name="Shape 79"/>
            <p:cNvSpPr txBox="1">
              <a:spLocks noChangeArrowheads="1"/>
            </p:cNvSpPr>
            <p:nvPr/>
          </p:nvSpPr>
          <p:spPr bwMode="auto">
            <a:xfrm>
              <a:off x="3809742" y="6061869"/>
              <a:ext cx="7683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UAM</a:t>
              </a:r>
            </a:p>
          </p:txBody>
        </p:sp>
      </p:grpSp>
      <p:grpSp>
        <p:nvGrpSpPr>
          <p:cNvPr id="16" name="组合 15"/>
          <p:cNvGrpSpPr>
            <a:grpSpLocks/>
          </p:cNvGrpSpPr>
          <p:nvPr/>
        </p:nvGrpSpPr>
        <p:grpSpPr bwMode="auto">
          <a:xfrm>
            <a:off x="912813" y="2297113"/>
            <a:ext cx="1608137" cy="695325"/>
            <a:chOff x="2227263" y="4919663"/>
            <a:chExt cx="1608137" cy="695325"/>
          </a:xfrm>
        </p:grpSpPr>
        <p:sp>
          <p:nvSpPr>
            <p:cNvPr id="14399" name="Shape 62"/>
            <p:cNvSpPr>
              <a:spLocks noChangeArrowheads="1"/>
            </p:cNvSpPr>
            <p:nvPr/>
          </p:nvSpPr>
          <p:spPr bwMode="auto">
            <a:xfrm>
              <a:off x="3181350" y="4919663"/>
              <a:ext cx="654050" cy="638175"/>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400" name="Shape 80"/>
            <p:cNvSpPr txBox="1">
              <a:spLocks noChangeArrowheads="1"/>
            </p:cNvSpPr>
            <p:nvPr/>
          </p:nvSpPr>
          <p:spPr bwMode="auto">
            <a:xfrm>
              <a:off x="2227263" y="5238750"/>
              <a:ext cx="11906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Learners</a:t>
              </a:r>
            </a:p>
          </p:txBody>
        </p:sp>
      </p:grpSp>
      <p:sp>
        <p:nvSpPr>
          <p:cNvPr id="14358" name="Shape 81"/>
          <p:cNvSpPr txBox="1">
            <a:spLocks noChangeArrowheads="1"/>
          </p:cNvSpPr>
          <p:nvPr/>
        </p:nvSpPr>
        <p:spPr bwMode="auto">
          <a:xfrm>
            <a:off x="2781300" y="2954338"/>
            <a:ext cx="8477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Q2A</a:t>
            </a:r>
          </a:p>
        </p:txBody>
      </p:sp>
      <p:sp>
        <p:nvSpPr>
          <p:cNvPr id="14359" name="Shape 82"/>
          <p:cNvSpPr txBox="1">
            <a:spLocks noChangeArrowheads="1"/>
          </p:cNvSpPr>
          <p:nvPr/>
        </p:nvSpPr>
        <p:spPr bwMode="auto">
          <a:xfrm>
            <a:off x="4718050" y="3268663"/>
            <a:ext cx="849313"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Wiki</a:t>
            </a:r>
          </a:p>
        </p:txBody>
      </p:sp>
      <p:grpSp>
        <p:nvGrpSpPr>
          <p:cNvPr id="6" name="组合 5"/>
          <p:cNvGrpSpPr>
            <a:grpSpLocks/>
          </p:cNvGrpSpPr>
          <p:nvPr/>
        </p:nvGrpSpPr>
        <p:grpSpPr bwMode="auto">
          <a:xfrm>
            <a:off x="2865438" y="1041400"/>
            <a:ext cx="768350" cy="595313"/>
            <a:chOff x="4187825" y="877888"/>
            <a:chExt cx="768350" cy="595312"/>
          </a:xfrm>
        </p:grpSpPr>
        <p:sp>
          <p:nvSpPr>
            <p:cNvPr id="14397" name="Shape 65"/>
            <p:cNvSpPr>
              <a:spLocks noChangeArrowheads="1"/>
            </p:cNvSpPr>
            <p:nvPr/>
          </p:nvSpPr>
          <p:spPr bwMode="auto">
            <a:xfrm>
              <a:off x="4264025" y="1331913"/>
              <a:ext cx="615950" cy="141287"/>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98" name="Shape 83"/>
            <p:cNvSpPr txBox="1">
              <a:spLocks noChangeArrowheads="1"/>
            </p:cNvSpPr>
            <p:nvPr/>
          </p:nvSpPr>
          <p:spPr bwMode="auto">
            <a:xfrm>
              <a:off x="4187825" y="877888"/>
              <a:ext cx="7683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SNS</a:t>
              </a:r>
            </a:p>
          </p:txBody>
        </p:sp>
      </p:grpSp>
      <p:grpSp>
        <p:nvGrpSpPr>
          <p:cNvPr id="17" name="组合 16"/>
          <p:cNvGrpSpPr>
            <a:grpSpLocks/>
          </p:cNvGrpSpPr>
          <p:nvPr/>
        </p:nvGrpSpPr>
        <p:grpSpPr bwMode="auto">
          <a:xfrm>
            <a:off x="3595688" y="4827588"/>
            <a:ext cx="1068387" cy="515937"/>
            <a:chOff x="2755900" y="4097338"/>
            <a:chExt cx="1068388" cy="515937"/>
          </a:xfrm>
        </p:grpSpPr>
        <p:sp>
          <p:nvSpPr>
            <p:cNvPr id="14395" name="Shape 63"/>
            <p:cNvSpPr>
              <a:spLocks noChangeArrowheads="1"/>
            </p:cNvSpPr>
            <p:nvPr/>
          </p:nvSpPr>
          <p:spPr bwMode="auto">
            <a:xfrm>
              <a:off x="3192463" y="4097338"/>
              <a:ext cx="631825" cy="139700"/>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96" name="Shape 84"/>
            <p:cNvSpPr txBox="1">
              <a:spLocks noChangeArrowheads="1"/>
            </p:cNvSpPr>
            <p:nvPr/>
          </p:nvSpPr>
          <p:spPr bwMode="auto">
            <a:xfrm>
              <a:off x="2755900" y="4237038"/>
              <a:ext cx="9636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MEMa</a:t>
              </a:r>
            </a:p>
          </p:txBody>
        </p:sp>
      </p:grpSp>
      <p:sp>
        <p:nvSpPr>
          <p:cNvPr id="87" name="Shape 87"/>
          <p:cNvSpPr txBox="1">
            <a:spLocks noChangeArrowheads="1"/>
          </p:cNvSpPr>
          <p:nvPr/>
        </p:nvSpPr>
        <p:spPr bwMode="auto">
          <a:xfrm>
            <a:off x="562803" y="666751"/>
            <a:ext cx="2293937"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3600" dirty="0">
                <a:solidFill>
                  <a:srgbClr val="FF0000"/>
                </a:solidFill>
                <a:latin typeface="Arial" panose="020B0604020202020204" pitchFamily="34" charset="0"/>
              </a:rPr>
              <a:t>Workflow</a:t>
            </a:r>
            <a:r>
              <a:rPr lang="zh-CN" altLang="zh-CN" sz="3600" dirty="0">
                <a:solidFill>
                  <a:srgbClr val="FF0000"/>
                </a:solidFill>
                <a:latin typeface="Arial" panose="020B0604020202020204" pitchFamily="34" charset="0"/>
              </a:rPr>
              <a:t> </a:t>
            </a:r>
            <a:r>
              <a:rPr lang="en-US" altLang="zh-CN" sz="3600" dirty="0" smtClean="0">
                <a:solidFill>
                  <a:srgbClr val="FF0000"/>
                </a:solidFill>
                <a:latin typeface="Arial" panose="020B0604020202020204" pitchFamily="34" charset="0"/>
              </a:rPr>
              <a:t>U</a:t>
            </a:r>
            <a:r>
              <a:rPr lang="zh-CN" altLang="zh-CN" sz="3600" dirty="0" smtClean="0">
                <a:solidFill>
                  <a:srgbClr val="FF0000"/>
                </a:solidFill>
                <a:latin typeface="Arial" panose="020B0604020202020204" pitchFamily="34" charset="0"/>
              </a:rPr>
              <a:t>nit</a:t>
            </a:r>
            <a:endParaRPr lang="zh-CN" altLang="zh-CN" sz="3600" dirty="0">
              <a:solidFill>
                <a:srgbClr val="FF0000"/>
              </a:solidFill>
              <a:latin typeface="Arial" panose="020B0604020202020204" pitchFamily="34" charset="0"/>
            </a:endParaRPr>
          </a:p>
        </p:txBody>
      </p:sp>
      <p:grpSp>
        <p:nvGrpSpPr>
          <p:cNvPr id="7" name="组合 6"/>
          <p:cNvGrpSpPr>
            <a:grpSpLocks/>
          </p:cNvGrpSpPr>
          <p:nvPr/>
        </p:nvGrpSpPr>
        <p:grpSpPr bwMode="auto">
          <a:xfrm>
            <a:off x="6151563" y="1744663"/>
            <a:ext cx="766762" cy="965200"/>
            <a:chOff x="5508625" y="731838"/>
            <a:chExt cx="766763" cy="965200"/>
          </a:xfrm>
        </p:grpSpPr>
        <p:sp>
          <p:nvSpPr>
            <p:cNvPr id="14393" name="Shape 85"/>
            <p:cNvSpPr txBox="1">
              <a:spLocks noChangeArrowheads="1"/>
            </p:cNvSpPr>
            <p:nvPr/>
          </p:nvSpPr>
          <p:spPr bwMode="auto">
            <a:xfrm>
              <a:off x="5508625" y="731838"/>
              <a:ext cx="7667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River</a:t>
              </a:r>
            </a:p>
          </p:txBody>
        </p:sp>
        <p:sp>
          <p:nvSpPr>
            <p:cNvPr id="14394" name="Shape 92"/>
            <p:cNvSpPr>
              <a:spLocks noChangeArrowheads="1"/>
            </p:cNvSpPr>
            <p:nvPr/>
          </p:nvSpPr>
          <p:spPr bwMode="auto">
            <a:xfrm>
              <a:off x="5599113" y="1108075"/>
              <a:ext cx="585787" cy="588963"/>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grpSp>
      <p:grpSp>
        <p:nvGrpSpPr>
          <p:cNvPr id="8" name="组合 7"/>
          <p:cNvGrpSpPr>
            <a:grpSpLocks/>
          </p:cNvGrpSpPr>
          <p:nvPr/>
        </p:nvGrpSpPr>
        <p:grpSpPr bwMode="auto">
          <a:xfrm>
            <a:off x="7727950" y="2293938"/>
            <a:ext cx="985838" cy="595312"/>
            <a:chOff x="6673850" y="877888"/>
            <a:chExt cx="985838" cy="595312"/>
          </a:xfrm>
        </p:grpSpPr>
        <p:sp>
          <p:nvSpPr>
            <p:cNvPr id="14391" name="Shape 86"/>
            <p:cNvSpPr txBox="1">
              <a:spLocks noChangeArrowheads="1"/>
            </p:cNvSpPr>
            <p:nvPr/>
          </p:nvSpPr>
          <p:spPr bwMode="auto">
            <a:xfrm>
              <a:off x="6891338" y="877888"/>
              <a:ext cx="7683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UI</a:t>
              </a:r>
            </a:p>
          </p:txBody>
        </p:sp>
        <p:sp>
          <p:nvSpPr>
            <p:cNvPr id="14392" name="Shape 93"/>
            <p:cNvSpPr>
              <a:spLocks noChangeArrowheads="1"/>
            </p:cNvSpPr>
            <p:nvPr/>
          </p:nvSpPr>
          <p:spPr bwMode="auto">
            <a:xfrm>
              <a:off x="6673850" y="1331913"/>
              <a:ext cx="617538" cy="141287"/>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grpSp>
      <p:grpSp>
        <p:nvGrpSpPr>
          <p:cNvPr id="10" name="组合 9"/>
          <p:cNvGrpSpPr>
            <a:grpSpLocks/>
          </p:cNvGrpSpPr>
          <p:nvPr/>
        </p:nvGrpSpPr>
        <p:grpSpPr bwMode="auto">
          <a:xfrm>
            <a:off x="6610350" y="2963863"/>
            <a:ext cx="1390650" cy="492125"/>
            <a:chOff x="3290888" y="3089275"/>
            <a:chExt cx="1390650" cy="492125"/>
          </a:xfrm>
        </p:grpSpPr>
        <p:sp>
          <p:nvSpPr>
            <p:cNvPr id="14389" name="Shape 64"/>
            <p:cNvSpPr>
              <a:spLocks noChangeArrowheads="1"/>
            </p:cNvSpPr>
            <p:nvPr/>
          </p:nvSpPr>
          <p:spPr bwMode="auto">
            <a:xfrm>
              <a:off x="3290888" y="3143250"/>
              <a:ext cx="434975" cy="438150"/>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90" name="Shape 107"/>
            <p:cNvSpPr txBox="1">
              <a:spLocks noChangeArrowheads="1"/>
            </p:cNvSpPr>
            <p:nvPr/>
          </p:nvSpPr>
          <p:spPr bwMode="auto">
            <a:xfrm>
              <a:off x="3719513" y="3089275"/>
              <a:ext cx="9620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Media</a:t>
              </a:r>
            </a:p>
            <a:p>
              <a:pPr>
                <a:spcBef>
                  <a:spcPct val="0"/>
                </a:spcBef>
                <a:buFontTx/>
                <a:buNone/>
              </a:pPr>
              <a:endParaRPr lang="zh-CN" altLang="zh-CN" sz="1800">
                <a:solidFill>
                  <a:srgbClr val="FF0000"/>
                </a:solidFill>
                <a:latin typeface="Arial" panose="020B0604020202020204" pitchFamily="34" charset="0"/>
              </a:endParaRPr>
            </a:p>
          </p:txBody>
        </p:sp>
      </p:grpSp>
      <p:grpSp>
        <p:nvGrpSpPr>
          <p:cNvPr id="9" name="组合 8"/>
          <p:cNvGrpSpPr>
            <a:grpSpLocks/>
          </p:cNvGrpSpPr>
          <p:nvPr/>
        </p:nvGrpSpPr>
        <p:grpSpPr bwMode="auto">
          <a:xfrm>
            <a:off x="774700" y="4006850"/>
            <a:ext cx="2514600" cy="542925"/>
            <a:chOff x="1309688" y="2233613"/>
            <a:chExt cx="2514600" cy="542925"/>
          </a:xfrm>
        </p:grpSpPr>
        <p:sp>
          <p:nvSpPr>
            <p:cNvPr id="14386" name="Shape 70"/>
            <p:cNvSpPr>
              <a:spLocks noChangeArrowheads="1"/>
            </p:cNvSpPr>
            <p:nvPr/>
          </p:nvSpPr>
          <p:spPr bwMode="auto">
            <a:xfrm>
              <a:off x="1309688" y="2586038"/>
              <a:ext cx="917575" cy="190500"/>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87" name="Shape 89"/>
            <p:cNvSpPr>
              <a:spLocks noChangeArrowheads="1"/>
            </p:cNvSpPr>
            <p:nvPr/>
          </p:nvSpPr>
          <p:spPr bwMode="auto">
            <a:xfrm>
              <a:off x="3192463" y="2611438"/>
              <a:ext cx="631825" cy="141287"/>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88" name="Shape 108"/>
            <p:cNvSpPr txBox="1">
              <a:spLocks noChangeArrowheads="1"/>
            </p:cNvSpPr>
            <p:nvPr/>
          </p:nvSpPr>
          <p:spPr bwMode="auto">
            <a:xfrm>
              <a:off x="2055813" y="2233613"/>
              <a:ext cx="15319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Standardize</a:t>
              </a:r>
            </a:p>
          </p:txBody>
        </p:sp>
      </p:grpSp>
      <p:grpSp>
        <p:nvGrpSpPr>
          <p:cNvPr id="5" name="组合 4"/>
          <p:cNvGrpSpPr>
            <a:grpSpLocks/>
          </p:cNvGrpSpPr>
          <p:nvPr/>
        </p:nvGrpSpPr>
        <p:grpSpPr bwMode="auto">
          <a:xfrm>
            <a:off x="4641850" y="1941513"/>
            <a:ext cx="1130300" cy="938212"/>
            <a:chOff x="2687637" y="731838"/>
            <a:chExt cx="1130300" cy="939005"/>
          </a:xfrm>
        </p:grpSpPr>
        <p:sp>
          <p:nvSpPr>
            <p:cNvPr id="14384" name="Shape 90"/>
            <p:cNvSpPr>
              <a:spLocks noChangeArrowheads="1"/>
            </p:cNvSpPr>
            <p:nvPr/>
          </p:nvSpPr>
          <p:spPr bwMode="auto">
            <a:xfrm>
              <a:off x="2890337" y="1132680"/>
              <a:ext cx="519113" cy="538163"/>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85" name="Shape 109"/>
            <p:cNvSpPr txBox="1">
              <a:spLocks noChangeArrowheads="1"/>
            </p:cNvSpPr>
            <p:nvPr/>
          </p:nvSpPr>
          <p:spPr bwMode="auto">
            <a:xfrm>
              <a:off x="2687637" y="731838"/>
              <a:ext cx="11303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Process</a:t>
              </a:r>
            </a:p>
          </p:txBody>
        </p:sp>
      </p:grpSp>
      <p:grpSp>
        <p:nvGrpSpPr>
          <p:cNvPr id="11" name="组合 10"/>
          <p:cNvGrpSpPr>
            <a:grpSpLocks/>
          </p:cNvGrpSpPr>
          <p:nvPr/>
        </p:nvGrpSpPr>
        <p:grpSpPr bwMode="auto">
          <a:xfrm>
            <a:off x="4879975" y="1149350"/>
            <a:ext cx="1446213" cy="527050"/>
            <a:chOff x="4741863" y="3089275"/>
            <a:chExt cx="1446212" cy="527050"/>
          </a:xfrm>
        </p:grpSpPr>
        <p:sp>
          <p:nvSpPr>
            <p:cNvPr id="14382" name="Shape 91"/>
            <p:cNvSpPr>
              <a:spLocks noChangeArrowheads="1"/>
            </p:cNvSpPr>
            <p:nvPr/>
          </p:nvSpPr>
          <p:spPr bwMode="auto">
            <a:xfrm>
              <a:off x="4741863" y="3089275"/>
              <a:ext cx="615950" cy="141288"/>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83" name="Shape 110"/>
            <p:cNvSpPr txBox="1">
              <a:spLocks noChangeArrowheads="1"/>
            </p:cNvSpPr>
            <p:nvPr/>
          </p:nvSpPr>
          <p:spPr bwMode="auto">
            <a:xfrm>
              <a:off x="5226050" y="3241675"/>
              <a:ext cx="9620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Post</a:t>
              </a:r>
            </a:p>
            <a:p>
              <a:pPr>
                <a:spcBef>
                  <a:spcPct val="0"/>
                </a:spcBef>
                <a:buFontTx/>
                <a:buNone/>
              </a:pPr>
              <a:endParaRPr lang="zh-CN" altLang="zh-CN" sz="1800">
                <a:solidFill>
                  <a:srgbClr val="FF0000"/>
                </a:solidFill>
                <a:latin typeface="Arial" panose="020B0604020202020204" pitchFamily="34" charset="0"/>
              </a:endParaRPr>
            </a:p>
          </p:txBody>
        </p:sp>
      </p:grpSp>
      <p:grpSp>
        <p:nvGrpSpPr>
          <p:cNvPr id="14" name="组合 13"/>
          <p:cNvGrpSpPr>
            <a:grpSpLocks/>
          </p:cNvGrpSpPr>
          <p:nvPr/>
        </p:nvGrpSpPr>
        <p:grpSpPr bwMode="auto">
          <a:xfrm>
            <a:off x="5681663" y="5156200"/>
            <a:ext cx="1025525" cy="614363"/>
            <a:chOff x="4386263" y="4703763"/>
            <a:chExt cx="1025525" cy="614362"/>
          </a:xfrm>
        </p:grpSpPr>
        <p:sp>
          <p:nvSpPr>
            <p:cNvPr id="14380" name="Shape 69"/>
            <p:cNvSpPr>
              <a:spLocks noChangeArrowheads="1"/>
            </p:cNvSpPr>
            <p:nvPr/>
          </p:nvSpPr>
          <p:spPr bwMode="auto">
            <a:xfrm>
              <a:off x="4689475" y="5159375"/>
              <a:ext cx="722313" cy="158750"/>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81" name="Shape 111"/>
            <p:cNvSpPr txBox="1">
              <a:spLocks noChangeArrowheads="1"/>
            </p:cNvSpPr>
            <p:nvPr/>
          </p:nvSpPr>
          <p:spPr bwMode="auto">
            <a:xfrm>
              <a:off x="4386263" y="4703763"/>
              <a:ext cx="9620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Search</a:t>
              </a:r>
            </a:p>
            <a:p>
              <a:pPr>
                <a:spcBef>
                  <a:spcPct val="0"/>
                </a:spcBef>
                <a:buFontTx/>
                <a:buNone/>
              </a:pPr>
              <a:endParaRPr lang="zh-CN" altLang="zh-CN" sz="1800">
                <a:solidFill>
                  <a:srgbClr val="FF0000"/>
                </a:solidFill>
                <a:latin typeface="Arial" panose="020B0604020202020204" pitchFamily="34" charset="0"/>
              </a:endParaRPr>
            </a:p>
          </p:txBody>
        </p:sp>
      </p:grpSp>
      <p:grpSp>
        <p:nvGrpSpPr>
          <p:cNvPr id="12" name="组合 11"/>
          <p:cNvGrpSpPr>
            <a:grpSpLocks/>
          </p:cNvGrpSpPr>
          <p:nvPr/>
        </p:nvGrpSpPr>
        <p:grpSpPr bwMode="auto">
          <a:xfrm>
            <a:off x="6642100" y="1060450"/>
            <a:ext cx="1481138" cy="754063"/>
            <a:chOff x="5738813" y="4703763"/>
            <a:chExt cx="1481137" cy="754062"/>
          </a:xfrm>
        </p:grpSpPr>
        <p:sp>
          <p:nvSpPr>
            <p:cNvPr id="14378" name="Shape 94"/>
            <p:cNvSpPr>
              <a:spLocks noChangeArrowheads="1"/>
            </p:cNvSpPr>
            <p:nvPr/>
          </p:nvSpPr>
          <p:spPr bwMode="auto">
            <a:xfrm>
              <a:off x="6002338" y="5019675"/>
              <a:ext cx="434975" cy="438150"/>
            </a:xfrm>
            <a:prstGeom prst="ellipse">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79" name="Shape 112"/>
            <p:cNvSpPr txBox="1">
              <a:spLocks noChangeArrowheads="1"/>
            </p:cNvSpPr>
            <p:nvPr/>
          </p:nvSpPr>
          <p:spPr bwMode="auto">
            <a:xfrm>
              <a:off x="5738813" y="4703763"/>
              <a:ext cx="14811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Serialization</a:t>
              </a:r>
            </a:p>
          </p:txBody>
        </p:sp>
      </p:grpSp>
      <p:grpSp>
        <p:nvGrpSpPr>
          <p:cNvPr id="13" name="组合 12"/>
          <p:cNvGrpSpPr>
            <a:grpSpLocks/>
          </p:cNvGrpSpPr>
          <p:nvPr/>
        </p:nvGrpSpPr>
        <p:grpSpPr bwMode="auto">
          <a:xfrm>
            <a:off x="7416800" y="5772150"/>
            <a:ext cx="962025" cy="603250"/>
            <a:chOff x="7340552" y="5159375"/>
            <a:chExt cx="962025" cy="603299"/>
          </a:xfrm>
        </p:grpSpPr>
        <p:sp>
          <p:nvSpPr>
            <p:cNvPr id="14376" name="Shape 95"/>
            <p:cNvSpPr>
              <a:spLocks noChangeArrowheads="1"/>
            </p:cNvSpPr>
            <p:nvPr/>
          </p:nvSpPr>
          <p:spPr bwMode="auto">
            <a:xfrm>
              <a:off x="7377113" y="5159375"/>
              <a:ext cx="720725" cy="158750"/>
            </a:xfrm>
            <a:prstGeom prst="rect">
              <a:avLst/>
            </a:prstGeom>
            <a:solidFill>
              <a:schemeClr val="bg2"/>
            </a:solidFill>
            <a:ln w="19050">
              <a:solidFill>
                <a:schemeClr val="tx2"/>
              </a:solidFill>
              <a:round/>
              <a:headEnd/>
              <a:tailEnd/>
            </a:ln>
          </p:spPr>
          <p:txBody>
            <a:bodyPr lIns="91425" tIns="91425" rIns="91425" bIns="91425"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1800">
                <a:latin typeface="Arial" panose="020B0604020202020204" pitchFamily="34" charset="0"/>
              </a:endParaRPr>
            </a:p>
          </p:txBody>
        </p:sp>
        <p:sp>
          <p:nvSpPr>
            <p:cNvPr id="14377" name="Shape 113"/>
            <p:cNvSpPr txBox="1">
              <a:spLocks noChangeArrowheads="1"/>
            </p:cNvSpPr>
            <p:nvPr/>
          </p:nvSpPr>
          <p:spPr bwMode="auto">
            <a:xfrm>
              <a:off x="7340552" y="5388024"/>
              <a:ext cx="9620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zh-CN" sz="1800">
                  <a:solidFill>
                    <a:srgbClr val="FF0000"/>
                  </a:solidFill>
                  <a:latin typeface="Arial" panose="020B0604020202020204" pitchFamily="34" charset="0"/>
                </a:rPr>
                <a:t>UI</a:t>
              </a:r>
            </a:p>
            <a:p>
              <a:pPr>
                <a:spcBef>
                  <a:spcPct val="0"/>
                </a:spcBef>
                <a:buFontTx/>
                <a:buNone/>
              </a:pPr>
              <a:endParaRPr lang="zh-CN" altLang="zh-CN" sz="1800">
                <a:solidFill>
                  <a:srgbClr val="FF0000"/>
                </a:solidFill>
                <a:latin typeface="Arial" panose="020B0604020202020204" pitchFamily="34" charset="0"/>
              </a:endParaRPr>
            </a:p>
          </p:txBody>
        </p:sp>
      </p:grpSp>
      <p:cxnSp>
        <p:nvCxnSpPr>
          <p:cNvPr id="110" name="直接箭头连接符 109"/>
          <p:cNvCxnSpPr/>
          <p:nvPr/>
        </p:nvCxnSpPr>
        <p:spPr>
          <a:xfrm flipV="1">
            <a:off x="1300163" y="1966913"/>
            <a:ext cx="1058862" cy="100806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flipV="1">
            <a:off x="2520950" y="1978025"/>
            <a:ext cx="254000" cy="9699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4356100" y="5194300"/>
            <a:ext cx="0" cy="6143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4718050" y="4724400"/>
            <a:ext cx="48895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999163" y="4711700"/>
            <a:ext cx="611187" cy="1270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7092950" y="4724400"/>
            <a:ext cx="598488"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flipH="1" flipV="1">
            <a:off x="1284288" y="3502025"/>
            <a:ext cx="773112" cy="7921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flipV="1">
            <a:off x="2181225" y="3440113"/>
            <a:ext cx="476250" cy="85407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flipV="1">
            <a:off x="4356100" y="3860800"/>
            <a:ext cx="0" cy="5572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flipH="1" flipV="1">
            <a:off x="2374900" y="4570413"/>
            <a:ext cx="1393825" cy="23653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4356100" y="3017838"/>
            <a:ext cx="9525" cy="64452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H="1" flipV="1">
            <a:off x="4356100" y="1978025"/>
            <a:ext cx="0" cy="57467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flipV="1">
            <a:off x="2505075" y="1330325"/>
            <a:ext cx="561975" cy="3222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p:nvPr/>
        </p:nvCxnSpPr>
        <p:spPr>
          <a:xfrm flipH="1" flipV="1">
            <a:off x="3557588" y="1349375"/>
            <a:ext cx="676275" cy="37147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3629025" y="1123950"/>
            <a:ext cx="692150" cy="1746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V="1">
            <a:off x="5064125" y="1120775"/>
            <a:ext cx="684213" cy="793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4483100" y="3289300"/>
            <a:ext cx="936625" cy="12684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V="1">
            <a:off x="5524500" y="1376363"/>
            <a:ext cx="482600" cy="164147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flipV="1">
            <a:off x="6299200" y="1100138"/>
            <a:ext cx="84455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Users\helius\AppData\Roaming\Fetion\temp\c0ec4d90065732b7fd8f1acc156ce0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8503" y="1960563"/>
            <a:ext cx="2943225" cy="3238501"/>
          </a:xfrm>
          <a:prstGeom prst="rect">
            <a:avLst/>
          </a:prstGeom>
          <a:solidFill>
            <a:schemeClr val="bg1"/>
          </a:solidFill>
        </p:spPr>
      </p:pic>
    </p:spTree>
    <p:extLst>
      <p:ext uri="{BB962C8B-B14F-4D97-AF65-F5344CB8AC3E}">
        <p14:creationId xmlns:p14="http://schemas.microsoft.com/office/powerpoint/2010/main" val="349952948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4359"/>
                                        </p:tgtEl>
                                        <p:attrNameLst>
                                          <p:attrName>style.visibility</p:attrName>
                                        </p:attrNameLst>
                                      </p:cBhvr>
                                      <p:to>
                                        <p:strVal val="visible"/>
                                      </p:to>
                                    </p:set>
                                    <p:animEffect transition="in" filter="fade">
                                      <p:cBhvr>
                                        <p:cTn id="7" dur="500"/>
                                        <p:tgtEl>
                                          <p:spTgt spid="1435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4358"/>
                                        </p:tgtEl>
                                        <p:attrNameLst>
                                          <p:attrName>style.visibility</p:attrName>
                                        </p:attrNameLst>
                                      </p:cBhvr>
                                      <p:to>
                                        <p:strVal val="visible"/>
                                      </p:to>
                                    </p:set>
                                    <p:animEffect transition="in" filter="fade">
                                      <p:cBhvr>
                                        <p:cTn id="10" dur="500"/>
                                        <p:tgtEl>
                                          <p:spTgt spid="143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59"/>
                                        </p:tgtEl>
                                        <p:attrNameLst>
                                          <p:attrName>style.visibility</p:attrName>
                                        </p:attrNameLst>
                                      </p:cBhvr>
                                      <p:to>
                                        <p:strVal val="visible"/>
                                      </p:to>
                                    </p:set>
                                    <p:animEffect transition="in" filter="fade">
                                      <p:cBhvr>
                                        <p:cTn id="13" dur="500"/>
                                        <p:tgtEl>
                                          <p:spTgt spid="1435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00"/>
                                        <p:tgtEl>
                                          <p:spTgt spid="11"/>
                                        </p:tgtEl>
                                      </p:cBhvr>
                                    </p:animEffect>
                                  </p:childTnLst>
                                </p:cTn>
                              </p:par>
                              <p:par>
                                <p:cTn id="19" presetID="10" presetClass="entr" presetSubtype="0" fill="hold" nodeType="withEffect">
                                  <p:stCondLst>
                                    <p:cond delay="2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700"/>
                                        <p:tgtEl>
                                          <p:spTgt spid="10"/>
                                        </p:tgtEl>
                                      </p:cBhvr>
                                    </p:animEffect>
                                  </p:childTnLst>
                                </p:cTn>
                              </p:par>
                              <p:par>
                                <p:cTn id="22" presetID="10" presetClass="entr" presetSubtype="0" fill="hold" nodeType="withEffect">
                                  <p:stCondLst>
                                    <p:cond delay="4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900"/>
                                        <p:tgtEl>
                                          <p:spTgt spid="9"/>
                                        </p:tgtEl>
                                      </p:cBhvr>
                                    </p:animEffect>
                                  </p:childTnLst>
                                </p:cTn>
                              </p:par>
                              <p:par>
                                <p:cTn id="25" presetID="10" presetClass="entr" presetSubtype="0" fill="hold" nodeType="withEffect">
                                  <p:stCondLst>
                                    <p:cond delay="2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300"/>
                                        <p:tgtEl>
                                          <p:spTgt spid="5"/>
                                        </p:tgtEl>
                                      </p:cBhvr>
                                    </p:animEffect>
                                  </p:childTnLst>
                                </p:cTn>
                              </p:par>
                              <p:par>
                                <p:cTn id="28" presetID="10" presetClass="entr" presetSubtype="0" fill="hold" nodeType="withEffect">
                                  <p:stCondLst>
                                    <p:cond delay="40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500"/>
                                        <p:tgtEl>
                                          <p:spTgt spid="6"/>
                                        </p:tgtEl>
                                      </p:cBhvr>
                                    </p:animEffect>
                                  </p:childTnLst>
                                </p:cTn>
                              </p:par>
                              <p:par>
                                <p:cTn id="31" presetID="10" presetClass="entr" presetSubtype="0" fill="hold" nodeType="withEffect">
                                  <p:stCondLst>
                                    <p:cond delay="6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200"/>
                                        <p:tgtEl>
                                          <p:spTgt spid="7"/>
                                        </p:tgtEl>
                                      </p:cBhvr>
                                    </p:animEffect>
                                  </p:childTnLst>
                                </p:cTn>
                              </p:par>
                              <p:par>
                                <p:cTn id="34" presetID="10" presetClass="entr" presetSubtype="0" fill="hold" nodeType="withEffect">
                                  <p:stCondLst>
                                    <p:cond delay="8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400"/>
                                        <p:tgtEl>
                                          <p:spTgt spid="8"/>
                                        </p:tgtEl>
                                      </p:cBhvr>
                                    </p:animEffect>
                                  </p:childTnLst>
                                </p:cTn>
                              </p:par>
                              <p:par>
                                <p:cTn id="37" presetID="10" presetClass="entr" presetSubtype="0" fill="hold" nodeType="withEffect">
                                  <p:stCondLst>
                                    <p:cond delay="5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200"/>
                                        <p:tgtEl>
                                          <p:spTgt spid="13"/>
                                        </p:tgtEl>
                                      </p:cBhvr>
                                    </p:animEffect>
                                  </p:childTnLst>
                                </p:cTn>
                              </p:par>
                              <p:par>
                                <p:cTn id="40" presetID="10" presetClass="entr" presetSubtype="0" fill="hold" nodeType="withEffect">
                                  <p:stCondLst>
                                    <p:cond delay="70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900"/>
                                        <p:tgtEl>
                                          <p:spTgt spid="12"/>
                                        </p:tgtEl>
                                      </p:cBhvr>
                                    </p:animEffect>
                                  </p:childTnLst>
                                </p:cTn>
                              </p:par>
                              <p:par>
                                <p:cTn id="43" presetID="10" presetClass="entr" presetSubtype="0" fill="hold" nodeType="withEffect">
                                  <p:stCondLst>
                                    <p:cond delay="80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700"/>
                                        <p:tgtEl>
                                          <p:spTgt spid="14"/>
                                        </p:tgtEl>
                                      </p:cBhvr>
                                    </p:animEffect>
                                  </p:childTnLst>
                                </p:cTn>
                              </p:par>
                              <p:par>
                                <p:cTn id="46" presetID="10" presetClass="entr" presetSubtype="0" fill="hold" nodeType="withEffect">
                                  <p:stCondLst>
                                    <p:cond delay="100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2000"/>
                                        <p:tgtEl>
                                          <p:spTgt spid="15"/>
                                        </p:tgtEl>
                                      </p:cBhvr>
                                    </p:animEffect>
                                  </p:childTnLst>
                                </p:cTn>
                              </p:par>
                              <p:par>
                                <p:cTn id="49" presetID="10" presetClass="entr" presetSubtype="0" fill="hold" nodeType="withEffect">
                                  <p:stCondLst>
                                    <p:cond delay="90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100"/>
                                        <p:tgtEl>
                                          <p:spTgt spid="16"/>
                                        </p:tgtEl>
                                      </p:cBhvr>
                                    </p:animEffect>
                                  </p:childTnLst>
                                </p:cTn>
                              </p:par>
                              <p:par>
                                <p:cTn id="52" presetID="10" presetClass="entr" presetSubtype="0" fill="hold" nodeType="withEffect">
                                  <p:stCondLst>
                                    <p:cond delay="8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2200"/>
                                        <p:tgtEl>
                                          <p:spTgt spid="17"/>
                                        </p:tgtEl>
                                      </p:cBhvr>
                                    </p:animEffect>
                                  </p:childTnLst>
                                </p:cTn>
                              </p:par>
                              <p:par>
                                <p:cTn id="55" presetID="10" presetClass="entr" presetSubtype="0" fill="hold" grpId="0" nodeType="withEffect">
                                  <p:stCondLst>
                                    <p:cond delay="1100"/>
                                  </p:stCondLst>
                                  <p:childTnLst>
                                    <p:set>
                                      <p:cBhvr>
                                        <p:cTn id="56" dur="1" fill="hold">
                                          <p:stCondLst>
                                            <p:cond delay="0"/>
                                          </p:stCondLst>
                                        </p:cTn>
                                        <p:tgtEl>
                                          <p:spTgt spid="14343"/>
                                        </p:tgtEl>
                                        <p:attrNameLst>
                                          <p:attrName>style.visibility</p:attrName>
                                        </p:attrNameLst>
                                      </p:cBhvr>
                                      <p:to>
                                        <p:strVal val="visible"/>
                                      </p:to>
                                    </p:set>
                                    <p:animEffect transition="in" filter="fade">
                                      <p:cBhvr>
                                        <p:cTn id="57" dur="1500"/>
                                        <p:tgtEl>
                                          <p:spTgt spid="1434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02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1026"/>
                                        </p:tgtEl>
                                      </p:cBhvr>
                                    </p:animEffect>
                                    <p:set>
                                      <p:cBhvr>
                                        <p:cTn id="66" dur="1" fill="hold">
                                          <p:stCondLst>
                                            <p:cond delay="499"/>
                                          </p:stCondLst>
                                        </p:cTn>
                                        <p:tgtEl>
                                          <p:spTgt spid="1026"/>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grpId="0" nodeType="clickEffect">
                                  <p:stCondLst>
                                    <p:cond delay="0"/>
                                  </p:stCondLst>
                                  <p:childTnLst>
                                    <p:animMotion origin="layout" path="M 3.05556E-6 3.7037E-7 L -0.24931 -0.03403 " pathEditMode="relative" rAng="0" ptsTypes="AA">
                                      <p:cBhvr>
                                        <p:cTn id="70" dur="2000" fill="hold"/>
                                        <p:tgtEl>
                                          <p:spTgt spid="14344"/>
                                        </p:tgtEl>
                                        <p:attrNameLst>
                                          <p:attrName>ppt_x</p:attrName>
                                          <p:attrName>ppt_y</p:attrName>
                                        </p:attrNameLst>
                                      </p:cBhvr>
                                      <p:rCtr x="-12465" y="-1713"/>
                                    </p:animMotion>
                                  </p:childTnLst>
                                </p:cTn>
                              </p:par>
                              <p:par>
                                <p:cTn id="71" presetID="0" presetClass="path" presetSubtype="0" accel="50000" decel="50000" fill="hold" grpId="0" nodeType="withEffect">
                                  <p:stCondLst>
                                    <p:cond delay="0"/>
                                  </p:stCondLst>
                                  <p:childTnLst>
                                    <p:animMotion origin="layout" path="M -8.33333E-7 -4.44444E-6 L -0.28194 -0.02893 " pathEditMode="relative" rAng="0" ptsTypes="AA">
                                      <p:cBhvr>
                                        <p:cTn id="72" dur="2000" fill="hold"/>
                                        <p:tgtEl>
                                          <p:spTgt spid="14358"/>
                                        </p:tgtEl>
                                        <p:attrNameLst>
                                          <p:attrName>ppt_x</p:attrName>
                                          <p:attrName>ppt_y</p:attrName>
                                        </p:attrNameLst>
                                      </p:cBhvr>
                                      <p:rCtr x="-14097" y="-1458"/>
                                    </p:animMotion>
                                  </p:childTnLst>
                                </p:cTn>
                              </p:par>
                              <p:par>
                                <p:cTn id="73" presetID="0" presetClass="path" presetSubtype="0" accel="50000" decel="50000" fill="hold" grpId="1" nodeType="withEffect">
                                  <p:stCondLst>
                                    <p:cond delay="0"/>
                                  </p:stCondLst>
                                  <p:childTnLst>
                                    <p:animMotion origin="layout" path="M 1.66667E-6 -3.7037E-7 L -0.21181 0.01435 " pathEditMode="relative" rAng="0" ptsTypes="AA">
                                      <p:cBhvr>
                                        <p:cTn id="74" dur="2000" fill="hold"/>
                                        <p:tgtEl>
                                          <p:spTgt spid="14359"/>
                                        </p:tgtEl>
                                        <p:attrNameLst>
                                          <p:attrName>ppt_x</p:attrName>
                                          <p:attrName>ppt_y</p:attrName>
                                        </p:attrNameLst>
                                      </p:cBhvr>
                                      <p:rCtr x="-10243" y="463"/>
                                    </p:animMotion>
                                  </p:childTnLst>
                                </p:cTn>
                              </p:par>
                              <p:par>
                                <p:cTn id="75" presetID="0" presetClass="path" presetSubtype="0" accel="50000" decel="50000" fill="hold" grpId="0" nodeType="withEffect">
                                  <p:stCondLst>
                                    <p:cond delay="0"/>
                                  </p:stCondLst>
                                  <p:childTnLst>
                                    <p:animMotion origin="layout" path="M -2.77778E-7 2.22222E-6 L -0.20121 -0.03449 " pathEditMode="relative" rAng="0" ptsTypes="AA">
                                      <p:cBhvr>
                                        <p:cTn id="76" dur="2000" fill="hold"/>
                                        <p:tgtEl>
                                          <p:spTgt spid="14345"/>
                                        </p:tgtEl>
                                        <p:attrNameLst>
                                          <p:attrName>ppt_x</p:attrName>
                                          <p:attrName>ppt_y</p:attrName>
                                        </p:attrNameLst>
                                      </p:cBhvr>
                                      <p:rCtr x="-10069" y="-1736"/>
                                    </p:animMotion>
                                  </p:childTnLst>
                                </p:cTn>
                              </p:par>
                              <p:par>
                                <p:cTn id="77" presetID="0" presetClass="path" presetSubtype="0" accel="50000" decel="50000" fill="hold" nodeType="withEffect">
                                  <p:stCondLst>
                                    <p:cond delay="0"/>
                                  </p:stCondLst>
                                  <p:childTnLst>
                                    <p:animMotion origin="layout" path="M -2.22222E-6 -1.48148E-6 L 0.25243 0.07546 " pathEditMode="relative" rAng="0" ptsTypes="AA">
                                      <p:cBhvr>
                                        <p:cTn id="78" dur="2000" fill="hold"/>
                                        <p:tgtEl>
                                          <p:spTgt spid="15"/>
                                        </p:tgtEl>
                                        <p:attrNameLst>
                                          <p:attrName>ppt_x</p:attrName>
                                          <p:attrName>ppt_y</p:attrName>
                                        </p:attrNameLst>
                                      </p:cBhvr>
                                      <p:rCtr x="12812" y="3773"/>
                                    </p:animMotion>
                                  </p:childTnLst>
                                </p:cTn>
                              </p:par>
                              <p:par>
                                <p:cTn id="79" presetID="0" presetClass="path" presetSubtype="0" accel="50000" decel="50000" fill="hold" nodeType="withEffect">
                                  <p:stCondLst>
                                    <p:cond delay="0"/>
                                  </p:stCondLst>
                                  <p:childTnLst>
                                    <p:animMotion origin="layout" path="M -3.05556E-6 -1.48148E-6 L 0.23334 0.31829 " pathEditMode="relative" rAng="0" ptsTypes="AA">
                                      <p:cBhvr>
                                        <p:cTn id="80" dur="2000" fill="hold"/>
                                        <p:tgtEl>
                                          <p:spTgt spid="16"/>
                                        </p:tgtEl>
                                        <p:attrNameLst>
                                          <p:attrName>ppt_x</p:attrName>
                                          <p:attrName>ppt_y</p:attrName>
                                        </p:attrNameLst>
                                      </p:cBhvr>
                                      <p:rCtr x="11788" y="16111"/>
                                    </p:animMotion>
                                  </p:childTnLst>
                                </p:cTn>
                              </p:par>
                              <p:par>
                                <p:cTn id="81" presetID="0" presetClass="path" presetSubtype="0" accel="50000" decel="50000" fill="hold" grpId="1" nodeType="withEffect">
                                  <p:stCondLst>
                                    <p:cond delay="0"/>
                                  </p:stCondLst>
                                  <p:childTnLst>
                                    <p:animMotion origin="layout" path="M 0 0 L -0.51736 0 " pathEditMode="relative" ptsTypes="AA">
                                      <p:cBhvr>
                                        <p:cTn id="82" dur="2000" fill="hold"/>
                                        <p:tgtEl>
                                          <p:spTgt spid="14343"/>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5.55556E-7 2.22222E-6 L -0.07812 -0.13797 " pathEditMode="relative" rAng="0" ptsTypes="AA">
                                      <p:cBhvr>
                                        <p:cTn id="84" dur="2000" fill="hold"/>
                                        <p:tgtEl>
                                          <p:spTgt spid="14"/>
                                        </p:tgtEl>
                                        <p:attrNameLst>
                                          <p:attrName>ppt_x</p:attrName>
                                          <p:attrName>ppt_y</p:attrName>
                                        </p:attrNameLst>
                                      </p:cBhvr>
                                      <p:rCtr x="-3906" y="-6898"/>
                                    </p:animMotion>
                                  </p:childTnLst>
                                </p:cTn>
                              </p:par>
                              <p:par>
                                <p:cTn id="85" presetID="0" presetClass="path" presetSubtype="0" accel="50000" decel="50000" fill="hold" nodeType="withEffect">
                                  <p:stCondLst>
                                    <p:cond delay="0"/>
                                  </p:stCondLst>
                                  <p:childTnLst>
                                    <p:animMotion origin="layout" path="M 3.88889E-6 4.44444E-6 L -0.0316 0.45857 " pathEditMode="relative" rAng="0" ptsTypes="AA">
                                      <p:cBhvr>
                                        <p:cTn id="86" dur="2000" fill="hold"/>
                                        <p:tgtEl>
                                          <p:spTgt spid="12"/>
                                        </p:tgtEl>
                                        <p:attrNameLst>
                                          <p:attrName>ppt_x</p:attrName>
                                          <p:attrName>ppt_y</p:attrName>
                                        </p:attrNameLst>
                                      </p:cBhvr>
                                      <p:rCtr x="-1615" y="22500"/>
                                    </p:animMotion>
                                  </p:childTnLst>
                                </p:cTn>
                              </p:par>
                              <p:par>
                                <p:cTn id="87" presetID="0" presetClass="path" presetSubtype="0" accel="50000" decel="50000" fill="hold" nodeType="withEffect">
                                  <p:stCondLst>
                                    <p:cond delay="0"/>
                                  </p:stCondLst>
                                  <p:childTnLst>
                                    <p:animMotion origin="layout" path="M -0.00018 0.00324 L 0.0302 -0.16134 " pathEditMode="relative" rAng="0" ptsTypes="AA">
                                      <p:cBhvr>
                                        <p:cTn id="88" dur="2000" fill="hold"/>
                                        <p:tgtEl>
                                          <p:spTgt spid="13"/>
                                        </p:tgtEl>
                                        <p:attrNameLst>
                                          <p:attrName>ppt_x</p:attrName>
                                          <p:attrName>ppt_y</p:attrName>
                                        </p:attrNameLst>
                                      </p:cBhvr>
                                      <p:rCtr x="1510" y="-8241"/>
                                    </p:animMotion>
                                  </p:childTnLst>
                                </p:cTn>
                              </p:par>
                              <p:par>
                                <p:cTn id="89" presetID="0" presetClass="path" presetSubtype="0" accel="50000" decel="50000" fill="hold" nodeType="withEffect">
                                  <p:stCondLst>
                                    <p:cond delay="0"/>
                                  </p:stCondLst>
                                  <p:childTnLst>
                                    <p:animMotion origin="layout" path="M -2.5E-6 4.81481E-6 L 0.00139 -0.16852 " pathEditMode="relative" rAng="0" ptsTypes="AA">
                                      <p:cBhvr>
                                        <p:cTn id="90" dur="2000" fill="hold"/>
                                        <p:tgtEl>
                                          <p:spTgt spid="17"/>
                                        </p:tgtEl>
                                        <p:attrNameLst>
                                          <p:attrName>ppt_x</p:attrName>
                                          <p:attrName>ppt_y</p:attrName>
                                        </p:attrNameLst>
                                      </p:cBhvr>
                                      <p:rCtr x="69" y="-8426"/>
                                    </p:animMotion>
                                  </p:childTnLst>
                                </p:cTn>
                              </p:par>
                              <p:par>
                                <p:cTn id="91" presetID="0" presetClass="path" presetSubtype="0" accel="50000" decel="50000" fill="hold" nodeType="withEffect">
                                  <p:stCondLst>
                                    <p:cond delay="0"/>
                                  </p:stCondLst>
                                  <p:childTnLst>
                                    <p:animMotion origin="layout" path="M -0.00208 -0.00024 L -0.2691 -0.06528 " pathEditMode="relative" rAng="0" ptsTypes="AA">
                                      <p:cBhvr>
                                        <p:cTn id="92" dur="2000" fill="hold"/>
                                        <p:tgtEl>
                                          <p:spTgt spid="10"/>
                                        </p:tgtEl>
                                        <p:attrNameLst>
                                          <p:attrName>ppt_x</p:attrName>
                                          <p:attrName>ppt_y</p:attrName>
                                        </p:attrNameLst>
                                      </p:cBhvr>
                                      <p:rCtr x="-13351" y="-3264"/>
                                    </p:animMotion>
                                  </p:childTnLst>
                                </p:cTn>
                              </p:par>
                              <p:par>
                                <p:cTn id="93" presetID="0" presetClass="path" presetSubtype="0" accel="50000" decel="50000" fill="hold" nodeType="withEffect">
                                  <p:stCondLst>
                                    <p:cond delay="0"/>
                                  </p:stCondLst>
                                  <p:childTnLst>
                                    <p:animMotion origin="layout" path="M -2.22222E-6 -2.59259E-6 L 0.1441 -0.38518 " pathEditMode="relative" rAng="0" ptsTypes="AA">
                                      <p:cBhvr>
                                        <p:cTn id="94" dur="2000" fill="hold"/>
                                        <p:tgtEl>
                                          <p:spTgt spid="9"/>
                                        </p:tgtEl>
                                        <p:attrNameLst>
                                          <p:attrName>ppt_x</p:attrName>
                                          <p:attrName>ppt_y</p:attrName>
                                        </p:attrNameLst>
                                      </p:cBhvr>
                                      <p:rCtr x="7205" y="-19259"/>
                                    </p:animMotion>
                                  </p:childTnLst>
                                </p:cTn>
                              </p:par>
                              <p:par>
                                <p:cTn id="95" presetID="0" presetClass="path" presetSubtype="0" accel="50000" decel="50000" fill="hold" nodeType="withEffect">
                                  <p:stCondLst>
                                    <p:cond delay="0"/>
                                  </p:stCondLst>
                                  <p:childTnLst>
                                    <p:animMotion origin="layout" path="M -0.00277 1.11111E-6 L -0.19322 -0.21597 " pathEditMode="relative" ptsTypes="AA">
                                      <p:cBhvr>
                                        <p:cTn id="96" dur="2000" fill="hold"/>
                                        <p:tgtEl>
                                          <p:spTgt spid="5"/>
                                        </p:tgtEl>
                                        <p:attrNameLst>
                                          <p:attrName>ppt_x</p:attrName>
                                          <p:attrName>ppt_y</p:attrName>
                                        </p:attrNameLst>
                                      </p:cBhvr>
                                    </p:animMotion>
                                  </p:childTnLst>
                                </p:cTn>
                              </p:par>
                              <p:par>
                                <p:cTn id="97" presetID="0" presetClass="path" presetSubtype="0" accel="50000" decel="50000" fill="hold" nodeType="withEffect">
                                  <p:stCondLst>
                                    <p:cond delay="0"/>
                                  </p:stCondLst>
                                  <p:childTnLst>
                                    <p:animMotion origin="layout" path="M -2.22222E-6 7.40741E-7 L 0.16042 -0.06273 " pathEditMode="relative" rAng="0" ptsTypes="AA">
                                      <p:cBhvr>
                                        <p:cTn id="98" dur="2000" fill="hold"/>
                                        <p:tgtEl>
                                          <p:spTgt spid="6"/>
                                        </p:tgtEl>
                                        <p:attrNameLst>
                                          <p:attrName>ppt_x</p:attrName>
                                          <p:attrName>ppt_y</p:attrName>
                                        </p:attrNameLst>
                                      </p:cBhvr>
                                      <p:rCtr x="7795" y="-3218"/>
                                    </p:animMotion>
                                  </p:childTnLst>
                                </p:cTn>
                              </p:par>
                              <p:par>
                                <p:cTn id="99" presetID="0" presetClass="path" presetSubtype="0" accel="50000" decel="50000" fill="hold" nodeType="withEffect">
                                  <p:stCondLst>
                                    <p:cond delay="0"/>
                                  </p:stCondLst>
                                  <p:childTnLst>
                                    <p:animMotion origin="layout" path="M -4.72222E-6 7.40741E-7 L 0.02743 0.28356 " pathEditMode="relative" rAng="0" ptsTypes="AA">
                                      <p:cBhvr>
                                        <p:cTn id="100" dur="2000" fill="hold"/>
                                        <p:tgtEl>
                                          <p:spTgt spid="11"/>
                                        </p:tgtEl>
                                        <p:attrNameLst>
                                          <p:attrName>ppt_x</p:attrName>
                                          <p:attrName>ppt_y</p:attrName>
                                        </p:attrNameLst>
                                      </p:cBhvr>
                                      <p:rCtr x="1441" y="14005"/>
                                    </p:animMotion>
                                  </p:childTnLst>
                                </p:cTn>
                              </p:par>
                              <p:par>
                                <p:cTn id="101" presetID="0" presetClass="path" presetSubtype="0" accel="50000" decel="50000" fill="hold" nodeType="withEffect">
                                  <p:stCondLst>
                                    <p:cond delay="0"/>
                                  </p:stCondLst>
                                  <p:childTnLst>
                                    <p:animMotion origin="layout" path="M -3.05556E-6 -7.40741E-7 L -0.04948 -0.19236 " pathEditMode="relative" rAng="0" ptsTypes="AA">
                                      <p:cBhvr>
                                        <p:cTn id="102" dur="2000" fill="hold"/>
                                        <p:tgtEl>
                                          <p:spTgt spid="7"/>
                                        </p:tgtEl>
                                        <p:attrNameLst>
                                          <p:attrName>ppt_x</p:attrName>
                                          <p:attrName>ppt_y</p:attrName>
                                        </p:attrNameLst>
                                      </p:cBhvr>
                                      <p:rCtr x="-2569" y="-10116"/>
                                    </p:animMotion>
                                  </p:childTnLst>
                                </p:cTn>
                              </p:par>
                              <p:par>
                                <p:cTn id="103" presetID="0" presetClass="path" presetSubtype="0" accel="50000" decel="50000" fill="hold" nodeType="withEffect">
                                  <p:stCondLst>
                                    <p:cond delay="0"/>
                                  </p:stCondLst>
                                  <p:childTnLst>
                                    <p:animMotion origin="layout" path="M -1.94444E-6 -2.22222E-6 L -0.05452 -0.24537 " pathEditMode="relative" rAng="0" ptsTypes="AA">
                                      <p:cBhvr>
                                        <p:cTn id="104" dur="2000" fill="hold"/>
                                        <p:tgtEl>
                                          <p:spTgt spid="8"/>
                                        </p:tgtEl>
                                        <p:attrNameLst>
                                          <p:attrName>ppt_x</p:attrName>
                                          <p:attrName>ppt_y</p:attrName>
                                        </p:attrNameLst>
                                      </p:cBhvr>
                                      <p:rCtr x="-2743" y="-11991"/>
                                    </p:animMotion>
                                  </p:childTnLst>
                                </p:cTn>
                              </p:par>
                            </p:childTnLst>
                          </p:cTn>
                        </p:par>
                        <p:par>
                          <p:cTn id="105" fill="hold" nodeType="afterGroup">
                            <p:stCondLst>
                              <p:cond delay="2000"/>
                            </p:stCondLst>
                            <p:childTnLst>
                              <p:par>
                                <p:cTn id="106" presetID="10" presetClass="entr" presetSubtype="0" fill="hold" nodeType="afterEffect">
                                  <p:stCondLst>
                                    <p:cond delay="0"/>
                                  </p:stCondLst>
                                  <p:childTnLst>
                                    <p:set>
                                      <p:cBhvr>
                                        <p:cTn id="107" dur="1" fill="hold">
                                          <p:stCondLst>
                                            <p:cond delay="0"/>
                                          </p:stCondLst>
                                        </p:cTn>
                                        <p:tgtEl>
                                          <p:spTgt spid="189"/>
                                        </p:tgtEl>
                                        <p:attrNameLst>
                                          <p:attrName>style.visibility</p:attrName>
                                        </p:attrNameLst>
                                      </p:cBhvr>
                                      <p:to>
                                        <p:strVal val="visible"/>
                                      </p:to>
                                    </p:set>
                                    <p:animEffect transition="in" filter="fade">
                                      <p:cBhvr>
                                        <p:cTn id="108" dur="500"/>
                                        <p:tgtEl>
                                          <p:spTgt spid="189"/>
                                        </p:tgtEl>
                                      </p:cBhvr>
                                    </p:animEffect>
                                  </p:childTnLst>
                                </p:cTn>
                              </p:par>
                              <p:par>
                                <p:cTn id="109" presetID="10" presetClass="entr" presetSubtype="0" fill="hold" nodeType="withEffect">
                                  <p:stCondLst>
                                    <p:cond delay="0"/>
                                  </p:stCondLst>
                                  <p:childTnLst>
                                    <p:set>
                                      <p:cBhvr>
                                        <p:cTn id="110" dur="1" fill="hold">
                                          <p:stCondLst>
                                            <p:cond delay="0"/>
                                          </p:stCondLst>
                                        </p:cTn>
                                        <p:tgtEl>
                                          <p:spTgt spid="179"/>
                                        </p:tgtEl>
                                        <p:attrNameLst>
                                          <p:attrName>style.visibility</p:attrName>
                                        </p:attrNameLst>
                                      </p:cBhvr>
                                      <p:to>
                                        <p:strVal val="visible"/>
                                      </p:to>
                                    </p:set>
                                    <p:animEffect transition="in" filter="fade">
                                      <p:cBhvr>
                                        <p:cTn id="111" dur="500"/>
                                        <p:tgtEl>
                                          <p:spTgt spid="179"/>
                                        </p:tgtEl>
                                      </p:cBhvr>
                                    </p:animEffect>
                                  </p:childTnLst>
                                </p:cTn>
                              </p:par>
                              <p:par>
                                <p:cTn id="112" presetID="10" presetClass="entr" presetSubtype="0" fill="hold" nodeType="withEffect">
                                  <p:stCondLst>
                                    <p:cond delay="0"/>
                                  </p:stCondLst>
                                  <p:childTnLst>
                                    <p:set>
                                      <p:cBhvr>
                                        <p:cTn id="113" dur="1" fill="hold">
                                          <p:stCondLst>
                                            <p:cond delay="0"/>
                                          </p:stCondLst>
                                        </p:cTn>
                                        <p:tgtEl>
                                          <p:spTgt spid="176"/>
                                        </p:tgtEl>
                                        <p:attrNameLst>
                                          <p:attrName>style.visibility</p:attrName>
                                        </p:attrNameLst>
                                      </p:cBhvr>
                                      <p:to>
                                        <p:strVal val="visible"/>
                                      </p:to>
                                    </p:set>
                                    <p:animEffect transition="in" filter="fade">
                                      <p:cBhvr>
                                        <p:cTn id="114" dur="500"/>
                                        <p:tgtEl>
                                          <p:spTgt spid="176"/>
                                        </p:tgtEl>
                                      </p:cBhvr>
                                    </p:animEffect>
                                  </p:childTnLst>
                                </p:cTn>
                              </p:par>
                              <p:par>
                                <p:cTn id="115" presetID="10" presetClass="entr" presetSubtype="0" fill="hold" nodeType="withEffect">
                                  <p:stCondLst>
                                    <p:cond delay="0"/>
                                  </p:stCondLst>
                                  <p:childTnLst>
                                    <p:set>
                                      <p:cBhvr>
                                        <p:cTn id="116" dur="1" fill="hold">
                                          <p:stCondLst>
                                            <p:cond delay="0"/>
                                          </p:stCondLst>
                                        </p:cTn>
                                        <p:tgtEl>
                                          <p:spTgt spid="164"/>
                                        </p:tgtEl>
                                        <p:attrNameLst>
                                          <p:attrName>style.visibility</p:attrName>
                                        </p:attrNameLst>
                                      </p:cBhvr>
                                      <p:to>
                                        <p:strVal val="visible"/>
                                      </p:to>
                                    </p:set>
                                    <p:animEffect transition="in" filter="fade">
                                      <p:cBhvr>
                                        <p:cTn id="117" dur="500"/>
                                        <p:tgtEl>
                                          <p:spTgt spid="164"/>
                                        </p:tgtEl>
                                      </p:cBhvr>
                                    </p:animEffect>
                                  </p:childTnLst>
                                </p:cTn>
                              </p:par>
                              <p:par>
                                <p:cTn id="118" presetID="10" presetClass="entr" presetSubtype="0" fill="hold" nodeType="withEffect">
                                  <p:stCondLst>
                                    <p:cond delay="0"/>
                                  </p:stCondLst>
                                  <p:childTnLst>
                                    <p:set>
                                      <p:cBhvr>
                                        <p:cTn id="119" dur="1" fill="hold">
                                          <p:stCondLst>
                                            <p:cond delay="0"/>
                                          </p:stCondLst>
                                        </p:cTn>
                                        <p:tgtEl>
                                          <p:spTgt spid="166"/>
                                        </p:tgtEl>
                                        <p:attrNameLst>
                                          <p:attrName>style.visibility</p:attrName>
                                        </p:attrNameLst>
                                      </p:cBhvr>
                                      <p:to>
                                        <p:strVal val="visible"/>
                                      </p:to>
                                    </p:set>
                                    <p:animEffect transition="in" filter="fade">
                                      <p:cBhvr>
                                        <p:cTn id="120" dur="500"/>
                                        <p:tgtEl>
                                          <p:spTgt spid="166"/>
                                        </p:tgtEl>
                                      </p:cBhvr>
                                    </p:animEffect>
                                  </p:childTnLst>
                                </p:cTn>
                              </p:par>
                              <p:par>
                                <p:cTn id="121" presetID="10" presetClass="entr" presetSubtype="0" fill="hold" nodeType="withEffect">
                                  <p:stCondLst>
                                    <p:cond delay="0"/>
                                  </p:stCondLst>
                                  <p:childTnLst>
                                    <p:set>
                                      <p:cBhvr>
                                        <p:cTn id="122" dur="1" fill="hold">
                                          <p:stCondLst>
                                            <p:cond delay="0"/>
                                          </p:stCondLst>
                                        </p:cTn>
                                        <p:tgtEl>
                                          <p:spTgt spid="110"/>
                                        </p:tgtEl>
                                        <p:attrNameLst>
                                          <p:attrName>style.visibility</p:attrName>
                                        </p:attrNameLst>
                                      </p:cBhvr>
                                      <p:to>
                                        <p:strVal val="visible"/>
                                      </p:to>
                                    </p:set>
                                    <p:animEffect transition="in" filter="fade">
                                      <p:cBhvr>
                                        <p:cTn id="123" dur="500"/>
                                        <p:tgtEl>
                                          <p:spTgt spid="110"/>
                                        </p:tgtEl>
                                      </p:cBhvr>
                                    </p:animEffect>
                                  </p:childTnLst>
                                </p:cTn>
                              </p:par>
                              <p:par>
                                <p:cTn id="124" presetID="10" presetClass="entr" presetSubtype="0" fill="hold"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500"/>
                                        <p:tgtEl>
                                          <p:spTgt spid="112"/>
                                        </p:tgtEl>
                                      </p:cBhvr>
                                    </p:animEffect>
                                  </p:childTnLst>
                                </p:cTn>
                              </p:par>
                              <p:par>
                                <p:cTn id="127" presetID="10" presetClass="entr" presetSubtype="0" fill="hold" nodeType="withEffect">
                                  <p:stCondLst>
                                    <p:cond delay="0"/>
                                  </p:stCondLst>
                                  <p:childTnLst>
                                    <p:set>
                                      <p:cBhvr>
                                        <p:cTn id="128" dur="1" fill="hold">
                                          <p:stCondLst>
                                            <p:cond delay="0"/>
                                          </p:stCondLst>
                                        </p:cTn>
                                        <p:tgtEl>
                                          <p:spTgt spid="129"/>
                                        </p:tgtEl>
                                        <p:attrNameLst>
                                          <p:attrName>style.visibility</p:attrName>
                                        </p:attrNameLst>
                                      </p:cBhvr>
                                      <p:to>
                                        <p:strVal val="visible"/>
                                      </p:to>
                                    </p:set>
                                    <p:animEffect transition="in" filter="fade">
                                      <p:cBhvr>
                                        <p:cTn id="129" dur="500"/>
                                        <p:tgtEl>
                                          <p:spTgt spid="129"/>
                                        </p:tgtEl>
                                      </p:cBhvr>
                                    </p:animEffect>
                                  </p:childTnLst>
                                </p:cTn>
                              </p:par>
                              <p:par>
                                <p:cTn id="130" presetID="10" presetClass="entr" presetSubtype="0" fill="hold" nodeType="withEffect">
                                  <p:stCondLst>
                                    <p:cond delay="0"/>
                                  </p:stCondLst>
                                  <p:childTnLst>
                                    <p:set>
                                      <p:cBhvr>
                                        <p:cTn id="131" dur="1" fill="hold">
                                          <p:stCondLst>
                                            <p:cond delay="0"/>
                                          </p:stCondLst>
                                        </p:cTn>
                                        <p:tgtEl>
                                          <p:spTgt spid="133"/>
                                        </p:tgtEl>
                                        <p:attrNameLst>
                                          <p:attrName>style.visibility</p:attrName>
                                        </p:attrNameLst>
                                      </p:cBhvr>
                                      <p:to>
                                        <p:strVal val="visible"/>
                                      </p:to>
                                    </p:set>
                                    <p:animEffect transition="in" filter="fade">
                                      <p:cBhvr>
                                        <p:cTn id="132" dur="500"/>
                                        <p:tgtEl>
                                          <p:spTgt spid="133"/>
                                        </p:tgtEl>
                                      </p:cBhvr>
                                    </p:animEffect>
                                  </p:childTnLst>
                                </p:cTn>
                              </p:par>
                              <p:par>
                                <p:cTn id="133" presetID="10" presetClass="entr" presetSubtype="0" fill="hold" nodeType="withEffect">
                                  <p:stCondLst>
                                    <p:cond delay="0"/>
                                  </p:stCondLst>
                                  <p:childTnLst>
                                    <p:set>
                                      <p:cBhvr>
                                        <p:cTn id="134" dur="1" fill="hold">
                                          <p:stCondLst>
                                            <p:cond delay="0"/>
                                          </p:stCondLst>
                                        </p:cTn>
                                        <p:tgtEl>
                                          <p:spTgt spid="137"/>
                                        </p:tgtEl>
                                        <p:attrNameLst>
                                          <p:attrName>style.visibility</p:attrName>
                                        </p:attrNameLst>
                                      </p:cBhvr>
                                      <p:to>
                                        <p:strVal val="visible"/>
                                      </p:to>
                                    </p:set>
                                    <p:animEffect transition="in" filter="fade">
                                      <p:cBhvr>
                                        <p:cTn id="135" dur="500"/>
                                        <p:tgtEl>
                                          <p:spTgt spid="137"/>
                                        </p:tgtEl>
                                      </p:cBhvr>
                                    </p:animEffect>
                                  </p:childTnLst>
                                </p:cTn>
                              </p:par>
                              <p:par>
                                <p:cTn id="136" presetID="10" presetClass="entr" presetSubtype="0" fill="hold" nodeType="withEffect">
                                  <p:stCondLst>
                                    <p:cond delay="0"/>
                                  </p:stCondLst>
                                  <p:childTnLst>
                                    <p:set>
                                      <p:cBhvr>
                                        <p:cTn id="137" dur="1" fill="hold">
                                          <p:stCondLst>
                                            <p:cond delay="0"/>
                                          </p:stCondLst>
                                        </p:cTn>
                                        <p:tgtEl>
                                          <p:spTgt spid="145"/>
                                        </p:tgtEl>
                                        <p:attrNameLst>
                                          <p:attrName>style.visibility</p:attrName>
                                        </p:attrNameLst>
                                      </p:cBhvr>
                                      <p:to>
                                        <p:strVal val="visible"/>
                                      </p:to>
                                    </p:set>
                                    <p:animEffect transition="in" filter="fade">
                                      <p:cBhvr>
                                        <p:cTn id="138" dur="500"/>
                                        <p:tgtEl>
                                          <p:spTgt spid="145"/>
                                        </p:tgtEl>
                                      </p:cBhvr>
                                    </p:animEffect>
                                  </p:childTnLst>
                                </p:cTn>
                              </p:par>
                              <p:par>
                                <p:cTn id="139" presetID="10" presetClass="entr" presetSubtype="0" fill="hold" nodeType="withEffect">
                                  <p:stCondLst>
                                    <p:cond delay="0"/>
                                  </p:stCondLst>
                                  <p:childTnLst>
                                    <p:set>
                                      <p:cBhvr>
                                        <p:cTn id="140" dur="1" fill="hold">
                                          <p:stCondLst>
                                            <p:cond delay="0"/>
                                          </p:stCondLst>
                                        </p:cTn>
                                        <p:tgtEl>
                                          <p:spTgt spid="159"/>
                                        </p:tgtEl>
                                        <p:attrNameLst>
                                          <p:attrName>style.visibility</p:attrName>
                                        </p:attrNameLst>
                                      </p:cBhvr>
                                      <p:to>
                                        <p:strVal val="visible"/>
                                      </p:to>
                                    </p:set>
                                    <p:animEffect transition="in" filter="fade">
                                      <p:cBhvr>
                                        <p:cTn id="141" dur="500"/>
                                        <p:tgtEl>
                                          <p:spTgt spid="159"/>
                                        </p:tgtEl>
                                      </p:cBhvr>
                                    </p:animEffect>
                                  </p:childTnLst>
                                </p:cTn>
                              </p:par>
                              <p:par>
                                <p:cTn id="142" presetID="10" presetClass="entr" presetSubtype="0" fill="hold" nodeType="withEffect">
                                  <p:stCondLst>
                                    <p:cond delay="0"/>
                                  </p:stCondLst>
                                  <p:childTnLst>
                                    <p:set>
                                      <p:cBhvr>
                                        <p:cTn id="143" dur="1" fill="hold">
                                          <p:stCondLst>
                                            <p:cond delay="0"/>
                                          </p:stCondLst>
                                        </p:cTn>
                                        <p:tgtEl>
                                          <p:spTgt spid="185"/>
                                        </p:tgtEl>
                                        <p:attrNameLst>
                                          <p:attrName>style.visibility</p:attrName>
                                        </p:attrNameLst>
                                      </p:cBhvr>
                                      <p:to>
                                        <p:strVal val="visible"/>
                                      </p:to>
                                    </p:set>
                                    <p:animEffect transition="in" filter="fade">
                                      <p:cBhvr>
                                        <p:cTn id="144" dur="500"/>
                                        <p:tgtEl>
                                          <p:spTgt spid="185"/>
                                        </p:tgtEl>
                                      </p:cBhvr>
                                    </p:animEffect>
                                  </p:childTnLst>
                                </p:cTn>
                              </p:par>
                              <p:par>
                                <p:cTn id="145" presetID="10" presetClass="entr" presetSubtype="0" fill="hold" nodeType="withEffect">
                                  <p:stCondLst>
                                    <p:cond delay="0"/>
                                  </p:stCondLst>
                                  <p:childTnLst>
                                    <p:set>
                                      <p:cBhvr>
                                        <p:cTn id="146" dur="1" fill="hold">
                                          <p:stCondLst>
                                            <p:cond delay="0"/>
                                          </p:stCondLst>
                                        </p:cTn>
                                        <p:tgtEl>
                                          <p:spTgt spid="125"/>
                                        </p:tgtEl>
                                        <p:attrNameLst>
                                          <p:attrName>style.visibility</p:attrName>
                                        </p:attrNameLst>
                                      </p:cBhvr>
                                      <p:to>
                                        <p:strVal val="visible"/>
                                      </p:to>
                                    </p:set>
                                    <p:animEffect transition="in" filter="fade">
                                      <p:cBhvr>
                                        <p:cTn id="147" dur="500"/>
                                        <p:tgtEl>
                                          <p:spTgt spid="125"/>
                                        </p:tgtEl>
                                      </p:cBhvr>
                                    </p:animEffect>
                                  </p:childTnLst>
                                </p:cTn>
                              </p:par>
                              <p:par>
                                <p:cTn id="148" presetID="10" presetClass="entr" presetSubtype="0" fill="hold" nodeType="withEffect">
                                  <p:stCondLst>
                                    <p:cond delay="0"/>
                                  </p:stCondLst>
                                  <p:childTnLst>
                                    <p:set>
                                      <p:cBhvr>
                                        <p:cTn id="149" dur="1" fill="hold">
                                          <p:stCondLst>
                                            <p:cond delay="0"/>
                                          </p:stCondLst>
                                        </p:cTn>
                                        <p:tgtEl>
                                          <p:spTgt spid="122"/>
                                        </p:tgtEl>
                                        <p:attrNameLst>
                                          <p:attrName>style.visibility</p:attrName>
                                        </p:attrNameLst>
                                      </p:cBhvr>
                                      <p:to>
                                        <p:strVal val="visible"/>
                                      </p:to>
                                    </p:set>
                                    <p:animEffect transition="in" filter="fade">
                                      <p:cBhvr>
                                        <p:cTn id="150" dur="500"/>
                                        <p:tgtEl>
                                          <p:spTgt spid="122"/>
                                        </p:tgtEl>
                                      </p:cBhvr>
                                    </p:animEffect>
                                  </p:childTnLst>
                                </p:cTn>
                              </p:par>
                              <p:par>
                                <p:cTn id="151" presetID="10" presetClass="entr" presetSubtype="0" fill="hold" nodeType="withEffect">
                                  <p:stCondLst>
                                    <p:cond delay="0"/>
                                  </p:stCondLst>
                                  <p:childTnLst>
                                    <p:set>
                                      <p:cBhvr>
                                        <p:cTn id="152" dur="1" fill="hold">
                                          <p:stCondLst>
                                            <p:cond delay="0"/>
                                          </p:stCondLst>
                                        </p:cTn>
                                        <p:tgtEl>
                                          <p:spTgt spid="119"/>
                                        </p:tgtEl>
                                        <p:attrNameLst>
                                          <p:attrName>style.visibility</p:attrName>
                                        </p:attrNameLst>
                                      </p:cBhvr>
                                      <p:to>
                                        <p:strVal val="visible"/>
                                      </p:to>
                                    </p:set>
                                    <p:animEffect transition="in" filter="fade">
                                      <p:cBhvr>
                                        <p:cTn id="153" dur="500"/>
                                        <p:tgtEl>
                                          <p:spTgt spid="119"/>
                                        </p:tgtEl>
                                      </p:cBhvr>
                                    </p:animEffect>
                                  </p:childTnLst>
                                </p:cTn>
                              </p:par>
                              <p:par>
                                <p:cTn id="154" presetID="10" presetClass="entr" presetSubtype="0" fill="hold" nodeType="withEffect">
                                  <p:stCondLst>
                                    <p:cond delay="0"/>
                                  </p:stCondLst>
                                  <p:childTnLst>
                                    <p:set>
                                      <p:cBhvr>
                                        <p:cTn id="155" dur="1" fill="hold">
                                          <p:stCondLst>
                                            <p:cond delay="0"/>
                                          </p:stCondLst>
                                        </p:cTn>
                                        <p:tgtEl>
                                          <p:spTgt spid="140"/>
                                        </p:tgtEl>
                                        <p:attrNameLst>
                                          <p:attrName>style.visibility</p:attrName>
                                        </p:attrNameLst>
                                      </p:cBhvr>
                                      <p:to>
                                        <p:strVal val="visible"/>
                                      </p:to>
                                    </p:set>
                                    <p:animEffect transition="in" filter="fade">
                                      <p:cBhvr>
                                        <p:cTn id="156" dur="500"/>
                                        <p:tgtEl>
                                          <p:spTgt spid="140"/>
                                        </p:tgtEl>
                                      </p:cBhvr>
                                    </p:animEffect>
                                  </p:childTnLst>
                                </p:cTn>
                              </p:par>
                              <p:par>
                                <p:cTn id="157" presetID="10" presetClass="entr" presetSubtype="0" fill="hold" nodeType="withEffect">
                                  <p:stCondLst>
                                    <p:cond delay="0"/>
                                  </p:stCondLst>
                                  <p:childTnLst>
                                    <p:set>
                                      <p:cBhvr>
                                        <p:cTn id="158" dur="1" fill="hold">
                                          <p:stCondLst>
                                            <p:cond delay="0"/>
                                          </p:stCondLst>
                                        </p:cTn>
                                        <p:tgtEl>
                                          <p:spTgt spid="116"/>
                                        </p:tgtEl>
                                        <p:attrNameLst>
                                          <p:attrName>style.visibility</p:attrName>
                                        </p:attrNameLst>
                                      </p:cBhvr>
                                      <p:to>
                                        <p:strVal val="visible"/>
                                      </p:to>
                                    </p:set>
                                    <p:animEffect transition="in" filter="fade">
                                      <p:cBhvr>
                                        <p:cTn id="159" dur="500"/>
                                        <p:tgtEl>
                                          <p:spTgt spid="116"/>
                                        </p:tgtEl>
                                      </p:cBhvr>
                                    </p:animEffect>
                                  </p:childTnLst>
                                </p:cTn>
                              </p:par>
                              <p:par>
                                <p:cTn id="160" presetID="10" presetClass="entr" presetSubtype="0" fill="hold" nodeType="withEffect">
                                  <p:stCondLst>
                                    <p:cond delay="0"/>
                                  </p:stCondLst>
                                  <p:childTnLst>
                                    <p:set>
                                      <p:cBhvr>
                                        <p:cTn id="161" dur="1" fill="hold">
                                          <p:stCondLst>
                                            <p:cond delay="0"/>
                                          </p:stCondLst>
                                        </p:cTn>
                                        <p:tgtEl>
                                          <p:spTgt spid="182"/>
                                        </p:tgtEl>
                                        <p:attrNameLst>
                                          <p:attrName>style.visibility</p:attrName>
                                        </p:attrNameLst>
                                      </p:cBhvr>
                                      <p:to>
                                        <p:strVal val="visible"/>
                                      </p:to>
                                    </p:set>
                                    <p:animEffect transition="in" filter="fade">
                                      <p:cBhvr>
                                        <p:cTn id="162" dur="500"/>
                                        <p:tgtEl>
                                          <p:spTgt spid="182"/>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87"/>
                                        </p:tgtEl>
                                        <p:attrNameLst>
                                          <p:attrName>style.visibility</p:attrName>
                                        </p:attrNameLst>
                                      </p:cBhvr>
                                      <p:to>
                                        <p:strVal val="visible"/>
                                      </p:to>
                                    </p:set>
                                    <p:animEffect transition="in" filter="wipe(down)">
                                      <p:cBhvr>
                                        <p:cTn id="167" dur="580">
                                          <p:stCondLst>
                                            <p:cond delay="0"/>
                                          </p:stCondLst>
                                        </p:cTn>
                                        <p:tgtEl>
                                          <p:spTgt spid="87"/>
                                        </p:tgtEl>
                                      </p:cBhvr>
                                    </p:animEffect>
                                    <p:anim calcmode="lin" valueType="num">
                                      <p:cBhvr>
                                        <p:cTn id="168" dur="1822" tmFilter="0,0; 0.14,0.36; 0.43,0.73; 0.71,0.91; 1.0,1.0">
                                          <p:stCondLst>
                                            <p:cond delay="0"/>
                                          </p:stCondLst>
                                        </p:cTn>
                                        <p:tgtEl>
                                          <p:spTgt spid="87"/>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87"/>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87"/>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87"/>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87"/>
                                        </p:tgtEl>
                                        <p:attrNameLst>
                                          <p:attrName>ppt_y</p:attrName>
                                        </p:attrNameLst>
                                      </p:cBhvr>
                                      <p:tavLst>
                                        <p:tav tm="0" fmla="#ppt_y-sin(pi*$)/81">
                                          <p:val>
                                            <p:fltVal val="0"/>
                                          </p:val>
                                        </p:tav>
                                        <p:tav tm="100000">
                                          <p:val>
                                            <p:fltVal val="1"/>
                                          </p:val>
                                        </p:tav>
                                      </p:tavLst>
                                    </p:anim>
                                    <p:animScale>
                                      <p:cBhvr>
                                        <p:cTn id="173" dur="26">
                                          <p:stCondLst>
                                            <p:cond delay="650"/>
                                          </p:stCondLst>
                                        </p:cTn>
                                        <p:tgtEl>
                                          <p:spTgt spid="87"/>
                                        </p:tgtEl>
                                      </p:cBhvr>
                                      <p:to x="100000" y="60000"/>
                                    </p:animScale>
                                    <p:animScale>
                                      <p:cBhvr>
                                        <p:cTn id="174" dur="166" decel="50000">
                                          <p:stCondLst>
                                            <p:cond delay="676"/>
                                          </p:stCondLst>
                                        </p:cTn>
                                        <p:tgtEl>
                                          <p:spTgt spid="87"/>
                                        </p:tgtEl>
                                      </p:cBhvr>
                                      <p:to x="100000" y="100000"/>
                                    </p:animScale>
                                    <p:animScale>
                                      <p:cBhvr>
                                        <p:cTn id="175" dur="26">
                                          <p:stCondLst>
                                            <p:cond delay="1312"/>
                                          </p:stCondLst>
                                        </p:cTn>
                                        <p:tgtEl>
                                          <p:spTgt spid="87"/>
                                        </p:tgtEl>
                                      </p:cBhvr>
                                      <p:to x="100000" y="80000"/>
                                    </p:animScale>
                                    <p:animScale>
                                      <p:cBhvr>
                                        <p:cTn id="176" dur="166" decel="50000">
                                          <p:stCondLst>
                                            <p:cond delay="1338"/>
                                          </p:stCondLst>
                                        </p:cTn>
                                        <p:tgtEl>
                                          <p:spTgt spid="87"/>
                                        </p:tgtEl>
                                      </p:cBhvr>
                                      <p:to x="100000" y="100000"/>
                                    </p:animScale>
                                    <p:animScale>
                                      <p:cBhvr>
                                        <p:cTn id="177" dur="26">
                                          <p:stCondLst>
                                            <p:cond delay="1642"/>
                                          </p:stCondLst>
                                        </p:cTn>
                                        <p:tgtEl>
                                          <p:spTgt spid="87"/>
                                        </p:tgtEl>
                                      </p:cBhvr>
                                      <p:to x="100000" y="90000"/>
                                    </p:animScale>
                                    <p:animScale>
                                      <p:cBhvr>
                                        <p:cTn id="178" dur="166" decel="50000">
                                          <p:stCondLst>
                                            <p:cond delay="1668"/>
                                          </p:stCondLst>
                                        </p:cTn>
                                        <p:tgtEl>
                                          <p:spTgt spid="87"/>
                                        </p:tgtEl>
                                      </p:cBhvr>
                                      <p:to x="100000" y="100000"/>
                                    </p:animScale>
                                    <p:animScale>
                                      <p:cBhvr>
                                        <p:cTn id="179" dur="26">
                                          <p:stCondLst>
                                            <p:cond delay="1808"/>
                                          </p:stCondLst>
                                        </p:cTn>
                                        <p:tgtEl>
                                          <p:spTgt spid="87"/>
                                        </p:tgtEl>
                                      </p:cBhvr>
                                      <p:to x="100000" y="95000"/>
                                    </p:animScale>
                                    <p:animScale>
                                      <p:cBhvr>
                                        <p:cTn id="180" dur="166" decel="50000">
                                          <p:stCondLst>
                                            <p:cond delay="1834"/>
                                          </p:stCondLst>
                                        </p:cTn>
                                        <p:tgtEl>
                                          <p:spTgt spid="8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nimBg="1"/>
      <p:bldP spid="14343" grpId="1" animBg="1"/>
      <p:bldP spid="14344" grpId="0" animBg="1"/>
      <p:bldP spid="14345" grpId="0" animBg="1"/>
      <p:bldP spid="14358" grpId="0"/>
      <p:bldP spid="14358" grpId="1"/>
      <p:bldP spid="14359" grpId="0"/>
      <p:bldP spid="14359" grpId="1"/>
      <p:bldP spid="14359" grpId="2"/>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091" y="280182"/>
            <a:ext cx="8280920" cy="2431435"/>
          </a:xfrm>
          <a:prstGeom prst="rect">
            <a:avLst/>
          </a:prstGeom>
          <a:noFill/>
        </p:spPr>
        <p:txBody>
          <a:bodyPr wrap="square" rtlCol="0">
            <a:spAutoFit/>
          </a:bodyPr>
          <a:lstStyle/>
          <a:p>
            <a:r>
              <a:rPr lang="en-US" altLang="zh-CN" sz="3200" b="1" dirty="0" smtClean="0"/>
              <a:t>                                 Petri Net</a:t>
            </a:r>
          </a:p>
          <a:p>
            <a:endParaRPr lang="en-US" altLang="zh-CN" sz="2400" dirty="0" smtClean="0"/>
          </a:p>
          <a:p>
            <a:endParaRPr lang="en-US" altLang="zh-CN" sz="2400" dirty="0" smtClean="0"/>
          </a:p>
          <a:p>
            <a:r>
              <a:rPr lang="en-US" altLang="zh-CN" sz="2400" dirty="0"/>
              <a:t> </a:t>
            </a:r>
            <a:r>
              <a:rPr lang="en-US" altLang="zh-CN" sz="2400" dirty="0" smtClean="0"/>
              <a:t>     </a:t>
            </a:r>
            <a:endParaRPr lang="en-US" altLang="zh-CN" sz="2400" dirty="0"/>
          </a:p>
          <a:p>
            <a:endParaRPr lang="en-US" altLang="zh-CN" sz="2400" dirty="0" smtClean="0"/>
          </a:p>
          <a:p>
            <a:endParaRPr lang="zh-CN" altLang="en-US" sz="2400" dirty="0"/>
          </a:p>
        </p:txBody>
      </p:sp>
      <p:sp>
        <p:nvSpPr>
          <p:cNvPr id="2" name="TextBox 1"/>
          <p:cNvSpPr txBox="1"/>
          <p:nvPr/>
        </p:nvSpPr>
        <p:spPr>
          <a:xfrm>
            <a:off x="197091" y="1484784"/>
            <a:ext cx="7920880" cy="1200329"/>
          </a:xfrm>
          <a:prstGeom prst="rect">
            <a:avLst/>
          </a:prstGeom>
          <a:noFill/>
        </p:spPr>
        <p:txBody>
          <a:bodyPr wrap="square" rtlCol="0">
            <a:spAutoFit/>
          </a:bodyPr>
          <a:lstStyle/>
          <a:p>
            <a:r>
              <a:rPr lang="en-US" altLang="zh-CN" sz="2400" b="1" dirty="0" smtClean="0"/>
              <a:t>Concept</a:t>
            </a:r>
          </a:p>
          <a:p>
            <a:r>
              <a:rPr lang="en-US" altLang="zh-CN" sz="2400" b="1" dirty="0"/>
              <a:t> </a:t>
            </a:r>
            <a:r>
              <a:rPr lang="en-US" altLang="zh-CN" sz="2400" b="1" dirty="0" smtClean="0"/>
              <a:t>    </a:t>
            </a:r>
            <a:r>
              <a:rPr lang="en-US" altLang="zh-CN" sz="2400" dirty="0" smtClean="0"/>
              <a:t>The petri net is one of several mathematical modeling languages for the description of distributed systems</a:t>
            </a:r>
            <a:endParaRPr lang="zh-CN" altLang="en-US" sz="2400" b="1" dirty="0"/>
          </a:p>
        </p:txBody>
      </p:sp>
    </p:spTree>
    <p:extLst>
      <p:ext uri="{BB962C8B-B14F-4D97-AF65-F5344CB8AC3E}">
        <p14:creationId xmlns:p14="http://schemas.microsoft.com/office/powerpoint/2010/main" val="2253501304"/>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93376"/>
            <a:ext cx="8676081" cy="5987952"/>
          </a:xfrm>
          <a:prstGeom prst="rect">
            <a:avLst/>
          </a:prstGeom>
          <a:effectLst>
            <a:softEdge rad="0"/>
          </a:effectLst>
        </p:spPr>
      </p:pic>
    </p:spTree>
    <p:extLst>
      <p:ext uri="{BB962C8B-B14F-4D97-AF65-F5344CB8AC3E}">
        <p14:creationId xmlns:p14="http://schemas.microsoft.com/office/powerpoint/2010/main" val="10775257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39552" y="2031524"/>
                <a:ext cx="7992888" cy="2677656"/>
              </a:xfrm>
              <a:prstGeom prst="rect">
                <a:avLst/>
              </a:prstGeom>
              <a:noFill/>
            </p:spPr>
            <p:txBody>
              <a:bodyPr wrap="square" rtlCol="0">
                <a:spAutoFit/>
              </a:bodyPr>
              <a:lstStyle/>
              <a:p>
                <a:pPr lvl="0"/>
                <a:r>
                  <a:rPr lang="en-US" altLang="zh-CN" sz="2400" b="1" dirty="0">
                    <a:solidFill>
                      <a:prstClr val="black"/>
                    </a:solidFill>
                  </a:rPr>
                  <a:t>Definition</a:t>
                </a:r>
              </a:p>
              <a:p>
                <a:pPr lvl="0"/>
                <a:r>
                  <a:rPr lang="en-US" altLang="zh-CN" sz="2400" dirty="0">
                    <a:solidFill>
                      <a:prstClr val="black"/>
                    </a:solidFill>
                  </a:rPr>
                  <a:t>     C=(P, T, I, O)</a:t>
                </a:r>
              </a:p>
              <a:p>
                <a:pPr lvl="0"/>
                <a:r>
                  <a:rPr lang="en-US" altLang="zh-CN" sz="2400" dirty="0">
                    <a:solidFill>
                      <a:prstClr val="black"/>
                    </a:solidFill>
                  </a:rPr>
                  <a:t>     P: places  ={p1,p2,p3…</a:t>
                </a:r>
                <a:r>
                  <a:rPr lang="en-US" altLang="zh-CN" sz="2400" dirty="0" err="1">
                    <a:solidFill>
                      <a:prstClr val="black"/>
                    </a:solidFill>
                  </a:rPr>
                  <a:t>pn</a:t>
                </a:r>
                <a:r>
                  <a:rPr lang="en-US" altLang="zh-CN" sz="2400" dirty="0">
                    <a:solidFill>
                      <a:prstClr val="black"/>
                    </a:solidFill>
                  </a:rPr>
                  <a:t>}</a:t>
                </a:r>
              </a:p>
              <a:p>
                <a:pPr lvl="0"/>
                <a:r>
                  <a:rPr lang="en-US" altLang="zh-CN" sz="2400" dirty="0">
                    <a:solidFill>
                      <a:prstClr val="black"/>
                    </a:solidFill>
                  </a:rPr>
                  <a:t>     T: transition ={t1,t2,t3…</a:t>
                </a:r>
                <a:r>
                  <a:rPr lang="en-US" altLang="zh-CN" sz="2400" dirty="0" err="1">
                    <a:solidFill>
                      <a:prstClr val="black"/>
                    </a:solidFill>
                  </a:rPr>
                  <a:t>tn</a:t>
                </a:r>
                <a:r>
                  <a:rPr lang="en-US" altLang="zh-CN" sz="2400" dirty="0">
                    <a:solidFill>
                      <a:prstClr val="black"/>
                    </a:solidFill>
                  </a:rPr>
                  <a:t>}</a:t>
                </a:r>
              </a:p>
              <a:p>
                <a:pPr lvl="0"/>
                <a:r>
                  <a:rPr lang="en-US" altLang="zh-CN" sz="2400" dirty="0">
                    <a:solidFill>
                      <a:prstClr val="black"/>
                    </a:solidFill>
                  </a:rPr>
                  <a:t>     I:  input  T-&gt;</a:t>
                </a:r>
                <a14:m>
                  <m:oMath xmlns:m="http://schemas.openxmlformats.org/officeDocument/2006/math">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a:rPr>
                          <m:t>𝑃</m:t>
                        </m:r>
                      </m:e>
                      <m:sup>
                        <m:r>
                          <a:rPr lang="en-US" altLang="zh-CN" sz="2400" i="1">
                            <a:solidFill>
                              <a:prstClr val="black"/>
                            </a:solidFill>
                            <a:latin typeface="Cambria Math"/>
                          </a:rPr>
                          <m:t>𝑟</m:t>
                        </m:r>
                      </m:sup>
                    </m:sSup>
                  </m:oMath>
                </a14:m>
                <a:r>
                  <a:rPr lang="en-US" altLang="zh-CN" sz="2400" dirty="0">
                    <a:solidFill>
                      <a:prstClr val="black"/>
                    </a:solidFill>
                  </a:rPr>
                  <a:t>(r=number of places)</a:t>
                </a:r>
              </a:p>
              <a:p>
                <a:pPr lvl="0"/>
                <a:r>
                  <a:rPr lang="en-US" altLang="zh-CN" sz="2400" dirty="0">
                    <a:solidFill>
                      <a:prstClr val="black"/>
                    </a:solidFill>
                  </a:rPr>
                  <a:t>    O: output   T-&gt;</a:t>
                </a:r>
                <a14:m>
                  <m:oMath xmlns:m="http://schemas.openxmlformats.org/officeDocument/2006/math">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a:rPr>
                          <m:t>𝑃</m:t>
                        </m:r>
                      </m:e>
                      <m:sup>
                        <m:r>
                          <a:rPr lang="en-US" altLang="zh-CN" sz="2400" i="1">
                            <a:solidFill>
                              <a:prstClr val="black"/>
                            </a:solidFill>
                            <a:latin typeface="Cambria Math"/>
                          </a:rPr>
                          <m:t>𝑞</m:t>
                        </m:r>
                      </m:sup>
                    </m:sSup>
                  </m:oMath>
                </a14:m>
                <a:r>
                  <a:rPr lang="en-US" altLang="zh-CN" sz="2400" dirty="0">
                    <a:solidFill>
                      <a:prstClr val="black"/>
                    </a:solidFill>
                  </a:rPr>
                  <a:t> (q=number of places)</a:t>
                </a:r>
              </a:p>
              <a:p>
                <a:pPr lvl="0"/>
                <a:endParaRPr lang="en-US" altLang="zh-CN" sz="2400"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39552" y="2031524"/>
                <a:ext cx="7992888" cy="2677656"/>
              </a:xfrm>
              <a:prstGeom prst="rect">
                <a:avLst/>
              </a:prstGeom>
              <a:blipFill rotWithShape="0">
                <a:blip r:embed="rId2"/>
                <a:stretch>
                  <a:fillRect l="-1220" t="-1818"/>
                </a:stretch>
              </a:blipFill>
            </p:spPr>
            <p:txBody>
              <a:bodyPr/>
              <a:lstStyle/>
              <a:p>
                <a:r>
                  <a:rPr lang="zh-CN" altLang="en-US">
                    <a:noFill/>
                  </a:rPr>
                  <a:t> </a:t>
                </a:r>
              </a:p>
            </p:txBody>
          </p:sp>
        </mc:Fallback>
      </mc:AlternateContent>
      <p:sp>
        <p:nvSpPr>
          <p:cNvPr id="3" name="TextBox 2"/>
          <p:cNvSpPr txBox="1"/>
          <p:nvPr/>
        </p:nvSpPr>
        <p:spPr>
          <a:xfrm>
            <a:off x="1331640" y="548680"/>
            <a:ext cx="5688632" cy="584775"/>
          </a:xfrm>
          <a:prstGeom prst="rect">
            <a:avLst/>
          </a:prstGeom>
          <a:noFill/>
        </p:spPr>
        <p:txBody>
          <a:bodyPr wrap="square" rtlCol="0">
            <a:spAutoFit/>
          </a:bodyPr>
          <a:lstStyle/>
          <a:p>
            <a:r>
              <a:rPr lang="en-US" altLang="zh-CN" sz="3200" dirty="0" smtClean="0"/>
              <a:t>                   </a:t>
            </a:r>
            <a:r>
              <a:rPr lang="en-US" altLang="zh-CN" sz="3200" b="1" dirty="0" smtClean="0"/>
              <a:t> Petri 	Net</a:t>
            </a:r>
            <a:endParaRPr lang="zh-CN" altLang="en-US" sz="3200" b="1" dirty="0"/>
          </a:p>
        </p:txBody>
      </p:sp>
    </p:spTree>
    <p:extLst>
      <p:ext uri="{BB962C8B-B14F-4D97-AF65-F5344CB8AC3E}">
        <p14:creationId xmlns:p14="http://schemas.microsoft.com/office/powerpoint/2010/main" val="3597119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195" y="1173831"/>
            <a:ext cx="7488832" cy="2677656"/>
          </a:xfrm>
          <a:prstGeom prst="rect">
            <a:avLst/>
          </a:prstGeom>
          <a:noFill/>
        </p:spPr>
        <p:txBody>
          <a:bodyPr wrap="square" rtlCol="0">
            <a:spAutoFit/>
          </a:bodyPr>
          <a:lstStyle/>
          <a:p>
            <a:pPr lvl="0"/>
            <a:r>
              <a:rPr lang="en-US" altLang="zh-CN" sz="2400" b="1" dirty="0">
                <a:solidFill>
                  <a:prstClr val="black"/>
                </a:solidFill>
              </a:rPr>
              <a:t>Basic</a:t>
            </a:r>
            <a:r>
              <a:rPr lang="en-US" altLang="zh-CN" sz="2400" dirty="0">
                <a:solidFill>
                  <a:prstClr val="black"/>
                </a:solidFill>
              </a:rPr>
              <a:t> </a:t>
            </a:r>
          </a:p>
          <a:p>
            <a:pPr lvl="0"/>
            <a:r>
              <a:rPr lang="en-US" altLang="zh-CN" sz="2400" dirty="0">
                <a:solidFill>
                  <a:prstClr val="black"/>
                </a:solidFill>
              </a:rPr>
              <a:t>           two kinds of nodes: places and </a:t>
            </a:r>
            <a:r>
              <a:rPr lang="en-US" altLang="zh-CN" sz="2400" dirty="0" smtClean="0">
                <a:solidFill>
                  <a:prstClr val="black"/>
                </a:solidFill>
              </a:rPr>
              <a:t>transitions, </a:t>
            </a:r>
            <a:r>
              <a:rPr lang="en-US" altLang="zh-CN" sz="2400" dirty="0">
                <a:solidFill>
                  <a:prstClr val="black"/>
                </a:solidFill>
              </a:rPr>
              <a:t>represented respectively </a:t>
            </a:r>
            <a:r>
              <a:rPr lang="en-US" altLang="zh-CN" sz="2400" dirty="0" smtClean="0">
                <a:solidFill>
                  <a:prstClr val="black"/>
                </a:solidFill>
              </a:rPr>
              <a:t>with circle and bars</a:t>
            </a:r>
            <a:endParaRPr lang="en-US" altLang="zh-CN" sz="2400" dirty="0">
              <a:solidFill>
                <a:prstClr val="black"/>
              </a:solidFill>
            </a:endParaRPr>
          </a:p>
          <a:p>
            <a:pPr lvl="0"/>
            <a:r>
              <a:rPr lang="en-US" altLang="zh-CN" sz="2400" dirty="0">
                <a:solidFill>
                  <a:prstClr val="black"/>
                </a:solidFill>
              </a:rPr>
              <a:t>           arc </a:t>
            </a:r>
            <a:r>
              <a:rPr lang="en-US" altLang="zh-CN" sz="2400" dirty="0" smtClean="0">
                <a:solidFill>
                  <a:prstClr val="black"/>
                </a:solidFill>
              </a:rPr>
              <a:t>existing </a:t>
            </a:r>
            <a:r>
              <a:rPr lang="en-US" altLang="zh-CN" sz="2400" dirty="0">
                <a:solidFill>
                  <a:prstClr val="black"/>
                </a:solidFill>
              </a:rPr>
              <a:t>only from places to transitions and vice </a:t>
            </a:r>
            <a:r>
              <a:rPr lang="en-US" altLang="zh-CN" sz="2400" dirty="0" smtClean="0">
                <a:solidFill>
                  <a:prstClr val="black"/>
                </a:solidFill>
              </a:rPr>
              <a:t>versa</a:t>
            </a:r>
          </a:p>
          <a:p>
            <a:pPr lvl="0"/>
            <a:r>
              <a:rPr lang="en-US" altLang="zh-CN" sz="2400" dirty="0" smtClean="0">
                <a:solidFill>
                  <a:prstClr val="black"/>
                </a:solidFill>
              </a:rPr>
              <a:t>           tokens represented with dots</a:t>
            </a:r>
            <a:endParaRPr lang="en-US" altLang="zh-CN" sz="2400" dirty="0">
              <a:solidFill>
                <a:prstClr val="black"/>
              </a:solidFill>
            </a:endParaRPr>
          </a:p>
          <a:p>
            <a:pPr lvl="0"/>
            <a:endParaRPr lang="en-US" altLang="zh-CN" sz="2400" dirty="0">
              <a:solidFill>
                <a:prstClr val="black"/>
              </a:solidFill>
            </a:endParaRPr>
          </a:p>
        </p:txBody>
      </p:sp>
      <p:sp>
        <p:nvSpPr>
          <p:cNvPr id="3" name="流程图: 库存数据 2"/>
          <p:cNvSpPr/>
          <p:nvPr/>
        </p:nvSpPr>
        <p:spPr>
          <a:xfrm>
            <a:off x="1040079" y="1700808"/>
            <a:ext cx="360040" cy="21947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4" name="流程图: 库存数据 3"/>
          <p:cNvSpPr/>
          <p:nvPr/>
        </p:nvSpPr>
        <p:spPr>
          <a:xfrm>
            <a:off x="1040079" y="2420888"/>
            <a:ext cx="360040" cy="21947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流程图: 库存数据 5"/>
          <p:cNvSpPr/>
          <p:nvPr/>
        </p:nvSpPr>
        <p:spPr>
          <a:xfrm>
            <a:off x="1040079" y="3212976"/>
            <a:ext cx="360040" cy="21947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nvGrpSpPr>
          <p:cNvPr id="5" name="组合 4"/>
          <p:cNvGrpSpPr/>
          <p:nvPr/>
        </p:nvGrpSpPr>
        <p:grpSpPr>
          <a:xfrm>
            <a:off x="993223" y="4192738"/>
            <a:ext cx="5983614" cy="1762469"/>
            <a:chOff x="492642" y="3651816"/>
            <a:chExt cx="5983614" cy="1762469"/>
          </a:xfrm>
        </p:grpSpPr>
        <p:sp>
          <p:nvSpPr>
            <p:cNvPr id="7" name="椭圆 6"/>
            <p:cNvSpPr/>
            <p:nvPr/>
          </p:nvSpPr>
          <p:spPr>
            <a:xfrm>
              <a:off x="719518" y="3651816"/>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椭圆 7"/>
            <p:cNvSpPr/>
            <p:nvPr/>
          </p:nvSpPr>
          <p:spPr>
            <a:xfrm>
              <a:off x="1020988" y="3928996"/>
              <a:ext cx="31146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1633918" y="4109016"/>
              <a:ext cx="1775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408966" y="3651816"/>
              <a:ext cx="576064" cy="10818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3985030" y="4109016"/>
              <a:ext cx="11699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154960" y="3651816"/>
              <a:ext cx="914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492642" y="4869160"/>
              <a:ext cx="1368152" cy="369332"/>
            </a:xfrm>
            <a:prstGeom prst="rect">
              <a:avLst/>
            </a:prstGeom>
            <a:noFill/>
          </p:spPr>
          <p:txBody>
            <a:bodyPr wrap="square" rtlCol="0">
              <a:spAutoFit/>
            </a:bodyPr>
            <a:lstStyle/>
            <a:p>
              <a:r>
                <a:rPr lang="en-US" altLang="zh-CN" dirty="0" smtClean="0"/>
                <a:t>   p1</a:t>
              </a:r>
              <a:endParaRPr lang="zh-CN" altLang="en-US" dirty="0"/>
            </a:p>
          </p:txBody>
        </p:sp>
        <p:sp>
          <p:nvSpPr>
            <p:cNvPr id="14" name="TextBox 13"/>
            <p:cNvSpPr txBox="1"/>
            <p:nvPr/>
          </p:nvSpPr>
          <p:spPr>
            <a:xfrm>
              <a:off x="3260499" y="5044953"/>
              <a:ext cx="872997" cy="369332"/>
            </a:xfrm>
            <a:prstGeom prst="rect">
              <a:avLst/>
            </a:prstGeom>
            <a:noFill/>
          </p:spPr>
          <p:txBody>
            <a:bodyPr wrap="square" rtlCol="0">
              <a:spAutoFit/>
            </a:bodyPr>
            <a:lstStyle/>
            <a:p>
              <a:r>
                <a:rPr lang="en-US" altLang="zh-CN" dirty="0" smtClean="0"/>
                <a:t>t1</a:t>
              </a:r>
              <a:endParaRPr lang="zh-CN" altLang="en-US" dirty="0"/>
            </a:p>
          </p:txBody>
        </p:sp>
        <p:sp>
          <p:nvSpPr>
            <p:cNvPr id="15" name="TextBox 14"/>
            <p:cNvSpPr txBox="1"/>
            <p:nvPr/>
          </p:nvSpPr>
          <p:spPr>
            <a:xfrm>
              <a:off x="5612160" y="4869160"/>
              <a:ext cx="864096" cy="369332"/>
            </a:xfrm>
            <a:prstGeom prst="rect">
              <a:avLst/>
            </a:prstGeom>
            <a:noFill/>
          </p:spPr>
          <p:txBody>
            <a:bodyPr wrap="square" rtlCol="0">
              <a:spAutoFit/>
            </a:bodyPr>
            <a:lstStyle/>
            <a:p>
              <a:r>
                <a:rPr lang="en-US" altLang="zh-CN" dirty="0" smtClean="0"/>
                <a:t>p2</a:t>
              </a:r>
              <a:endParaRPr lang="zh-CN" altLang="en-US" dirty="0"/>
            </a:p>
          </p:txBody>
        </p:sp>
      </p:grpSp>
      <p:sp>
        <p:nvSpPr>
          <p:cNvPr id="16" name="TextBox 15"/>
          <p:cNvSpPr txBox="1"/>
          <p:nvPr/>
        </p:nvSpPr>
        <p:spPr>
          <a:xfrm>
            <a:off x="1331640" y="548680"/>
            <a:ext cx="5688632" cy="584775"/>
          </a:xfrm>
          <a:prstGeom prst="rect">
            <a:avLst/>
          </a:prstGeom>
          <a:noFill/>
        </p:spPr>
        <p:txBody>
          <a:bodyPr wrap="square" rtlCol="0">
            <a:spAutoFit/>
          </a:bodyPr>
          <a:lstStyle/>
          <a:p>
            <a:r>
              <a:rPr lang="en-US" altLang="zh-CN" sz="3200" dirty="0" smtClean="0"/>
              <a:t>                   </a:t>
            </a:r>
            <a:r>
              <a:rPr lang="en-US" altLang="zh-CN" sz="3200" b="1" dirty="0" smtClean="0"/>
              <a:t> Petri Net</a:t>
            </a:r>
            <a:endParaRPr lang="zh-CN" altLang="en-US" sz="3200" b="1" dirty="0"/>
          </a:p>
        </p:txBody>
      </p:sp>
    </p:spTree>
    <p:extLst>
      <p:ext uri="{BB962C8B-B14F-4D97-AF65-F5344CB8AC3E}">
        <p14:creationId xmlns:p14="http://schemas.microsoft.com/office/powerpoint/2010/main" val="3088189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861" y="1561515"/>
            <a:ext cx="7488832" cy="1938992"/>
          </a:xfrm>
          <a:prstGeom prst="rect">
            <a:avLst/>
          </a:prstGeom>
          <a:noFill/>
        </p:spPr>
        <p:txBody>
          <a:bodyPr wrap="square" rtlCol="0">
            <a:spAutoFit/>
          </a:bodyPr>
          <a:lstStyle/>
          <a:p>
            <a:pPr lvl="0"/>
            <a:r>
              <a:rPr lang="en-US" altLang="zh-CN" sz="2400" b="1" dirty="0">
                <a:solidFill>
                  <a:prstClr val="black"/>
                </a:solidFill>
              </a:rPr>
              <a:t>Property </a:t>
            </a:r>
          </a:p>
          <a:p>
            <a:pPr lvl="0"/>
            <a:endParaRPr lang="en-US" altLang="zh-CN" sz="2400" dirty="0">
              <a:solidFill>
                <a:prstClr val="black"/>
              </a:solidFill>
            </a:endParaRPr>
          </a:p>
          <a:p>
            <a:pPr lvl="0"/>
            <a:r>
              <a:rPr lang="en-US" altLang="zh-CN" sz="2400" dirty="0">
                <a:solidFill>
                  <a:prstClr val="black"/>
                </a:solidFill>
              </a:rPr>
              <a:t>   </a:t>
            </a:r>
          </a:p>
          <a:p>
            <a:pPr lvl="0"/>
            <a:r>
              <a:rPr lang="en-US" altLang="zh-CN" sz="2400" dirty="0">
                <a:solidFill>
                  <a:prstClr val="black"/>
                </a:solidFill>
              </a:rPr>
              <a:t>        Synchronization : t1 can be ready to fire only when there’s at least one token at each of its input places</a:t>
            </a:r>
          </a:p>
        </p:txBody>
      </p:sp>
      <p:sp>
        <p:nvSpPr>
          <p:cNvPr id="4" name="流程图: 库存数据 3"/>
          <p:cNvSpPr/>
          <p:nvPr/>
        </p:nvSpPr>
        <p:spPr>
          <a:xfrm>
            <a:off x="883113" y="2780928"/>
            <a:ext cx="360040" cy="21947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nvGrpSpPr>
          <p:cNvPr id="26" name="组合 25"/>
          <p:cNvGrpSpPr/>
          <p:nvPr/>
        </p:nvGrpSpPr>
        <p:grpSpPr>
          <a:xfrm>
            <a:off x="1876200" y="3716093"/>
            <a:ext cx="3775817" cy="1953508"/>
            <a:chOff x="683568" y="404664"/>
            <a:chExt cx="3775817" cy="1953508"/>
          </a:xfrm>
        </p:grpSpPr>
        <p:sp>
          <p:nvSpPr>
            <p:cNvPr id="27" name="椭圆 26"/>
            <p:cNvSpPr/>
            <p:nvPr/>
          </p:nvSpPr>
          <p:spPr>
            <a:xfrm>
              <a:off x="683568" y="404664"/>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p:cNvSpPr/>
            <p:nvPr/>
          </p:nvSpPr>
          <p:spPr>
            <a:xfrm>
              <a:off x="683568" y="1412776"/>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 name="椭圆 28"/>
            <p:cNvSpPr/>
            <p:nvPr/>
          </p:nvSpPr>
          <p:spPr>
            <a:xfrm>
              <a:off x="821296" y="565121"/>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21296" y="1556792"/>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stCxn id="27" idx="6"/>
            </p:cNvCxnSpPr>
            <p:nvPr/>
          </p:nvCxnSpPr>
          <p:spPr>
            <a:xfrm>
              <a:off x="1187624" y="692696"/>
              <a:ext cx="1080120" cy="473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8" idx="6"/>
            </p:cNvCxnSpPr>
            <p:nvPr/>
          </p:nvCxnSpPr>
          <p:spPr>
            <a:xfrm flipV="1">
              <a:off x="1187624" y="1412776"/>
              <a:ext cx="10801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267744" y="709137"/>
              <a:ext cx="504056" cy="10593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p:nvPr/>
          </p:nvCxnSpPr>
          <p:spPr>
            <a:xfrm>
              <a:off x="2731961" y="1244369"/>
              <a:ext cx="1223368" cy="14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955329" y="1009291"/>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TextBox 35"/>
            <p:cNvSpPr txBox="1"/>
            <p:nvPr/>
          </p:nvSpPr>
          <p:spPr>
            <a:xfrm>
              <a:off x="2123728" y="1988840"/>
              <a:ext cx="792088" cy="369332"/>
            </a:xfrm>
            <a:prstGeom prst="rect">
              <a:avLst/>
            </a:prstGeom>
            <a:noFill/>
          </p:spPr>
          <p:txBody>
            <a:bodyPr wrap="square" rtlCol="0">
              <a:spAutoFit/>
            </a:bodyPr>
            <a:lstStyle/>
            <a:p>
              <a:r>
                <a:rPr lang="en-US" altLang="zh-CN" dirty="0" smtClean="0"/>
                <a:t>t1</a:t>
              </a:r>
              <a:endParaRPr lang="zh-CN" altLang="en-US" dirty="0"/>
            </a:p>
          </p:txBody>
        </p:sp>
      </p:grpSp>
      <p:sp>
        <p:nvSpPr>
          <p:cNvPr id="15" name="TextBox 14"/>
          <p:cNvSpPr txBox="1"/>
          <p:nvPr/>
        </p:nvSpPr>
        <p:spPr>
          <a:xfrm>
            <a:off x="1331640" y="548680"/>
            <a:ext cx="5688632" cy="584775"/>
          </a:xfrm>
          <a:prstGeom prst="rect">
            <a:avLst/>
          </a:prstGeom>
          <a:noFill/>
        </p:spPr>
        <p:txBody>
          <a:bodyPr wrap="square" rtlCol="0">
            <a:spAutoFit/>
          </a:bodyPr>
          <a:lstStyle/>
          <a:p>
            <a:r>
              <a:rPr lang="en-US" altLang="zh-CN" sz="3200" dirty="0" smtClean="0"/>
              <a:t>                   </a:t>
            </a:r>
            <a:r>
              <a:rPr lang="en-US" altLang="zh-CN" sz="3200" b="1" dirty="0" smtClean="0"/>
              <a:t> Petri Net</a:t>
            </a:r>
            <a:endParaRPr lang="zh-CN" altLang="en-US" sz="3200" b="1" dirty="0"/>
          </a:p>
        </p:txBody>
      </p:sp>
    </p:spTree>
    <p:extLst>
      <p:ext uri="{BB962C8B-B14F-4D97-AF65-F5344CB8AC3E}">
        <p14:creationId xmlns:p14="http://schemas.microsoft.com/office/powerpoint/2010/main" val="18419447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流程图: 库存数据 26"/>
          <p:cNvSpPr/>
          <p:nvPr/>
        </p:nvSpPr>
        <p:spPr>
          <a:xfrm>
            <a:off x="461256" y="2688922"/>
            <a:ext cx="360040" cy="21947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8" name="TextBox 27"/>
          <p:cNvSpPr txBox="1"/>
          <p:nvPr/>
        </p:nvSpPr>
        <p:spPr>
          <a:xfrm>
            <a:off x="235115" y="2492896"/>
            <a:ext cx="8640960" cy="830997"/>
          </a:xfrm>
          <a:prstGeom prst="rect">
            <a:avLst/>
          </a:prstGeom>
          <a:noFill/>
        </p:spPr>
        <p:txBody>
          <a:bodyPr wrap="square" rtlCol="0">
            <a:spAutoFit/>
          </a:bodyPr>
          <a:lstStyle/>
          <a:p>
            <a:r>
              <a:rPr lang="en-US" altLang="zh-CN" dirty="0" smtClean="0"/>
              <a:t>            </a:t>
            </a:r>
            <a:r>
              <a:rPr lang="en-US" altLang="zh-CN" sz="2400" dirty="0" smtClean="0"/>
              <a:t>Merging: when tokens from several places arrive at the same transition, the tokens merge into a whole</a:t>
            </a:r>
          </a:p>
        </p:txBody>
      </p:sp>
      <p:grpSp>
        <p:nvGrpSpPr>
          <p:cNvPr id="2" name="组合 1"/>
          <p:cNvGrpSpPr/>
          <p:nvPr/>
        </p:nvGrpSpPr>
        <p:grpSpPr>
          <a:xfrm>
            <a:off x="1895518" y="3933056"/>
            <a:ext cx="3775817" cy="1953508"/>
            <a:chOff x="1675877" y="1426171"/>
            <a:chExt cx="3775817" cy="1953508"/>
          </a:xfrm>
        </p:grpSpPr>
        <p:sp>
          <p:nvSpPr>
            <p:cNvPr id="25" name="椭圆 24"/>
            <p:cNvSpPr/>
            <p:nvPr/>
          </p:nvSpPr>
          <p:spPr>
            <a:xfrm>
              <a:off x="1675877" y="1426171"/>
              <a:ext cx="504056"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p:cNvSpPr/>
            <p:nvPr/>
          </p:nvSpPr>
          <p:spPr>
            <a:xfrm>
              <a:off x="1675877" y="2434283"/>
              <a:ext cx="504056"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0" name="椭圆 29"/>
            <p:cNvSpPr/>
            <p:nvPr/>
          </p:nvSpPr>
          <p:spPr>
            <a:xfrm>
              <a:off x="1813605" y="1586628"/>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813605" y="2578299"/>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25" idx="6"/>
            </p:cNvCxnSpPr>
            <p:nvPr/>
          </p:nvCxnSpPr>
          <p:spPr>
            <a:xfrm>
              <a:off x="2179933" y="1714203"/>
              <a:ext cx="1080120" cy="473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6" idx="6"/>
            </p:cNvCxnSpPr>
            <p:nvPr/>
          </p:nvCxnSpPr>
          <p:spPr>
            <a:xfrm flipV="1">
              <a:off x="2179933" y="2434283"/>
              <a:ext cx="10801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260053" y="1730644"/>
              <a:ext cx="504056" cy="10593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p:nvPr/>
          </p:nvCxnSpPr>
          <p:spPr>
            <a:xfrm>
              <a:off x="3724270" y="2265876"/>
              <a:ext cx="1223368" cy="14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4947638" y="2030798"/>
              <a:ext cx="504056"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TextBox 40"/>
            <p:cNvSpPr txBox="1"/>
            <p:nvPr/>
          </p:nvSpPr>
          <p:spPr>
            <a:xfrm>
              <a:off x="3116037" y="3010347"/>
              <a:ext cx="792088" cy="369332"/>
            </a:xfrm>
            <a:prstGeom prst="rect">
              <a:avLst/>
            </a:prstGeom>
            <a:noFill/>
          </p:spPr>
          <p:txBody>
            <a:bodyPr wrap="square" rtlCol="0">
              <a:spAutoFit/>
            </a:bodyPr>
            <a:lstStyle/>
            <a:p>
              <a:r>
                <a:rPr lang="en-US" altLang="zh-CN" dirty="0" smtClean="0"/>
                <a:t>t1</a:t>
              </a:r>
              <a:endParaRPr lang="zh-CN" altLang="en-US" dirty="0"/>
            </a:p>
          </p:txBody>
        </p:sp>
      </p:grpSp>
      <p:sp>
        <p:nvSpPr>
          <p:cNvPr id="15" name="TextBox 14"/>
          <p:cNvSpPr txBox="1"/>
          <p:nvPr/>
        </p:nvSpPr>
        <p:spPr>
          <a:xfrm>
            <a:off x="1331640" y="548680"/>
            <a:ext cx="5688632" cy="584775"/>
          </a:xfrm>
          <a:prstGeom prst="rect">
            <a:avLst/>
          </a:prstGeom>
          <a:noFill/>
        </p:spPr>
        <p:txBody>
          <a:bodyPr wrap="square" rtlCol="0">
            <a:spAutoFit/>
          </a:bodyPr>
          <a:lstStyle/>
          <a:p>
            <a:r>
              <a:rPr lang="en-US" altLang="zh-CN" sz="3200" dirty="0" smtClean="0"/>
              <a:t>                   </a:t>
            </a:r>
            <a:r>
              <a:rPr lang="en-US" altLang="zh-CN" sz="3200" b="1" dirty="0" smtClean="0"/>
              <a:t> Petri 	Net</a:t>
            </a:r>
            <a:endParaRPr lang="zh-CN" altLang="en-US" sz="3200" b="1" dirty="0"/>
          </a:p>
        </p:txBody>
      </p:sp>
      <p:sp>
        <p:nvSpPr>
          <p:cNvPr id="16" name="TextBox 1"/>
          <p:cNvSpPr txBox="1"/>
          <p:nvPr/>
        </p:nvSpPr>
        <p:spPr>
          <a:xfrm>
            <a:off x="791861" y="1561515"/>
            <a:ext cx="7488832" cy="1569660"/>
          </a:xfrm>
          <a:prstGeom prst="rect">
            <a:avLst/>
          </a:prstGeom>
          <a:noFill/>
        </p:spPr>
        <p:txBody>
          <a:bodyPr wrap="square" rtlCol="0">
            <a:spAutoFit/>
          </a:bodyPr>
          <a:lstStyle/>
          <a:p>
            <a:pPr lvl="0"/>
            <a:r>
              <a:rPr lang="en-US" altLang="zh-CN" sz="2400" b="1" dirty="0">
                <a:solidFill>
                  <a:prstClr val="black"/>
                </a:solidFill>
              </a:rPr>
              <a:t>Property </a:t>
            </a:r>
          </a:p>
          <a:p>
            <a:pPr lvl="0"/>
            <a:endParaRPr lang="en-US" altLang="zh-CN" sz="2400" dirty="0">
              <a:solidFill>
                <a:prstClr val="black"/>
              </a:solidFill>
            </a:endParaRPr>
          </a:p>
          <a:p>
            <a:pPr lvl="0"/>
            <a:r>
              <a:rPr lang="en-US" altLang="zh-CN" sz="2400" dirty="0">
                <a:solidFill>
                  <a:prstClr val="black"/>
                </a:solidFill>
              </a:rPr>
              <a:t>   </a:t>
            </a:r>
          </a:p>
          <a:p>
            <a:pPr lvl="0"/>
            <a:r>
              <a:rPr lang="en-US" altLang="zh-CN" sz="2400" dirty="0">
                <a:solidFill>
                  <a:prstClr val="black"/>
                </a:solidFill>
              </a:rPr>
              <a:t>        </a:t>
            </a:r>
          </a:p>
        </p:txBody>
      </p:sp>
    </p:spTree>
    <p:extLst>
      <p:ext uri="{BB962C8B-B14F-4D97-AF65-F5344CB8AC3E}">
        <p14:creationId xmlns:p14="http://schemas.microsoft.com/office/powerpoint/2010/main" val="1046244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8208912" cy="1569660"/>
          </a:xfrm>
          <a:prstGeom prst="rect">
            <a:avLst/>
          </a:prstGeom>
          <a:noFill/>
        </p:spPr>
        <p:txBody>
          <a:bodyPr wrap="square" rtlCol="0">
            <a:spAutoFit/>
          </a:bodyPr>
          <a:lstStyle/>
          <a:p>
            <a:r>
              <a:rPr lang="en-US" altLang="zh-CN" sz="2400" dirty="0" smtClean="0"/>
              <a:t>   Conflict</a:t>
            </a:r>
          </a:p>
          <a:p>
            <a:r>
              <a:rPr lang="en-US" altLang="zh-CN" sz="2400" dirty="0"/>
              <a:t> </a:t>
            </a:r>
            <a:r>
              <a:rPr lang="en-US" altLang="zh-CN" sz="2400" dirty="0" smtClean="0"/>
              <a:t>   in the following model</a:t>
            </a:r>
          </a:p>
          <a:p>
            <a:endParaRPr lang="en-US" altLang="zh-CN" sz="2400" dirty="0" smtClean="0"/>
          </a:p>
          <a:p>
            <a:endParaRPr lang="zh-CN" altLang="en-US" sz="2400" dirty="0"/>
          </a:p>
        </p:txBody>
      </p:sp>
      <p:sp>
        <p:nvSpPr>
          <p:cNvPr id="32" name="TextBox 31"/>
          <p:cNvSpPr txBox="1"/>
          <p:nvPr/>
        </p:nvSpPr>
        <p:spPr>
          <a:xfrm>
            <a:off x="554669" y="3645024"/>
            <a:ext cx="8193795" cy="830997"/>
          </a:xfrm>
          <a:prstGeom prst="rect">
            <a:avLst/>
          </a:prstGeom>
          <a:noFill/>
        </p:spPr>
        <p:txBody>
          <a:bodyPr wrap="square" rtlCol="0">
            <a:spAutoFit/>
          </a:bodyPr>
          <a:lstStyle/>
          <a:p>
            <a:r>
              <a:rPr lang="en-US" altLang="zh-CN" dirty="0" smtClean="0"/>
              <a:t>    </a:t>
            </a:r>
            <a:r>
              <a:rPr lang="en-US" altLang="zh-CN" sz="2400" dirty="0" smtClean="0"/>
              <a:t>The problem can be solved in a probabilistic way:</a:t>
            </a:r>
          </a:p>
          <a:p>
            <a:r>
              <a:rPr lang="en-US" altLang="zh-CN" sz="2400" dirty="0"/>
              <a:t> </a:t>
            </a:r>
            <a:r>
              <a:rPr lang="en-US" altLang="zh-CN" sz="2400" dirty="0" smtClean="0"/>
              <a:t>  </a:t>
            </a:r>
            <a:endParaRPr lang="zh-CN" altLang="en-US" dirty="0"/>
          </a:p>
        </p:txBody>
      </p:sp>
      <p:grpSp>
        <p:nvGrpSpPr>
          <p:cNvPr id="3" name="组合 2"/>
          <p:cNvGrpSpPr/>
          <p:nvPr/>
        </p:nvGrpSpPr>
        <p:grpSpPr>
          <a:xfrm>
            <a:off x="374649" y="542474"/>
            <a:ext cx="3333255" cy="5344090"/>
            <a:chOff x="374649" y="542474"/>
            <a:chExt cx="3333255" cy="5344090"/>
          </a:xfrm>
        </p:grpSpPr>
        <p:sp>
          <p:nvSpPr>
            <p:cNvPr id="4" name="流程图: 库存数据 3"/>
            <p:cNvSpPr/>
            <p:nvPr/>
          </p:nvSpPr>
          <p:spPr>
            <a:xfrm>
              <a:off x="374649" y="542474"/>
              <a:ext cx="360040" cy="21947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椭圆 4"/>
            <p:cNvSpPr/>
            <p:nvPr/>
          </p:nvSpPr>
          <p:spPr>
            <a:xfrm>
              <a:off x="742438" y="1196390"/>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椭圆 5"/>
            <p:cNvSpPr/>
            <p:nvPr/>
          </p:nvSpPr>
          <p:spPr>
            <a:xfrm>
              <a:off x="742438" y="2004813"/>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椭圆 6"/>
            <p:cNvSpPr/>
            <p:nvPr/>
          </p:nvSpPr>
          <p:spPr>
            <a:xfrm>
              <a:off x="734689" y="2852936"/>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1835696" y="1189494"/>
              <a:ext cx="216024" cy="582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35696" y="2846040"/>
              <a:ext cx="216024" cy="582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5" idx="6"/>
            </p:cNvCxnSpPr>
            <p:nvPr/>
          </p:nvCxnSpPr>
          <p:spPr>
            <a:xfrm>
              <a:off x="1246494" y="1484422"/>
              <a:ext cx="5892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6"/>
              <a:endCxn id="9" idx="1"/>
            </p:cNvCxnSpPr>
            <p:nvPr/>
          </p:nvCxnSpPr>
          <p:spPr>
            <a:xfrm flipV="1">
              <a:off x="1238745" y="3137520"/>
              <a:ext cx="596951" cy="3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6"/>
            </p:cNvCxnSpPr>
            <p:nvPr/>
          </p:nvCxnSpPr>
          <p:spPr>
            <a:xfrm flipV="1">
              <a:off x="1246494" y="1628800"/>
              <a:ext cx="589202" cy="664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6"/>
            </p:cNvCxnSpPr>
            <p:nvPr/>
          </p:nvCxnSpPr>
          <p:spPr>
            <a:xfrm>
              <a:off x="1246494" y="2292845"/>
              <a:ext cx="589202" cy="560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880166" y="1340768"/>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87915" y="2148829"/>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72417" y="2996952"/>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5816" y="1974324"/>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7" name="直接箭头连接符 26"/>
            <p:cNvCxnSpPr>
              <a:stCxn id="8" idx="3"/>
            </p:cNvCxnSpPr>
            <p:nvPr/>
          </p:nvCxnSpPr>
          <p:spPr>
            <a:xfrm>
              <a:off x="2051720" y="1480974"/>
              <a:ext cx="864096" cy="523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3"/>
            </p:cNvCxnSpPr>
            <p:nvPr/>
          </p:nvCxnSpPr>
          <p:spPr>
            <a:xfrm flipV="1">
              <a:off x="2051720" y="2550388"/>
              <a:ext cx="864096" cy="587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733047" y="4445408"/>
              <a:ext cx="504056"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a:off x="777481" y="4589424"/>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963689" y="4589424"/>
              <a:ext cx="228600"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835696" y="4109086"/>
              <a:ext cx="216024" cy="582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847510" y="5056589"/>
              <a:ext cx="216024" cy="582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a:stCxn id="33" idx="6"/>
              <a:endCxn id="36" idx="1"/>
            </p:cNvCxnSpPr>
            <p:nvPr/>
          </p:nvCxnSpPr>
          <p:spPr>
            <a:xfrm flipV="1">
              <a:off x="1237103" y="4400566"/>
              <a:ext cx="598593" cy="3328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3" idx="6"/>
              <a:endCxn id="37" idx="1"/>
            </p:cNvCxnSpPr>
            <p:nvPr/>
          </p:nvCxnSpPr>
          <p:spPr>
            <a:xfrm>
              <a:off x="1237103" y="4733440"/>
              <a:ext cx="610407" cy="614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195736" y="4400566"/>
              <a:ext cx="1512168" cy="369332"/>
            </a:xfrm>
            <a:prstGeom prst="rect">
              <a:avLst/>
            </a:prstGeom>
            <a:noFill/>
          </p:spPr>
          <p:txBody>
            <a:bodyPr wrap="square" rtlCol="0">
              <a:spAutoFit/>
            </a:bodyPr>
            <a:lstStyle/>
            <a:p>
              <a:r>
                <a:rPr lang="en-US" altLang="zh-CN" dirty="0" smtClean="0"/>
                <a:t>P(t1)=0.4</a:t>
              </a:r>
              <a:endParaRPr lang="zh-CN" altLang="en-US" dirty="0"/>
            </a:p>
          </p:txBody>
        </p:sp>
        <p:sp>
          <p:nvSpPr>
            <p:cNvPr id="45" name="TextBox 44"/>
            <p:cNvSpPr txBox="1"/>
            <p:nvPr/>
          </p:nvSpPr>
          <p:spPr>
            <a:xfrm>
              <a:off x="2195736" y="5517232"/>
              <a:ext cx="1368152" cy="369332"/>
            </a:xfrm>
            <a:prstGeom prst="rect">
              <a:avLst/>
            </a:prstGeom>
            <a:noFill/>
          </p:spPr>
          <p:txBody>
            <a:bodyPr wrap="square" rtlCol="0">
              <a:spAutoFit/>
            </a:bodyPr>
            <a:lstStyle/>
            <a:p>
              <a:r>
                <a:rPr lang="en-US" altLang="zh-CN" dirty="0" smtClean="0"/>
                <a:t>P(t2)=0.6</a:t>
              </a:r>
              <a:endParaRPr lang="zh-CN" altLang="en-US" dirty="0"/>
            </a:p>
          </p:txBody>
        </p:sp>
      </p:grpSp>
    </p:spTree>
    <p:extLst>
      <p:ext uri="{BB962C8B-B14F-4D97-AF65-F5344CB8AC3E}">
        <p14:creationId xmlns:p14="http://schemas.microsoft.com/office/powerpoint/2010/main" val="2520658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242" y="92076"/>
            <a:ext cx="8424936" cy="830997"/>
          </a:xfrm>
          <a:prstGeom prst="rect">
            <a:avLst/>
          </a:prstGeom>
          <a:noFill/>
        </p:spPr>
        <p:txBody>
          <a:bodyPr wrap="square" rtlCol="0">
            <a:spAutoFit/>
          </a:bodyPr>
          <a:lstStyle/>
          <a:p>
            <a:r>
              <a:rPr lang="en-US" altLang="zh-CN" sz="2400" b="1" dirty="0" smtClean="0"/>
              <a:t>Examples</a:t>
            </a:r>
          </a:p>
          <a:p>
            <a:r>
              <a:rPr lang="en-US" altLang="zh-CN" sz="2400" b="1" dirty="0" smtClean="0"/>
              <a:t>Our workflow unit</a:t>
            </a:r>
          </a:p>
        </p:txBody>
      </p:sp>
      <p:sp>
        <p:nvSpPr>
          <p:cNvPr id="16" name="椭圆 15"/>
          <p:cNvSpPr/>
          <p:nvPr/>
        </p:nvSpPr>
        <p:spPr>
          <a:xfrm>
            <a:off x="3275856" y="37296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384948" y="455878"/>
            <a:ext cx="267406" cy="2913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949080" y="354127"/>
            <a:ext cx="864096" cy="369332"/>
          </a:xfrm>
          <a:prstGeom prst="rect">
            <a:avLst/>
          </a:prstGeom>
          <a:noFill/>
        </p:spPr>
        <p:txBody>
          <a:bodyPr wrap="square" rtlCol="0">
            <a:spAutoFit/>
          </a:bodyPr>
          <a:lstStyle/>
          <a:p>
            <a:r>
              <a:rPr lang="en-US" altLang="zh-CN" dirty="0" smtClean="0"/>
              <a:t>user</a:t>
            </a:r>
            <a:endParaRPr lang="zh-CN" altLang="en-US" dirty="0"/>
          </a:p>
        </p:txBody>
      </p:sp>
      <p:cxnSp>
        <p:nvCxnSpPr>
          <p:cNvPr id="37" name="直接箭头连接符 36"/>
          <p:cNvCxnSpPr>
            <a:stCxn id="16" idx="4"/>
          </p:cNvCxnSpPr>
          <p:nvPr/>
        </p:nvCxnSpPr>
        <p:spPr>
          <a:xfrm>
            <a:off x="3504456" y="830162"/>
            <a:ext cx="0" cy="2945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059832" y="1124744"/>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4211960" y="1124744"/>
            <a:ext cx="1800200" cy="369332"/>
          </a:xfrm>
          <a:prstGeom prst="rect">
            <a:avLst/>
          </a:prstGeom>
          <a:noFill/>
        </p:spPr>
        <p:txBody>
          <a:bodyPr wrap="square" rtlCol="0">
            <a:spAutoFit/>
          </a:bodyPr>
          <a:lstStyle/>
          <a:p>
            <a:r>
              <a:rPr lang="en-US" altLang="zh-CN" dirty="0" smtClean="0"/>
              <a:t>UAM: register </a:t>
            </a:r>
            <a:endParaRPr lang="zh-CN" altLang="en-US" dirty="0"/>
          </a:p>
        </p:txBody>
      </p:sp>
      <p:cxnSp>
        <p:nvCxnSpPr>
          <p:cNvPr id="47" name="直接箭头连接符 46"/>
          <p:cNvCxnSpPr>
            <a:stCxn id="43" idx="2"/>
          </p:cNvCxnSpPr>
          <p:nvPr/>
        </p:nvCxnSpPr>
        <p:spPr>
          <a:xfrm>
            <a:off x="3504456" y="1416051"/>
            <a:ext cx="0" cy="356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3275856" y="174683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4067944" y="1772816"/>
            <a:ext cx="1152128" cy="369332"/>
          </a:xfrm>
          <a:prstGeom prst="rect">
            <a:avLst/>
          </a:prstGeom>
          <a:noFill/>
        </p:spPr>
        <p:txBody>
          <a:bodyPr wrap="square" rtlCol="0">
            <a:spAutoFit/>
          </a:bodyPr>
          <a:lstStyle/>
          <a:p>
            <a:r>
              <a:rPr lang="en-US" altLang="zh-CN" dirty="0" smtClean="0"/>
              <a:t>learner</a:t>
            </a:r>
            <a:endParaRPr lang="zh-CN" altLang="en-US" dirty="0"/>
          </a:p>
        </p:txBody>
      </p:sp>
      <p:cxnSp>
        <p:nvCxnSpPr>
          <p:cNvPr id="54" name="直接箭头连接符 53"/>
          <p:cNvCxnSpPr>
            <a:stCxn id="69" idx="4"/>
          </p:cNvCxnSpPr>
          <p:nvPr/>
        </p:nvCxnSpPr>
        <p:spPr>
          <a:xfrm flipH="1">
            <a:off x="971600" y="2204033"/>
            <a:ext cx="2532856" cy="576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3491880" y="2142148"/>
            <a:ext cx="0" cy="71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69" idx="4"/>
            <a:endCxn id="82" idx="0"/>
          </p:cNvCxnSpPr>
          <p:nvPr/>
        </p:nvCxnSpPr>
        <p:spPr>
          <a:xfrm>
            <a:off x="3504456" y="2204033"/>
            <a:ext cx="2207096" cy="767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26976" y="2839162"/>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3088223" y="2852936"/>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5266928" y="2971263"/>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85"/>
          <p:cNvSpPr txBox="1"/>
          <p:nvPr/>
        </p:nvSpPr>
        <p:spPr>
          <a:xfrm>
            <a:off x="-20452" y="2469830"/>
            <a:ext cx="1080120" cy="369332"/>
          </a:xfrm>
          <a:prstGeom prst="rect">
            <a:avLst/>
          </a:prstGeom>
          <a:noFill/>
        </p:spPr>
        <p:txBody>
          <a:bodyPr wrap="square" rtlCol="0">
            <a:spAutoFit/>
          </a:bodyPr>
          <a:lstStyle/>
          <a:p>
            <a:r>
              <a:rPr lang="en-US" altLang="zh-CN" dirty="0" smtClean="0"/>
              <a:t>Search</a:t>
            </a:r>
            <a:endParaRPr lang="zh-CN" altLang="en-US" dirty="0"/>
          </a:p>
        </p:txBody>
      </p:sp>
      <p:sp>
        <p:nvSpPr>
          <p:cNvPr id="87" name="椭圆 86"/>
          <p:cNvSpPr/>
          <p:nvPr/>
        </p:nvSpPr>
        <p:spPr>
          <a:xfrm>
            <a:off x="743000" y="350472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p:cNvCxnSpPr>
            <a:endCxn id="87" idx="0"/>
          </p:cNvCxnSpPr>
          <p:nvPr/>
        </p:nvCxnSpPr>
        <p:spPr>
          <a:xfrm>
            <a:off x="969894" y="3130468"/>
            <a:ext cx="1706" cy="374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267418" y="3276122"/>
            <a:ext cx="1144342" cy="646331"/>
          </a:xfrm>
          <a:prstGeom prst="rect">
            <a:avLst/>
          </a:prstGeom>
          <a:noFill/>
        </p:spPr>
        <p:txBody>
          <a:bodyPr wrap="square" rtlCol="0">
            <a:spAutoFit/>
          </a:bodyPr>
          <a:lstStyle/>
          <a:p>
            <a:r>
              <a:rPr lang="en-US" altLang="zh-CN" dirty="0" smtClean="0"/>
              <a:t>Results arranged</a:t>
            </a:r>
            <a:endParaRPr lang="zh-CN" altLang="en-US" dirty="0"/>
          </a:p>
        </p:txBody>
      </p:sp>
      <p:cxnSp>
        <p:nvCxnSpPr>
          <p:cNvPr id="77" name="直接箭头连接符 76"/>
          <p:cNvCxnSpPr>
            <a:stCxn id="87" idx="4"/>
          </p:cNvCxnSpPr>
          <p:nvPr/>
        </p:nvCxnSpPr>
        <p:spPr>
          <a:xfrm flipH="1">
            <a:off x="969894" y="3961922"/>
            <a:ext cx="1706" cy="619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26976" y="4630012"/>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1419218" y="4617150"/>
            <a:ext cx="1540559" cy="369332"/>
          </a:xfrm>
          <a:prstGeom prst="rect">
            <a:avLst/>
          </a:prstGeom>
          <a:noFill/>
        </p:spPr>
        <p:txBody>
          <a:bodyPr wrap="square" rtlCol="0">
            <a:spAutoFit/>
          </a:bodyPr>
          <a:lstStyle/>
          <a:p>
            <a:r>
              <a:rPr lang="en-US" altLang="zh-CN" dirty="0" smtClean="0"/>
              <a:t>UI: display</a:t>
            </a:r>
            <a:endParaRPr lang="zh-CN" altLang="en-US" dirty="0"/>
          </a:p>
        </p:txBody>
      </p:sp>
      <p:cxnSp>
        <p:nvCxnSpPr>
          <p:cNvPr id="84" name="直接箭头连接符 83"/>
          <p:cNvCxnSpPr>
            <a:stCxn id="95" idx="2"/>
          </p:cNvCxnSpPr>
          <p:nvPr/>
        </p:nvCxnSpPr>
        <p:spPr>
          <a:xfrm flipH="1">
            <a:off x="969894" y="4921319"/>
            <a:ext cx="1706" cy="307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43000" y="52292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p:cNvSpPr txBox="1"/>
          <p:nvPr/>
        </p:nvSpPr>
        <p:spPr>
          <a:xfrm>
            <a:off x="188242" y="5805264"/>
            <a:ext cx="1431430" cy="369332"/>
          </a:xfrm>
          <a:prstGeom prst="rect">
            <a:avLst/>
          </a:prstGeom>
          <a:noFill/>
        </p:spPr>
        <p:txBody>
          <a:bodyPr wrap="square" rtlCol="0">
            <a:spAutoFit/>
          </a:bodyPr>
          <a:lstStyle/>
          <a:p>
            <a:r>
              <a:rPr lang="en-US" altLang="zh-CN" dirty="0" smtClean="0"/>
              <a:t>Results seen</a:t>
            </a:r>
            <a:endParaRPr lang="zh-CN" altLang="en-US" dirty="0"/>
          </a:p>
        </p:txBody>
      </p:sp>
      <p:cxnSp>
        <p:nvCxnSpPr>
          <p:cNvPr id="93" name="直接箭头连接符 92"/>
          <p:cNvCxnSpPr>
            <a:stCxn id="81" idx="2"/>
          </p:cNvCxnSpPr>
          <p:nvPr/>
        </p:nvCxnSpPr>
        <p:spPr>
          <a:xfrm>
            <a:off x="3532847" y="3144243"/>
            <a:ext cx="0" cy="360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3304247" y="350472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96"/>
          <p:cNvSpPr txBox="1"/>
          <p:nvPr/>
        </p:nvSpPr>
        <p:spPr>
          <a:xfrm>
            <a:off x="2401344" y="3450271"/>
            <a:ext cx="864096" cy="646331"/>
          </a:xfrm>
          <a:prstGeom prst="rect">
            <a:avLst/>
          </a:prstGeom>
          <a:noFill/>
        </p:spPr>
        <p:txBody>
          <a:bodyPr wrap="square" rtlCol="0">
            <a:spAutoFit/>
          </a:bodyPr>
          <a:lstStyle/>
          <a:p>
            <a:r>
              <a:rPr lang="en-US" altLang="zh-CN" dirty="0" smtClean="0"/>
              <a:t>Media found</a:t>
            </a:r>
            <a:endParaRPr lang="zh-CN" altLang="en-US" dirty="0"/>
          </a:p>
        </p:txBody>
      </p:sp>
      <p:cxnSp>
        <p:nvCxnSpPr>
          <p:cNvPr id="100" name="直接箭头连接符 99"/>
          <p:cNvCxnSpPr>
            <a:stCxn id="106" idx="4"/>
          </p:cNvCxnSpPr>
          <p:nvPr/>
        </p:nvCxnSpPr>
        <p:spPr>
          <a:xfrm>
            <a:off x="3532847" y="3961922"/>
            <a:ext cx="0" cy="4031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3047256" y="4375513"/>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p:cNvSpPr txBox="1"/>
          <p:nvPr/>
        </p:nvSpPr>
        <p:spPr>
          <a:xfrm>
            <a:off x="4100236" y="4337778"/>
            <a:ext cx="1270992" cy="369332"/>
          </a:xfrm>
          <a:prstGeom prst="rect">
            <a:avLst/>
          </a:prstGeom>
          <a:noFill/>
        </p:spPr>
        <p:txBody>
          <a:bodyPr wrap="square" rtlCol="0">
            <a:spAutoFit/>
          </a:bodyPr>
          <a:lstStyle/>
          <a:p>
            <a:r>
              <a:rPr lang="en-US" altLang="zh-CN" dirty="0" smtClean="0"/>
              <a:t>standardize</a:t>
            </a:r>
            <a:endParaRPr lang="zh-CN" altLang="en-US" dirty="0"/>
          </a:p>
        </p:txBody>
      </p:sp>
      <p:sp>
        <p:nvSpPr>
          <p:cNvPr id="115" name="椭圆 114"/>
          <p:cNvSpPr/>
          <p:nvPr/>
        </p:nvSpPr>
        <p:spPr>
          <a:xfrm>
            <a:off x="3275856" y="4907394"/>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Box 108"/>
          <p:cNvSpPr txBox="1"/>
          <p:nvPr/>
        </p:nvSpPr>
        <p:spPr>
          <a:xfrm>
            <a:off x="4067944" y="4986482"/>
            <a:ext cx="942392" cy="378112"/>
          </a:xfrm>
          <a:prstGeom prst="rect">
            <a:avLst/>
          </a:prstGeom>
          <a:noFill/>
        </p:spPr>
        <p:txBody>
          <a:bodyPr wrap="square" rtlCol="0">
            <a:spAutoFit/>
          </a:bodyPr>
          <a:lstStyle/>
          <a:p>
            <a:r>
              <a:rPr lang="en-US" altLang="zh-CN" dirty="0" smtClean="0"/>
              <a:t>learning</a:t>
            </a:r>
            <a:endParaRPr lang="zh-CN" altLang="en-US" dirty="0"/>
          </a:p>
        </p:txBody>
      </p:sp>
      <p:cxnSp>
        <p:nvCxnSpPr>
          <p:cNvPr id="113" name="直接箭头连接符 112"/>
          <p:cNvCxnSpPr>
            <a:stCxn id="112" idx="2"/>
            <a:endCxn id="115" idx="0"/>
          </p:cNvCxnSpPr>
          <p:nvPr/>
        </p:nvCxnSpPr>
        <p:spPr>
          <a:xfrm>
            <a:off x="3491880" y="4666820"/>
            <a:ext cx="12576" cy="240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H="1">
            <a:off x="4745769" y="3276122"/>
            <a:ext cx="521159" cy="412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a:off x="5995392" y="3248796"/>
            <a:ext cx="63968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椭圆 124"/>
          <p:cNvSpPr/>
          <p:nvPr/>
        </p:nvSpPr>
        <p:spPr>
          <a:xfrm>
            <a:off x="4415408" y="366134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6406480" y="370599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4875448" y="3661342"/>
            <a:ext cx="1759632" cy="646331"/>
          </a:xfrm>
          <a:prstGeom prst="rect">
            <a:avLst/>
          </a:prstGeom>
          <a:noFill/>
        </p:spPr>
        <p:txBody>
          <a:bodyPr wrap="square" rtlCol="0">
            <a:spAutoFit/>
          </a:bodyPr>
          <a:lstStyle/>
          <a:p>
            <a:r>
              <a:rPr lang="en-US" altLang="zh-CN" dirty="0" smtClean="0"/>
              <a:t>Q&amp;A/wiki: data        found</a:t>
            </a:r>
            <a:endParaRPr lang="zh-CN" altLang="en-US" dirty="0"/>
          </a:p>
        </p:txBody>
      </p:sp>
      <p:cxnSp>
        <p:nvCxnSpPr>
          <p:cNvPr id="130" name="直接箭头连接符 129"/>
          <p:cNvCxnSpPr/>
          <p:nvPr/>
        </p:nvCxnSpPr>
        <p:spPr>
          <a:xfrm>
            <a:off x="4664595" y="4078957"/>
            <a:ext cx="1046957" cy="4422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5995392" y="4187682"/>
            <a:ext cx="639688" cy="334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5425988" y="4553802"/>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箭头连接符 135"/>
          <p:cNvCxnSpPr>
            <a:stCxn id="134" idx="2"/>
            <a:endCxn id="115" idx="6"/>
          </p:cNvCxnSpPr>
          <p:nvPr/>
        </p:nvCxnSpPr>
        <p:spPr>
          <a:xfrm flipH="1">
            <a:off x="3733056" y="4845109"/>
            <a:ext cx="2137556" cy="290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3088223" y="5659610"/>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TextBox 138"/>
          <p:cNvSpPr txBox="1"/>
          <p:nvPr/>
        </p:nvSpPr>
        <p:spPr>
          <a:xfrm>
            <a:off x="1755885" y="5377259"/>
            <a:ext cx="1340105" cy="369332"/>
          </a:xfrm>
          <a:prstGeom prst="rect">
            <a:avLst/>
          </a:prstGeom>
          <a:noFill/>
        </p:spPr>
        <p:txBody>
          <a:bodyPr wrap="square" rtlCol="0">
            <a:spAutoFit/>
          </a:bodyPr>
          <a:lstStyle/>
          <a:p>
            <a:r>
              <a:rPr lang="en-US" altLang="zh-CN" dirty="0" smtClean="0"/>
              <a:t>SNS: publish</a:t>
            </a:r>
            <a:endParaRPr lang="zh-CN" altLang="en-US" dirty="0"/>
          </a:p>
        </p:txBody>
      </p:sp>
      <p:cxnSp>
        <p:nvCxnSpPr>
          <p:cNvPr id="141" name="直接箭头连接符 140"/>
          <p:cNvCxnSpPr>
            <a:stCxn id="115" idx="4"/>
            <a:endCxn id="138" idx="0"/>
          </p:cNvCxnSpPr>
          <p:nvPr/>
        </p:nvCxnSpPr>
        <p:spPr>
          <a:xfrm>
            <a:off x="3504456" y="5364594"/>
            <a:ext cx="28391" cy="295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5786450" y="553519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4" name="直接箭头连接符 153"/>
          <p:cNvCxnSpPr>
            <a:stCxn id="138" idx="3"/>
            <a:endCxn id="152" idx="2"/>
          </p:cNvCxnSpPr>
          <p:nvPr/>
        </p:nvCxnSpPr>
        <p:spPr>
          <a:xfrm flipV="1">
            <a:off x="3977471" y="5763790"/>
            <a:ext cx="1808979" cy="41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4564038" y="6031403"/>
            <a:ext cx="2902023" cy="646331"/>
          </a:xfrm>
          <a:prstGeom prst="rect">
            <a:avLst/>
          </a:prstGeom>
          <a:noFill/>
        </p:spPr>
        <p:txBody>
          <a:bodyPr wrap="square" rtlCol="0">
            <a:spAutoFit/>
          </a:bodyPr>
          <a:lstStyle/>
          <a:p>
            <a:r>
              <a:rPr lang="en-US" altLang="zh-CN" dirty="0" smtClean="0"/>
              <a:t>River: learning information published</a:t>
            </a:r>
            <a:endParaRPr lang="zh-CN" altLang="en-US" dirty="0"/>
          </a:p>
        </p:txBody>
      </p:sp>
      <p:cxnSp>
        <p:nvCxnSpPr>
          <p:cNvPr id="159" name="直接箭头连接符 158"/>
          <p:cNvCxnSpPr/>
          <p:nvPr/>
        </p:nvCxnSpPr>
        <p:spPr>
          <a:xfrm>
            <a:off x="3618756" y="2204033"/>
            <a:ext cx="3847305" cy="1044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a:xfrm>
            <a:off x="7164288" y="3304617"/>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TextBox 161"/>
          <p:cNvSpPr txBox="1"/>
          <p:nvPr/>
        </p:nvSpPr>
        <p:spPr>
          <a:xfrm>
            <a:off x="7466061" y="2852936"/>
            <a:ext cx="922363" cy="369332"/>
          </a:xfrm>
          <a:prstGeom prst="rect">
            <a:avLst/>
          </a:prstGeom>
          <a:noFill/>
        </p:spPr>
        <p:txBody>
          <a:bodyPr wrap="square" rtlCol="0">
            <a:spAutoFit/>
          </a:bodyPr>
          <a:lstStyle/>
          <a:p>
            <a:r>
              <a:rPr lang="en-US" altLang="zh-CN" dirty="0" smtClean="0"/>
              <a:t>post</a:t>
            </a:r>
            <a:endParaRPr lang="zh-CN" altLang="en-US" dirty="0"/>
          </a:p>
        </p:txBody>
      </p:sp>
      <p:cxnSp>
        <p:nvCxnSpPr>
          <p:cNvPr id="164" name="直接箭头连接符 163"/>
          <p:cNvCxnSpPr>
            <a:stCxn id="161" idx="2"/>
            <a:endCxn id="152" idx="7"/>
          </p:cNvCxnSpPr>
          <p:nvPr/>
        </p:nvCxnSpPr>
        <p:spPr>
          <a:xfrm flipH="1">
            <a:off x="6176695" y="3595924"/>
            <a:ext cx="1432217" cy="20062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6" name="矩形 165"/>
          <p:cNvSpPr/>
          <p:nvPr/>
        </p:nvSpPr>
        <p:spPr>
          <a:xfrm>
            <a:off x="6576813" y="5618136"/>
            <a:ext cx="889248" cy="291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TextBox 166"/>
          <p:cNvSpPr txBox="1"/>
          <p:nvPr/>
        </p:nvSpPr>
        <p:spPr>
          <a:xfrm>
            <a:off x="7469055" y="5605274"/>
            <a:ext cx="1540559" cy="369332"/>
          </a:xfrm>
          <a:prstGeom prst="rect">
            <a:avLst/>
          </a:prstGeom>
          <a:noFill/>
        </p:spPr>
        <p:txBody>
          <a:bodyPr wrap="square" rtlCol="0">
            <a:spAutoFit/>
          </a:bodyPr>
          <a:lstStyle/>
          <a:p>
            <a:r>
              <a:rPr lang="en-US" altLang="zh-CN" dirty="0" smtClean="0"/>
              <a:t>UI: display</a:t>
            </a:r>
            <a:endParaRPr lang="zh-CN" altLang="en-US" dirty="0"/>
          </a:p>
        </p:txBody>
      </p:sp>
      <p:cxnSp>
        <p:nvCxnSpPr>
          <p:cNvPr id="169" name="直接箭头连接符 168"/>
          <p:cNvCxnSpPr>
            <a:stCxn id="152" idx="6"/>
            <a:endCxn id="166" idx="1"/>
          </p:cNvCxnSpPr>
          <p:nvPr/>
        </p:nvCxnSpPr>
        <p:spPr>
          <a:xfrm>
            <a:off x="6243650" y="5763790"/>
            <a:ext cx="3331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7294192" y="5925286"/>
            <a:ext cx="350983" cy="389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7645175" y="6315046"/>
            <a:ext cx="1607345" cy="646331"/>
          </a:xfrm>
          <a:prstGeom prst="rect">
            <a:avLst/>
          </a:prstGeom>
          <a:noFill/>
        </p:spPr>
        <p:txBody>
          <a:bodyPr wrap="square" rtlCol="0">
            <a:spAutoFit/>
          </a:bodyPr>
          <a:lstStyle/>
          <a:p>
            <a:r>
              <a:rPr lang="en-US" altLang="zh-CN" dirty="0" smtClean="0"/>
              <a:t>Another learning unit</a:t>
            </a:r>
            <a:endParaRPr lang="zh-CN" altLang="en-US" dirty="0"/>
          </a:p>
        </p:txBody>
      </p:sp>
      <p:sp>
        <p:nvSpPr>
          <p:cNvPr id="182" name="椭圆 181"/>
          <p:cNvSpPr/>
          <p:nvPr/>
        </p:nvSpPr>
        <p:spPr>
          <a:xfrm>
            <a:off x="5571360" y="2932646"/>
            <a:ext cx="280383" cy="2896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130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6" dur="250" autoRev="1" fill="remove"/>
                                        <p:tgtEl>
                                          <p:spTgt spid="43"/>
                                        </p:tgtEl>
                                        <p:attrNameLst>
                                          <p:attrName>style.color</p:attrName>
                                        </p:attrNameLst>
                                      </p:cBhvr>
                                      <p:to>
                                        <a:srgbClr val="FF0000"/>
                                      </p:to>
                                    </p:animClr>
                                    <p:animClr clrSpc="rgb" dir="cw">
                                      <p:cBhvr>
                                        <p:cTn id="7" dur="250" autoRev="1" fill="remove"/>
                                        <p:tgtEl>
                                          <p:spTgt spid="43"/>
                                        </p:tgtEl>
                                        <p:attrNameLst>
                                          <p:attrName>fillcolor</p:attrName>
                                        </p:attrNameLst>
                                      </p:cBhvr>
                                      <p:to>
                                        <a:srgbClr val="FF0000"/>
                                      </p:to>
                                    </p:animClr>
                                    <p:set>
                                      <p:cBhvr>
                                        <p:cTn id="8" dur="250" autoRev="1" fill="remove"/>
                                        <p:tgtEl>
                                          <p:spTgt spid="43"/>
                                        </p:tgtEl>
                                        <p:attrNameLst>
                                          <p:attrName>fill.type</p:attrName>
                                        </p:attrNameLst>
                                      </p:cBhvr>
                                      <p:to>
                                        <p:strVal val="solid"/>
                                      </p:to>
                                    </p:set>
                                    <p:set>
                                      <p:cBhvr>
                                        <p:cTn id="9" dur="250" autoRev="1" fill="remove"/>
                                        <p:tgtEl>
                                          <p:spTgt spid="43"/>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1.66667E-6 -6.2963E-6 L 0.00018 0.20184 " pathEditMode="relative" ptsTypes="AA">
                                      <p:cBhvr>
                                        <p:cTn id="13" dur="2000" fill="hold"/>
                                        <p:tgtEl>
                                          <p:spTgt spid="23"/>
                                        </p:tgtEl>
                                        <p:attrNameLst>
                                          <p:attrName>ppt_x</p:attrName>
                                          <p:attrName>ppt_y</p:attrName>
                                        </p:attrNameLst>
                                      </p:cBhvr>
                                    </p:animMotion>
                                  </p:childTnLst>
                                </p:cTn>
                              </p:par>
                            </p:childTnLst>
                          </p:cTn>
                        </p:par>
                        <p:par>
                          <p:cTn id="14" fill="hold">
                            <p:stCondLst>
                              <p:cond delay="2000"/>
                            </p:stCondLst>
                            <p:childTnLst>
                              <p:par>
                                <p:cTn id="1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16" dur="250" autoRev="1" fill="remove"/>
                                        <p:tgtEl>
                                          <p:spTgt spid="80"/>
                                        </p:tgtEl>
                                        <p:attrNameLst>
                                          <p:attrName>style.color</p:attrName>
                                        </p:attrNameLst>
                                      </p:cBhvr>
                                      <p:to>
                                        <a:srgbClr val="FF0000"/>
                                      </p:to>
                                    </p:animClr>
                                    <p:animClr clrSpc="rgb" dir="cw">
                                      <p:cBhvr>
                                        <p:cTn id="17" dur="250" autoRev="1" fill="remove"/>
                                        <p:tgtEl>
                                          <p:spTgt spid="80"/>
                                        </p:tgtEl>
                                        <p:attrNameLst>
                                          <p:attrName>fillcolor</p:attrName>
                                        </p:attrNameLst>
                                      </p:cBhvr>
                                      <p:to>
                                        <a:srgbClr val="FF0000"/>
                                      </p:to>
                                    </p:animClr>
                                    <p:set>
                                      <p:cBhvr>
                                        <p:cTn id="18" dur="250" autoRev="1" fill="remove"/>
                                        <p:tgtEl>
                                          <p:spTgt spid="80"/>
                                        </p:tgtEl>
                                        <p:attrNameLst>
                                          <p:attrName>fill.type</p:attrName>
                                        </p:attrNameLst>
                                      </p:cBhvr>
                                      <p:to>
                                        <p:strVal val="solid"/>
                                      </p:to>
                                    </p:set>
                                    <p:set>
                                      <p:cBhvr>
                                        <p:cTn id="19" dur="250" autoRev="1" fill="remove"/>
                                        <p:tgtEl>
                                          <p:spTgt spid="80"/>
                                        </p:tgtEl>
                                        <p:attrNameLst>
                                          <p:attrName>fill.on</p:attrName>
                                        </p:attrNameLst>
                                      </p:cBhvr>
                                      <p:to>
                                        <p:strVal val="true"/>
                                      </p:to>
                                    </p:set>
                                  </p:childTnLst>
                                </p:cTn>
                              </p:par>
                              <p:par>
                                <p:cTn id="2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1" dur="250" autoRev="1" fill="remove"/>
                                        <p:tgtEl>
                                          <p:spTgt spid="81"/>
                                        </p:tgtEl>
                                        <p:attrNameLst>
                                          <p:attrName>style.color</p:attrName>
                                        </p:attrNameLst>
                                      </p:cBhvr>
                                      <p:to>
                                        <a:srgbClr val="FF0000"/>
                                      </p:to>
                                    </p:animClr>
                                    <p:animClr clrSpc="rgb" dir="cw">
                                      <p:cBhvr>
                                        <p:cTn id="22" dur="250" autoRev="1" fill="remove"/>
                                        <p:tgtEl>
                                          <p:spTgt spid="81"/>
                                        </p:tgtEl>
                                        <p:attrNameLst>
                                          <p:attrName>fillcolor</p:attrName>
                                        </p:attrNameLst>
                                      </p:cBhvr>
                                      <p:to>
                                        <a:srgbClr val="FF0000"/>
                                      </p:to>
                                    </p:animClr>
                                    <p:set>
                                      <p:cBhvr>
                                        <p:cTn id="23" dur="250" autoRev="1" fill="remove"/>
                                        <p:tgtEl>
                                          <p:spTgt spid="81"/>
                                        </p:tgtEl>
                                        <p:attrNameLst>
                                          <p:attrName>fill.type</p:attrName>
                                        </p:attrNameLst>
                                      </p:cBhvr>
                                      <p:to>
                                        <p:strVal val="solid"/>
                                      </p:to>
                                    </p:set>
                                    <p:set>
                                      <p:cBhvr>
                                        <p:cTn id="24" dur="250" autoRev="1" fill="remove"/>
                                        <p:tgtEl>
                                          <p:spTgt spid="81"/>
                                        </p:tgtEl>
                                        <p:attrNameLst>
                                          <p:attrName>fill.on</p:attrName>
                                        </p:attrNameLst>
                                      </p:cBhvr>
                                      <p:to>
                                        <p:strVal val="true"/>
                                      </p:to>
                                    </p:set>
                                  </p:childTnLst>
                                </p:cTn>
                              </p:par>
                              <p:par>
                                <p:cTn id="2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6" dur="250" autoRev="1" fill="remove"/>
                                        <p:tgtEl>
                                          <p:spTgt spid="82"/>
                                        </p:tgtEl>
                                        <p:attrNameLst>
                                          <p:attrName>style.color</p:attrName>
                                        </p:attrNameLst>
                                      </p:cBhvr>
                                      <p:to>
                                        <a:srgbClr val="FF0000"/>
                                      </p:to>
                                    </p:animClr>
                                    <p:animClr clrSpc="rgb" dir="cw">
                                      <p:cBhvr>
                                        <p:cTn id="27" dur="250" autoRev="1" fill="remove"/>
                                        <p:tgtEl>
                                          <p:spTgt spid="82"/>
                                        </p:tgtEl>
                                        <p:attrNameLst>
                                          <p:attrName>fillcolor</p:attrName>
                                        </p:attrNameLst>
                                      </p:cBhvr>
                                      <p:to>
                                        <a:srgbClr val="FF0000"/>
                                      </p:to>
                                    </p:animClr>
                                    <p:set>
                                      <p:cBhvr>
                                        <p:cTn id="28" dur="250" autoRev="1" fill="remove"/>
                                        <p:tgtEl>
                                          <p:spTgt spid="82"/>
                                        </p:tgtEl>
                                        <p:attrNameLst>
                                          <p:attrName>fill.type</p:attrName>
                                        </p:attrNameLst>
                                      </p:cBhvr>
                                      <p:to>
                                        <p:strVal val="solid"/>
                                      </p:to>
                                    </p:set>
                                    <p:set>
                                      <p:cBhvr>
                                        <p:cTn id="29" dur="250" autoRev="1" fill="remove"/>
                                        <p:tgtEl>
                                          <p:spTgt spid="82"/>
                                        </p:tgtEl>
                                        <p:attrNameLst>
                                          <p:attrName>fill.on</p:attrName>
                                        </p:attrNameLst>
                                      </p:cBhvr>
                                      <p:to>
                                        <p:strVal val="true"/>
                                      </p:to>
                                    </p:set>
                                  </p:childTnLst>
                                </p:cTn>
                              </p:par>
                              <p:par>
                                <p:cTn id="3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1" dur="250" autoRev="1" fill="remove"/>
                                        <p:tgtEl>
                                          <p:spTgt spid="161"/>
                                        </p:tgtEl>
                                        <p:attrNameLst>
                                          <p:attrName>style.color</p:attrName>
                                        </p:attrNameLst>
                                      </p:cBhvr>
                                      <p:to>
                                        <a:srgbClr val="FF0000"/>
                                      </p:to>
                                    </p:animClr>
                                    <p:animClr clrSpc="rgb" dir="cw">
                                      <p:cBhvr>
                                        <p:cTn id="32" dur="250" autoRev="1" fill="remove"/>
                                        <p:tgtEl>
                                          <p:spTgt spid="161"/>
                                        </p:tgtEl>
                                        <p:attrNameLst>
                                          <p:attrName>fillcolor</p:attrName>
                                        </p:attrNameLst>
                                      </p:cBhvr>
                                      <p:to>
                                        <a:srgbClr val="FF0000"/>
                                      </p:to>
                                    </p:animClr>
                                    <p:set>
                                      <p:cBhvr>
                                        <p:cTn id="33" dur="250" autoRev="1" fill="remove"/>
                                        <p:tgtEl>
                                          <p:spTgt spid="161"/>
                                        </p:tgtEl>
                                        <p:attrNameLst>
                                          <p:attrName>fill.type</p:attrName>
                                        </p:attrNameLst>
                                      </p:cBhvr>
                                      <p:to>
                                        <p:strVal val="solid"/>
                                      </p:to>
                                    </p:set>
                                    <p:set>
                                      <p:cBhvr>
                                        <p:cTn id="34" dur="250" autoRev="1" fill="remove"/>
                                        <p:tgtEl>
                                          <p:spTgt spid="161"/>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00017 0.20184 L 0.24132 0.35485 " pathEditMode="relative" ptsTypes="AA">
                                      <p:cBhvr>
                                        <p:cTn id="38" dur="2000" fill="hold"/>
                                        <p:tgtEl>
                                          <p:spTgt spid="23"/>
                                        </p:tgtEl>
                                        <p:attrNameLst>
                                          <p:attrName>ppt_x</p:attrName>
                                          <p:attrName>ppt_y</p:attrName>
                                        </p:attrNameLst>
                                      </p:cBhvr>
                                    </p:animMotion>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82"/>
                                        </p:tgtEl>
                                        <p:attrNameLst>
                                          <p:attrName>style.visibility</p:attrName>
                                        </p:attrNameLst>
                                      </p:cBhvr>
                                      <p:to>
                                        <p:strVal val="visible"/>
                                      </p:to>
                                    </p:set>
                                    <p:animEffect transition="in" filter="fade">
                                      <p:cBhvr>
                                        <p:cTn id="42" dur="500"/>
                                        <p:tgtEl>
                                          <p:spTgt spid="182"/>
                                        </p:tgtEl>
                                      </p:cBhvr>
                                    </p:animEffect>
                                  </p:childTnLst>
                                </p:cTn>
                              </p:par>
                            </p:childTnLst>
                          </p:cTn>
                        </p:par>
                        <p:par>
                          <p:cTn id="43" fill="hold">
                            <p:stCondLst>
                              <p:cond delay="2500"/>
                            </p:stCondLst>
                            <p:childTnLst>
                              <p:par>
                                <p:cTn id="44" presetID="0" presetClass="path" presetSubtype="0" accel="50000" decel="50000" fill="hold" grpId="1" nodeType="afterEffect">
                                  <p:stCondLst>
                                    <p:cond delay="0"/>
                                  </p:stCondLst>
                                  <p:childTnLst>
                                    <p:animMotion origin="layout" path="M 3.05556E-6 2.22222E-6 L 0.10868 0.1294 " pathEditMode="relative" ptsTypes="AA">
                                      <p:cBhvr>
                                        <p:cTn id="45" dur="2000" fill="hold"/>
                                        <p:tgtEl>
                                          <p:spTgt spid="182"/>
                                        </p:tgtEl>
                                        <p:attrNameLst>
                                          <p:attrName>ppt_x</p:attrName>
                                          <p:attrName>ppt_y</p:attrName>
                                        </p:attrNameLst>
                                      </p:cBhvr>
                                    </p:animMotion>
                                  </p:childTnLst>
                                </p:cTn>
                              </p:par>
                              <p:par>
                                <p:cTn id="46" presetID="0" presetClass="path" presetSubtype="0" accel="50000" decel="50000" fill="hold" grpId="2" nodeType="withEffect">
                                  <p:stCondLst>
                                    <p:cond delay="0"/>
                                  </p:stCondLst>
                                  <p:childTnLst>
                                    <p:animMotion origin="layout" path="M 0.24132 0.35486 L 0.11667 0.4625 " pathEditMode="relative" rAng="0" ptsTypes="AA">
                                      <p:cBhvr>
                                        <p:cTn id="47" dur="2000" fill="hold"/>
                                        <p:tgtEl>
                                          <p:spTgt spid="23"/>
                                        </p:tgtEl>
                                        <p:attrNameLst>
                                          <p:attrName>ppt_x</p:attrName>
                                          <p:attrName>ppt_y</p:attrName>
                                        </p:attrNameLst>
                                      </p:cBhvr>
                                      <p:rCtr x="-6233" y="5370"/>
                                    </p:animMotion>
                                  </p:childTnLst>
                                </p:cTn>
                              </p:par>
                            </p:childTnLst>
                          </p:cTn>
                        </p:par>
                        <p:par>
                          <p:cTn id="48" fill="hold">
                            <p:stCondLst>
                              <p:cond delay="4500"/>
                            </p:stCondLst>
                            <p:childTnLst>
                              <p:par>
                                <p:cTn id="49"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50" dur="250" autoRev="1" fill="remove"/>
                                        <p:tgtEl>
                                          <p:spTgt spid="134"/>
                                        </p:tgtEl>
                                        <p:attrNameLst>
                                          <p:attrName>style.color</p:attrName>
                                        </p:attrNameLst>
                                      </p:cBhvr>
                                      <p:to>
                                        <a:srgbClr val="FF0000"/>
                                      </p:to>
                                    </p:animClr>
                                    <p:animClr clrSpc="rgb" dir="cw">
                                      <p:cBhvr>
                                        <p:cTn id="51" dur="250" autoRev="1" fill="remove"/>
                                        <p:tgtEl>
                                          <p:spTgt spid="134"/>
                                        </p:tgtEl>
                                        <p:attrNameLst>
                                          <p:attrName>fillcolor</p:attrName>
                                        </p:attrNameLst>
                                      </p:cBhvr>
                                      <p:to>
                                        <a:srgbClr val="FF0000"/>
                                      </p:to>
                                    </p:animClr>
                                    <p:set>
                                      <p:cBhvr>
                                        <p:cTn id="52" dur="250" autoRev="1" fill="remove"/>
                                        <p:tgtEl>
                                          <p:spTgt spid="134"/>
                                        </p:tgtEl>
                                        <p:attrNameLst>
                                          <p:attrName>fill.type</p:attrName>
                                        </p:attrNameLst>
                                      </p:cBhvr>
                                      <p:to>
                                        <p:strVal val="solid"/>
                                      </p:to>
                                    </p:set>
                                    <p:set>
                                      <p:cBhvr>
                                        <p:cTn id="53" dur="250" autoRev="1" fill="remove"/>
                                        <p:tgtEl>
                                          <p:spTgt spid="134"/>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grpId="3" nodeType="clickEffect">
                                  <p:stCondLst>
                                    <p:cond delay="0"/>
                                  </p:stCondLst>
                                  <p:childTnLst>
                                    <p:animMotion origin="layout" path="M 0.11667 0.4625 L 0.24914 0.59792 " pathEditMode="relative" ptsTypes="AA">
                                      <p:cBhvr>
                                        <p:cTn id="57" dur="2000" fill="hold"/>
                                        <p:tgtEl>
                                          <p:spTgt spid="23"/>
                                        </p:tgtEl>
                                        <p:attrNameLst>
                                          <p:attrName>ppt_x</p:attrName>
                                          <p:attrName>ppt_y</p:attrName>
                                        </p:attrNameLst>
                                      </p:cBhvr>
                                    </p:animMotion>
                                  </p:childTnLst>
                                </p:cTn>
                              </p:par>
                              <p:par>
                                <p:cTn id="58" presetID="0" presetClass="path" presetSubtype="0" accel="50000" decel="50000" fill="hold" grpId="2" nodeType="withEffect">
                                  <p:stCondLst>
                                    <p:cond delay="0"/>
                                  </p:stCondLst>
                                  <p:childTnLst>
                                    <p:animMotion origin="layout" path="M 0.10868 0.1294 L 0.00139 0.24028 " pathEditMode="relative" rAng="0" ptsTypes="AA">
                                      <p:cBhvr>
                                        <p:cTn id="59" dur="2000" fill="hold"/>
                                        <p:tgtEl>
                                          <p:spTgt spid="182"/>
                                        </p:tgtEl>
                                        <p:attrNameLst>
                                          <p:attrName>ppt_x</p:attrName>
                                          <p:attrName>ppt_y</p:attrName>
                                        </p:attrNameLst>
                                      </p:cBhvr>
                                      <p:rCtr x="-5365" y="5532"/>
                                    </p:animMotion>
                                  </p:childTnLst>
                                </p:cTn>
                              </p:par>
                            </p:childTnLst>
                          </p:cTn>
                        </p:par>
                        <p:par>
                          <p:cTn id="60" fill="hold">
                            <p:stCondLst>
                              <p:cond delay="2000"/>
                            </p:stCondLst>
                            <p:childTnLst>
                              <p:par>
                                <p:cTn id="61" presetID="10" presetClass="exit" presetSubtype="0" fill="hold" grpId="3" nodeType="afterEffect">
                                  <p:stCondLst>
                                    <p:cond delay="0"/>
                                  </p:stCondLst>
                                  <p:childTnLst>
                                    <p:animEffect transition="out" filter="fade">
                                      <p:cBhvr>
                                        <p:cTn id="62" dur="500"/>
                                        <p:tgtEl>
                                          <p:spTgt spid="182"/>
                                        </p:tgtEl>
                                      </p:cBhvr>
                                    </p:animEffect>
                                    <p:set>
                                      <p:cBhvr>
                                        <p:cTn id="63" dur="1" fill="hold">
                                          <p:stCondLst>
                                            <p:cond delay="499"/>
                                          </p:stCondLst>
                                        </p:cTn>
                                        <p:tgtEl>
                                          <p:spTgt spid="182"/>
                                        </p:tgtEl>
                                        <p:attrNameLst>
                                          <p:attrName>style.visibility</p:attrName>
                                        </p:attrNameLst>
                                      </p:cBhvr>
                                      <p:to>
                                        <p:strVal val="hidden"/>
                                      </p:to>
                                    </p:set>
                                  </p:childTnLst>
                                </p:cTn>
                              </p:par>
                              <p:par>
                                <p:cTn id="64" presetID="0" presetClass="path" presetSubtype="0" accel="50000" decel="50000" fill="hold" grpId="4" nodeType="withEffect">
                                  <p:stCondLst>
                                    <p:cond delay="0"/>
                                  </p:stCondLst>
                                  <p:childTnLst>
                                    <p:animMotion origin="layout" path="M 0.24913 0.59792 L -0.00538 0.66251 " pathEditMode="relative" ptsTypes="AA">
                                      <p:cBhvr>
                                        <p:cTn id="65" dur="2000" fill="hold"/>
                                        <p:tgtEl>
                                          <p:spTgt spid="23"/>
                                        </p:tgtEl>
                                        <p:attrNameLst>
                                          <p:attrName>ppt_x</p:attrName>
                                          <p:attrName>ppt_y</p:attrName>
                                        </p:attrNameLst>
                                      </p:cBhvr>
                                    </p:animMotion>
                                  </p:childTnLst>
                                </p:cTn>
                              </p:par>
                            </p:childTnLst>
                          </p:cTn>
                        </p:par>
                        <p:par>
                          <p:cTn id="66" fill="hold">
                            <p:stCondLst>
                              <p:cond delay="4000"/>
                            </p:stCondLst>
                            <p:childTnLst>
                              <p:par>
                                <p:cTn id="67"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8" dur="250" autoRev="1" fill="remove"/>
                                        <p:tgtEl>
                                          <p:spTgt spid="138"/>
                                        </p:tgtEl>
                                        <p:attrNameLst>
                                          <p:attrName>style.color</p:attrName>
                                        </p:attrNameLst>
                                      </p:cBhvr>
                                      <p:to>
                                        <a:srgbClr val="FF0000"/>
                                      </p:to>
                                    </p:animClr>
                                    <p:animClr clrSpc="rgb" dir="cw">
                                      <p:cBhvr>
                                        <p:cTn id="69" dur="250" autoRev="1" fill="remove"/>
                                        <p:tgtEl>
                                          <p:spTgt spid="138"/>
                                        </p:tgtEl>
                                        <p:attrNameLst>
                                          <p:attrName>fillcolor</p:attrName>
                                        </p:attrNameLst>
                                      </p:cBhvr>
                                      <p:to>
                                        <a:srgbClr val="FF0000"/>
                                      </p:to>
                                    </p:animClr>
                                    <p:set>
                                      <p:cBhvr>
                                        <p:cTn id="70" dur="250" autoRev="1" fill="remove"/>
                                        <p:tgtEl>
                                          <p:spTgt spid="138"/>
                                        </p:tgtEl>
                                        <p:attrNameLst>
                                          <p:attrName>fill.type</p:attrName>
                                        </p:attrNameLst>
                                      </p:cBhvr>
                                      <p:to>
                                        <p:strVal val="solid"/>
                                      </p:to>
                                    </p:set>
                                    <p:set>
                                      <p:cBhvr>
                                        <p:cTn id="71" dur="250" autoRev="1" fill="remove"/>
                                        <p:tgtEl>
                                          <p:spTgt spid="138"/>
                                        </p:tgtEl>
                                        <p:attrNameLst>
                                          <p:attrName>fill.on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5" nodeType="clickEffect">
                                  <p:stCondLst>
                                    <p:cond delay="0"/>
                                  </p:stCondLst>
                                  <p:childTnLst>
                                    <p:animMotion origin="layout" path="M -0.00538 0.6625 L 0.00486 0.75856 L 0.27552 0.74861 " pathEditMode="relative" ptsTypes="AAA">
                                      <p:cBhvr>
                                        <p:cTn id="75" dur="2000" fill="hold"/>
                                        <p:tgtEl>
                                          <p:spTgt spid="23"/>
                                        </p:tgtEl>
                                        <p:attrNameLst>
                                          <p:attrName>ppt_x</p:attrName>
                                          <p:attrName>ppt_y</p:attrName>
                                        </p:attrNameLst>
                                      </p:cBhvr>
                                    </p:animMotion>
                                  </p:childTnLst>
                                </p:cTn>
                              </p:par>
                            </p:childTnLst>
                          </p:cTn>
                        </p:par>
                        <p:par>
                          <p:cTn id="76" fill="hold">
                            <p:stCondLst>
                              <p:cond delay="2000"/>
                            </p:stCondLst>
                            <p:childTnLst>
                              <p:par>
                                <p:cTn id="77"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78" dur="250" autoRev="1" fill="remove"/>
                                        <p:tgtEl>
                                          <p:spTgt spid="166"/>
                                        </p:tgtEl>
                                        <p:attrNameLst>
                                          <p:attrName>style.color</p:attrName>
                                        </p:attrNameLst>
                                      </p:cBhvr>
                                      <p:to>
                                        <a:srgbClr val="FF0000"/>
                                      </p:to>
                                    </p:animClr>
                                    <p:animClr clrSpc="rgb" dir="cw">
                                      <p:cBhvr>
                                        <p:cTn id="79" dur="250" autoRev="1" fill="remove"/>
                                        <p:tgtEl>
                                          <p:spTgt spid="166"/>
                                        </p:tgtEl>
                                        <p:attrNameLst>
                                          <p:attrName>fillcolor</p:attrName>
                                        </p:attrNameLst>
                                      </p:cBhvr>
                                      <p:to>
                                        <a:srgbClr val="FF0000"/>
                                      </p:to>
                                    </p:animClr>
                                    <p:set>
                                      <p:cBhvr>
                                        <p:cTn id="80" dur="250" autoRev="1" fill="remove"/>
                                        <p:tgtEl>
                                          <p:spTgt spid="166"/>
                                        </p:tgtEl>
                                        <p:attrNameLst>
                                          <p:attrName>fill.type</p:attrName>
                                        </p:attrNameLst>
                                      </p:cBhvr>
                                      <p:to>
                                        <p:strVal val="solid"/>
                                      </p:to>
                                    </p:set>
                                    <p:set>
                                      <p:cBhvr>
                                        <p:cTn id="81" dur="250" autoRev="1" fill="remove"/>
                                        <p:tgtEl>
                                          <p:spTgt spid="166"/>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6" nodeType="clickEffect">
                                  <p:stCondLst>
                                    <p:cond delay="0"/>
                                  </p:stCondLst>
                                  <p:childTnLst>
                                    <p:animMotion origin="layout" path="M 0.27552 0.74861 L 0.41459 0.74838 " pathEditMode="relative" rAng="0" ptsTypes="AA">
                                      <p:cBhvr>
                                        <p:cTn id="85" dur="2000" fill="hold"/>
                                        <p:tgtEl>
                                          <p:spTgt spid="23"/>
                                        </p:tgtEl>
                                        <p:attrNameLst>
                                          <p:attrName>ppt_x</p:attrName>
                                          <p:attrName>ppt_y</p:attrName>
                                        </p:attrNameLst>
                                      </p:cBhvr>
                                      <p:rCtr x="6944" y="-23"/>
                                    </p:animMotion>
                                  </p:childTnLst>
                                </p:cTn>
                              </p:par>
                            </p:childTnLst>
                          </p:cTn>
                        </p:par>
                        <p:par>
                          <p:cTn id="86" fill="hold">
                            <p:stCondLst>
                              <p:cond delay="2000"/>
                            </p:stCondLst>
                            <p:childTnLst>
                              <p:par>
                                <p:cTn id="87" presetID="45" presetClass="exit" presetSubtype="0" fill="hold" grpId="7" nodeType="afterEffect">
                                  <p:stCondLst>
                                    <p:cond delay="0"/>
                                  </p:stCondLst>
                                  <p:childTnLst>
                                    <p:animEffect transition="out" filter="fade">
                                      <p:cBhvr>
                                        <p:cTn id="88" dur="2000"/>
                                        <p:tgtEl>
                                          <p:spTgt spid="23"/>
                                        </p:tgtEl>
                                      </p:cBhvr>
                                    </p:animEffect>
                                    <p:anim calcmode="lin" valueType="num">
                                      <p:cBhvr>
                                        <p:cTn id="89" dur="200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90" dur="2000"/>
                                        <p:tgtEl>
                                          <p:spTgt spid="23"/>
                                        </p:tgtEl>
                                        <p:attrNameLst>
                                          <p:attrName>ppt_h</p:attrName>
                                        </p:attrNameLst>
                                      </p:cBhvr>
                                      <p:tavLst>
                                        <p:tav tm="0">
                                          <p:val>
                                            <p:strVal val="ppt_h"/>
                                          </p:val>
                                        </p:tav>
                                        <p:tav tm="100000">
                                          <p:val>
                                            <p:strVal val="ppt_h"/>
                                          </p:val>
                                        </p:tav>
                                      </p:tavLst>
                                    </p:anim>
                                    <p:set>
                                      <p:cBhvr>
                                        <p:cTn id="91"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P spid="23" grpId="4" animBg="1"/>
      <p:bldP spid="23" grpId="5" animBg="1"/>
      <p:bldP spid="23" grpId="6" animBg="1"/>
      <p:bldP spid="23" grpId="7" animBg="1"/>
      <p:bldP spid="43" grpId="0" animBg="1"/>
      <p:bldP spid="80" grpId="0" animBg="1"/>
      <p:bldP spid="81" grpId="0" animBg="1"/>
      <p:bldP spid="82" grpId="0" animBg="1"/>
      <p:bldP spid="134" grpId="0" animBg="1"/>
      <p:bldP spid="138" grpId="0" animBg="1"/>
      <p:bldP spid="161" grpId="0" animBg="1"/>
      <p:bldP spid="166" grpId="0" animBg="1"/>
      <p:bldP spid="182" grpId="0" animBg="1"/>
      <p:bldP spid="182" grpId="1" animBg="1"/>
      <p:bldP spid="182" grpId="2" animBg="1"/>
      <p:bldP spid="182" grpId="3"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33056" y="278582"/>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23528" y="188640"/>
            <a:ext cx="3180928" cy="461665"/>
          </a:xfrm>
          <a:prstGeom prst="rect">
            <a:avLst/>
          </a:prstGeom>
          <a:noFill/>
        </p:spPr>
        <p:txBody>
          <a:bodyPr wrap="square" rtlCol="0">
            <a:spAutoFit/>
          </a:bodyPr>
          <a:lstStyle/>
          <a:p>
            <a:r>
              <a:rPr lang="en-US" altLang="zh-CN" sz="2400" b="1" dirty="0" smtClean="0"/>
              <a:t>Our project</a:t>
            </a:r>
            <a:endParaRPr lang="zh-CN" altLang="en-US" sz="2400" b="1" dirty="0"/>
          </a:p>
        </p:txBody>
      </p:sp>
      <p:sp>
        <p:nvSpPr>
          <p:cNvPr id="5" name="TextBox 4"/>
          <p:cNvSpPr txBox="1"/>
          <p:nvPr/>
        </p:nvSpPr>
        <p:spPr>
          <a:xfrm>
            <a:off x="4499992" y="278582"/>
            <a:ext cx="1368152" cy="371723"/>
          </a:xfrm>
          <a:prstGeom prst="rect">
            <a:avLst/>
          </a:prstGeom>
          <a:noFill/>
        </p:spPr>
        <p:txBody>
          <a:bodyPr wrap="square" rtlCol="0">
            <a:spAutoFit/>
          </a:bodyPr>
          <a:lstStyle/>
          <a:p>
            <a:r>
              <a:rPr lang="en-US" altLang="zh-CN" dirty="0" smtClean="0"/>
              <a:t>controller</a:t>
            </a:r>
            <a:endParaRPr lang="zh-CN" altLang="en-US" dirty="0"/>
          </a:p>
        </p:txBody>
      </p:sp>
      <p:cxnSp>
        <p:nvCxnSpPr>
          <p:cNvPr id="7" name="直接箭头连接符 6"/>
          <p:cNvCxnSpPr>
            <a:stCxn id="2" idx="4"/>
          </p:cNvCxnSpPr>
          <p:nvPr/>
        </p:nvCxnSpPr>
        <p:spPr>
          <a:xfrm>
            <a:off x="3961656" y="735782"/>
            <a:ext cx="0" cy="316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504456" y="1052736"/>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4555469" y="976082"/>
            <a:ext cx="2664296" cy="369332"/>
          </a:xfrm>
          <a:prstGeom prst="rect">
            <a:avLst/>
          </a:prstGeom>
          <a:noFill/>
        </p:spPr>
        <p:txBody>
          <a:bodyPr wrap="square" rtlCol="0">
            <a:spAutoFit/>
          </a:bodyPr>
          <a:lstStyle/>
          <a:p>
            <a:r>
              <a:rPr lang="en-US" altLang="zh-CN" dirty="0" smtClean="0"/>
              <a:t>Put up a project</a:t>
            </a:r>
            <a:endParaRPr lang="zh-CN" altLang="en-US" dirty="0"/>
          </a:p>
        </p:txBody>
      </p:sp>
      <p:cxnSp>
        <p:nvCxnSpPr>
          <p:cNvPr id="12" name="直接箭头连接符 11"/>
          <p:cNvCxnSpPr>
            <a:stCxn id="9" idx="2"/>
          </p:cNvCxnSpPr>
          <p:nvPr/>
        </p:nvCxnSpPr>
        <p:spPr>
          <a:xfrm flipH="1">
            <a:off x="3961656" y="1268760"/>
            <a:ext cx="456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737620" y="162880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555468" y="1628800"/>
            <a:ext cx="3472915" cy="369332"/>
          </a:xfrm>
          <a:prstGeom prst="rect">
            <a:avLst/>
          </a:prstGeom>
          <a:noFill/>
        </p:spPr>
        <p:txBody>
          <a:bodyPr wrap="square" rtlCol="0">
            <a:spAutoFit/>
          </a:bodyPr>
          <a:lstStyle/>
          <a:p>
            <a:r>
              <a:rPr lang="en-US" altLang="zh-CN" dirty="0" smtClean="0"/>
              <a:t>Project published on github</a:t>
            </a:r>
            <a:endParaRPr lang="zh-CN" altLang="en-US" dirty="0"/>
          </a:p>
        </p:txBody>
      </p:sp>
      <p:cxnSp>
        <p:nvCxnSpPr>
          <p:cNvPr id="19" name="直接箭头连接符 18"/>
          <p:cNvCxnSpPr>
            <a:stCxn id="16" idx="2"/>
          </p:cNvCxnSpPr>
          <p:nvPr/>
        </p:nvCxnSpPr>
        <p:spPr>
          <a:xfrm flipH="1">
            <a:off x="1691681" y="1857400"/>
            <a:ext cx="2045939" cy="49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494547" y="2472390"/>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p:cNvSpPr txBox="1"/>
              <p:nvPr/>
            </p:nvSpPr>
            <p:spPr>
              <a:xfrm>
                <a:off x="5476" y="1998132"/>
                <a:ext cx="1451484"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11</m:t>
                        </m:r>
                      </m:sub>
                    </m:sSub>
                  </m:oMath>
                </a14:m>
                <a:r>
                  <a:rPr lang="en-US" altLang="zh-CN" dirty="0" smtClean="0"/>
                  <a:t>carry out</a:t>
                </a:r>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476" y="1998132"/>
                <a:ext cx="1451484" cy="369332"/>
              </a:xfrm>
              <a:prstGeom prst="rect">
                <a:avLst/>
              </a:prstGeom>
              <a:blipFill rotWithShape="0">
                <a:blip r:embed="rId2"/>
                <a:stretch>
                  <a:fillRect t="-10000" b="-26667"/>
                </a:stretch>
              </a:blipFill>
            </p:spPr>
            <p:txBody>
              <a:bodyPr/>
              <a:lstStyle/>
              <a:p>
                <a:r>
                  <a:rPr lang="zh-CN" altLang="en-US">
                    <a:noFill/>
                  </a:rPr>
                  <a:t> </a:t>
                </a:r>
              </a:p>
            </p:txBody>
          </p:sp>
        </mc:Fallback>
      </mc:AlternateContent>
      <p:sp>
        <p:nvSpPr>
          <p:cNvPr id="25" name="矩形 24"/>
          <p:cNvSpPr/>
          <p:nvPr/>
        </p:nvSpPr>
        <p:spPr>
          <a:xfrm>
            <a:off x="2271750" y="2472390"/>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16" idx="3"/>
          </p:cNvCxnSpPr>
          <p:nvPr/>
        </p:nvCxnSpPr>
        <p:spPr>
          <a:xfrm flipH="1">
            <a:off x="2843808" y="2019045"/>
            <a:ext cx="960767" cy="376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5"/>
          </p:cNvCxnSpPr>
          <p:nvPr/>
        </p:nvCxnSpPr>
        <p:spPr>
          <a:xfrm>
            <a:off x="4127865" y="2019045"/>
            <a:ext cx="976791" cy="401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642892" y="2464769"/>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3623320" y="2395736"/>
            <a:ext cx="685800" cy="369332"/>
          </a:xfrm>
          <a:prstGeom prst="rect">
            <a:avLst/>
          </a:prstGeom>
          <a:noFill/>
        </p:spPr>
        <p:txBody>
          <a:bodyPr wrap="square" rtlCol="0">
            <a:spAutoFit/>
          </a:bodyPr>
          <a:lstStyle/>
          <a:p>
            <a:r>
              <a:rPr lang="en-US" altLang="zh-CN" dirty="0" smtClean="0"/>
              <a:t>……</a:t>
            </a:r>
            <a:endParaRPr lang="zh-CN" altLang="en-US" dirty="0"/>
          </a:p>
        </p:txBody>
      </p:sp>
      <p:cxnSp>
        <p:nvCxnSpPr>
          <p:cNvPr id="36" name="直接箭头连接符 35"/>
          <p:cNvCxnSpPr>
            <a:stCxn id="16" idx="6"/>
          </p:cNvCxnSpPr>
          <p:nvPr/>
        </p:nvCxnSpPr>
        <p:spPr>
          <a:xfrm>
            <a:off x="4194820" y="1857400"/>
            <a:ext cx="2537420" cy="491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142120" y="2464769"/>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TextBox 38"/>
              <p:cNvSpPr txBox="1"/>
              <p:nvPr/>
            </p:nvSpPr>
            <p:spPr>
              <a:xfrm>
                <a:off x="7418075" y="2182798"/>
                <a:ext cx="1402397"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22</m:t>
                        </m:r>
                      </m:sub>
                    </m:sSub>
                  </m:oMath>
                </a14:m>
                <a:r>
                  <a:rPr lang="en-US" altLang="zh-CN" dirty="0" smtClean="0"/>
                  <a:t>carry out</a:t>
                </a:r>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7418075" y="2182798"/>
                <a:ext cx="1402397" cy="369332"/>
              </a:xfrm>
              <a:prstGeom prst="rect">
                <a:avLst/>
              </a:prstGeom>
              <a:blipFill rotWithShape="0">
                <a:blip r:embed="rId3"/>
                <a:stretch>
                  <a:fillRect t="-8197" b="-24590"/>
                </a:stretch>
              </a:blipFill>
            </p:spPr>
            <p:txBody>
              <a:bodyPr/>
              <a:lstStyle/>
              <a:p>
                <a:r>
                  <a:rPr lang="zh-CN" altLang="en-US">
                    <a:noFill/>
                  </a:rPr>
                  <a:t> </a:t>
                </a:r>
              </a:p>
            </p:txBody>
          </p:sp>
        </mc:Fallback>
      </mc:AlternateContent>
      <p:cxnSp>
        <p:nvCxnSpPr>
          <p:cNvPr id="41" name="直接箭头连接符 40"/>
          <p:cNvCxnSpPr>
            <a:stCxn id="38" idx="2"/>
          </p:cNvCxnSpPr>
          <p:nvPr/>
        </p:nvCxnSpPr>
        <p:spPr>
          <a:xfrm>
            <a:off x="1603884" y="2680793"/>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1375284" y="313799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504914" y="313799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876056" y="313799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6727711" y="313799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a:off x="2714650" y="2680793"/>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071897" y="2680793"/>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6942721" y="2680793"/>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3608986"/>
            <a:ext cx="2232249" cy="369332"/>
          </a:xfrm>
          <a:prstGeom prst="rect">
            <a:avLst/>
          </a:prstGeom>
          <a:noFill/>
        </p:spPr>
        <p:txBody>
          <a:bodyPr wrap="square" rtlCol="0">
            <a:spAutoFit/>
          </a:bodyPr>
          <a:lstStyle/>
          <a:p>
            <a:r>
              <a:rPr lang="en-US" altLang="zh-CN" dirty="0" smtClean="0"/>
              <a:t>Product1 finished</a:t>
            </a:r>
            <a:endParaRPr lang="zh-CN" altLang="en-US" dirty="0"/>
          </a:p>
        </p:txBody>
      </p:sp>
      <p:sp>
        <p:nvSpPr>
          <p:cNvPr id="52" name="TextBox 51"/>
          <p:cNvSpPr txBox="1"/>
          <p:nvPr/>
        </p:nvSpPr>
        <p:spPr>
          <a:xfrm>
            <a:off x="7219765" y="3595193"/>
            <a:ext cx="2248779" cy="369332"/>
          </a:xfrm>
          <a:prstGeom prst="rect">
            <a:avLst/>
          </a:prstGeom>
          <a:noFill/>
        </p:spPr>
        <p:txBody>
          <a:bodyPr wrap="square" rtlCol="0">
            <a:spAutoFit/>
          </a:bodyPr>
          <a:lstStyle/>
          <a:p>
            <a:r>
              <a:rPr lang="en-US" altLang="zh-CN" dirty="0" smtClean="0"/>
              <a:t>Product4 finished</a:t>
            </a:r>
            <a:endParaRPr lang="zh-CN" altLang="en-US" dirty="0"/>
          </a:p>
        </p:txBody>
      </p:sp>
      <p:cxnSp>
        <p:nvCxnSpPr>
          <p:cNvPr id="54" name="直接箭头连接符 53"/>
          <p:cNvCxnSpPr>
            <a:stCxn id="43" idx="4"/>
          </p:cNvCxnSpPr>
          <p:nvPr/>
        </p:nvCxnSpPr>
        <p:spPr>
          <a:xfrm>
            <a:off x="1603884" y="3595193"/>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4" idx="4"/>
          </p:cNvCxnSpPr>
          <p:nvPr/>
        </p:nvCxnSpPr>
        <p:spPr>
          <a:xfrm flipH="1">
            <a:off x="2411760" y="3595193"/>
            <a:ext cx="321754"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791122" y="4052393"/>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TextBox 59"/>
          <p:cNvSpPr txBox="1"/>
          <p:nvPr/>
        </p:nvSpPr>
        <p:spPr>
          <a:xfrm>
            <a:off x="2843808" y="3978318"/>
            <a:ext cx="1584176" cy="369332"/>
          </a:xfrm>
          <a:prstGeom prst="rect">
            <a:avLst/>
          </a:prstGeom>
          <a:noFill/>
        </p:spPr>
        <p:txBody>
          <a:bodyPr wrap="square" rtlCol="0">
            <a:spAutoFit/>
          </a:bodyPr>
          <a:lstStyle/>
          <a:p>
            <a:r>
              <a:rPr lang="en-US" altLang="zh-CN" dirty="0" smtClean="0"/>
              <a:t>Merge 1</a:t>
            </a:r>
            <a:endParaRPr lang="zh-CN" altLang="en-US" dirty="0"/>
          </a:p>
        </p:txBody>
      </p:sp>
      <p:cxnSp>
        <p:nvCxnSpPr>
          <p:cNvPr id="62" name="直接箭头连接符 61"/>
          <p:cNvCxnSpPr>
            <a:stCxn id="45" idx="4"/>
          </p:cNvCxnSpPr>
          <p:nvPr/>
        </p:nvCxnSpPr>
        <p:spPr>
          <a:xfrm>
            <a:off x="5104656" y="3595193"/>
            <a:ext cx="907504" cy="383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850430" y="4052393"/>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p:cNvCxnSpPr>
            <a:stCxn id="46" idx="4"/>
          </p:cNvCxnSpPr>
          <p:nvPr/>
        </p:nvCxnSpPr>
        <p:spPr>
          <a:xfrm flipH="1">
            <a:off x="6494547" y="3595193"/>
            <a:ext cx="461764" cy="383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499992" y="3978318"/>
            <a:ext cx="1138436" cy="369332"/>
          </a:xfrm>
          <a:prstGeom prst="rect">
            <a:avLst/>
          </a:prstGeom>
          <a:noFill/>
        </p:spPr>
        <p:txBody>
          <a:bodyPr wrap="square" rtlCol="0">
            <a:spAutoFit/>
          </a:bodyPr>
          <a:lstStyle/>
          <a:p>
            <a:r>
              <a:rPr lang="en-US" altLang="zh-CN" dirty="0" smtClean="0"/>
              <a:t>Merge 2</a:t>
            </a:r>
            <a:endParaRPr lang="zh-CN" altLang="en-US" dirty="0"/>
          </a:p>
        </p:txBody>
      </p:sp>
      <p:cxnSp>
        <p:nvCxnSpPr>
          <p:cNvPr id="72" name="直接箭头连接符 71"/>
          <p:cNvCxnSpPr/>
          <p:nvPr/>
        </p:nvCxnSpPr>
        <p:spPr>
          <a:xfrm flipH="1">
            <a:off x="899592" y="4268417"/>
            <a:ext cx="1161492" cy="240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502618" y="450912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p:cNvSpPr txBox="1"/>
          <p:nvPr/>
        </p:nvSpPr>
        <p:spPr>
          <a:xfrm>
            <a:off x="32588" y="5146036"/>
            <a:ext cx="1424372" cy="369332"/>
          </a:xfrm>
          <a:prstGeom prst="rect">
            <a:avLst/>
          </a:prstGeom>
          <a:noFill/>
        </p:spPr>
        <p:txBody>
          <a:bodyPr wrap="square" rtlCol="0">
            <a:spAutoFit/>
          </a:bodyPr>
          <a:lstStyle/>
          <a:p>
            <a:r>
              <a:rPr lang="en-US" altLang="zh-CN" dirty="0" smtClean="0"/>
              <a:t>discarded</a:t>
            </a:r>
            <a:endParaRPr lang="zh-CN" altLang="en-US" dirty="0"/>
          </a:p>
        </p:txBody>
      </p:sp>
      <p:sp>
        <p:nvSpPr>
          <p:cNvPr id="76" name="椭圆 75"/>
          <p:cNvSpPr/>
          <p:nvPr/>
        </p:nvSpPr>
        <p:spPr>
          <a:xfrm>
            <a:off x="7799783" y="450912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7799783" y="4970513"/>
            <a:ext cx="1424372" cy="369332"/>
          </a:xfrm>
          <a:prstGeom prst="rect">
            <a:avLst/>
          </a:prstGeom>
          <a:noFill/>
        </p:spPr>
        <p:txBody>
          <a:bodyPr wrap="square" rtlCol="0">
            <a:spAutoFit/>
          </a:bodyPr>
          <a:lstStyle/>
          <a:p>
            <a:r>
              <a:rPr lang="en-US" altLang="zh-CN" dirty="0" smtClean="0"/>
              <a:t>     discarded</a:t>
            </a:r>
            <a:endParaRPr lang="zh-CN" altLang="en-US" dirty="0"/>
          </a:p>
        </p:txBody>
      </p:sp>
      <p:cxnSp>
        <p:nvCxnSpPr>
          <p:cNvPr id="79" name="直接箭头连接符 78"/>
          <p:cNvCxnSpPr>
            <a:endCxn id="76" idx="1"/>
          </p:cNvCxnSpPr>
          <p:nvPr/>
        </p:nvCxnSpPr>
        <p:spPr>
          <a:xfrm>
            <a:off x="6725429" y="4268417"/>
            <a:ext cx="1141309" cy="307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59" idx="2"/>
          </p:cNvCxnSpPr>
          <p:nvPr/>
        </p:nvCxnSpPr>
        <p:spPr>
          <a:xfrm>
            <a:off x="2252886" y="4268417"/>
            <a:ext cx="1600758" cy="469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64" idx="2"/>
          </p:cNvCxnSpPr>
          <p:nvPr/>
        </p:nvCxnSpPr>
        <p:spPr>
          <a:xfrm flipH="1">
            <a:off x="4194820" y="4268417"/>
            <a:ext cx="2117374" cy="469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椭圆 91"/>
          <p:cNvSpPr/>
          <p:nvPr/>
        </p:nvSpPr>
        <p:spPr>
          <a:xfrm>
            <a:off x="3804575" y="474191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92"/>
          <p:cNvSpPr txBox="1"/>
          <p:nvPr/>
        </p:nvSpPr>
        <p:spPr>
          <a:xfrm>
            <a:off x="4261775" y="4966320"/>
            <a:ext cx="3538008" cy="369332"/>
          </a:xfrm>
          <a:prstGeom prst="rect">
            <a:avLst/>
          </a:prstGeom>
          <a:noFill/>
        </p:spPr>
        <p:txBody>
          <a:bodyPr wrap="square" rtlCol="0">
            <a:spAutoFit/>
          </a:bodyPr>
          <a:lstStyle/>
          <a:p>
            <a:r>
              <a:rPr lang="en-US" altLang="zh-CN" dirty="0" smtClean="0"/>
              <a:t>Products merged + reputation given</a:t>
            </a:r>
            <a:endParaRPr lang="zh-CN" altLang="en-US" dirty="0"/>
          </a:p>
        </p:txBody>
      </p:sp>
      <p:cxnSp>
        <p:nvCxnSpPr>
          <p:cNvPr id="95" name="直接箭头连接符 94"/>
          <p:cNvCxnSpPr>
            <a:stCxn id="92" idx="0"/>
          </p:cNvCxnSpPr>
          <p:nvPr/>
        </p:nvCxnSpPr>
        <p:spPr>
          <a:xfrm flipV="1">
            <a:off x="4033175" y="3779859"/>
            <a:ext cx="0" cy="962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3567726" y="3563835"/>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TextBox 97"/>
          <p:cNvSpPr txBox="1"/>
          <p:nvPr/>
        </p:nvSpPr>
        <p:spPr>
          <a:xfrm>
            <a:off x="3395811" y="3063034"/>
            <a:ext cx="1175801" cy="369332"/>
          </a:xfrm>
          <a:prstGeom prst="rect">
            <a:avLst/>
          </a:prstGeom>
          <a:noFill/>
        </p:spPr>
        <p:txBody>
          <a:bodyPr wrap="square" rtlCol="0">
            <a:spAutoFit/>
          </a:bodyPr>
          <a:lstStyle/>
          <a:p>
            <a:r>
              <a:rPr lang="en-US" altLang="zh-CN" dirty="0" smtClean="0"/>
              <a:t>continue</a:t>
            </a:r>
            <a:endParaRPr lang="zh-CN" altLang="en-US" dirty="0"/>
          </a:p>
        </p:txBody>
      </p:sp>
      <p:cxnSp>
        <p:nvCxnSpPr>
          <p:cNvPr id="100" name="直接箭头连接符 99"/>
          <p:cNvCxnSpPr>
            <a:stCxn id="97" idx="0"/>
            <a:endCxn id="16" idx="4"/>
          </p:cNvCxnSpPr>
          <p:nvPr/>
        </p:nvCxnSpPr>
        <p:spPr>
          <a:xfrm flipH="1" flipV="1">
            <a:off x="3966220" y="2086000"/>
            <a:ext cx="63270" cy="1477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92" idx="4"/>
          </p:cNvCxnSpPr>
          <p:nvPr/>
        </p:nvCxnSpPr>
        <p:spPr>
          <a:xfrm flipH="1">
            <a:off x="4029490" y="5199113"/>
            <a:ext cx="3685" cy="606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3578240" y="5806124"/>
            <a:ext cx="923528" cy="2160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TextBox 110"/>
          <p:cNvSpPr txBox="1"/>
          <p:nvPr/>
        </p:nvSpPr>
        <p:spPr>
          <a:xfrm>
            <a:off x="2332814" y="5698982"/>
            <a:ext cx="1258543" cy="646331"/>
          </a:xfrm>
          <a:prstGeom prst="rect">
            <a:avLst/>
          </a:prstGeom>
          <a:noFill/>
        </p:spPr>
        <p:txBody>
          <a:bodyPr wrap="square" rtlCol="0">
            <a:spAutoFit/>
          </a:bodyPr>
          <a:lstStyle/>
          <a:p>
            <a:r>
              <a:rPr lang="en-US" altLang="zh-CN" dirty="0" smtClean="0"/>
              <a:t>   take record</a:t>
            </a:r>
            <a:endParaRPr lang="zh-CN" altLang="en-US" dirty="0"/>
          </a:p>
        </p:txBody>
      </p:sp>
      <p:cxnSp>
        <p:nvCxnSpPr>
          <p:cNvPr id="113" name="直接箭头连接符 112"/>
          <p:cNvCxnSpPr>
            <a:stCxn id="110" idx="3"/>
          </p:cNvCxnSpPr>
          <p:nvPr/>
        </p:nvCxnSpPr>
        <p:spPr>
          <a:xfrm>
            <a:off x="4501768" y="5914136"/>
            <a:ext cx="15290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6063325" y="5685536"/>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TextBox 115"/>
          <p:cNvSpPr txBox="1"/>
          <p:nvPr/>
        </p:nvSpPr>
        <p:spPr>
          <a:xfrm>
            <a:off x="6773958" y="6142736"/>
            <a:ext cx="2262538" cy="646331"/>
          </a:xfrm>
          <a:prstGeom prst="rect">
            <a:avLst/>
          </a:prstGeom>
          <a:noFill/>
        </p:spPr>
        <p:txBody>
          <a:bodyPr wrap="square" rtlCol="0">
            <a:spAutoFit/>
          </a:bodyPr>
          <a:lstStyle/>
          <a:p>
            <a:r>
              <a:rPr lang="en-US" altLang="zh-CN" dirty="0" smtClean="0"/>
              <a:t>Achievements published on DPC</a:t>
            </a:r>
            <a:endParaRPr lang="zh-CN" altLang="en-US" dirty="0"/>
          </a:p>
        </p:txBody>
      </p:sp>
      <p:sp>
        <p:nvSpPr>
          <p:cNvPr id="117" name="椭圆 116"/>
          <p:cNvSpPr/>
          <p:nvPr/>
        </p:nvSpPr>
        <p:spPr>
          <a:xfrm>
            <a:off x="3851820" y="326396"/>
            <a:ext cx="108012" cy="1317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997855" y="373063"/>
            <a:ext cx="108012" cy="1317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838855" y="507182"/>
            <a:ext cx="108012" cy="1317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3997855" y="525916"/>
            <a:ext cx="108012" cy="1317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838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6" dur="250" autoRev="1" fill="remove"/>
                                        <p:tgtEl>
                                          <p:spTgt spid="9"/>
                                        </p:tgtEl>
                                        <p:attrNameLst>
                                          <p:attrName>style.color</p:attrName>
                                        </p:attrNameLst>
                                      </p:cBhvr>
                                      <p:to>
                                        <a:srgbClr val="FF0000"/>
                                      </p:to>
                                    </p:animClr>
                                    <p:animClr clrSpc="rgb" dir="cw">
                                      <p:cBhvr>
                                        <p:cTn id="7" dur="250" autoRev="1" fill="remove"/>
                                        <p:tgtEl>
                                          <p:spTgt spid="9"/>
                                        </p:tgtEl>
                                        <p:attrNameLst>
                                          <p:attrName>fillcolor</p:attrName>
                                        </p:attrNameLst>
                                      </p:cBhvr>
                                      <p:to>
                                        <a:srgbClr val="FF0000"/>
                                      </p:to>
                                    </p:animClr>
                                    <p:set>
                                      <p:cBhvr>
                                        <p:cTn id="8" dur="250" autoRev="1" fill="remove"/>
                                        <p:tgtEl>
                                          <p:spTgt spid="9"/>
                                        </p:tgtEl>
                                        <p:attrNameLst>
                                          <p:attrName>fill.type</p:attrName>
                                        </p:attrNameLst>
                                      </p:cBhvr>
                                      <p:to>
                                        <p:strVal val="solid"/>
                                      </p:to>
                                    </p:set>
                                    <p:set>
                                      <p:cBhvr>
                                        <p:cTn id="9" dur="250" autoRev="1" fill="remove"/>
                                        <p:tgtEl>
                                          <p:spTgt spid="9"/>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grpId="0" nodeType="clickEffect">
                                  <p:stCondLst>
                                    <p:cond delay="0"/>
                                  </p:stCondLst>
                                  <p:childTnLst>
                                    <p:animMotion origin="layout" path="M 4.44444E-6 -1.45236E-6 L -0.00608 0.20375 " pathEditMode="relative" rAng="0" ptsTypes="AA">
                                      <p:cBhvr>
                                        <p:cTn id="13" dur="2000" fill="hold"/>
                                        <p:tgtEl>
                                          <p:spTgt spid="120"/>
                                        </p:tgtEl>
                                        <p:attrNameLst>
                                          <p:attrName>ppt_x</p:attrName>
                                          <p:attrName>ppt_y</p:attrName>
                                        </p:attrNameLst>
                                      </p:cBhvr>
                                      <p:rCtr x="-313" y="10176"/>
                                    </p:animMotion>
                                  </p:childTnLst>
                                </p:cTn>
                              </p:par>
                              <p:par>
                                <p:cTn id="14" presetID="0" presetClass="path" presetSubtype="0" accel="50000" decel="50000" fill="hold" grpId="0" nodeType="withEffect">
                                  <p:stCondLst>
                                    <p:cond delay="0"/>
                                  </p:stCondLst>
                                  <p:childTnLst>
                                    <p:animMotion origin="layout" path="M 4.44444E-6 2.12766E-7 L -0.00608 0.2049 " pathEditMode="relative" rAng="0" ptsTypes="AA">
                                      <p:cBhvr>
                                        <p:cTn id="15" dur="2000" fill="hold"/>
                                        <p:tgtEl>
                                          <p:spTgt spid="118"/>
                                        </p:tgtEl>
                                        <p:attrNameLst>
                                          <p:attrName>ppt_x</p:attrName>
                                          <p:attrName>ppt_y</p:attrName>
                                        </p:attrNameLst>
                                      </p:cBhvr>
                                      <p:rCtr x="-313" y="10245"/>
                                    </p:animMotion>
                                  </p:childTnLst>
                                </p:cTn>
                              </p:par>
                              <p:par>
                                <p:cTn id="16" presetID="0" presetClass="path" presetSubtype="0" accel="50000" decel="50000" fill="hold" grpId="0" nodeType="withEffect">
                                  <p:stCondLst>
                                    <p:cond delay="0"/>
                                  </p:stCondLst>
                                  <p:childTnLst>
                                    <p:animMotion origin="layout" path="M -3.33333E-6 -3.03423E-6 L 0.00209 0.21161 " pathEditMode="relative" rAng="0" ptsTypes="AA">
                                      <p:cBhvr>
                                        <p:cTn id="17" dur="2000" fill="hold"/>
                                        <p:tgtEl>
                                          <p:spTgt spid="117"/>
                                        </p:tgtEl>
                                        <p:attrNameLst>
                                          <p:attrName>ppt_x</p:attrName>
                                          <p:attrName>ppt_y</p:attrName>
                                        </p:attrNameLst>
                                      </p:cBhvr>
                                      <p:rCtr x="104" y="10569"/>
                                    </p:animMotion>
                                  </p:childTnLst>
                                </p:cTn>
                              </p:par>
                              <p:par>
                                <p:cTn id="18" presetID="0" presetClass="path" presetSubtype="0" accel="50000" decel="50000" fill="hold" grpId="0" nodeType="withEffect">
                                  <p:stCondLst>
                                    <p:cond delay="0"/>
                                  </p:stCondLst>
                                  <p:childTnLst>
                                    <p:animMotion origin="layout" path="M -4.44444E-6 3.75578E-6 L -0.00451 0.19588 " pathEditMode="relative" rAng="0" ptsTypes="AA">
                                      <p:cBhvr>
                                        <p:cTn id="19" dur="2000" fill="hold"/>
                                        <p:tgtEl>
                                          <p:spTgt spid="119"/>
                                        </p:tgtEl>
                                        <p:attrNameLst>
                                          <p:attrName>ppt_x</p:attrName>
                                          <p:attrName>ppt_y</p:attrName>
                                        </p:attrNameLst>
                                      </p:cBhvr>
                                      <p:rCtr x="-226" y="9783"/>
                                    </p:animMotion>
                                  </p:childTnLst>
                                </p:cTn>
                              </p:par>
                            </p:childTnLst>
                          </p:cTn>
                        </p:par>
                        <p:par>
                          <p:cTn id="20" fill="hold">
                            <p:stCondLst>
                              <p:cond delay="2000"/>
                            </p:stCondLst>
                            <p:childTnLst>
                              <p:par>
                                <p:cTn id="21"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22" dur="250" autoRev="1" fill="remove"/>
                                        <p:tgtEl>
                                          <p:spTgt spid="38"/>
                                        </p:tgtEl>
                                        <p:attrNameLst>
                                          <p:attrName>style.color</p:attrName>
                                        </p:attrNameLst>
                                      </p:cBhvr>
                                      <p:to>
                                        <a:srgbClr val="FF0000"/>
                                      </p:to>
                                    </p:animClr>
                                    <p:animClr clrSpc="rgb" dir="cw">
                                      <p:cBhvr>
                                        <p:cTn id="23" dur="250" autoRev="1" fill="remove"/>
                                        <p:tgtEl>
                                          <p:spTgt spid="38"/>
                                        </p:tgtEl>
                                        <p:attrNameLst>
                                          <p:attrName>fillcolor</p:attrName>
                                        </p:attrNameLst>
                                      </p:cBhvr>
                                      <p:to>
                                        <a:srgbClr val="FF0000"/>
                                      </p:to>
                                    </p:animClr>
                                    <p:set>
                                      <p:cBhvr>
                                        <p:cTn id="24" dur="250" autoRev="1" fill="remove"/>
                                        <p:tgtEl>
                                          <p:spTgt spid="38"/>
                                        </p:tgtEl>
                                        <p:attrNameLst>
                                          <p:attrName>fill.type</p:attrName>
                                        </p:attrNameLst>
                                      </p:cBhvr>
                                      <p:to>
                                        <p:strVal val="solid"/>
                                      </p:to>
                                    </p:set>
                                    <p:set>
                                      <p:cBhvr>
                                        <p:cTn id="25" dur="250" autoRev="1" fill="remove"/>
                                        <p:tgtEl>
                                          <p:spTgt spid="38"/>
                                        </p:tgtEl>
                                        <p:attrNameLst>
                                          <p:attrName>fill.on</p:attrName>
                                        </p:attrNameLst>
                                      </p:cBhvr>
                                      <p:to>
                                        <p:strVal val="true"/>
                                      </p:to>
                                    </p:set>
                                  </p:childTnLst>
                                </p:cTn>
                              </p:par>
                              <p:par>
                                <p:cTn id="26"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27" dur="250" autoRev="1" fill="remove"/>
                                        <p:tgtEl>
                                          <p:spTgt spid="25"/>
                                        </p:tgtEl>
                                        <p:attrNameLst>
                                          <p:attrName>style.color</p:attrName>
                                        </p:attrNameLst>
                                      </p:cBhvr>
                                      <p:to>
                                        <a:srgbClr val="FF0000"/>
                                      </p:to>
                                    </p:animClr>
                                    <p:animClr clrSpc="rgb" dir="cw">
                                      <p:cBhvr>
                                        <p:cTn id="28" dur="250" autoRev="1" fill="remove"/>
                                        <p:tgtEl>
                                          <p:spTgt spid="25"/>
                                        </p:tgtEl>
                                        <p:attrNameLst>
                                          <p:attrName>fillcolor</p:attrName>
                                        </p:attrNameLst>
                                      </p:cBhvr>
                                      <p:to>
                                        <a:srgbClr val="FF0000"/>
                                      </p:to>
                                    </p:animClr>
                                    <p:set>
                                      <p:cBhvr>
                                        <p:cTn id="29" dur="250" autoRev="1" fill="remove"/>
                                        <p:tgtEl>
                                          <p:spTgt spid="25"/>
                                        </p:tgtEl>
                                        <p:attrNameLst>
                                          <p:attrName>fill.type</p:attrName>
                                        </p:attrNameLst>
                                      </p:cBhvr>
                                      <p:to>
                                        <p:strVal val="solid"/>
                                      </p:to>
                                    </p:set>
                                    <p:set>
                                      <p:cBhvr>
                                        <p:cTn id="30" dur="250" autoRev="1" fill="remove"/>
                                        <p:tgtEl>
                                          <p:spTgt spid="25"/>
                                        </p:tgtEl>
                                        <p:attrNameLst>
                                          <p:attrName>fill.on</p:attrName>
                                        </p:attrNameLst>
                                      </p:cBhvr>
                                      <p:to>
                                        <p:strVal val="true"/>
                                      </p:to>
                                    </p:set>
                                  </p:childTnLst>
                                </p:cTn>
                              </p:par>
                              <p:par>
                                <p:cTn id="31"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2" dur="250" autoRev="1" fill="remove"/>
                                        <p:tgtEl>
                                          <p:spTgt spid="33"/>
                                        </p:tgtEl>
                                        <p:attrNameLst>
                                          <p:attrName>style.color</p:attrName>
                                        </p:attrNameLst>
                                      </p:cBhvr>
                                      <p:to>
                                        <a:srgbClr val="FF0000"/>
                                      </p:to>
                                    </p:animClr>
                                    <p:animClr clrSpc="rgb" dir="cw">
                                      <p:cBhvr>
                                        <p:cTn id="33" dur="250" autoRev="1" fill="remove"/>
                                        <p:tgtEl>
                                          <p:spTgt spid="33"/>
                                        </p:tgtEl>
                                        <p:attrNameLst>
                                          <p:attrName>fillcolor</p:attrName>
                                        </p:attrNameLst>
                                      </p:cBhvr>
                                      <p:to>
                                        <a:srgbClr val="FF0000"/>
                                      </p:to>
                                    </p:animClr>
                                    <p:set>
                                      <p:cBhvr>
                                        <p:cTn id="34" dur="250" autoRev="1" fill="remove"/>
                                        <p:tgtEl>
                                          <p:spTgt spid="33"/>
                                        </p:tgtEl>
                                        <p:attrNameLst>
                                          <p:attrName>fill.type</p:attrName>
                                        </p:attrNameLst>
                                      </p:cBhvr>
                                      <p:to>
                                        <p:strVal val="solid"/>
                                      </p:to>
                                    </p:set>
                                    <p:set>
                                      <p:cBhvr>
                                        <p:cTn id="35" dur="250" autoRev="1" fill="remove"/>
                                        <p:tgtEl>
                                          <p:spTgt spid="33"/>
                                        </p:tgtEl>
                                        <p:attrNameLst>
                                          <p:attrName>fill.on</p:attrName>
                                        </p:attrNameLst>
                                      </p:cBhvr>
                                      <p:to>
                                        <p:strVal val="true"/>
                                      </p:to>
                                    </p:set>
                                  </p:childTnLst>
                                </p:cTn>
                              </p:par>
                              <p:par>
                                <p:cTn id="36"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37" dur="250" autoRev="1" fill="remove"/>
                                        <p:tgtEl>
                                          <p:spTgt spid="23"/>
                                        </p:tgtEl>
                                        <p:attrNameLst>
                                          <p:attrName>style.color</p:attrName>
                                        </p:attrNameLst>
                                      </p:cBhvr>
                                      <p:to>
                                        <a:srgbClr val="FF0000"/>
                                      </p:to>
                                    </p:animClr>
                                    <p:animClr clrSpc="rgb" dir="cw">
                                      <p:cBhvr>
                                        <p:cTn id="38" dur="250" autoRev="1" fill="remove"/>
                                        <p:tgtEl>
                                          <p:spTgt spid="23"/>
                                        </p:tgtEl>
                                        <p:attrNameLst>
                                          <p:attrName>fillcolor</p:attrName>
                                        </p:attrNameLst>
                                      </p:cBhvr>
                                      <p:to>
                                        <a:srgbClr val="FF0000"/>
                                      </p:to>
                                    </p:animClr>
                                    <p:set>
                                      <p:cBhvr>
                                        <p:cTn id="39" dur="250" autoRev="1" fill="remove"/>
                                        <p:tgtEl>
                                          <p:spTgt spid="23"/>
                                        </p:tgtEl>
                                        <p:attrNameLst>
                                          <p:attrName>fill.type</p:attrName>
                                        </p:attrNameLst>
                                      </p:cBhvr>
                                      <p:to>
                                        <p:strVal val="solid"/>
                                      </p:to>
                                    </p:set>
                                    <p:set>
                                      <p:cBhvr>
                                        <p:cTn id="40" dur="250" autoRev="1" fill="remove"/>
                                        <p:tgtEl>
                                          <p:spTgt spid="23"/>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0608 0.20375 L 0.12153 0.28492 " pathEditMode="relative" ptsTypes="AA">
                                      <p:cBhvr>
                                        <p:cTn id="44" dur="2000" fill="hold"/>
                                        <p:tgtEl>
                                          <p:spTgt spid="120"/>
                                        </p:tgtEl>
                                        <p:attrNameLst>
                                          <p:attrName>ppt_x</p:attrName>
                                          <p:attrName>ppt_y</p:attrName>
                                        </p:attrNameLst>
                                      </p:cBhvr>
                                    </p:animMotion>
                                  </p:childTnLst>
                                </p:cTn>
                              </p:par>
                              <p:par>
                                <p:cTn id="45" presetID="0" presetClass="path" presetSubtype="0" accel="50000" decel="50000" fill="hold" grpId="1" nodeType="withEffect">
                                  <p:stCondLst>
                                    <p:cond delay="0"/>
                                  </p:stCondLst>
                                  <p:childTnLst>
                                    <p:animMotion origin="layout" path="M 0.0099 0.23266 L 0.34861 0.31661 " pathEditMode="relative" rAng="0" ptsTypes="AA">
                                      <p:cBhvr>
                                        <p:cTn id="46" dur="2000" fill="hold"/>
                                        <p:tgtEl>
                                          <p:spTgt spid="117"/>
                                        </p:tgtEl>
                                        <p:attrNameLst>
                                          <p:attrName>ppt_x</p:attrName>
                                          <p:attrName>ppt_y</p:attrName>
                                        </p:attrNameLst>
                                      </p:cBhvr>
                                      <p:rCtr x="16927" y="4186"/>
                                    </p:animMotion>
                                  </p:childTnLst>
                                </p:cTn>
                              </p:par>
                              <p:par>
                                <p:cTn id="47" presetID="0" presetClass="path" presetSubtype="0" accel="50000" decel="50000" fill="hold" grpId="1" nodeType="withEffect">
                                  <p:stCondLst>
                                    <p:cond delay="0"/>
                                  </p:stCondLst>
                                  <p:childTnLst>
                                    <p:animMotion origin="layout" path="M 0.01129 0.20652 L -0.25642 0.29047 " pathEditMode="relative" rAng="0" ptsTypes="AA">
                                      <p:cBhvr>
                                        <p:cTn id="48" dur="2000" fill="hold"/>
                                        <p:tgtEl>
                                          <p:spTgt spid="119"/>
                                        </p:tgtEl>
                                        <p:attrNameLst>
                                          <p:attrName>ppt_x</p:attrName>
                                          <p:attrName>ppt_y</p:attrName>
                                        </p:attrNameLst>
                                      </p:cBhvr>
                                      <p:rCtr x="-13385" y="4186"/>
                                    </p:animMotion>
                                  </p:childTnLst>
                                </p:cTn>
                              </p:par>
                              <p:par>
                                <p:cTn id="49" presetID="0" presetClass="path" presetSubtype="0" accel="50000" decel="50000" fill="hold" grpId="1" nodeType="withEffect">
                                  <p:stCondLst>
                                    <p:cond delay="0"/>
                                  </p:stCondLst>
                                  <p:childTnLst>
                                    <p:animMotion origin="layout" path="M -0.00608 0.22595 L -0.15573 0.3099 " pathEditMode="relative" rAng="0" ptsTypes="AA">
                                      <p:cBhvr>
                                        <p:cTn id="50" dur="2000" fill="hold"/>
                                        <p:tgtEl>
                                          <p:spTgt spid="118"/>
                                        </p:tgtEl>
                                        <p:attrNameLst>
                                          <p:attrName>ppt_x</p:attrName>
                                          <p:attrName>ppt_y</p:attrName>
                                        </p:attrNameLst>
                                      </p:cBhvr>
                                      <p:rCtr x="-7483" y="4186"/>
                                    </p:animMotion>
                                  </p:childTnLst>
                                </p:cTn>
                              </p:par>
                            </p:childTnLst>
                          </p:cTn>
                        </p:par>
                        <p:par>
                          <p:cTn id="51" fill="hold">
                            <p:stCondLst>
                              <p:cond delay="2000"/>
                            </p:stCondLst>
                            <p:childTnLst>
                              <p:par>
                                <p:cTn id="52" presetID="0" presetClass="path" presetSubtype="0" accel="50000" decel="50000" fill="hold" grpId="2" nodeType="afterEffect">
                                  <p:stCondLst>
                                    <p:cond delay="0"/>
                                  </p:stCondLst>
                                  <p:childTnLst>
                                    <p:animMotion origin="layout" path="M -0.25642 0.29047 L -0.25503 0.40264 " pathEditMode="relative" ptsTypes="AA">
                                      <p:cBhvr>
                                        <p:cTn id="53" dur="2000" fill="hold"/>
                                        <p:tgtEl>
                                          <p:spTgt spid="119"/>
                                        </p:tgtEl>
                                        <p:attrNameLst>
                                          <p:attrName>ppt_x</p:attrName>
                                          <p:attrName>ppt_y</p:attrName>
                                        </p:attrNameLst>
                                      </p:cBhvr>
                                    </p:animMotion>
                                  </p:childTnLst>
                                </p:cTn>
                              </p:par>
                              <p:par>
                                <p:cTn id="54" presetID="0" presetClass="path" presetSubtype="0" accel="50000" decel="50000" fill="hold" grpId="2" nodeType="withEffect">
                                  <p:stCondLst>
                                    <p:cond delay="0"/>
                                  </p:stCondLst>
                                  <p:childTnLst>
                                    <p:animMotion origin="layout" path="M -0.15573 0.3099 L -0.14705 0.43155 " pathEditMode="relative" ptsTypes="AA">
                                      <p:cBhvr>
                                        <p:cTn id="55" dur="2000" fill="hold"/>
                                        <p:tgtEl>
                                          <p:spTgt spid="118"/>
                                        </p:tgtEl>
                                        <p:attrNameLst>
                                          <p:attrName>ppt_x</p:attrName>
                                          <p:attrName>ppt_y</p:attrName>
                                        </p:attrNameLst>
                                      </p:cBhvr>
                                    </p:animMotion>
                                  </p:childTnLst>
                                </p:cTn>
                              </p:par>
                              <p:par>
                                <p:cTn id="56" presetID="0" presetClass="path" presetSubtype="0" accel="50000" decel="50000" fill="hold" grpId="2" nodeType="withEffect">
                                  <p:stCondLst>
                                    <p:cond delay="0"/>
                                  </p:stCondLst>
                                  <p:childTnLst>
                                    <p:animMotion origin="layout" path="M 0.12153 0.28492 L 0.1099 0.40264 " pathEditMode="relative" ptsTypes="AA">
                                      <p:cBhvr>
                                        <p:cTn id="57" dur="2000" fill="hold"/>
                                        <p:tgtEl>
                                          <p:spTgt spid="120"/>
                                        </p:tgtEl>
                                        <p:attrNameLst>
                                          <p:attrName>ppt_x</p:attrName>
                                          <p:attrName>ppt_y</p:attrName>
                                        </p:attrNameLst>
                                      </p:cBhvr>
                                    </p:animMotion>
                                  </p:childTnLst>
                                </p:cTn>
                              </p:par>
                              <p:par>
                                <p:cTn id="58" presetID="0" presetClass="path" presetSubtype="0" accel="50000" decel="50000" fill="hold" grpId="2" nodeType="withEffect">
                                  <p:stCondLst>
                                    <p:cond delay="0"/>
                                  </p:stCondLst>
                                  <p:childTnLst>
                                    <p:animMotion origin="layout" path="M 0.34862 0.3166 L 0.32831 0.42669 " pathEditMode="relative" ptsTypes="AA">
                                      <p:cBhvr>
                                        <p:cTn id="59" dur="2000" fill="hold"/>
                                        <p:tgtEl>
                                          <p:spTgt spid="117"/>
                                        </p:tgtEl>
                                        <p:attrNameLst>
                                          <p:attrName>ppt_x</p:attrName>
                                          <p:attrName>ppt_y</p:attrName>
                                        </p:attrNameLst>
                                      </p:cBhvr>
                                    </p:animMotion>
                                  </p:childTnLst>
                                </p:cTn>
                              </p:par>
                            </p:childTnLst>
                          </p:cTn>
                        </p:par>
                        <p:par>
                          <p:cTn id="60" fill="hold">
                            <p:stCondLst>
                              <p:cond delay="4000"/>
                            </p:stCondLst>
                            <p:childTnLst>
                              <p:par>
                                <p:cTn id="61"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2" dur="250" autoRev="1" fill="remove"/>
                                        <p:tgtEl>
                                          <p:spTgt spid="59"/>
                                        </p:tgtEl>
                                        <p:attrNameLst>
                                          <p:attrName>style.color</p:attrName>
                                        </p:attrNameLst>
                                      </p:cBhvr>
                                      <p:to>
                                        <a:srgbClr val="FF0000"/>
                                      </p:to>
                                    </p:animClr>
                                    <p:animClr clrSpc="rgb" dir="cw">
                                      <p:cBhvr>
                                        <p:cTn id="63" dur="250" autoRev="1" fill="remove"/>
                                        <p:tgtEl>
                                          <p:spTgt spid="59"/>
                                        </p:tgtEl>
                                        <p:attrNameLst>
                                          <p:attrName>fillcolor</p:attrName>
                                        </p:attrNameLst>
                                      </p:cBhvr>
                                      <p:to>
                                        <a:srgbClr val="FF0000"/>
                                      </p:to>
                                    </p:animClr>
                                    <p:set>
                                      <p:cBhvr>
                                        <p:cTn id="64" dur="250" autoRev="1" fill="remove"/>
                                        <p:tgtEl>
                                          <p:spTgt spid="59"/>
                                        </p:tgtEl>
                                        <p:attrNameLst>
                                          <p:attrName>fill.type</p:attrName>
                                        </p:attrNameLst>
                                      </p:cBhvr>
                                      <p:to>
                                        <p:strVal val="solid"/>
                                      </p:to>
                                    </p:set>
                                    <p:set>
                                      <p:cBhvr>
                                        <p:cTn id="65" dur="250" autoRev="1" fill="remove"/>
                                        <p:tgtEl>
                                          <p:spTgt spid="59"/>
                                        </p:tgtEl>
                                        <p:attrNameLst>
                                          <p:attrName>fill.on</p:attrName>
                                        </p:attrNameLst>
                                      </p:cBhvr>
                                      <p:to>
                                        <p:strVal val="true"/>
                                      </p:to>
                                    </p:set>
                                  </p:childTnLst>
                                </p:cTn>
                              </p:par>
                              <p:par>
                                <p:cTn id="66"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67" dur="250" autoRev="1" fill="remove"/>
                                        <p:tgtEl>
                                          <p:spTgt spid="64"/>
                                        </p:tgtEl>
                                        <p:attrNameLst>
                                          <p:attrName>style.color</p:attrName>
                                        </p:attrNameLst>
                                      </p:cBhvr>
                                      <p:to>
                                        <a:srgbClr val="FF0000"/>
                                      </p:to>
                                    </p:animClr>
                                    <p:animClr clrSpc="rgb" dir="cw">
                                      <p:cBhvr>
                                        <p:cTn id="68" dur="250" autoRev="1" fill="remove"/>
                                        <p:tgtEl>
                                          <p:spTgt spid="64"/>
                                        </p:tgtEl>
                                        <p:attrNameLst>
                                          <p:attrName>fillcolor</p:attrName>
                                        </p:attrNameLst>
                                      </p:cBhvr>
                                      <p:to>
                                        <a:srgbClr val="FF0000"/>
                                      </p:to>
                                    </p:animClr>
                                    <p:set>
                                      <p:cBhvr>
                                        <p:cTn id="69" dur="250" autoRev="1" fill="remove"/>
                                        <p:tgtEl>
                                          <p:spTgt spid="64"/>
                                        </p:tgtEl>
                                        <p:attrNameLst>
                                          <p:attrName>fill.type</p:attrName>
                                        </p:attrNameLst>
                                      </p:cBhvr>
                                      <p:to>
                                        <p:strVal val="solid"/>
                                      </p:to>
                                    </p:set>
                                    <p:set>
                                      <p:cBhvr>
                                        <p:cTn id="70" dur="250" autoRev="1" fill="remove"/>
                                        <p:tgtEl>
                                          <p:spTgt spid="64"/>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3" nodeType="clickEffect">
                                  <p:stCondLst>
                                    <p:cond delay="0"/>
                                  </p:stCondLst>
                                  <p:childTnLst>
                                    <p:animMotion origin="layout" path="M -0.14705 0.43154 L -0.21077 0.5407 " pathEditMode="relative" rAng="0" ptsTypes="AA">
                                      <p:cBhvr>
                                        <p:cTn id="74" dur="2000" fill="hold"/>
                                        <p:tgtEl>
                                          <p:spTgt spid="118"/>
                                        </p:tgtEl>
                                        <p:attrNameLst>
                                          <p:attrName>ppt_x</p:attrName>
                                          <p:attrName>ppt_y</p:attrName>
                                        </p:attrNameLst>
                                      </p:cBhvr>
                                      <p:rCtr x="-3194" y="5458"/>
                                    </p:animMotion>
                                  </p:childTnLst>
                                </p:cTn>
                              </p:par>
                              <p:par>
                                <p:cTn id="75" presetID="0" presetClass="path" presetSubtype="0" accel="50000" decel="50000" fill="hold" grpId="3" nodeType="withEffect">
                                  <p:stCondLst>
                                    <p:cond delay="0"/>
                                  </p:stCondLst>
                                  <p:childTnLst>
                                    <p:animMotion origin="layout" path="M -0.25503 0.40264 L -0.19271 0.52243 " pathEditMode="relative" ptsTypes="AA">
                                      <p:cBhvr>
                                        <p:cTn id="76" dur="2000" fill="hold"/>
                                        <p:tgtEl>
                                          <p:spTgt spid="119"/>
                                        </p:tgtEl>
                                        <p:attrNameLst>
                                          <p:attrName>ppt_x</p:attrName>
                                          <p:attrName>ppt_y</p:attrName>
                                        </p:attrNameLst>
                                      </p:cBhvr>
                                    </p:animMotion>
                                  </p:childTnLst>
                                </p:cTn>
                              </p:par>
                              <p:par>
                                <p:cTn id="77" presetID="0" presetClass="path" presetSubtype="0" accel="50000" decel="50000" fill="hold" grpId="3" nodeType="withEffect">
                                  <p:stCondLst>
                                    <p:cond delay="0"/>
                                  </p:stCondLst>
                                  <p:childTnLst>
                                    <p:animMotion origin="layout" path="M 0.32831 0.42669 L 0.24272 0.54833 " pathEditMode="relative" ptsTypes="AA">
                                      <p:cBhvr>
                                        <p:cTn id="78" dur="2000" fill="hold"/>
                                        <p:tgtEl>
                                          <p:spTgt spid="117"/>
                                        </p:tgtEl>
                                        <p:attrNameLst>
                                          <p:attrName>ppt_x</p:attrName>
                                          <p:attrName>ppt_y</p:attrName>
                                        </p:attrNameLst>
                                      </p:cBhvr>
                                    </p:animMotion>
                                  </p:childTnLst>
                                </p:cTn>
                              </p:par>
                              <p:par>
                                <p:cTn id="79" presetID="0" presetClass="path" presetSubtype="0" accel="50000" decel="50000" fill="hold" grpId="3" nodeType="withEffect">
                                  <p:stCondLst>
                                    <p:cond delay="0"/>
                                  </p:stCondLst>
                                  <p:childTnLst>
                                    <p:animMotion origin="layout" path="M 0.10989 0.40264 L 0.23802 0.5185 " pathEditMode="relative" rAng="0" ptsTypes="AA">
                                      <p:cBhvr>
                                        <p:cTn id="80" dur="2000" fill="hold"/>
                                        <p:tgtEl>
                                          <p:spTgt spid="120"/>
                                        </p:tgtEl>
                                        <p:attrNameLst>
                                          <p:attrName>ppt_x</p:attrName>
                                          <p:attrName>ppt_y</p:attrName>
                                        </p:attrNameLst>
                                      </p:cBhvr>
                                      <p:rCtr x="6406" y="5782"/>
                                    </p:animMotion>
                                  </p:childTnLst>
                                </p:cTn>
                              </p:par>
                            </p:childTnLst>
                          </p:cTn>
                        </p:par>
                        <p:par>
                          <p:cTn id="81" fill="hold">
                            <p:stCondLst>
                              <p:cond delay="2000"/>
                            </p:stCondLst>
                            <p:childTnLst>
                              <p:par>
                                <p:cTn id="82" presetID="10" presetClass="exit" presetSubtype="0" fill="hold" grpId="4" nodeType="afterEffect">
                                  <p:stCondLst>
                                    <p:cond delay="0"/>
                                  </p:stCondLst>
                                  <p:childTnLst>
                                    <p:animEffect transition="out" filter="fade">
                                      <p:cBhvr>
                                        <p:cTn id="83" dur="500"/>
                                        <p:tgtEl>
                                          <p:spTgt spid="118"/>
                                        </p:tgtEl>
                                      </p:cBhvr>
                                    </p:animEffect>
                                    <p:set>
                                      <p:cBhvr>
                                        <p:cTn id="84" dur="1" fill="hold">
                                          <p:stCondLst>
                                            <p:cond delay="499"/>
                                          </p:stCondLst>
                                        </p:cTn>
                                        <p:tgtEl>
                                          <p:spTgt spid="118"/>
                                        </p:tgtEl>
                                        <p:attrNameLst>
                                          <p:attrName>style.visibility</p:attrName>
                                        </p:attrNameLst>
                                      </p:cBhvr>
                                      <p:to>
                                        <p:strVal val="hidden"/>
                                      </p:to>
                                    </p:set>
                                  </p:childTnLst>
                                </p:cTn>
                              </p:par>
                              <p:par>
                                <p:cTn id="85" presetID="10" presetClass="exit" presetSubtype="0" fill="hold" grpId="4" nodeType="withEffect">
                                  <p:stCondLst>
                                    <p:cond delay="0"/>
                                  </p:stCondLst>
                                  <p:childTnLst>
                                    <p:animEffect transition="out" filter="fade">
                                      <p:cBhvr>
                                        <p:cTn id="86" dur="500"/>
                                        <p:tgtEl>
                                          <p:spTgt spid="117"/>
                                        </p:tgtEl>
                                      </p:cBhvr>
                                    </p:animEffect>
                                    <p:set>
                                      <p:cBhvr>
                                        <p:cTn id="87" dur="1" fill="hold">
                                          <p:stCondLst>
                                            <p:cond delay="499"/>
                                          </p:stCondLst>
                                        </p:cTn>
                                        <p:tgtEl>
                                          <p:spTgt spid="117"/>
                                        </p:tgtEl>
                                        <p:attrNameLst>
                                          <p:attrName>style.visibility</p:attrName>
                                        </p:attrNameLst>
                                      </p:cBhvr>
                                      <p:to>
                                        <p:strVal val="hidden"/>
                                      </p:to>
                                    </p:set>
                                  </p:childTnLst>
                                </p:cTn>
                              </p:par>
                            </p:childTnLst>
                          </p:cTn>
                        </p:par>
                        <p:par>
                          <p:cTn id="88" fill="hold">
                            <p:stCondLst>
                              <p:cond delay="2500"/>
                            </p:stCondLst>
                            <p:childTnLst>
                              <p:par>
                                <p:cTn id="89" presetID="0" presetClass="path" presetSubtype="0" accel="50000" decel="50000" fill="hold" grpId="4" nodeType="afterEffect">
                                  <p:stCondLst>
                                    <p:cond delay="0"/>
                                  </p:stCondLst>
                                  <p:childTnLst>
                                    <p:animMotion origin="layout" path="M -0.1934 0.52127 L 0.01667 0.64107 " pathEditMode="relative" ptsTypes="AA">
                                      <p:cBhvr>
                                        <p:cTn id="90" dur="2000" fill="hold"/>
                                        <p:tgtEl>
                                          <p:spTgt spid="119"/>
                                        </p:tgtEl>
                                        <p:attrNameLst>
                                          <p:attrName>ppt_x</p:attrName>
                                          <p:attrName>ppt_y</p:attrName>
                                        </p:attrNameLst>
                                      </p:cBhvr>
                                    </p:animMotion>
                                  </p:childTnLst>
                                </p:cTn>
                              </p:par>
                              <p:par>
                                <p:cTn id="91" presetID="0" presetClass="path" presetSubtype="0" accel="50000" decel="50000" fill="hold" grpId="4" nodeType="withEffect">
                                  <p:stCondLst>
                                    <p:cond delay="0"/>
                                  </p:stCondLst>
                                  <p:childTnLst>
                                    <p:animMotion origin="layout" path="M 0.23802 0.5185 L -0.01389 0.63391 " pathEditMode="relative" rAng="0" ptsTypes="AA">
                                      <p:cBhvr>
                                        <p:cTn id="92" dur="2000" fill="hold"/>
                                        <p:tgtEl>
                                          <p:spTgt spid="120"/>
                                        </p:tgtEl>
                                        <p:attrNameLst>
                                          <p:attrName>ppt_x</p:attrName>
                                          <p:attrName>ppt_y</p:attrName>
                                        </p:attrNameLst>
                                      </p:cBhvr>
                                      <p:rCtr x="-12604" y="5759"/>
                                    </p:animMotion>
                                  </p:childTnLst>
                                </p:cTn>
                              </p:par>
                            </p:childTnLst>
                          </p:cTn>
                        </p:par>
                        <p:par>
                          <p:cTn id="93" fill="hold">
                            <p:stCondLst>
                              <p:cond delay="4500"/>
                            </p:stCondLst>
                            <p:childTnLst>
                              <p:par>
                                <p:cTn id="94"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95" dur="250" autoRev="1" fill="remove"/>
                                        <p:tgtEl>
                                          <p:spTgt spid="97"/>
                                        </p:tgtEl>
                                        <p:attrNameLst>
                                          <p:attrName>style.color</p:attrName>
                                        </p:attrNameLst>
                                      </p:cBhvr>
                                      <p:to>
                                        <a:srgbClr val="FF0000"/>
                                      </p:to>
                                    </p:animClr>
                                    <p:animClr clrSpc="rgb" dir="cw">
                                      <p:cBhvr>
                                        <p:cTn id="96" dur="250" autoRev="1" fill="remove"/>
                                        <p:tgtEl>
                                          <p:spTgt spid="97"/>
                                        </p:tgtEl>
                                        <p:attrNameLst>
                                          <p:attrName>fillcolor</p:attrName>
                                        </p:attrNameLst>
                                      </p:cBhvr>
                                      <p:to>
                                        <a:srgbClr val="FF0000"/>
                                      </p:to>
                                    </p:animClr>
                                    <p:set>
                                      <p:cBhvr>
                                        <p:cTn id="97" dur="250" autoRev="1" fill="remove"/>
                                        <p:tgtEl>
                                          <p:spTgt spid="97"/>
                                        </p:tgtEl>
                                        <p:attrNameLst>
                                          <p:attrName>fill.type</p:attrName>
                                        </p:attrNameLst>
                                      </p:cBhvr>
                                      <p:to>
                                        <p:strVal val="solid"/>
                                      </p:to>
                                    </p:set>
                                    <p:set>
                                      <p:cBhvr>
                                        <p:cTn id="98" dur="250" autoRev="1" fill="remove"/>
                                        <p:tgtEl>
                                          <p:spTgt spid="97"/>
                                        </p:tgtEl>
                                        <p:attrNameLst>
                                          <p:attrName>fill.on</p:attrName>
                                        </p:attrNameLst>
                                      </p:cBhvr>
                                      <p:to>
                                        <p:strVal val="true"/>
                                      </p:to>
                                    </p:set>
                                  </p:childTnLst>
                                </p:cTn>
                              </p:par>
                              <p:par>
                                <p:cTn id="99"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00" dur="250" autoRev="1" fill="remove"/>
                                        <p:tgtEl>
                                          <p:spTgt spid="110"/>
                                        </p:tgtEl>
                                        <p:attrNameLst>
                                          <p:attrName>style.color</p:attrName>
                                        </p:attrNameLst>
                                      </p:cBhvr>
                                      <p:to>
                                        <a:srgbClr val="FF0000"/>
                                      </p:to>
                                    </p:animClr>
                                    <p:animClr clrSpc="rgb" dir="cw">
                                      <p:cBhvr>
                                        <p:cTn id="101" dur="250" autoRev="1" fill="remove"/>
                                        <p:tgtEl>
                                          <p:spTgt spid="110"/>
                                        </p:tgtEl>
                                        <p:attrNameLst>
                                          <p:attrName>fillcolor</p:attrName>
                                        </p:attrNameLst>
                                      </p:cBhvr>
                                      <p:to>
                                        <a:srgbClr val="FF0000"/>
                                      </p:to>
                                    </p:animClr>
                                    <p:set>
                                      <p:cBhvr>
                                        <p:cTn id="102" dur="250" autoRev="1" fill="remove"/>
                                        <p:tgtEl>
                                          <p:spTgt spid="110"/>
                                        </p:tgtEl>
                                        <p:attrNameLst>
                                          <p:attrName>fill.type</p:attrName>
                                        </p:attrNameLst>
                                      </p:cBhvr>
                                      <p:to>
                                        <p:strVal val="solid"/>
                                      </p:to>
                                    </p:set>
                                    <p:set>
                                      <p:cBhvr>
                                        <p:cTn id="103" dur="250" autoRev="1" fill="remove"/>
                                        <p:tgtEl>
                                          <p:spTgt spid="110"/>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5" nodeType="clickEffect">
                                  <p:stCondLst>
                                    <p:cond delay="0"/>
                                  </p:stCondLst>
                                  <p:childTnLst>
                                    <p:animMotion origin="layout" path="M 0.01668 0.64107 L 0.01668 0.77821 L 0.25869 0.78006 " pathEditMode="relative" ptsTypes="AAA">
                                      <p:cBhvr>
                                        <p:cTn id="107" dur="2000" fill="hold"/>
                                        <p:tgtEl>
                                          <p:spTgt spid="119"/>
                                        </p:tgtEl>
                                        <p:attrNameLst>
                                          <p:attrName>ppt_x</p:attrName>
                                          <p:attrName>ppt_y</p:attrName>
                                        </p:attrNameLst>
                                      </p:cBhvr>
                                    </p:animMotion>
                                  </p:childTnLst>
                                </p:cTn>
                              </p:par>
                              <p:par>
                                <p:cTn id="108" presetID="0" presetClass="path" presetSubtype="0" accel="50000" decel="50000" fill="hold" grpId="5" nodeType="withEffect">
                                  <p:stCondLst>
                                    <p:cond delay="0"/>
                                  </p:stCondLst>
                                  <p:childTnLst>
                                    <p:animMotion origin="layout" path="M -0.0007 0.6383 L 0.00086 0.44704 L 0.00659 0.17692 " pathEditMode="relative" ptsTypes="AAA">
                                      <p:cBhvr>
                                        <p:cTn id="109" dur="2000" fill="hold"/>
                                        <p:tgtEl>
                                          <p:spTgt spid="1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25" grpId="0" animBg="1"/>
      <p:bldP spid="33" grpId="0" animBg="1"/>
      <p:bldP spid="38" grpId="0" animBg="1"/>
      <p:bldP spid="59" grpId="0" animBg="1"/>
      <p:bldP spid="64" grpId="0" animBg="1"/>
      <p:bldP spid="97" grpId="0" animBg="1"/>
      <p:bldP spid="110" grpId="0" animBg="1"/>
      <p:bldP spid="117" grpId="0" animBg="1"/>
      <p:bldP spid="117" grpId="1" animBg="1"/>
      <p:bldP spid="117" grpId="2" animBg="1"/>
      <p:bldP spid="117" grpId="3" animBg="1"/>
      <p:bldP spid="117" grpId="4" animBg="1"/>
      <p:bldP spid="118" grpId="0" animBg="1"/>
      <p:bldP spid="118" grpId="1" animBg="1"/>
      <p:bldP spid="118" grpId="2" animBg="1"/>
      <p:bldP spid="118" grpId="3" animBg="1"/>
      <p:bldP spid="118" grpId="4" animBg="1"/>
      <p:bldP spid="119" grpId="0" animBg="1"/>
      <p:bldP spid="119" grpId="1" animBg="1"/>
      <p:bldP spid="119" grpId="2" animBg="1"/>
      <p:bldP spid="119" grpId="3" animBg="1"/>
      <p:bldP spid="119" grpId="4" animBg="1"/>
      <p:bldP spid="119" grpId="5" animBg="1"/>
      <p:bldP spid="120" grpId="0" animBg="1"/>
      <p:bldP spid="120" grpId="1" animBg="1"/>
      <p:bldP spid="120" grpId="2" animBg="1"/>
      <p:bldP spid="120" grpId="3" animBg="1"/>
      <p:bldP spid="120" grpId="4" animBg="1"/>
      <p:bldP spid="120" grpId="5"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1885"/>
            <a:ext cx="9144000" cy="531423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3451" y="0"/>
            <a:ext cx="5760549" cy="6858000"/>
          </a:xfrm>
          <a:prstGeom prst="rect">
            <a:avLst/>
          </a:prstGeom>
        </p:spPr>
      </p:pic>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r>
              <a:rPr lang="en-US" altLang="zh-CN" dirty="0" smtClean="0"/>
              <a:t>Designing</a:t>
            </a:r>
          </a:p>
          <a:p>
            <a:r>
              <a:rPr lang="en-US" altLang="zh-CN" dirty="0" smtClean="0"/>
              <a:t>Implementing</a:t>
            </a:r>
          </a:p>
          <a:p>
            <a:r>
              <a:rPr lang="en-US" altLang="zh-CN" dirty="0" smtClean="0"/>
              <a:t>Deploying</a:t>
            </a:r>
          </a:p>
          <a:p>
            <a:r>
              <a:rPr lang="en-US" altLang="zh-CN" dirty="0" smtClean="0"/>
              <a:t>Testing</a:t>
            </a:r>
          </a:p>
          <a:p>
            <a:r>
              <a:rPr lang="en-US" altLang="zh-CN" dirty="0" smtClean="0"/>
              <a:t>Maintaining</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7919" y="2100735"/>
            <a:ext cx="2048161" cy="90500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204" y="1371313"/>
            <a:ext cx="8897592" cy="4115374"/>
          </a:xfrm>
          <a:prstGeom prst="rect">
            <a:avLst/>
          </a:prstGeom>
        </p:spPr>
      </p:pic>
    </p:spTree>
    <p:extLst>
      <p:ext uri="{BB962C8B-B14F-4D97-AF65-F5344CB8AC3E}">
        <p14:creationId xmlns:p14="http://schemas.microsoft.com/office/powerpoint/2010/main" val="377098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par>
                                <p:cTn id="28" presetID="42"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1000"/>
                                        <p:tgtEl>
                                          <p:spTgt spid="3">
                                            <p:txEl>
                                              <p:pRg st="2" end="2"/>
                                            </p:txEl>
                                          </p:spTgt>
                                        </p:tgtEl>
                                      </p:cBhvr>
                                    </p:animEffect>
                                    <p:anim calcmode="lin" valueType="num">
                                      <p:cBhvr>
                                        <p:cTn id="4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Effect transition="in" filter="fade">
                                      <p:cBhvr>
                                        <p:cTn id="59" dur="1000"/>
                                        <p:tgtEl>
                                          <p:spTgt spid="3">
                                            <p:txEl>
                                              <p:pRg st="3" end="3"/>
                                            </p:txEl>
                                          </p:spTgt>
                                        </p:tgtEl>
                                      </p:cBhvr>
                                    </p:animEffect>
                                    <p:anim calcmode="lin" valueType="num">
                                      <p:cBhvr>
                                        <p:cTn id="6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Effect transition="in" filter="fade">
                                      <p:cBhvr>
                                        <p:cTn id="66" dur="1000"/>
                                        <p:tgtEl>
                                          <p:spTgt spid="3">
                                            <p:txEl>
                                              <p:pRg st="4" end="4"/>
                                            </p:txEl>
                                          </p:spTgt>
                                        </p:tgtEl>
                                      </p:cBhvr>
                                    </p:animEffect>
                                    <p:anim calcmode="lin" valueType="num">
                                      <p:cBhvr>
                                        <p:cTn id="6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1000"/>
                                        <p:tgtEl>
                                          <p:spTgt spid="7"/>
                                        </p:tgtEl>
                                      </p:cBhvr>
                                    </p:animEffect>
                                    <p:anim calcmode="lin" valueType="num">
                                      <p:cBhvr>
                                        <p:cTn id="74" dur="1000" fill="hold"/>
                                        <p:tgtEl>
                                          <p:spTgt spid="7"/>
                                        </p:tgtEl>
                                        <p:attrNameLst>
                                          <p:attrName>ppt_x</p:attrName>
                                        </p:attrNameLst>
                                      </p:cBhvr>
                                      <p:tavLst>
                                        <p:tav tm="0">
                                          <p:val>
                                            <p:strVal val="#ppt_x"/>
                                          </p:val>
                                        </p:tav>
                                        <p:tav tm="100000">
                                          <p:val>
                                            <p:strVal val="#ppt_x"/>
                                          </p:val>
                                        </p:tav>
                                      </p:tavLst>
                                    </p:anim>
                                    <p:anim calcmode="lin" valueType="num">
                                      <p:cBhvr>
                                        <p:cTn id="7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txBox="1">
            <a:spLocks/>
          </p:cNvSpPr>
          <p:nvPr/>
        </p:nvSpPr>
        <p:spPr bwMode="auto">
          <a:xfrm>
            <a:off x="1403648" y="1916832"/>
            <a:ext cx="7056437"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eaLnBrk="1" hangingPunct="1">
              <a:lnSpc>
                <a:spcPct val="90000"/>
              </a:lnSpc>
              <a:buFont typeface="Wingdings" panose="05000000000000000000" pitchFamily="2" charset="2"/>
              <a:buChar char="Ø"/>
            </a:pPr>
            <a:r>
              <a:rPr lang="en-US" altLang="zh-CN" dirty="0" smtClean="0"/>
              <a:t>Complexity </a:t>
            </a:r>
          </a:p>
          <a:p>
            <a:pPr eaLnBrk="1" hangingPunct="1">
              <a:lnSpc>
                <a:spcPct val="90000"/>
              </a:lnSpc>
              <a:buFont typeface="Wingdings" panose="05000000000000000000" pitchFamily="2" charset="2"/>
              <a:buChar char="Ø"/>
            </a:pPr>
            <a:r>
              <a:rPr lang="en-US" altLang="zh-CN" dirty="0" smtClean="0"/>
              <a:t>Socio-technical</a:t>
            </a:r>
          </a:p>
          <a:p>
            <a:pPr eaLnBrk="1" hangingPunct="1">
              <a:lnSpc>
                <a:spcPct val="90000"/>
              </a:lnSpc>
              <a:buFont typeface="Wingdings" panose="05000000000000000000" pitchFamily="2" charset="2"/>
              <a:buChar char="Ø"/>
            </a:pPr>
            <a:r>
              <a:rPr lang="en-US" altLang="zh-CN" dirty="0" smtClean="0"/>
              <a:t>Project Management</a:t>
            </a:r>
          </a:p>
        </p:txBody>
      </p:sp>
      <p:sp>
        <p:nvSpPr>
          <p:cNvPr id="9"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Dilemma</a:t>
            </a:r>
            <a:endParaRPr lang="zh-CN" altLang="en-US" dirty="0"/>
          </a:p>
        </p:txBody>
      </p:sp>
    </p:spTree>
    <p:extLst>
      <p:ext uri="{BB962C8B-B14F-4D97-AF65-F5344CB8AC3E}">
        <p14:creationId xmlns:p14="http://schemas.microsoft.com/office/powerpoint/2010/main" val="1486738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 y="2274838"/>
            <a:ext cx="9143999" cy="2308324"/>
          </a:xfrm>
          <a:prstGeom prst="rect">
            <a:avLst/>
          </a:prstGeom>
          <a:noFill/>
        </p:spPr>
        <p:txBody>
          <a:bodyPr wrap="square" rtlCol="0">
            <a:spAutoFit/>
          </a:bodyPr>
          <a:lstStyle/>
          <a:p>
            <a:pPr algn="ctr"/>
            <a:r>
              <a:rPr lang="en-US" altLang="zh-CN" sz="4800" dirty="0" smtClean="0"/>
              <a:t>Architecture is a process not a result and we enjoy the process of leading the world.</a:t>
            </a:r>
            <a:endParaRPr lang="zh-CN" altLang="en-US" sz="4800" dirty="0"/>
          </a:p>
        </p:txBody>
      </p:sp>
    </p:spTree>
    <p:extLst>
      <p:ext uri="{BB962C8B-B14F-4D97-AF65-F5344CB8AC3E}">
        <p14:creationId xmlns:p14="http://schemas.microsoft.com/office/powerpoint/2010/main" val="26274414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340768"/>
            <a:ext cx="9144000" cy="2000548"/>
          </a:xfrm>
          <a:prstGeom prst="rect">
            <a:avLst/>
          </a:prstGeom>
          <a:noFill/>
        </p:spPr>
        <p:txBody>
          <a:bodyPr wrap="square" rtlCol="0">
            <a:spAutoFit/>
          </a:bodyPr>
          <a:lstStyle/>
          <a:p>
            <a:pPr algn="ctr"/>
            <a:r>
              <a:rPr lang="en-US" altLang="zh-CN" sz="4000" b="1" dirty="0" smtClean="0"/>
              <a:t>Thanks to:</a:t>
            </a:r>
          </a:p>
          <a:p>
            <a:pPr algn="ctr"/>
            <a:r>
              <a:rPr lang="en-US" altLang="zh-CN" sz="2800" dirty="0" smtClean="0"/>
              <a:t>	Mr. Koo</a:t>
            </a:r>
          </a:p>
          <a:p>
            <a:pPr algn="ctr"/>
            <a:r>
              <a:rPr lang="en-US" altLang="zh-CN" sz="2800" dirty="0" smtClean="0"/>
              <a:t>	</a:t>
            </a:r>
            <a:r>
              <a:rPr lang="en-US" altLang="zh-CN" sz="2800" dirty="0" err="1" smtClean="0"/>
              <a:t>Yelong</a:t>
            </a:r>
            <a:r>
              <a:rPr lang="en-US" altLang="zh-CN" sz="2800" dirty="0" smtClean="0"/>
              <a:t> </a:t>
            </a:r>
            <a:r>
              <a:rPr lang="en-US" altLang="zh-CN" sz="2800" dirty="0" err="1" smtClean="0"/>
              <a:t>Liqian</a:t>
            </a:r>
            <a:endParaRPr lang="en-US" altLang="zh-CN" sz="2800" dirty="0" smtClean="0"/>
          </a:p>
          <a:p>
            <a:pPr algn="ctr"/>
            <a:r>
              <a:rPr lang="en-US" altLang="zh-CN" sz="2800" dirty="0" smtClean="0"/>
              <a:t>And all the listeners!</a:t>
            </a:r>
          </a:p>
        </p:txBody>
      </p:sp>
    </p:spTree>
    <p:extLst>
      <p:ext uri="{BB962C8B-B14F-4D97-AF65-F5344CB8AC3E}">
        <p14:creationId xmlns:p14="http://schemas.microsoft.com/office/powerpoint/2010/main" val="3335742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re 1"/>
          <p:cNvSpPr>
            <a:spLocks noGrp="1"/>
          </p:cNvSpPr>
          <p:nvPr>
            <p:ph type="title"/>
          </p:nvPr>
        </p:nvSpPr>
        <p:spPr>
          <a:xfrm>
            <a:off x="611560" y="1205805"/>
            <a:ext cx="6686550" cy="1143000"/>
          </a:xfrm>
        </p:spPr>
        <p:txBody>
          <a:bodyPr/>
          <a:lstStyle/>
          <a:p>
            <a:pPr algn="l" eaLnBrk="1" hangingPunct="1"/>
            <a:r>
              <a:rPr lang="fr-CA" altLang="zh-CN" sz="3600" dirty="0" smtClean="0"/>
              <a:t>Complexity</a:t>
            </a:r>
            <a:r>
              <a:rPr lang="fr-CA" altLang="zh-CN" dirty="0" smtClean="0"/>
              <a:t> </a:t>
            </a:r>
            <a:endParaRPr lang="fr-FR" altLang="zh-CN" dirty="0" smtClean="0"/>
          </a:p>
        </p:txBody>
      </p:sp>
      <p:sp>
        <p:nvSpPr>
          <p:cNvPr id="16386" name="Espace réservé du contenu 2"/>
          <p:cNvSpPr>
            <a:spLocks noGrp="1"/>
          </p:cNvSpPr>
          <p:nvPr>
            <p:ph idx="1"/>
          </p:nvPr>
        </p:nvSpPr>
        <p:spPr>
          <a:xfrm>
            <a:off x="1187624" y="2492821"/>
            <a:ext cx="7056437" cy="3157537"/>
          </a:xfrm>
        </p:spPr>
        <p:txBody>
          <a:bodyPr/>
          <a:lstStyle/>
          <a:p>
            <a:pPr eaLnBrk="1" hangingPunct="1">
              <a:lnSpc>
                <a:spcPct val="90000"/>
              </a:lnSpc>
              <a:buFont typeface="Wingdings" panose="05000000000000000000" pitchFamily="2" charset="2"/>
              <a:buChar char="Ø"/>
            </a:pPr>
            <a:r>
              <a:rPr lang="en-US" altLang="zh-CN" dirty="0" smtClean="0"/>
              <a:t>Integration</a:t>
            </a:r>
          </a:p>
          <a:p>
            <a:pPr eaLnBrk="1" hangingPunct="1">
              <a:lnSpc>
                <a:spcPct val="90000"/>
              </a:lnSpc>
              <a:buFont typeface="Wingdings" panose="05000000000000000000" pitchFamily="2" charset="2"/>
              <a:buChar char="Ø"/>
            </a:pPr>
            <a:r>
              <a:rPr lang="en-US" altLang="zh-CN" dirty="0" smtClean="0"/>
              <a:t>Heterogeneity(</a:t>
            </a:r>
            <a:r>
              <a:rPr lang="zh-CN" altLang="en-US" dirty="0" smtClean="0"/>
              <a:t>异质性</a:t>
            </a:r>
            <a:r>
              <a:rPr lang="en-US" altLang="zh-CN" dirty="0" smtClean="0"/>
              <a:t>)</a:t>
            </a:r>
          </a:p>
          <a:p>
            <a:pPr marL="0" indent="0" eaLnBrk="1" hangingPunct="1">
              <a:lnSpc>
                <a:spcPct val="90000"/>
              </a:lnSpc>
              <a:buNone/>
            </a:pPr>
            <a:r>
              <a:rPr lang="en-US" altLang="zh-CN" dirty="0"/>
              <a:t> </a:t>
            </a:r>
            <a:r>
              <a:rPr lang="en-US" altLang="zh-CN" dirty="0" smtClean="0"/>
              <a:t>                                Homogeneity(</a:t>
            </a:r>
            <a:r>
              <a:rPr lang="zh-CN" altLang="en-US" dirty="0" smtClean="0"/>
              <a:t>同质性</a:t>
            </a:r>
            <a:r>
              <a:rPr lang="en-US" altLang="zh-CN" dirty="0" smtClean="0"/>
              <a:t>)</a:t>
            </a:r>
            <a:endParaRPr lang="en-US" altLang="zh-CN" dirty="0"/>
          </a:p>
        </p:txBody>
      </p:sp>
      <p:sp>
        <p:nvSpPr>
          <p:cNvPr id="3" name="左右箭头 2"/>
          <p:cNvSpPr/>
          <p:nvPr/>
        </p:nvSpPr>
        <p:spPr>
          <a:xfrm>
            <a:off x="2802707" y="3609621"/>
            <a:ext cx="1152128"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Dilemma</a:t>
            </a:r>
            <a:endParaRPr lang="zh-CN" altLang="en-US" dirty="0"/>
          </a:p>
        </p:txBody>
      </p:sp>
      <p:pic>
        <p:nvPicPr>
          <p:cNvPr id="4" name="图片 3"/>
          <p:cNvPicPr>
            <a:picLocks noChangeAspect="1"/>
          </p:cNvPicPr>
          <p:nvPr/>
        </p:nvPicPr>
        <p:blipFill>
          <a:blip r:embed="rId3"/>
          <a:stretch>
            <a:fillRect/>
          </a:stretch>
        </p:blipFill>
        <p:spPr>
          <a:xfrm>
            <a:off x="131073" y="584477"/>
            <a:ext cx="9133904" cy="5135313"/>
          </a:xfrm>
          <a:prstGeom prst="rect">
            <a:avLst/>
          </a:prstGeom>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780057"/>
            <a:ext cx="8100316" cy="513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680" y="780057"/>
            <a:ext cx="8068689" cy="4608195"/>
          </a:xfrm>
          <a:prstGeom prst="rect">
            <a:avLst/>
          </a:prstGeom>
        </p:spPr>
      </p:pic>
      <p:pic>
        <p:nvPicPr>
          <p:cNvPr id="9" name="图片 8"/>
          <p:cNvPicPr>
            <a:picLocks noChangeAspect="1"/>
          </p:cNvPicPr>
          <p:nvPr/>
        </p:nvPicPr>
        <p:blipFill rotWithShape="1">
          <a:blip r:embed="rId6"/>
          <a:srcRect l="4547" t="16341" r="22727" b="10277"/>
          <a:stretch/>
        </p:blipFill>
        <p:spPr>
          <a:xfrm>
            <a:off x="747395" y="788237"/>
            <a:ext cx="8093765" cy="4896728"/>
          </a:xfrm>
          <a:prstGeom prst="rect">
            <a:avLst/>
          </a:prstGeom>
        </p:spPr>
      </p:pic>
    </p:spTree>
    <p:extLst>
      <p:ext uri="{BB962C8B-B14F-4D97-AF65-F5344CB8AC3E}">
        <p14:creationId xmlns:p14="http://schemas.microsoft.com/office/powerpoint/2010/main" val="159374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Espace réservé du contenu 2"/>
          <p:cNvSpPr>
            <a:spLocks noGrp="1"/>
          </p:cNvSpPr>
          <p:nvPr>
            <p:ph idx="1"/>
          </p:nvPr>
        </p:nvSpPr>
        <p:spPr>
          <a:xfrm>
            <a:off x="1187450" y="2565400"/>
            <a:ext cx="7056438" cy="3157538"/>
          </a:xfrm>
        </p:spPr>
        <p:txBody>
          <a:bodyPr/>
          <a:lstStyle/>
          <a:p>
            <a:pPr eaLnBrk="1" hangingPunct="1">
              <a:lnSpc>
                <a:spcPct val="90000"/>
              </a:lnSpc>
              <a:buFont typeface="Wingdings" panose="05000000000000000000" pitchFamily="2" charset="2"/>
              <a:buChar char="Ø"/>
            </a:pPr>
            <a:r>
              <a:rPr lang="en-US" altLang="zh-CN" dirty="0" smtClean="0"/>
              <a:t>Product vs. Project </a:t>
            </a:r>
          </a:p>
          <a:p>
            <a:pPr eaLnBrk="1" hangingPunct="1">
              <a:lnSpc>
                <a:spcPct val="90000"/>
              </a:lnSpc>
              <a:buFont typeface="Wingdings" panose="05000000000000000000" pitchFamily="2" charset="2"/>
              <a:buChar char="Ø"/>
            </a:pPr>
            <a:endParaRPr lang="en-US" altLang="zh-CN" dirty="0" smtClean="0">
              <a:solidFill>
                <a:srgbClr val="595959"/>
              </a:solidFill>
            </a:endParaRPr>
          </a:p>
        </p:txBody>
      </p:sp>
      <p:sp>
        <p:nvSpPr>
          <p:cNvPr id="2" name="矩形 1"/>
          <p:cNvSpPr/>
          <p:nvPr/>
        </p:nvSpPr>
        <p:spPr>
          <a:xfrm>
            <a:off x="2771800" y="3453973"/>
            <a:ext cx="2952328" cy="2494389"/>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095836" y="3673180"/>
            <a:ext cx="2340260" cy="584775"/>
            <a:chOff x="3095836" y="3673180"/>
            <a:chExt cx="2340260" cy="584775"/>
          </a:xfrm>
        </p:grpSpPr>
        <p:sp>
          <p:nvSpPr>
            <p:cNvPr id="3" name="矩形 2"/>
            <p:cNvSpPr/>
            <p:nvPr/>
          </p:nvSpPr>
          <p:spPr>
            <a:xfrm>
              <a:off x="3095836" y="3717032"/>
              <a:ext cx="23402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88541" y="3673180"/>
              <a:ext cx="1944216" cy="584775"/>
            </a:xfrm>
            <a:prstGeom prst="rect">
              <a:avLst/>
            </a:prstGeom>
            <a:noFill/>
          </p:spPr>
          <p:txBody>
            <a:bodyPr wrap="square" rtlCol="0">
              <a:spAutoFit/>
            </a:bodyPr>
            <a:lstStyle>
              <a:defPPr>
                <a:defRPr lang="fr-FR"/>
              </a:defPPr>
              <a:lvl1pPr>
                <a:defRPr sz="3200">
                  <a:solidFill>
                    <a:srgbClr val="595959"/>
                  </a:solidFill>
                  <a:latin typeface="+mn-lt"/>
                </a:defRPr>
              </a:lvl1pPr>
            </a:lstStyle>
            <a:p>
              <a:r>
                <a:rPr lang="en-US" altLang="zh-CN" dirty="0"/>
                <a:t>product</a:t>
              </a:r>
              <a:endParaRPr lang="zh-CN" altLang="en-US" dirty="0"/>
            </a:p>
          </p:txBody>
        </p:sp>
      </p:grpSp>
      <p:grpSp>
        <p:nvGrpSpPr>
          <p:cNvPr id="8" name="组合 7"/>
          <p:cNvGrpSpPr/>
          <p:nvPr/>
        </p:nvGrpSpPr>
        <p:grpSpPr>
          <a:xfrm>
            <a:off x="3099886" y="5039206"/>
            <a:ext cx="2340260" cy="584775"/>
            <a:chOff x="3099886" y="5039206"/>
            <a:chExt cx="2340260" cy="584775"/>
          </a:xfrm>
        </p:grpSpPr>
        <p:sp>
          <p:nvSpPr>
            <p:cNvPr id="7" name="矩形 6"/>
            <p:cNvSpPr/>
            <p:nvPr/>
          </p:nvSpPr>
          <p:spPr>
            <a:xfrm>
              <a:off x="3099886" y="5079566"/>
              <a:ext cx="23402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74952" y="5039206"/>
              <a:ext cx="1944216" cy="584775"/>
            </a:xfrm>
            <a:prstGeom prst="rect">
              <a:avLst/>
            </a:prstGeom>
            <a:noFill/>
          </p:spPr>
          <p:txBody>
            <a:bodyPr wrap="square" rtlCol="0">
              <a:spAutoFit/>
            </a:bodyPr>
            <a:lstStyle>
              <a:defPPr>
                <a:defRPr lang="fr-FR"/>
              </a:defPPr>
              <a:lvl1pPr>
                <a:defRPr sz="3200">
                  <a:solidFill>
                    <a:srgbClr val="595959"/>
                  </a:solidFill>
                  <a:latin typeface="+mn-lt"/>
                </a:defRPr>
              </a:lvl1pPr>
            </a:lstStyle>
            <a:p>
              <a:r>
                <a:rPr lang="en-US" altLang="zh-CN" dirty="0" smtClean="0"/>
                <a:t>project</a:t>
              </a:r>
              <a:endParaRPr lang="zh-CN" altLang="en-US" dirty="0"/>
            </a:p>
          </p:txBody>
        </p:sp>
      </p:grpSp>
      <p:sp>
        <p:nvSpPr>
          <p:cNvPr id="16" name="文本框 15"/>
          <p:cNvSpPr txBox="1"/>
          <p:nvPr/>
        </p:nvSpPr>
        <p:spPr>
          <a:xfrm>
            <a:off x="684462" y="3673180"/>
            <a:ext cx="1629979" cy="707886"/>
          </a:xfrm>
          <a:prstGeom prst="rect">
            <a:avLst/>
          </a:prstGeom>
          <a:noFill/>
        </p:spPr>
        <p:txBody>
          <a:bodyPr wrap="square" rtlCol="0">
            <a:spAutoFit/>
          </a:bodyPr>
          <a:lstStyle/>
          <a:p>
            <a:r>
              <a:rPr lang="en-US" altLang="zh-CN" sz="2000" dirty="0">
                <a:latin typeface="+mn-lt"/>
              </a:rPr>
              <a:t>Learners or stakeholders</a:t>
            </a:r>
            <a:endParaRPr lang="zh-CN" altLang="en-US" sz="2000" dirty="0">
              <a:latin typeface="+mn-lt"/>
            </a:endParaRPr>
          </a:p>
        </p:txBody>
      </p:sp>
      <p:sp>
        <p:nvSpPr>
          <p:cNvPr id="20" name="文本框 19"/>
          <p:cNvSpPr txBox="1"/>
          <p:nvPr/>
        </p:nvSpPr>
        <p:spPr>
          <a:xfrm>
            <a:off x="6404241" y="4977650"/>
            <a:ext cx="1629979" cy="707886"/>
          </a:xfrm>
          <a:prstGeom prst="rect">
            <a:avLst/>
          </a:prstGeom>
          <a:noFill/>
        </p:spPr>
        <p:txBody>
          <a:bodyPr wrap="square" rtlCol="0">
            <a:spAutoFit/>
          </a:bodyPr>
          <a:lstStyle/>
          <a:p>
            <a:r>
              <a:rPr lang="en-US" altLang="zh-CN" sz="2000" dirty="0" smtClean="0">
                <a:latin typeface="+mn-lt"/>
              </a:rPr>
              <a:t>Designers </a:t>
            </a:r>
            <a:r>
              <a:rPr lang="en-US" altLang="zh-CN" sz="2000" dirty="0">
                <a:latin typeface="+mn-lt"/>
              </a:rPr>
              <a:t>or </a:t>
            </a:r>
            <a:r>
              <a:rPr lang="en-US" altLang="zh-CN" sz="2000" dirty="0" smtClean="0">
                <a:latin typeface="+mn-lt"/>
              </a:rPr>
              <a:t>technicians</a:t>
            </a:r>
            <a:endParaRPr lang="zh-CN" altLang="en-US" sz="2000" dirty="0">
              <a:latin typeface="+mn-lt"/>
            </a:endParaRPr>
          </a:p>
        </p:txBody>
      </p:sp>
      <p:grpSp>
        <p:nvGrpSpPr>
          <p:cNvPr id="17" name="组合 16"/>
          <p:cNvGrpSpPr/>
          <p:nvPr/>
        </p:nvGrpSpPr>
        <p:grpSpPr>
          <a:xfrm>
            <a:off x="2097487" y="3489869"/>
            <a:ext cx="1629979" cy="475698"/>
            <a:chOff x="2097487" y="3489869"/>
            <a:chExt cx="1629979" cy="475698"/>
          </a:xfrm>
        </p:grpSpPr>
        <p:sp>
          <p:nvSpPr>
            <p:cNvPr id="9" name="右箭头 8"/>
            <p:cNvSpPr/>
            <p:nvPr/>
          </p:nvSpPr>
          <p:spPr>
            <a:xfrm>
              <a:off x="2195736" y="3861048"/>
              <a:ext cx="755997" cy="104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097487" y="3489869"/>
              <a:ext cx="1629979" cy="400110"/>
            </a:xfrm>
            <a:prstGeom prst="rect">
              <a:avLst/>
            </a:prstGeom>
            <a:noFill/>
          </p:spPr>
          <p:txBody>
            <a:bodyPr wrap="square" rtlCol="0">
              <a:spAutoFit/>
            </a:bodyPr>
            <a:lstStyle/>
            <a:p>
              <a:r>
                <a:rPr lang="en-US" altLang="zh-CN" sz="2000" dirty="0" smtClean="0">
                  <a:latin typeface="+mn-lt"/>
                </a:rPr>
                <a:t>Need</a:t>
              </a:r>
              <a:r>
                <a:rPr lang="en-US" altLang="zh-CN" sz="2000" dirty="0" smtClean="0">
                  <a:solidFill>
                    <a:srgbClr val="595959"/>
                  </a:solidFill>
                  <a:latin typeface="+mn-lt"/>
                </a:rPr>
                <a:t> </a:t>
              </a:r>
              <a:endParaRPr lang="zh-CN" altLang="en-US" sz="2000" dirty="0">
                <a:solidFill>
                  <a:srgbClr val="595959"/>
                </a:solidFill>
                <a:latin typeface="+mn-lt"/>
              </a:endParaRPr>
            </a:p>
          </p:txBody>
        </p:sp>
      </p:grpSp>
      <p:grpSp>
        <p:nvGrpSpPr>
          <p:cNvPr id="19" name="组合 18"/>
          <p:cNvGrpSpPr/>
          <p:nvPr/>
        </p:nvGrpSpPr>
        <p:grpSpPr>
          <a:xfrm>
            <a:off x="2109379" y="4090092"/>
            <a:ext cx="1629979" cy="456462"/>
            <a:chOff x="2109379" y="4090092"/>
            <a:chExt cx="1629979" cy="456462"/>
          </a:xfrm>
        </p:grpSpPr>
        <p:sp>
          <p:nvSpPr>
            <p:cNvPr id="11" name="左箭头 10"/>
            <p:cNvSpPr/>
            <p:nvPr/>
          </p:nvSpPr>
          <p:spPr>
            <a:xfrm flipV="1">
              <a:off x="2195736" y="4090092"/>
              <a:ext cx="755997" cy="1309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09379" y="4146444"/>
              <a:ext cx="1629979" cy="400110"/>
            </a:xfrm>
            <a:prstGeom prst="rect">
              <a:avLst/>
            </a:prstGeom>
            <a:noFill/>
          </p:spPr>
          <p:txBody>
            <a:bodyPr wrap="square" rtlCol="0">
              <a:spAutoFit/>
            </a:bodyPr>
            <a:lstStyle/>
            <a:p>
              <a:r>
                <a:rPr lang="en-US" altLang="zh-CN" sz="2000" dirty="0" smtClean="0">
                  <a:latin typeface="+mn-lt"/>
                </a:rPr>
                <a:t>Services</a:t>
              </a:r>
              <a:r>
                <a:rPr lang="en-US" altLang="zh-CN" sz="2000" dirty="0" smtClean="0">
                  <a:solidFill>
                    <a:srgbClr val="595959"/>
                  </a:solidFill>
                  <a:latin typeface="+mn-lt"/>
                </a:rPr>
                <a:t>  </a:t>
              </a:r>
              <a:endParaRPr lang="zh-CN" altLang="en-US" sz="2000" dirty="0">
                <a:solidFill>
                  <a:srgbClr val="595959"/>
                </a:solidFill>
                <a:latin typeface="+mn-lt"/>
              </a:endParaRPr>
            </a:p>
          </p:txBody>
        </p:sp>
      </p:grpSp>
      <p:grpSp>
        <p:nvGrpSpPr>
          <p:cNvPr id="28" name="组合 27"/>
          <p:cNvGrpSpPr/>
          <p:nvPr/>
        </p:nvGrpSpPr>
        <p:grpSpPr>
          <a:xfrm>
            <a:off x="3252954" y="4365104"/>
            <a:ext cx="1629979" cy="576064"/>
            <a:chOff x="3252954" y="4365104"/>
            <a:chExt cx="1629979" cy="576064"/>
          </a:xfrm>
        </p:grpSpPr>
        <p:sp>
          <p:nvSpPr>
            <p:cNvPr id="12" name="下箭头 11"/>
            <p:cNvSpPr/>
            <p:nvPr/>
          </p:nvSpPr>
          <p:spPr>
            <a:xfrm>
              <a:off x="3923928" y="4365104"/>
              <a:ext cx="14401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252954" y="4459211"/>
              <a:ext cx="1629979" cy="400110"/>
            </a:xfrm>
            <a:prstGeom prst="rect">
              <a:avLst/>
            </a:prstGeom>
            <a:noFill/>
          </p:spPr>
          <p:txBody>
            <a:bodyPr wrap="square" rtlCol="0">
              <a:spAutoFit/>
            </a:bodyPr>
            <a:lstStyle/>
            <a:p>
              <a:r>
                <a:rPr lang="en-US" altLang="zh-CN" sz="2000" dirty="0" smtClean="0">
                  <a:latin typeface="+mn-lt"/>
                </a:rPr>
                <a:t>Need</a:t>
              </a:r>
              <a:r>
                <a:rPr lang="en-US" altLang="zh-CN" sz="2000" dirty="0" smtClean="0">
                  <a:solidFill>
                    <a:srgbClr val="595959"/>
                  </a:solidFill>
                  <a:latin typeface="+mn-lt"/>
                </a:rPr>
                <a:t> </a:t>
              </a:r>
              <a:endParaRPr lang="zh-CN" altLang="en-US" sz="2000" dirty="0">
                <a:solidFill>
                  <a:srgbClr val="595959"/>
                </a:solidFill>
                <a:latin typeface="+mn-lt"/>
              </a:endParaRPr>
            </a:p>
          </p:txBody>
        </p:sp>
      </p:grpSp>
      <p:grpSp>
        <p:nvGrpSpPr>
          <p:cNvPr id="30" name="组合 29"/>
          <p:cNvGrpSpPr/>
          <p:nvPr/>
        </p:nvGrpSpPr>
        <p:grpSpPr>
          <a:xfrm>
            <a:off x="5524661" y="4805279"/>
            <a:ext cx="1629979" cy="486770"/>
            <a:chOff x="5524661" y="4805279"/>
            <a:chExt cx="1629979" cy="486770"/>
          </a:xfrm>
        </p:grpSpPr>
        <p:sp>
          <p:nvSpPr>
            <p:cNvPr id="13" name="右箭头 12"/>
            <p:cNvSpPr/>
            <p:nvPr/>
          </p:nvSpPr>
          <p:spPr>
            <a:xfrm>
              <a:off x="5544195" y="5187530"/>
              <a:ext cx="755997" cy="104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0"/>
            <p:cNvSpPr txBox="1"/>
            <p:nvPr/>
          </p:nvSpPr>
          <p:spPr>
            <a:xfrm>
              <a:off x="5524661" y="4805279"/>
              <a:ext cx="1629979" cy="400110"/>
            </a:xfrm>
            <a:prstGeom prst="rect">
              <a:avLst/>
            </a:prstGeom>
            <a:noFill/>
          </p:spPr>
          <p:txBody>
            <a:bodyPr wrap="square" rtlCol="0">
              <a:spAutoFit/>
            </a:bodyPr>
            <a:ls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000" dirty="0" smtClean="0">
                  <a:latin typeface="+mn-lt"/>
                </a:rPr>
                <a:t>Need</a:t>
              </a:r>
              <a:r>
                <a:rPr lang="en-US" altLang="zh-CN" sz="2000" dirty="0" smtClean="0">
                  <a:solidFill>
                    <a:srgbClr val="595959"/>
                  </a:solidFill>
                  <a:latin typeface="+mn-lt"/>
                </a:rPr>
                <a:t> </a:t>
              </a:r>
              <a:endParaRPr lang="zh-CN" altLang="en-US" sz="2000" dirty="0">
                <a:solidFill>
                  <a:srgbClr val="595959"/>
                </a:solidFill>
                <a:latin typeface="+mn-lt"/>
              </a:endParaRPr>
            </a:p>
          </p:txBody>
        </p:sp>
      </p:grpSp>
      <p:grpSp>
        <p:nvGrpSpPr>
          <p:cNvPr id="29" name="组合 28"/>
          <p:cNvGrpSpPr/>
          <p:nvPr/>
        </p:nvGrpSpPr>
        <p:grpSpPr>
          <a:xfrm>
            <a:off x="4262422" y="4365102"/>
            <a:ext cx="1772328" cy="575146"/>
            <a:chOff x="4262422" y="4365102"/>
            <a:chExt cx="1772328" cy="575146"/>
          </a:xfrm>
        </p:grpSpPr>
        <p:sp>
          <p:nvSpPr>
            <p:cNvPr id="18" name="下箭头 17"/>
            <p:cNvSpPr/>
            <p:nvPr/>
          </p:nvSpPr>
          <p:spPr>
            <a:xfrm flipV="1">
              <a:off x="4262422" y="4365102"/>
              <a:ext cx="165562" cy="575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0"/>
            <p:cNvSpPr txBox="1"/>
            <p:nvPr/>
          </p:nvSpPr>
          <p:spPr>
            <a:xfrm>
              <a:off x="4404771" y="4409912"/>
              <a:ext cx="1629979" cy="400110"/>
            </a:xfrm>
            <a:prstGeom prst="rect">
              <a:avLst/>
            </a:prstGeom>
            <a:noFill/>
          </p:spPr>
          <p:txBody>
            <a:bodyPr wrap="square" rtlCol="0">
              <a:spAutoFit/>
            </a:bodyPr>
            <a:ls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000" dirty="0" smtClean="0">
                  <a:latin typeface="+mn-lt"/>
                </a:rPr>
                <a:t>Support  </a:t>
              </a:r>
              <a:endParaRPr lang="zh-CN" altLang="en-US" sz="2000" dirty="0">
                <a:latin typeface="+mn-lt"/>
              </a:endParaRPr>
            </a:p>
          </p:txBody>
        </p:sp>
      </p:grpSp>
      <p:grpSp>
        <p:nvGrpSpPr>
          <p:cNvPr id="31" name="组合 30"/>
          <p:cNvGrpSpPr/>
          <p:nvPr/>
        </p:nvGrpSpPr>
        <p:grpSpPr>
          <a:xfrm>
            <a:off x="5402966" y="5425726"/>
            <a:ext cx="1329273" cy="846569"/>
            <a:chOff x="5402966" y="5425726"/>
            <a:chExt cx="1329273" cy="846569"/>
          </a:xfrm>
        </p:grpSpPr>
        <p:sp>
          <p:nvSpPr>
            <p:cNvPr id="15" name="左箭头 14"/>
            <p:cNvSpPr/>
            <p:nvPr/>
          </p:nvSpPr>
          <p:spPr>
            <a:xfrm flipV="1">
              <a:off x="5544195" y="5425726"/>
              <a:ext cx="755997" cy="1309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0"/>
            <p:cNvSpPr txBox="1"/>
            <p:nvPr/>
          </p:nvSpPr>
          <p:spPr>
            <a:xfrm>
              <a:off x="5402966" y="5564409"/>
              <a:ext cx="1329273" cy="707886"/>
            </a:xfrm>
            <a:prstGeom prst="rect">
              <a:avLst/>
            </a:prstGeom>
            <a:noFill/>
          </p:spPr>
          <p:txBody>
            <a:bodyPr wrap="square" rtlCol="0">
              <a:spAutoFit/>
            </a:bodyPr>
            <a:ls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000" dirty="0" smtClean="0">
                  <a:latin typeface="+mn-lt"/>
                </a:rPr>
                <a:t>Ideas or codes  </a:t>
              </a:r>
              <a:endParaRPr lang="zh-CN" altLang="en-US" sz="2000" dirty="0">
                <a:latin typeface="+mn-lt"/>
              </a:endParaRPr>
            </a:p>
          </p:txBody>
        </p:sp>
      </p:grpSp>
      <p:sp>
        <p:nvSpPr>
          <p:cNvPr id="27" name="文本框 20"/>
          <p:cNvSpPr txBox="1"/>
          <p:nvPr/>
        </p:nvSpPr>
        <p:spPr>
          <a:xfrm>
            <a:off x="5985076" y="3529655"/>
            <a:ext cx="2453290" cy="954107"/>
          </a:xfrm>
          <a:prstGeom prst="rect">
            <a:avLst/>
          </a:prstGeom>
          <a:noFill/>
        </p:spPr>
        <p:txBody>
          <a:bodyPr wrap="square" rtlCol="0">
            <a:spAutoFit/>
          </a:bodyPr>
          <a:lstStyle>
            <a:defPPr>
              <a:defRPr lang="fr-F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800" dirty="0" smtClean="0">
                <a:latin typeface="+mn-lt"/>
              </a:rPr>
              <a:t>Socio-technical system </a:t>
            </a:r>
            <a:endParaRPr lang="zh-CN" altLang="en-US" sz="2800" dirty="0">
              <a:latin typeface="+mn-lt"/>
            </a:endParaRPr>
          </a:p>
        </p:txBody>
      </p:sp>
      <p:sp>
        <p:nvSpPr>
          <p:cNvPr id="32" name="标题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Dilemma</a:t>
            </a:r>
            <a:endParaRPr lang="zh-CN" altLang="en-US" dirty="0"/>
          </a:p>
        </p:txBody>
      </p:sp>
      <p:sp>
        <p:nvSpPr>
          <p:cNvPr id="33" name="Titre 1"/>
          <p:cNvSpPr txBox="1">
            <a:spLocks/>
          </p:cNvSpPr>
          <p:nvPr/>
        </p:nvSpPr>
        <p:spPr>
          <a:xfrm>
            <a:off x="611560" y="1205805"/>
            <a:ext cx="66865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A" altLang="zh-CN" sz="3600" dirty="0" smtClean="0"/>
              <a:t>Socio-technical</a:t>
            </a:r>
            <a:r>
              <a:rPr lang="fr-CA" altLang="zh-CN" dirty="0" smtClean="0"/>
              <a:t> </a:t>
            </a:r>
            <a:endParaRPr lang="fr-FR" altLang="zh-CN" dirty="0" smtClean="0"/>
          </a:p>
        </p:txBody>
      </p:sp>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94" y="606513"/>
            <a:ext cx="7554712" cy="6133333"/>
          </a:xfrm>
          <a:prstGeom prst="rect">
            <a:avLst/>
          </a:prstGeom>
        </p:spPr>
      </p:pic>
    </p:spTree>
    <p:extLst>
      <p:ext uri="{BB962C8B-B14F-4D97-AF65-F5344CB8AC3E}">
        <p14:creationId xmlns:p14="http://schemas.microsoft.com/office/powerpoint/2010/main" val="23567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000"/>
                            </p:stCondLst>
                            <p:childTnLst>
                              <p:par>
                                <p:cTn id="52" presetID="10"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20"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Dilemma </a:t>
            </a:r>
            <a:endParaRPr lang="zh-CN" altLang="en-US" dirty="0"/>
          </a:p>
        </p:txBody>
      </p:sp>
      <p:sp>
        <p:nvSpPr>
          <p:cNvPr id="5" name="Titre 1"/>
          <p:cNvSpPr txBox="1">
            <a:spLocks/>
          </p:cNvSpPr>
          <p:nvPr/>
        </p:nvSpPr>
        <p:spPr>
          <a:xfrm>
            <a:off x="611560" y="1205805"/>
            <a:ext cx="668655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CA" altLang="zh-CN" sz="3600" dirty="0" smtClean="0"/>
              <a:t>Project Management </a:t>
            </a:r>
            <a:r>
              <a:rPr lang="fr-CA" altLang="zh-CN" dirty="0" smtClean="0"/>
              <a:t> </a:t>
            </a:r>
            <a:endParaRPr lang="fr-FR" altLang="zh-CN" dirty="0" smtClean="0"/>
          </a:p>
        </p:txBody>
      </p:sp>
      <p:sp>
        <p:nvSpPr>
          <p:cNvPr id="6" name="Espace réservé du contenu 2"/>
          <p:cNvSpPr>
            <a:spLocks noGrp="1"/>
          </p:cNvSpPr>
          <p:nvPr>
            <p:ph idx="1"/>
          </p:nvPr>
        </p:nvSpPr>
        <p:spPr>
          <a:xfrm>
            <a:off x="1187450" y="2565400"/>
            <a:ext cx="7056438" cy="3157538"/>
          </a:xfrm>
        </p:spPr>
        <p:txBody>
          <a:bodyPr/>
          <a:lstStyle/>
          <a:p>
            <a:pPr eaLnBrk="1" hangingPunct="1">
              <a:lnSpc>
                <a:spcPct val="90000"/>
              </a:lnSpc>
              <a:buFont typeface="Wingdings" panose="05000000000000000000" pitchFamily="2" charset="2"/>
              <a:buChar char="Ø"/>
            </a:pPr>
            <a:r>
              <a:rPr lang="en-US" altLang="zh-CN" dirty="0" err="1" smtClean="0"/>
              <a:t>GitHub</a:t>
            </a:r>
            <a:endParaRPr lang="en-US" altLang="zh-CN" dirty="0" smtClean="0"/>
          </a:p>
          <a:p>
            <a:pPr marL="0" indent="0" eaLnBrk="1" hangingPunct="1">
              <a:lnSpc>
                <a:spcPct val="90000"/>
              </a:lnSpc>
              <a:buNone/>
            </a:pPr>
            <a:r>
              <a:rPr lang="en-US" altLang="zh-CN" dirty="0"/>
              <a:t>	</a:t>
            </a:r>
            <a:r>
              <a:rPr lang="en-US" altLang="zh-CN" sz="2400" dirty="0" smtClean="0"/>
              <a:t>Code, task and contribution management</a:t>
            </a:r>
            <a:endParaRPr lang="en-US" altLang="zh-CN" dirty="0" smtClean="0"/>
          </a:p>
          <a:p>
            <a:pPr eaLnBrk="1" hangingPunct="1">
              <a:lnSpc>
                <a:spcPct val="90000"/>
              </a:lnSpc>
              <a:buFont typeface="Wingdings" panose="05000000000000000000" pitchFamily="2" charset="2"/>
              <a:buChar char="Ø"/>
            </a:pPr>
            <a:r>
              <a:rPr lang="en-US" altLang="zh-CN" dirty="0" smtClean="0"/>
              <a:t>DPC</a:t>
            </a:r>
          </a:p>
          <a:p>
            <a:pPr marL="0" indent="0" eaLnBrk="1" hangingPunct="1">
              <a:lnSpc>
                <a:spcPct val="90000"/>
              </a:lnSpc>
              <a:buNone/>
            </a:pPr>
            <a:r>
              <a:rPr lang="en-US" altLang="zh-CN" dirty="0"/>
              <a:t>	</a:t>
            </a:r>
            <a:r>
              <a:rPr lang="en-US" altLang="zh-CN" sz="2400" dirty="0"/>
              <a:t>P</a:t>
            </a:r>
            <a:r>
              <a:rPr lang="en-US" altLang="zh-CN" sz="2400" dirty="0" smtClean="0"/>
              <a:t>rogress </a:t>
            </a:r>
            <a:r>
              <a:rPr lang="en-US" altLang="zh-CN" sz="2400" dirty="0"/>
              <a:t>management</a:t>
            </a:r>
          </a:p>
          <a:p>
            <a:pPr marL="0" indent="0" eaLnBrk="1" hangingPunct="1">
              <a:lnSpc>
                <a:spcPct val="90000"/>
              </a:lnSpc>
              <a:buNone/>
            </a:pPr>
            <a:endParaRPr lang="en-US" altLang="zh-CN" dirty="0" smtClean="0"/>
          </a:p>
          <a:p>
            <a:pPr eaLnBrk="1" hangingPunct="1">
              <a:lnSpc>
                <a:spcPct val="90000"/>
              </a:lnSpc>
              <a:buFont typeface="Wingdings" panose="05000000000000000000" pitchFamily="2" charset="2"/>
              <a:buChar char="Ø"/>
            </a:pPr>
            <a:endParaRPr lang="en-US" altLang="zh-CN" dirty="0" smtClean="0">
              <a:solidFill>
                <a:srgbClr val="595959"/>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78" y="131898"/>
            <a:ext cx="8638781" cy="6791533"/>
          </a:xfrm>
          <a:prstGeom prst="rect">
            <a:avLst/>
          </a:prstGeom>
          <a:solidFill>
            <a:schemeClr val="bg1"/>
          </a:solidFill>
        </p:spPr>
      </p:pic>
      <p:pic>
        <p:nvPicPr>
          <p:cNvPr id="8" name="图片 7"/>
          <p:cNvPicPr>
            <a:picLocks noChangeAspect="1"/>
          </p:cNvPicPr>
          <p:nvPr/>
        </p:nvPicPr>
        <p:blipFill>
          <a:blip r:embed="rId3"/>
          <a:stretch>
            <a:fillRect/>
          </a:stretch>
        </p:blipFill>
        <p:spPr>
          <a:xfrm>
            <a:off x="176212" y="293098"/>
            <a:ext cx="8791575" cy="5410200"/>
          </a:xfrm>
          <a:prstGeom prst="rect">
            <a:avLst/>
          </a:prstGeom>
        </p:spPr>
      </p:pic>
      <p:grpSp>
        <p:nvGrpSpPr>
          <p:cNvPr id="11" name="组合 10"/>
          <p:cNvGrpSpPr/>
          <p:nvPr/>
        </p:nvGrpSpPr>
        <p:grpSpPr>
          <a:xfrm>
            <a:off x="693748" y="1290580"/>
            <a:ext cx="7200800" cy="4422538"/>
            <a:chOff x="611560" y="1096289"/>
            <a:chExt cx="7200800" cy="4422538"/>
          </a:xfrm>
        </p:grpSpPr>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096289"/>
              <a:ext cx="7200800" cy="4422538"/>
            </a:xfrm>
            <a:prstGeom prst="rect">
              <a:avLst/>
            </a:prstGeom>
          </p:spPr>
        </p:pic>
        <p:sp>
          <p:nvSpPr>
            <p:cNvPr id="10" name="文本框 9"/>
            <p:cNvSpPr txBox="1"/>
            <p:nvPr/>
          </p:nvSpPr>
          <p:spPr>
            <a:xfrm>
              <a:off x="1475656" y="2558315"/>
              <a:ext cx="1512168" cy="461665"/>
            </a:xfrm>
            <a:prstGeom prst="rect">
              <a:avLst/>
            </a:prstGeom>
            <a:noFill/>
          </p:spPr>
          <p:txBody>
            <a:bodyPr wrap="square" rtlCol="0">
              <a:spAutoFit/>
            </a:bodyPr>
            <a:lstStyle/>
            <a:p>
              <a:r>
                <a:rPr lang="en-US" altLang="zh-CN" sz="2400" b="1" dirty="0" err="1" smtClean="0"/>
                <a:t>IExploring</a:t>
              </a:r>
              <a:endParaRPr lang="zh-CN" altLang="en-US" sz="2400" b="1" dirty="0"/>
            </a:p>
          </p:txBody>
        </p:sp>
      </p:grpSp>
      <p:grpSp>
        <p:nvGrpSpPr>
          <p:cNvPr id="14" name="组合 13"/>
          <p:cNvGrpSpPr/>
          <p:nvPr/>
        </p:nvGrpSpPr>
        <p:grpSpPr>
          <a:xfrm>
            <a:off x="823060" y="1441774"/>
            <a:ext cx="7083851" cy="4261524"/>
            <a:chOff x="728508" y="1068953"/>
            <a:chExt cx="7083851" cy="4261524"/>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508" y="1068953"/>
              <a:ext cx="7083851" cy="4261524"/>
            </a:xfrm>
            <a:prstGeom prst="rect">
              <a:avLst/>
            </a:prstGeom>
          </p:spPr>
        </p:pic>
        <p:sp>
          <p:nvSpPr>
            <p:cNvPr id="13" name="文本框 12"/>
            <p:cNvSpPr txBox="1"/>
            <p:nvPr/>
          </p:nvSpPr>
          <p:spPr>
            <a:xfrm>
              <a:off x="1686716" y="2509734"/>
              <a:ext cx="1279420" cy="461665"/>
            </a:xfrm>
            <a:prstGeom prst="rect">
              <a:avLst/>
            </a:prstGeom>
            <a:noFill/>
          </p:spPr>
          <p:txBody>
            <a:bodyPr wrap="square" rtlCol="0">
              <a:spAutoFit/>
            </a:bodyPr>
            <a:lstStyle/>
            <a:p>
              <a:r>
                <a:rPr lang="en-US" altLang="zh-CN" sz="2400" b="1" dirty="0" smtClean="0"/>
                <a:t>L MANA</a:t>
              </a:r>
              <a:endParaRPr lang="zh-CN" altLang="en-US" sz="2400" b="1" dirty="0"/>
            </a:p>
          </p:txBody>
        </p:sp>
      </p:grpSp>
      <p:grpSp>
        <p:nvGrpSpPr>
          <p:cNvPr id="17" name="组合 16"/>
          <p:cNvGrpSpPr/>
          <p:nvPr/>
        </p:nvGrpSpPr>
        <p:grpSpPr>
          <a:xfrm>
            <a:off x="761020" y="1202839"/>
            <a:ext cx="7207933" cy="4444571"/>
            <a:chOff x="860862" y="977429"/>
            <a:chExt cx="7207933" cy="4444571"/>
          </a:xfrm>
        </p:grpSpPr>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862" y="977429"/>
              <a:ext cx="7207933" cy="4444571"/>
            </a:xfrm>
            <a:prstGeom prst="rect">
              <a:avLst/>
            </a:prstGeom>
          </p:spPr>
        </p:pic>
        <p:sp>
          <p:nvSpPr>
            <p:cNvPr id="16" name="文本框 15"/>
            <p:cNvSpPr txBox="1"/>
            <p:nvPr/>
          </p:nvSpPr>
          <p:spPr>
            <a:xfrm>
              <a:off x="1907704" y="2565400"/>
              <a:ext cx="1224136" cy="461665"/>
            </a:xfrm>
            <a:prstGeom prst="rect">
              <a:avLst/>
            </a:prstGeom>
            <a:noFill/>
          </p:spPr>
          <p:txBody>
            <a:bodyPr wrap="square" rtlCol="0">
              <a:spAutoFit/>
            </a:bodyPr>
            <a:lstStyle/>
            <a:p>
              <a:r>
                <a:rPr lang="en-US" altLang="zh-CN" sz="2400" b="1" dirty="0" smtClean="0"/>
                <a:t>Q&amp;A</a:t>
              </a:r>
              <a:endParaRPr lang="zh-CN" altLang="en-US" b="1" dirty="0"/>
            </a:p>
          </p:txBody>
        </p:sp>
      </p:grpSp>
    </p:spTree>
    <p:extLst>
      <p:ext uri="{BB962C8B-B14F-4D97-AF65-F5344CB8AC3E}">
        <p14:creationId xmlns:p14="http://schemas.microsoft.com/office/powerpoint/2010/main" val="137745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TotalTime>
  <Words>2026</Words>
  <Application>Microsoft Office PowerPoint</Application>
  <PresentationFormat>全屏显示(4:3)</PresentationFormat>
  <Paragraphs>370</Paragraphs>
  <Slides>61</Slides>
  <Notes>27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61</vt:i4>
      </vt:variant>
    </vt:vector>
  </HeadingPairs>
  <TitlesOfParts>
    <vt:vector size="71" baseType="lpstr">
      <vt:lpstr>Simsun</vt:lpstr>
      <vt:lpstr>宋体</vt:lpstr>
      <vt:lpstr>Arial</vt:lpstr>
      <vt:lpstr>Calibri</vt:lpstr>
      <vt:lpstr>Calibri Light</vt:lpstr>
      <vt:lpstr>Cambria Math</vt:lpstr>
      <vt:lpstr>Tahoma</vt:lpstr>
      <vt:lpstr>Wingdings</vt:lpstr>
      <vt:lpstr>Office 主题</vt:lpstr>
      <vt:lpstr>1_Office 主题</vt:lpstr>
      <vt:lpstr>System Architecture</vt:lpstr>
      <vt:lpstr>Introduction </vt:lpstr>
      <vt:lpstr>Learning Workflow</vt:lpstr>
      <vt:lpstr>PowerPoint 演示文稿</vt:lpstr>
      <vt:lpstr>PowerPoint 演示文稿</vt:lpstr>
      <vt:lpstr>PowerPoint 演示文稿</vt:lpstr>
      <vt:lpstr>Complexity </vt:lpstr>
      <vt:lpstr>PowerPoint 演示文稿</vt:lpstr>
      <vt:lpstr>Dilemma </vt:lpstr>
      <vt:lpstr>System architecture</vt:lpstr>
      <vt:lpstr>Stable properties for DLWS </vt:lpstr>
      <vt:lpstr>PowerPoint 演示文稿</vt:lpstr>
      <vt:lpstr>PowerPoint 演示文稿</vt:lpstr>
      <vt:lpstr>Workflow-oriented Architecture</vt:lpstr>
      <vt:lpstr>Workflow-oriented Architecture(cont’d)</vt:lpstr>
      <vt:lpstr>PowerPoint 演示文稿</vt:lpstr>
      <vt:lpstr>PowerPoint 演示文稿</vt:lpstr>
      <vt:lpstr>Mandates of our project</vt:lpstr>
      <vt:lpstr>SOA(Service-oriented Architecture)</vt:lpstr>
      <vt:lpstr>The Basic Components of SOA</vt:lpstr>
      <vt:lpstr>Implementation</vt:lpstr>
      <vt:lpstr>WSDL(Web Services Description Language)</vt:lpstr>
      <vt:lpstr>UDDI(Universal Description Discovery and Integration)</vt:lpstr>
      <vt:lpstr>SOAP(Simple Object Access Protocol)</vt:lpstr>
      <vt:lpstr>Challenges</vt:lpstr>
      <vt:lpstr>Definition of MVC</vt:lpstr>
      <vt:lpstr>Definition of MVC(cont'd)</vt:lpstr>
      <vt:lpstr>Definition of MVC(cont'd)</vt:lpstr>
      <vt:lpstr>Component Interactions</vt:lpstr>
      <vt:lpstr>Component Interactions(cont’d)</vt:lpstr>
      <vt:lpstr>Component Interactions(cont’d)</vt:lpstr>
      <vt:lpstr>Component Interactions(cont’d)</vt:lpstr>
      <vt:lpstr>MVC in Web Application</vt:lpstr>
      <vt:lpstr>MVC in Web Application(cont’d)</vt:lpstr>
      <vt:lpstr>Example: Question2Answer</vt:lpstr>
      <vt:lpstr>Example: Elgg</vt:lpstr>
      <vt:lpstr>Why use MVC?</vt:lpstr>
      <vt:lpstr>Merits </vt:lpstr>
      <vt:lpstr>Demerits </vt:lpstr>
      <vt:lpstr>MVC frameworks</vt:lpstr>
      <vt:lpstr>Example: Google Course Builder</vt:lpstr>
      <vt:lpstr>Combining</vt:lpstr>
      <vt:lpstr>Workflow-oriented Architecture</vt:lpstr>
      <vt:lpstr>Architecture Pattern</vt:lpstr>
      <vt:lpstr>PowerPoint 演示文稿</vt:lpstr>
      <vt:lpstr>PowerPoint 演示文稿</vt:lpstr>
      <vt:lpstr>PowerPoint 演示文稿</vt:lpstr>
      <vt:lpstr> Architecture Description Language</vt:lpstr>
      <vt:lpstr>Architecture Description Language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 Pan</dc:creator>
  <cp:lastModifiedBy>Tao Pan</cp:lastModifiedBy>
  <cp:revision>74</cp:revision>
  <dcterms:created xsi:type="dcterms:W3CDTF">2012-12-04T15:58:43Z</dcterms:created>
  <dcterms:modified xsi:type="dcterms:W3CDTF">2012-12-05T00:45:37Z</dcterms:modified>
</cp:coreProperties>
</file>