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19" r:id="rId2"/>
    <p:sldId id="271" r:id="rId3"/>
    <p:sldId id="274" r:id="rId4"/>
    <p:sldId id="281" r:id="rId5"/>
    <p:sldId id="310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8" r:id="rId18"/>
    <p:sldId id="323" r:id="rId19"/>
    <p:sldId id="363" r:id="rId20"/>
    <p:sldId id="342" r:id="rId21"/>
    <p:sldId id="316" r:id="rId22"/>
    <p:sldId id="317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5" r:id="rId31"/>
    <p:sldId id="264" r:id="rId32"/>
    <p:sldId id="266" r:id="rId33"/>
    <p:sldId id="267" r:id="rId34"/>
    <p:sldId id="268" r:id="rId35"/>
    <p:sldId id="343" r:id="rId36"/>
    <p:sldId id="346" r:id="rId37"/>
    <p:sldId id="347" r:id="rId38"/>
    <p:sldId id="348" r:id="rId39"/>
    <p:sldId id="351" r:id="rId40"/>
    <p:sldId id="352" r:id="rId41"/>
    <p:sldId id="353" r:id="rId42"/>
    <p:sldId id="354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D1"/>
    <a:srgbClr val="B30511"/>
    <a:srgbClr val="CA7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CDD54-8741-4039-87FF-B09FC9EDCD31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838D-3BDF-4D48-81D1-8C0CF0124E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7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64218-825D-1142-B655-798F5D2C009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3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64218-825D-1142-B655-798F5D2C009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3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2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6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5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8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4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2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A7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1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029B-4692-4BA8-B835-1F1608196848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5845-54F2-4409-BD10-63C1FCC7CE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40.wmf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1465979" y="2132856"/>
            <a:ext cx="6168198" cy="3384376"/>
          </a:xfrm>
          <a:prstGeom prst="flowChartAlternateProcess">
            <a:avLst/>
          </a:prstGeom>
          <a:ln w="6667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29522" y="2958769"/>
            <a:ext cx="1607202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Kristen ITC" pitchFamily="66" charset="0"/>
              </a:rPr>
              <a:t>username</a:t>
            </a:r>
            <a:endParaRPr lang="zh-CN" altLang="en-US" sz="2400" b="1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9522" y="3825044"/>
            <a:ext cx="167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Kristen ITC" pitchFamily="66" charset="0"/>
              </a:rPr>
              <a:t>password</a:t>
            </a:r>
            <a:endParaRPr lang="zh-CN" altLang="en-US" sz="2400" b="1" dirty="0">
              <a:solidFill>
                <a:schemeClr val="bg1"/>
              </a:solidFill>
              <a:latin typeface="Kristen ITC" pitchFamily="66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54211" y="2994772"/>
            <a:ext cx="3575910" cy="3896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Myriad Pro" pitchFamily="34" charset="0"/>
              </a:rPr>
              <a:t>UAM</a:t>
            </a:r>
            <a:endParaRPr lang="zh-CN" altLang="en-US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54211" y="3866129"/>
            <a:ext cx="3575910" cy="3794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Myriad Pro" pitchFamily="34" charset="0"/>
              </a:rPr>
              <a:t>Relational Model</a:t>
            </a:r>
            <a:endParaRPr lang="zh-CN" altLang="en-US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5545" y="1532691"/>
            <a:ext cx="2808312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Login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833977" y="4635370"/>
            <a:ext cx="1296144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Kristen ITC" pitchFamily="66" charset="0"/>
              </a:rPr>
              <a:t>Log in</a:t>
            </a:r>
            <a:endParaRPr lang="zh-CN" altLang="en-US" dirty="0">
              <a:latin typeface="Kristen ITC" pitchFamily="66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395536" y="0"/>
            <a:ext cx="8132440" cy="1037977"/>
          </a:xfrm>
        </p:spPr>
        <p:txBody>
          <a:bodyPr>
            <a:normAutofit/>
          </a:bodyPr>
          <a:lstStyle/>
          <a:p>
            <a:r>
              <a:rPr kumimoji="1" lang="en-US" altLang="zh-CN" sz="4800" b="1" dirty="0" smtClean="0">
                <a:latin typeface="Myriad Pro"/>
                <a:cs typeface="Myriad Pro"/>
              </a:rPr>
              <a:t>Welcome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983262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6280" y="3095620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Myriad Pro" pitchFamily="34" charset="0"/>
              </a:rPr>
              <a:t>R (A</a:t>
            </a:r>
            <a:r>
              <a:rPr lang="en-US" altLang="zh-CN" sz="5400" baseline="-25000" dirty="0">
                <a:latin typeface="Myriad Pro" pitchFamily="34" charset="0"/>
              </a:rPr>
              <a:t>1,</a:t>
            </a:r>
            <a:r>
              <a:rPr lang="en-US" altLang="zh-CN" sz="5400" dirty="0">
                <a:latin typeface="Myriad Pro" pitchFamily="34" charset="0"/>
              </a:rPr>
              <a:t> A</a:t>
            </a:r>
            <a:r>
              <a:rPr lang="en-US" altLang="zh-CN" sz="5400" baseline="-25000" dirty="0">
                <a:latin typeface="Myriad Pro" pitchFamily="34" charset="0"/>
              </a:rPr>
              <a:t>2</a:t>
            </a:r>
            <a:r>
              <a:rPr lang="en-US" altLang="zh-CN" sz="5400" dirty="0">
                <a:latin typeface="Myriad Pro" pitchFamily="34" charset="0"/>
              </a:rPr>
              <a:t>… A</a:t>
            </a:r>
            <a:r>
              <a:rPr lang="en-US" altLang="zh-CN" sz="5400" baseline="-25000" dirty="0">
                <a:latin typeface="Myriad Pro" pitchFamily="34" charset="0"/>
              </a:rPr>
              <a:t>n</a:t>
            </a:r>
            <a:r>
              <a:rPr lang="en-US" altLang="zh-CN" sz="5400" dirty="0">
                <a:latin typeface="Myriad Pro" pitchFamily="34" charset="0"/>
              </a:rPr>
              <a:t>)</a:t>
            </a:r>
            <a:endParaRPr lang="zh-CN" altLang="en-US" sz="5400" dirty="0">
              <a:latin typeface="Myriad Pro" pitchFamily="34" charset="0"/>
            </a:endParaRPr>
          </a:p>
        </p:txBody>
      </p:sp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409"/>
          <a:stretch/>
        </p:blipFill>
        <p:spPr>
          <a:xfrm>
            <a:off x="1030514" y="1714488"/>
            <a:ext cx="7126375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71139" y="615011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Schema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1500174"/>
            <a:ext cx="7858180" cy="78581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pic>
        <p:nvPicPr>
          <p:cNvPr id="1026" name="Picture 2" descr="G:\Dropbox\数据库大作业\第二周\PPT\素材\3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23"/>
          <a:stretch/>
        </p:blipFill>
        <p:spPr bwMode="auto">
          <a:xfrm>
            <a:off x="9144000" y="1266844"/>
            <a:ext cx="2386070" cy="53661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023 L -1.2684 -0.018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0" y="-9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384"/>
          <a:stretch/>
        </p:blipFill>
        <p:spPr>
          <a:xfrm>
            <a:off x="1028700" y="1714488"/>
            <a:ext cx="7128189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71139" y="602000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Degree</a:t>
            </a:r>
            <a:endParaRPr lang="zh-CN" altLang="en-US" sz="3600" dirty="0">
              <a:latin typeface="Myriad Pro" pitchFamily="34" charset="0"/>
            </a:endParaRPr>
          </a:p>
        </p:txBody>
      </p:sp>
      <p:pic>
        <p:nvPicPr>
          <p:cNvPr id="2050" name="Picture 2" descr="C:\Users\Administrator\Desktop\1294171613803_1_o.jpg"/>
          <p:cNvPicPr>
            <a:picLocks noChangeAspect="1" noChangeArrowheads="1"/>
          </p:cNvPicPr>
          <p:nvPr/>
        </p:nvPicPr>
        <p:blipFill>
          <a:blip r:embed="rId3" cstate="print"/>
          <a:srcRect r="79687" b="49720"/>
          <a:stretch>
            <a:fillRect/>
          </a:stretch>
        </p:blipFill>
        <p:spPr bwMode="auto">
          <a:xfrm>
            <a:off x="7965305" y="2416102"/>
            <a:ext cx="928694" cy="857256"/>
          </a:xfrm>
          <a:prstGeom prst="rect">
            <a:avLst/>
          </a:prstGeom>
          <a:noFill/>
        </p:spPr>
      </p:pic>
      <p:pic>
        <p:nvPicPr>
          <p:cNvPr id="2051" name="Picture 3" descr="C:\Users\Administrator\Desktop\1294171613803_1_o.jpg"/>
          <p:cNvPicPr>
            <a:picLocks noChangeAspect="1" noChangeArrowheads="1"/>
          </p:cNvPicPr>
          <p:nvPr/>
        </p:nvPicPr>
        <p:blipFill>
          <a:blip r:embed="rId3" cstate="print"/>
          <a:srcRect l="18750" r="60937" b="50000"/>
          <a:stretch>
            <a:fillRect/>
          </a:stretch>
        </p:blipFill>
        <p:spPr bwMode="auto">
          <a:xfrm>
            <a:off x="7965305" y="2420888"/>
            <a:ext cx="928694" cy="852487"/>
          </a:xfrm>
          <a:prstGeom prst="rect">
            <a:avLst/>
          </a:prstGeom>
          <a:noFill/>
        </p:spPr>
      </p:pic>
      <p:pic>
        <p:nvPicPr>
          <p:cNvPr id="2052" name="Picture 4" descr="C:\Users\Administrator\Desktop\1294171613803_1_o.jpg"/>
          <p:cNvPicPr>
            <a:picLocks noChangeAspect="1" noChangeArrowheads="1"/>
          </p:cNvPicPr>
          <p:nvPr/>
        </p:nvPicPr>
        <p:blipFill>
          <a:blip r:embed="rId3" cstate="print"/>
          <a:srcRect l="39062" r="40625" b="49720"/>
          <a:stretch>
            <a:fillRect/>
          </a:stretch>
        </p:blipFill>
        <p:spPr bwMode="auto">
          <a:xfrm>
            <a:off x="7965305" y="2416119"/>
            <a:ext cx="928694" cy="857256"/>
          </a:xfrm>
          <a:prstGeom prst="rect">
            <a:avLst/>
          </a:prstGeom>
          <a:noFill/>
        </p:spPr>
      </p:pic>
      <p:pic>
        <p:nvPicPr>
          <p:cNvPr id="2053" name="Picture 5" descr="C:\Users\Administrator\Desktop\1294171613803_1_o.jpg"/>
          <p:cNvPicPr>
            <a:picLocks noChangeAspect="1" noChangeArrowheads="1"/>
          </p:cNvPicPr>
          <p:nvPr/>
        </p:nvPicPr>
        <p:blipFill>
          <a:blip r:embed="rId3" cstate="print"/>
          <a:srcRect l="59375" r="20312" b="50000"/>
          <a:stretch>
            <a:fillRect/>
          </a:stretch>
        </p:blipFill>
        <p:spPr bwMode="auto">
          <a:xfrm>
            <a:off x="7965305" y="2420888"/>
            <a:ext cx="928694" cy="85248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3704" y="1571612"/>
            <a:ext cx="7858180" cy="714380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384"/>
          <a:stretch/>
        </p:blipFill>
        <p:spPr>
          <a:xfrm>
            <a:off x="1028700" y="1714488"/>
            <a:ext cx="7128189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8925" y="603418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atin typeface="Myriad Pro" pitchFamily="34" charset="0"/>
              </a:rPr>
              <a:t>Superkey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4348" y="1500174"/>
            <a:ext cx="3071834" cy="78581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4348" y="1500174"/>
            <a:ext cx="4500594" cy="78581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4348" y="1500174"/>
            <a:ext cx="6072230" cy="78581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4348" y="1500174"/>
            <a:ext cx="7572428" cy="78581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779"/>
          <a:stretch/>
        </p:blipFill>
        <p:spPr>
          <a:xfrm>
            <a:off x="1057275" y="1714488"/>
            <a:ext cx="7099614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80504" y="6150114"/>
            <a:ext cx="485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Candidate Key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576" y="1571612"/>
            <a:ext cx="2928958" cy="714380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384"/>
          <a:stretch/>
        </p:blipFill>
        <p:spPr>
          <a:xfrm>
            <a:off x="1028700" y="1714488"/>
            <a:ext cx="7128189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8925" y="609329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Primary Key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8946" y="1571612"/>
            <a:ext cx="2928958" cy="714380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384"/>
          <a:stretch/>
        </p:blipFill>
        <p:spPr>
          <a:xfrm>
            <a:off x="1028700" y="1714488"/>
            <a:ext cx="7128189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14545" y="6127281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Primary Attribute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8946" y="1571612"/>
            <a:ext cx="2928958" cy="4572032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1240" y="592392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Myriad Pro" pitchFamily="34" charset="0"/>
              </a:rPr>
              <a:t>Foreign Key</a:t>
            </a:r>
            <a:endParaRPr lang="zh-CN" altLang="en-US" sz="2800" dirty="0">
              <a:latin typeface="Myriad Pro" pitchFamily="34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3529013" y="1895475"/>
            <a:ext cx="5188690" cy="3819541"/>
            <a:chOff x="314303" y="1895475"/>
            <a:chExt cx="5188690" cy="3819541"/>
          </a:xfrm>
        </p:grpSpPr>
        <p:pic>
          <p:nvPicPr>
            <p:cNvPr id="6" name="图片 5" descr="搜狗浏览器截图(1).jpg"/>
            <p:cNvPicPr>
              <a:picLocks noChangeAspect="1"/>
            </p:cNvPicPr>
            <p:nvPr/>
          </p:nvPicPr>
          <p:blipFill rotWithShape="1">
            <a:blip r:embed="rId2" cstate="print"/>
            <a:srcRect l="19298"/>
            <a:stretch/>
          </p:blipFill>
          <p:spPr>
            <a:xfrm>
              <a:off x="314303" y="2571744"/>
              <a:ext cx="5188690" cy="31432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图片 7" descr="搜狗浏览器截图(1).jpg"/>
            <p:cNvPicPr>
              <a:picLocks noChangeAspect="1"/>
            </p:cNvPicPr>
            <p:nvPr/>
          </p:nvPicPr>
          <p:blipFill rotWithShape="1">
            <a:blip r:embed="rId2" cstate="print"/>
            <a:srcRect l="714" t="779" r="82318" b="90650"/>
            <a:stretch/>
          </p:blipFill>
          <p:spPr>
            <a:xfrm>
              <a:off x="2143109" y="1895475"/>
              <a:ext cx="1697032" cy="41909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3" name="组合 10"/>
          <p:cNvGrpSpPr/>
          <p:nvPr/>
        </p:nvGrpSpPr>
        <p:grpSpPr>
          <a:xfrm>
            <a:off x="464456" y="1895475"/>
            <a:ext cx="2706855" cy="3819541"/>
            <a:chOff x="5893744" y="1895475"/>
            <a:chExt cx="2706855" cy="3819541"/>
          </a:xfrm>
        </p:grpSpPr>
        <p:pic>
          <p:nvPicPr>
            <p:cNvPr id="9" name="图片 8" descr="搜狗浏览器截图(2).jpg"/>
            <p:cNvPicPr>
              <a:picLocks noChangeAspect="1"/>
            </p:cNvPicPr>
            <p:nvPr/>
          </p:nvPicPr>
          <p:blipFill rotWithShape="1">
            <a:blip r:embed="rId3" cstate="print"/>
            <a:srcRect l="42494"/>
            <a:stretch/>
          </p:blipFill>
          <p:spPr>
            <a:xfrm>
              <a:off x="5893744" y="2571744"/>
              <a:ext cx="2706855" cy="31432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图片 9" descr="搜狗浏览器截图(2).jpg"/>
            <p:cNvPicPr>
              <a:picLocks noChangeAspect="1"/>
            </p:cNvPicPr>
            <p:nvPr/>
          </p:nvPicPr>
          <p:blipFill rotWithShape="1">
            <a:blip r:embed="rId3" cstate="print"/>
            <a:srcRect t="1042" r="60219" b="89258"/>
            <a:stretch/>
          </p:blipFill>
          <p:spPr>
            <a:xfrm>
              <a:off x="6072198" y="1895475"/>
              <a:ext cx="2178859" cy="354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3" name="圆角矩形 12"/>
          <p:cNvSpPr/>
          <p:nvPr/>
        </p:nvSpPr>
        <p:spPr>
          <a:xfrm>
            <a:off x="2357422" y="2428868"/>
            <a:ext cx="857256" cy="3429024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5720" y="2428868"/>
            <a:ext cx="2000264" cy="3429024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57554" y="2428868"/>
            <a:ext cx="2000264" cy="3429024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999306" y="6144438"/>
            <a:ext cx="573886" cy="79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285852" y="6429396"/>
            <a:ext cx="307183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 rot="5400000">
            <a:off x="4071934" y="6143644"/>
            <a:ext cx="5715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1581801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Myriad Pro" pitchFamily="34" charset="0"/>
              </a:rPr>
              <a:t>Primary Key</a:t>
            </a:r>
            <a:endParaRPr lang="zh-CN" altLang="en-US" sz="2800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 animBg="1"/>
      <p:bldP spid="1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bo\Desktop\materials\016051009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2"/>
          <a:stretch/>
        </p:blipFill>
        <p:spPr bwMode="auto">
          <a:xfrm>
            <a:off x="1475656" y="1745958"/>
            <a:ext cx="4146705" cy="39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9186" y="2257865"/>
            <a:ext cx="26257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Describe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Re-define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Normalize</a:t>
            </a:r>
            <a:endParaRPr lang="zh-CN" alt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12290" name="Picture 2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07504" y="1837243"/>
            <a:ext cx="4073733" cy="38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09186" y="2996952"/>
            <a:ext cx="2919454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B30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Set Theory</a:t>
            </a:r>
            <a:endParaRPr lang="zh-CN" altLang="en-US" sz="4800" b="1" spc="-150" dirty="0">
              <a:solidFill>
                <a:srgbClr val="B30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9186" y="2237406"/>
            <a:ext cx="3443635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Terminology</a:t>
            </a:r>
            <a:endParaRPr lang="zh-CN" altLang="en-US" sz="48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487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64" y="11663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Myriad Pro" pitchFamily="34" charset="0"/>
              </a:rPr>
              <a:t>Set Theory</a:t>
            </a:r>
            <a:endParaRPr lang="zh-CN" altLang="en-US" sz="4800" b="1" dirty="0">
              <a:latin typeface="Myriad Pro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7798" y="2583556"/>
            <a:ext cx="580627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</a:rPr>
              <a:t>     R(A1,A2,…,An)</a:t>
            </a: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R(B1,B2,…,</a:t>
            </a:r>
            <a:r>
              <a:rPr lang="en-US" altLang="zh-CN" sz="3200" dirty="0" err="1" smtClean="0">
                <a:latin typeface="Myriad Pro" pitchFamily="34" charset="0"/>
                <a:sym typeface="Symbol" pitchFamily="18" charset="2"/>
              </a:rPr>
              <a:t>Bm</a:t>
            </a: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=  { (A1,B1) , (A1,B2) ,…, (A1,Bm) ,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      (A2,B1) , (A2,B2) ,…, (A2,Bm) ,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      ……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      (An,B1) , (An,B2) ,… ,(</a:t>
            </a:r>
            <a:r>
              <a:rPr lang="en-US" altLang="zh-CN" sz="3200" dirty="0" err="1" smtClean="0">
                <a:latin typeface="Myriad Pro" pitchFamily="34" charset="0"/>
                <a:sym typeface="Symbol" pitchFamily="18" charset="2"/>
              </a:rPr>
              <a:t>An,Bm</a:t>
            </a:r>
            <a:r>
              <a:rPr lang="en-US" altLang="zh-CN" sz="3200" dirty="0" smtClean="0">
                <a:latin typeface="Myriad Pro" pitchFamily="34" charset="0"/>
                <a:sym typeface="Symbol" pitchFamily="18" charset="2"/>
              </a:rPr>
              <a:t>)</a:t>
            </a:r>
            <a:r>
              <a:rPr lang="en-US" altLang="zh-CN" sz="3200" dirty="0" smtClean="0">
                <a:latin typeface="Myriad Pro" pitchFamily="34" charset="0"/>
              </a:rPr>
              <a:t> }</a:t>
            </a:r>
          </a:p>
          <a:p>
            <a:pPr>
              <a:buFontTx/>
              <a:buNone/>
            </a:pPr>
            <a:endParaRPr lang="en-US" altLang="zh-CN" sz="3200" dirty="0" smtClean="0">
              <a:latin typeface="Myriad Pro" pitchFamily="34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Myriad Pro" pitchFamily="34" charset="0"/>
              </a:rPr>
              <a:t>=  { (</a:t>
            </a:r>
            <a:r>
              <a:rPr lang="en-US" altLang="zh-CN" sz="3200" dirty="0" err="1" smtClean="0">
                <a:latin typeface="Myriad Pro" pitchFamily="34" charset="0"/>
              </a:rPr>
              <a:t>Ai,Bj</a:t>
            </a:r>
            <a:r>
              <a:rPr lang="en-US" altLang="zh-CN" sz="3200" dirty="0" smtClean="0">
                <a:latin typeface="Myriad Pro" pitchFamily="34" charset="0"/>
              </a:rPr>
              <a:t>) | </a:t>
            </a:r>
            <a:r>
              <a:rPr lang="en-US" altLang="zh-CN" sz="3200" dirty="0" err="1" smtClean="0">
                <a:latin typeface="Myriad Pro" pitchFamily="34" charset="0"/>
              </a:rPr>
              <a:t>i</a:t>
            </a:r>
            <a:r>
              <a:rPr lang="en-US" altLang="zh-CN" sz="3200" dirty="0" smtClean="0">
                <a:latin typeface="Myriad Pro" pitchFamily="34" charset="0"/>
              </a:rPr>
              <a:t>=1,2,…,n  j=1,2,…,m}</a:t>
            </a:r>
          </a:p>
          <a:p>
            <a:pPr>
              <a:buFontTx/>
              <a:buNone/>
            </a:pPr>
            <a:endParaRPr lang="en-US" altLang="zh-CN" sz="3200" dirty="0">
              <a:latin typeface="Myriad Pro" pitchFamily="34" charset="0"/>
            </a:endParaRPr>
          </a:p>
          <a:p>
            <a:pPr algn="ctr">
              <a:buFontTx/>
              <a:buNone/>
            </a:pPr>
            <a:endParaRPr lang="en-US" altLang="zh-CN" sz="2800" dirty="0">
              <a:latin typeface="Myriad Pro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0356" y="1628800"/>
            <a:ext cx="3981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Myriad Pro" pitchFamily="34" charset="0"/>
              </a:rPr>
              <a:t>Cartesian Product</a:t>
            </a:r>
            <a:endParaRPr lang="zh-CN" altLang="en-US" sz="4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743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64" y="11663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Myriad Pro" pitchFamily="34" charset="0"/>
              </a:rPr>
              <a:t>Set Theory</a:t>
            </a:r>
            <a:endParaRPr lang="zh-CN" altLang="en-US" sz="4800" b="1" dirty="0">
              <a:latin typeface="Myriad Pro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2852936"/>
            <a:ext cx="542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Myriad Pro" pitchFamily="34" charset="0"/>
              </a:rPr>
              <a:t>A 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relation</a:t>
            </a:r>
            <a:r>
              <a:rPr lang="en-US" altLang="zh-CN" sz="4000" dirty="0">
                <a:latin typeface="Myriad Pro" pitchFamily="34" charset="0"/>
              </a:rPr>
              <a:t> is a subset of D1</a:t>
            </a:r>
            <a:r>
              <a:rPr lang="en-US" altLang="zh-CN" sz="4000" dirty="0">
                <a:latin typeface="Myriad Pro" pitchFamily="34" charset="0"/>
                <a:sym typeface="Symbol" pitchFamily="18" charset="2"/>
              </a:rPr>
              <a:t></a:t>
            </a:r>
            <a:r>
              <a:rPr lang="en-US" altLang="zh-CN" sz="4000" dirty="0">
                <a:latin typeface="Myriad Pro" pitchFamily="34" charset="0"/>
              </a:rPr>
              <a:t>D2</a:t>
            </a:r>
            <a:r>
              <a:rPr lang="en-US" altLang="zh-CN" sz="4000" dirty="0">
                <a:latin typeface="Myriad Pro" pitchFamily="34" charset="0"/>
                <a:sym typeface="Symbol" pitchFamily="18" charset="2"/>
              </a:rPr>
              <a:t></a:t>
            </a:r>
            <a:r>
              <a:rPr lang="en-US" altLang="zh-CN" sz="4000" dirty="0">
                <a:latin typeface="Myriad Pro" pitchFamily="34" charset="0"/>
              </a:rPr>
              <a:t>…</a:t>
            </a:r>
            <a:r>
              <a:rPr lang="en-US" altLang="zh-CN" sz="4000" dirty="0">
                <a:latin typeface="Myriad Pro" pitchFamily="34" charset="0"/>
                <a:sym typeface="Symbol" pitchFamily="18" charset="2"/>
              </a:rPr>
              <a:t></a:t>
            </a:r>
            <a:r>
              <a:rPr lang="en-US" altLang="zh-CN" sz="4000" dirty="0" err="1">
                <a:latin typeface="Myriad Pro" pitchFamily="34" charset="0"/>
              </a:rPr>
              <a:t>Dn</a:t>
            </a:r>
            <a:endParaRPr lang="en-US" altLang="zh-CN" sz="4000" dirty="0">
              <a:latin typeface="Myriad Pro" pitchFamily="34" charset="0"/>
            </a:endParaRPr>
          </a:p>
          <a:p>
            <a:pPr algn="ctr">
              <a:buFontTx/>
              <a:buNone/>
            </a:pPr>
            <a:endParaRPr lang="en-US" altLang="zh-CN" sz="4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79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0"/>
            <a:ext cx="8132440" cy="1037977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Myriad Pro"/>
                <a:cs typeface="Myriad Pro"/>
              </a:rPr>
              <a:t>Market Value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pic>
        <p:nvPicPr>
          <p:cNvPr id="10" name="图片 9" descr="Adobe_logo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t="33182" r="9742" b="28573"/>
          <a:stretch/>
        </p:blipFill>
        <p:spPr>
          <a:xfrm>
            <a:off x="1350947" y="5919766"/>
            <a:ext cx="1617569" cy="427594"/>
          </a:xfrm>
          <a:prstGeom prst="rect">
            <a:avLst/>
          </a:prstGeom>
        </p:spPr>
      </p:pic>
      <p:pic>
        <p:nvPicPr>
          <p:cNvPr id="8" name="图片 7" descr="Yahoo_logo.jpe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2" b="36498"/>
          <a:stretch/>
        </p:blipFill>
        <p:spPr>
          <a:xfrm>
            <a:off x="3143554" y="5963994"/>
            <a:ext cx="1488410" cy="339137"/>
          </a:xfrm>
          <a:prstGeom prst="rect">
            <a:avLst/>
          </a:prstGeom>
        </p:spPr>
      </p:pic>
      <p:pic>
        <p:nvPicPr>
          <p:cNvPr id="9" name="图片 8" descr="Facebook_logo.jpe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74" y="5774941"/>
            <a:ext cx="1906291" cy="717242"/>
          </a:xfrm>
          <a:prstGeom prst="rect">
            <a:avLst/>
          </a:prstGeom>
        </p:spPr>
      </p:pic>
      <p:pic>
        <p:nvPicPr>
          <p:cNvPr id="11266" name="Picture 2" descr="C:\Users\Lobo\Desktop\materials\GM.pn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t="25233" r="20721" b="23143"/>
          <a:stretch/>
        </p:blipFill>
        <p:spPr bwMode="auto">
          <a:xfrm>
            <a:off x="4832957" y="5661248"/>
            <a:ext cx="1035187" cy="9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35696" y="3573016"/>
            <a:ext cx="648072" cy="9361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Myriad Pro" pitchFamily="34" charset="0"/>
              </a:rPr>
              <a:t>16.64</a:t>
            </a:r>
            <a:endParaRPr lang="zh-CN" altLang="en-US" sz="1600" dirty="0">
              <a:latin typeface="Myriad Pro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5304" y="3356992"/>
            <a:ext cx="648072" cy="11618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Myriad Pro" pitchFamily="34" charset="0"/>
              </a:rPr>
              <a:t>18.64</a:t>
            </a:r>
            <a:endParaRPr lang="zh-CN" altLang="en-US" sz="1600" dirty="0">
              <a:latin typeface="Myriad Pro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0800000" flipV="1">
            <a:off x="4976973" y="4509120"/>
            <a:ext cx="648072" cy="620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yriad Pro" pitchFamily="34" charset="0"/>
                <a:sym typeface="Wingdings" pitchFamily="2" charset="2"/>
              </a:rPr>
              <a:t>:-(</a:t>
            </a:r>
            <a:endParaRPr lang="zh-CN" altLang="en-US" dirty="0">
              <a:latin typeface="Myriad Pro" pitchFamily="34" charset="0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6128274" y="1124744"/>
            <a:ext cx="1584176" cy="3394067"/>
          </a:xfrm>
          <a:prstGeom prst="upArrow">
            <a:avLst>
              <a:gd name="adj1" fmla="val 50000"/>
              <a:gd name="adj2" fmla="val 41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Myriad Pro" pitchFamily="34" charset="0"/>
              </a:rPr>
              <a:t>48.97</a:t>
            </a:r>
            <a:endParaRPr lang="zh-CN" altLang="en-US" sz="16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292920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Billion Dollar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379754" y="1988841"/>
            <a:ext cx="0" cy="2520279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366756" y="4518811"/>
            <a:ext cx="6614864" cy="0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04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bo\Desktop\materials\016051009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2"/>
          <a:stretch/>
        </p:blipFill>
        <p:spPr bwMode="auto">
          <a:xfrm>
            <a:off x="1475656" y="1745958"/>
            <a:ext cx="4146705" cy="39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9186" y="2257865"/>
            <a:ext cx="26257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Describe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Re-define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Normalize</a:t>
            </a:r>
            <a:endParaRPr lang="zh-CN" alt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12290" name="Picture 2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07504" y="1837243"/>
            <a:ext cx="4073733" cy="38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09186" y="2237406"/>
            <a:ext cx="3443635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Terminology</a:t>
            </a:r>
            <a:endParaRPr lang="zh-CN" altLang="en-US" sz="48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186" y="3730946"/>
            <a:ext cx="3745000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Operation Set</a:t>
            </a:r>
            <a:endParaRPr lang="zh-CN" altLang="en-US" sz="4800" b="1" spc="-15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9186" y="2996952"/>
            <a:ext cx="2919454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B30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Set Theory</a:t>
            </a:r>
            <a:endParaRPr lang="zh-CN" altLang="en-US" sz="4800" b="1" spc="-150" dirty="0">
              <a:solidFill>
                <a:srgbClr val="B30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91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39956" y="1990658"/>
            <a:ext cx="6661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Three Main </a:t>
            </a:r>
            <a:r>
              <a:rPr lang="en-US" altLang="zh-CN" sz="4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Components</a:t>
            </a:r>
          </a:p>
          <a:p>
            <a:pPr algn="ctr"/>
            <a:r>
              <a:rPr lang="en-US" altLang="zh-CN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</a:t>
            </a:r>
            <a:r>
              <a:rPr lang="en-US" altLang="zh-CN" sz="4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f Relational Model</a:t>
            </a:r>
            <a:endParaRPr lang="en-US" altLang="zh-C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  <a:p>
            <a:pPr algn="ctr"/>
            <a:endParaRPr lang="en-US" altLang="zh-CN" sz="3200" dirty="0" smtClean="0">
              <a:latin typeface="Myriad Pro" pitchFamily="34" charset="0"/>
            </a:endParaRPr>
          </a:p>
          <a:p>
            <a:pPr algn="ctr"/>
            <a:r>
              <a:rPr lang="en-US" altLang="zh-CN" sz="3200" dirty="0">
                <a:latin typeface="Myriad Pro" pitchFamily="34" charset="0"/>
              </a:rPr>
              <a:t>Relational Data Structure</a:t>
            </a:r>
          </a:p>
          <a:p>
            <a:pPr algn="ctr"/>
            <a:r>
              <a:rPr lang="en-US" altLang="zh-CN" sz="3200" dirty="0">
                <a:latin typeface="Myriad Pro" pitchFamily="34" charset="0"/>
              </a:rPr>
              <a:t>Relational Operating Set</a:t>
            </a:r>
          </a:p>
          <a:p>
            <a:pPr algn="ctr"/>
            <a:r>
              <a:rPr lang="en-US" altLang="zh-CN" sz="3200" dirty="0">
                <a:latin typeface="Myriad Pro" pitchFamily="34" charset="0"/>
              </a:rPr>
              <a:t>Relational Integrity Constraints</a:t>
            </a:r>
          </a:p>
          <a:p>
            <a:pPr algn="ctr"/>
            <a:endParaRPr lang="zh-CN" altLang="en-US" sz="3200" dirty="0">
              <a:latin typeface="Myriad Pro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005061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2229236"/>
            <a:ext cx="37795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 smtClean="0">
                <a:latin typeface="Myriad Pro" pitchFamily="34" charset="0"/>
              </a:rPr>
              <a:t>Query</a:t>
            </a:r>
          </a:p>
          <a:p>
            <a:pPr algn="ctr"/>
            <a:r>
              <a:rPr lang="en-US" altLang="zh-CN" sz="9600" dirty="0" smtClean="0">
                <a:latin typeface="Myriad Pro" pitchFamily="34" charset="0"/>
              </a:rPr>
              <a:t>Modify</a:t>
            </a:r>
            <a:endParaRPr lang="zh-CN" altLang="en-US" sz="9600" dirty="0">
              <a:latin typeface="Myriad Pro" pitchFamily="34" charset="0"/>
            </a:endParaRPr>
          </a:p>
        </p:txBody>
      </p:sp>
      <p:pic>
        <p:nvPicPr>
          <p:cNvPr id="1026" name="Picture 2" descr="C:\Users\Lobo\Desktop\materials\1-1103252310280-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37968"/>
            <a:ext cx="1731752" cy="1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bo\Desktop\materials\OOOPIC_coco19881101_20090909f915eb0bf8226a5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498" r="59617"/>
          <a:stretch/>
        </p:blipFill>
        <p:spPr bwMode="auto">
          <a:xfrm>
            <a:off x="6084168" y="4080570"/>
            <a:ext cx="1208496" cy="13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877765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196752"/>
            <a:ext cx="30040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Myriad Pro" pitchFamily="34" charset="0"/>
              </a:rPr>
              <a:t>Union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Selection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Projection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Intersection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Difference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Natural Join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Division</a:t>
            </a:r>
          </a:p>
          <a:p>
            <a:pPr algn="ctr"/>
            <a:r>
              <a:rPr lang="en-US" altLang="zh-CN" sz="2800" dirty="0" smtClean="0">
                <a:latin typeface="Myriad Pro" pitchFamily="34" charset="0"/>
              </a:rPr>
              <a:t>Cartesian </a:t>
            </a:r>
            <a:r>
              <a:rPr lang="en-US" altLang="zh-CN" sz="2800" dirty="0">
                <a:latin typeface="Myriad Pro" pitchFamily="34" charset="0"/>
              </a:rPr>
              <a:t>product</a:t>
            </a:r>
          </a:p>
          <a:p>
            <a:pPr algn="ctr"/>
            <a:endParaRPr lang="en-US" altLang="zh-CN" sz="2800" dirty="0" smtClean="0">
              <a:latin typeface="Myriad Pro" pitchFamily="34" charset="0"/>
            </a:endParaRPr>
          </a:p>
          <a:p>
            <a:pPr algn="ctr"/>
            <a:r>
              <a:rPr lang="en-US" altLang="zh-CN" sz="2800" dirty="0">
                <a:latin typeface="Myriad Pro" pitchFamily="34" charset="0"/>
              </a:rPr>
              <a:t>Insertion</a:t>
            </a:r>
          </a:p>
          <a:p>
            <a:pPr algn="ctr"/>
            <a:r>
              <a:rPr lang="en-US" altLang="zh-CN" sz="2800" dirty="0">
                <a:latin typeface="Myriad Pro" pitchFamily="34" charset="0"/>
              </a:rPr>
              <a:t>Deletion</a:t>
            </a:r>
          </a:p>
          <a:p>
            <a:pPr algn="ctr"/>
            <a:r>
              <a:rPr lang="en-US" altLang="zh-CN" sz="2800" dirty="0">
                <a:latin typeface="Myriad Pro" pitchFamily="34" charset="0"/>
              </a:rPr>
              <a:t>Update</a:t>
            </a:r>
            <a:endParaRPr lang="zh-CN" altLang="en-US" sz="2800" dirty="0">
              <a:latin typeface="Myriad Pro" pitchFamily="34" charset="0"/>
            </a:endParaRPr>
          </a:p>
          <a:p>
            <a:pPr algn="ctr"/>
            <a:endParaRPr lang="en-US" altLang="zh-CN" sz="2800" dirty="0">
              <a:latin typeface="Myriad Pro" pitchFamily="34" charset="0"/>
            </a:endParaRPr>
          </a:p>
          <a:p>
            <a:endParaRPr lang="zh-CN" altLang="en-US" sz="2800" dirty="0">
              <a:latin typeface="Myriad Pro" pitchFamily="34" charset="0"/>
            </a:endParaRPr>
          </a:p>
        </p:txBody>
      </p:sp>
      <p:sp>
        <p:nvSpPr>
          <p:cNvPr id="7" name="左大括号 6"/>
          <p:cNvSpPr/>
          <p:nvPr/>
        </p:nvSpPr>
        <p:spPr>
          <a:xfrm flipH="1">
            <a:off x="4198488" y="1340768"/>
            <a:ext cx="468052" cy="3312368"/>
          </a:xfrm>
          <a:prstGeom prst="leftBrace">
            <a:avLst>
              <a:gd name="adj1" fmla="val 90987"/>
              <a:gd name="adj2" fmla="val 346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flipH="1">
            <a:off x="4198488" y="5085184"/>
            <a:ext cx="468052" cy="1330111"/>
          </a:xfrm>
          <a:prstGeom prst="leftBrace">
            <a:avLst>
              <a:gd name="adj1" fmla="val 38482"/>
              <a:gd name="adj2" fmla="val 359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C:\Users\Lobo\Desktop\materials\1-1103252310280-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40" y="1988840"/>
            <a:ext cx="1731752" cy="1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obo\Desktop\materials\OOOPIC_coco19881101_20090909f915eb0bf8226a51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498" r="59617"/>
          <a:stretch/>
        </p:blipFill>
        <p:spPr bwMode="auto">
          <a:xfrm>
            <a:off x="6058907" y="4941168"/>
            <a:ext cx="1208496" cy="13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70745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1844824"/>
            <a:ext cx="8208912" cy="5013176"/>
            <a:chOff x="683568" y="1844824"/>
            <a:chExt cx="8208912" cy="5013176"/>
          </a:xfrm>
        </p:grpSpPr>
        <p:pic>
          <p:nvPicPr>
            <p:cNvPr id="2050" name="Picture 2" descr="C:\Users\Lobo\Desktop\materials\2014649_010723609_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15"/>
            <a:stretch/>
          </p:blipFill>
          <p:spPr bwMode="auto">
            <a:xfrm>
              <a:off x="3131840" y="1960102"/>
              <a:ext cx="5760640" cy="489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3568" y="1844824"/>
              <a:ext cx="42129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latin typeface="Myriad Pro" pitchFamily="34" charset="0"/>
                </a:rPr>
                <a:t>National Day</a:t>
              </a:r>
              <a:endParaRPr lang="zh-CN" altLang="en-US" sz="6000" b="1" dirty="0">
                <a:latin typeface="Myriad Pro" pitchFamily="34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0" y="1895627"/>
            <a:ext cx="7400925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9" y="2257576"/>
            <a:ext cx="7400925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70745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19" y="1628800"/>
            <a:ext cx="4608513" cy="4605454"/>
            <a:chOff x="251519" y="1628800"/>
            <a:chExt cx="4608513" cy="4605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19" y="1628800"/>
              <a:ext cx="4608513" cy="22479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37112"/>
              <a:ext cx="4608512" cy="1797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319262" y="2492896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Union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4" y="1846723"/>
            <a:ext cx="4871968" cy="405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5656"/>
              </p:ext>
            </p:extLst>
          </p:nvPr>
        </p:nvGraphicFramePr>
        <p:xfrm>
          <a:off x="5461970" y="3611848"/>
          <a:ext cx="3491880" cy="52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6" imgW="1244520" imgH="177480" progId="Equation.DSMT4">
                  <p:embed/>
                </p:oleObj>
              </mc:Choice>
              <mc:Fallback>
                <p:oleObj name="Equation" r:id="rId6" imgW="1244520" imgH="177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970" y="3611848"/>
                        <a:ext cx="3491880" cy="529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70745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20" y="1484784"/>
            <a:ext cx="4871968" cy="405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79" y="1700808"/>
            <a:ext cx="68008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35826"/>
              </p:ext>
            </p:extLst>
          </p:nvPr>
        </p:nvGraphicFramePr>
        <p:xfrm>
          <a:off x="3292992" y="5877272"/>
          <a:ext cx="5399350" cy="85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5" imgW="1625400" imgH="241200" progId="Equation.DSMT4">
                  <p:embed/>
                </p:oleObj>
              </mc:Choice>
              <mc:Fallback>
                <p:oleObj name="Equation" r:id="rId5" imgW="1625400" imgH="241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992" y="5877272"/>
                        <a:ext cx="5399350" cy="8523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877272"/>
            <a:ext cx="2314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Selection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70745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13176"/>
            <a:ext cx="2723397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8008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994" y="4869160"/>
            <a:ext cx="278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Projection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814295"/>
              </p:ext>
            </p:extLst>
          </p:nvPr>
        </p:nvGraphicFramePr>
        <p:xfrm>
          <a:off x="143768" y="5697252"/>
          <a:ext cx="5364336" cy="79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68" y="5697252"/>
                        <a:ext cx="5364336" cy="7945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70745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obo\Desktop\materials\7442987_012051958198_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5628" r="46180" b="6455"/>
          <a:stretch/>
        </p:blipFill>
        <p:spPr bwMode="auto">
          <a:xfrm>
            <a:off x="6588224" y="1772816"/>
            <a:ext cx="1152128" cy="21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obo\Desktop\materials\12b961Jb30-193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2" y="4257995"/>
            <a:ext cx="3978796" cy="1619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27" y="4809603"/>
            <a:ext cx="3978796" cy="1067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2" y="1832595"/>
            <a:ext cx="3978796" cy="1619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832595"/>
            <a:ext cx="3978796" cy="1067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54038" y="4011496"/>
            <a:ext cx="7712819" cy="1460046"/>
            <a:chOff x="554038" y="4083504"/>
            <a:chExt cx="7712819" cy="14600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282" y="4183732"/>
              <a:ext cx="3076575" cy="1333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43608" y="4083504"/>
              <a:ext cx="3214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Intersection</a:t>
              </a:r>
              <a:endPara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148562"/>
                </p:ext>
              </p:extLst>
            </p:nvPr>
          </p:nvGraphicFramePr>
          <p:xfrm>
            <a:off x="554038" y="4948238"/>
            <a:ext cx="4276725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8" name="Equation" r:id="rId6" imgW="1549080" imgH="203040" progId="Equation.DSMT4">
                    <p:embed/>
                  </p:oleObj>
                </mc:Choice>
                <mc:Fallback>
                  <p:oleObj name="Equation" r:id="rId6" imgW="1549080" imgH="20304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038" y="4948238"/>
                          <a:ext cx="4276725" cy="595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30175" y="3861048"/>
            <a:ext cx="8880475" cy="2095252"/>
            <a:chOff x="671173" y="4465200"/>
            <a:chExt cx="8880475" cy="2095252"/>
          </a:xfrm>
        </p:grpSpPr>
        <p:grpSp>
          <p:nvGrpSpPr>
            <p:cNvPr id="11" name="组合 10"/>
            <p:cNvGrpSpPr/>
            <p:nvPr/>
          </p:nvGrpSpPr>
          <p:grpSpPr>
            <a:xfrm>
              <a:off x="671173" y="4747228"/>
              <a:ext cx="8880475" cy="1813224"/>
              <a:chOff x="518773" y="3762728"/>
              <a:chExt cx="8880475" cy="181322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641077" y="3762728"/>
                <a:ext cx="279627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yriad Pro" pitchFamily="34" charset="0"/>
                  </a:rPr>
                  <a:t>Difference</a:t>
                </a:r>
                <a:endParaRPr lang="zh-CN" alt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endParaRP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140822"/>
                  </p:ext>
                </p:extLst>
              </p:nvPr>
            </p:nvGraphicFramePr>
            <p:xfrm>
              <a:off x="518773" y="5064777"/>
              <a:ext cx="8880475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39" name="Equation" r:id="rId8" imgW="3492360" imgH="228600" progId="Equation.DSMT4">
                      <p:embed/>
                    </p:oleObj>
                  </mc:Choice>
                  <mc:Fallback>
                    <p:oleObj name="Equation" r:id="rId8" imgW="3492360" imgH="228600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773" y="5064777"/>
                            <a:ext cx="8880475" cy="5111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31" y="4465200"/>
              <a:ext cx="3057525" cy="1333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79935"/>
              </p:ext>
            </p:extLst>
          </p:nvPr>
        </p:nvGraphicFramePr>
        <p:xfrm>
          <a:off x="901852" y="5733256"/>
          <a:ext cx="736500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" name="Equation" r:id="rId11" imgW="2476440" imgH="228600" progId="Equation.DSMT4">
                  <p:embed/>
                </p:oleObj>
              </mc:Choice>
              <mc:Fallback>
                <p:oleObj name="Equation" r:id="rId11" imgW="2476440" imgH="228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852" y="5733256"/>
                        <a:ext cx="7365005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95536" y="0"/>
            <a:ext cx="8132440" cy="1037977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Myriad Pro"/>
                <a:cs typeface="Myriad Pro"/>
              </a:rPr>
              <a:t>Market Value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708920"/>
            <a:ext cx="4058341" cy="25364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" y="2708919"/>
            <a:ext cx="4830330" cy="25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5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67777" y="1850970"/>
            <a:ext cx="8010567" cy="2001567"/>
            <a:chOff x="601313" y="1248572"/>
            <a:chExt cx="8010567" cy="2001567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13" y="1248573"/>
              <a:ext cx="3046285" cy="20015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484" y="1248572"/>
              <a:ext cx="4255396" cy="200156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174898" y="1521870"/>
            <a:ext cx="8866211" cy="3244543"/>
            <a:chOff x="143508" y="1229483"/>
            <a:chExt cx="8866211" cy="324454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8" y="1229483"/>
              <a:ext cx="4356484" cy="32445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237" y="1724447"/>
              <a:ext cx="4356482" cy="19205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704559" y="4474026"/>
            <a:ext cx="4285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Cartesian product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21232"/>
              </p:ext>
            </p:extLst>
          </p:nvPr>
        </p:nvGraphicFramePr>
        <p:xfrm>
          <a:off x="592138" y="5516563"/>
          <a:ext cx="80327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7" imgW="2463480" imgH="228600" progId="Equation.DSMT4">
                  <p:embed/>
                </p:oleObj>
              </mc:Choice>
              <mc:Fallback>
                <p:oleObj name="Equation" r:id="rId7" imgW="2463480" imgH="228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516563"/>
                        <a:ext cx="80327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83768" y="1726765"/>
            <a:ext cx="5379937" cy="1681623"/>
            <a:chOff x="2483768" y="1726765"/>
            <a:chExt cx="5379937" cy="1681623"/>
          </a:xfrm>
        </p:grpSpPr>
        <p:pic>
          <p:nvPicPr>
            <p:cNvPr id="13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2483768" y="1726765"/>
              <a:ext cx="864096" cy="154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2483768" y="3253457"/>
              <a:ext cx="864096" cy="154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6999609" y="2409973"/>
              <a:ext cx="864096" cy="154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32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9025" r="3236"/>
          <a:stretch/>
        </p:blipFill>
        <p:spPr bwMode="auto">
          <a:xfrm>
            <a:off x="6804248" y="2101723"/>
            <a:ext cx="976856" cy="1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60251" y="4888187"/>
            <a:ext cx="3221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Natural Join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88892"/>
              </p:ext>
            </p:extLst>
          </p:nvPr>
        </p:nvGraphicFramePr>
        <p:xfrm>
          <a:off x="779463" y="5572125"/>
          <a:ext cx="44259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3" imgW="1168200" imgH="203040" progId="Equation.DSMT4">
                  <p:embed/>
                </p:oleObj>
              </mc:Choice>
              <mc:Fallback>
                <p:oleObj name="Equation" r:id="rId3" imgW="1168200" imgH="2030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572125"/>
                        <a:ext cx="4425950" cy="817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6" descr="C:\Users\Lobo\Desktop\materials\25685a46503caa667d2b2e4d29d9929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r="90544"/>
          <a:stretch/>
        </p:blipFill>
        <p:spPr bwMode="auto">
          <a:xfrm>
            <a:off x="5098106" y="5733256"/>
            <a:ext cx="576064" cy="5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33028"/>
              </p:ext>
            </p:extLst>
          </p:nvPr>
        </p:nvGraphicFramePr>
        <p:xfrm>
          <a:off x="5719635" y="5654309"/>
          <a:ext cx="2308749" cy="72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tion" r:id="rId6" imgW="609480" imgH="177480" progId="Equation.DSMT4">
                  <p:embed/>
                </p:oleObj>
              </mc:Choice>
              <mc:Fallback>
                <p:oleObj name="Equation" r:id="rId6" imgW="609480" imgH="177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635" y="5654309"/>
                        <a:ext cx="2308749" cy="7237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4728" y="1713377"/>
            <a:ext cx="6562725" cy="3009900"/>
            <a:chOff x="1234728" y="1713377"/>
            <a:chExt cx="6562725" cy="3009900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728" y="1713377"/>
              <a:ext cx="6562725" cy="3009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515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5076056" y="2088356"/>
              <a:ext cx="1546534" cy="277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467705" y="1648023"/>
            <a:ext cx="7994682" cy="2803997"/>
            <a:chOff x="467705" y="1648023"/>
            <a:chExt cx="7994682" cy="2803997"/>
          </a:xfrm>
        </p:grpSpPr>
        <p:grpSp>
          <p:nvGrpSpPr>
            <p:cNvPr id="5" name="组合 4"/>
            <p:cNvGrpSpPr/>
            <p:nvPr/>
          </p:nvGrpSpPr>
          <p:grpSpPr>
            <a:xfrm>
              <a:off x="467705" y="1648023"/>
              <a:ext cx="7994682" cy="2803997"/>
              <a:chOff x="467705" y="1648023"/>
              <a:chExt cx="7994682" cy="2803997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05" y="1648023"/>
                <a:ext cx="3854383" cy="280399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8004" y="1648023"/>
                <a:ext cx="3854383" cy="157030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pic>
          <p:nvPicPr>
            <p:cNvPr id="16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2771800" y="1994220"/>
              <a:ext cx="1443004" cy="25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2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9025" r="3236"/>
            <a:stretch/>
          </p:blipFill>
          <p:spPr bwMode="auto">
            <a:xfrm>
              <a:off x="5813693" y="1997121"/>
              <a:ext cx="1443004" cy="25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7777" y="1850970"/>
            <a:ext cx="8010567" cy="2001567"/>
            <a:chOff x="601313" y="1248572"/>
            <a:chExt cx="8010567" cy="200156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13" y="1248573"/>
              <a:ext cx="3046285" cy="20015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484" y="1248572"/>
              <a:ext cx="4255396" cy="200156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3355230" y="4797152"/>
            <a:ext cx="2431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Division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48826"/>
              </p:ext>
            </p:extLst>
          </p:nvPr>
        </p:nvGraphicFramePr>
        <p:xfrm>
          <a:off x="747950" y="5628149"/>
          <a:ext cx="7926274" cy="85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5" imgW="2387520" imgH="241200" progId="Equation.DSMT4">
                  <p:embed/>
                </p:oleObj>
              </mc:Choice>
              <mc:Fallback>
                <p:oleObj name="Equation" r:id="rId5" imgW="2387520" imgH="24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50" y="5628149"/>
                        <a:ext cx="7926274" cy="8520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05329" y="1871339"/>
            <a:ext cx="5655214" cy="2509837"/>
            <a:chOff x="1605329" y="1871339"/>
            <a:chExt cx="5655214" cy="2509837"/>
          </a:xfrm>
        </p:grpSpPr>
        <p:pic>
          <p:nvPicPr>
            <p:cNvPr id="10255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329" y="1871339"/>
              <a:ext cx="3021551" cy="25098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89" name="Picture 14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168" y="2052312"/>
              <a:ext cx="1857375" cy="18002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1579667" y="1850971"/>
            <a:ext cx="6056674" cy="2563868"/>
            <a:chOff x="1579667" y="1850971"/>
            <a:chExt cx="6056674" cy="2563868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667" y="1850971"/>
              <a:ext cx="6056674" cy="256386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90" name="Picture 150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7" t="23527" r="5251" b="61111"/>
            <a:stretch/>
          </p:blipFill>
          <p:spPr bwMode="auto">
            <a:xfrm>
              <a:off x="5246216" y="2180536"/>
              <a:ext cx="1296144" cy="226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32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9025" r="3236"/>
          <a:stretch/>
        </p:blipFill>
        <p:spPr bwMode="auto">
          <a:xfrm>
            <a:off x="6804248" y="2101723"/>
            <a:ext cx="976856" cy="1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23527" r="5251" b="61111"/>
          <a:stretch/>
        </p:blipFill>
        <p:spPr bwMode="auto">
          <a:xfrm>
            <a:off x="3274739" y="2180535"/>
            <a:ext cx="1296144" cy="22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2160" y="2921743"/>
            <a:ext cx="2952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latin typeface="Myriad Pro" pitchFamily="34" charset="0"/>
              </a:rPr>
              <a:t>Insertion</a:t>
            </a:r>
          </a:p>
          <a:p>
            <a:pPr algn="ctr"/>
            <a:r>
              <a:rPr lang="en-US" altLang="zh-CN" sz="3600" b="1" dirty="0" smtClean="0">
                <a:latin typeface="Myriad Pro" pitchFamily="34" charset="0"/>
              </a:rPr>
              <a:t>Deletion</a:t>
            </a:r>
          </a:p>
          <a:p>
            <a:pPr algn="ctr"/>
            <a:r>
              <a:rPr lang="en-US" altLang="zh-CN" sz="3600" b="1" dirty="0" smtClean="0">
                <a:latin typeface="Myriad Pro" pitchFamily="34" charset="0"/>
              </a:rPr>
              <a:t>Update</a:t>
            </a:r>
            <a:endParaRPr lang="zh-CN" altLang="en-US" sz="3600" b="1" dirty="0">
              <a:latin typeface="Myriad Pro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8" y="2711597"/>
            <a:ext cx="5832648" cy="214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1760" y="1700808"/>
            <a:ext cx="440934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4400" dirty="0" smtClean="0">
              <a:latin typeface="Myriad Pro" pitchFamily="34" charset="0"/>
            </a:endParaRPr>
          </a:p>
          <a:p>
            <a:pPr algn="ctr"/>
            <a:r>
              <a:rPr lang="en-US" altLang="zh-CN" sz="3600" dirty="0">
                <a:latin typeface="Myriad Pro" pitchFamily="34" charset="0"/>
              </a:rPr>
              <a:t>Domain Integrity</a:t>
            </a:r>
          </a:p>
          <a:p>
            <a:pPr algn="ctr"/>
            <a:r>
              <a:rPr lang="en-US" altLang="zh-CN" sz="3600" dirty="0">
                <a:latin typeface="Myriad Pro" pitchFamily="34" charset="0"/>
              </a:rPr>
              <a:t>Entity Integrity</a:t>
            </a:r>
          </a:p>
          <a:p>
            <a:pPr algn="ctr"/>
            <a:r>
              <a:rPr lang="en-US" altLang="zh-CN" sz="3600" dirty="0">
                <a:latin typeface="Myriad Pro" pitchFamily="34" charset="0"/>
              </a:rPr>
              <a:t>Referential Integrity</a:t>
            </a:r>
          </a:p>
          <a:p>
            <a:pPr algn="ctr"/>
            <a:r>
              <a:rPr lang="en-US" altLang="zh-CN" sz="3600" dirty="0">
                <a:latin typeface="Myriad Pro" pitchFamily="34" charset="0"/>
              </a:rPr>
              <a:t>User Defined Integrity</a:t>
            </a:r>
          </a:p>
          <a:p>
            <a:pPr algn="ctr"/>
            <a:endParaRPr lang="en-US" altLang="zh-CN" sz="3600" dirty="0">
              <a:latin typeface="Myriad Pro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Operation Set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898" y="2490447"/>
            <a:ext cx="8700281" cy="2458323"/>
            <a:chOff x="201898" y="2490447"/>
            <a:chExt cx="8700281" cy="2458323"/>
          </a:xfrm>
        </p:grpSpPr>
        <p:sp>
          <p:nvSpPr>
            <p:cNvPr id="5" name="矩形 4"/>
            <p:cNvSpPr/>
            <p:nvPr/>
          </p:nvSpPr>
          <p:spPr>
            <a:xfrm>
              <a:off x="5686362" y="2490447"/>
              <a:ext cx="3215817" cy="24314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CN" sz="3200" b="1" dirty="0" smtClean="0">
                <a:latin typeface="Myriad Pro" pitchFamily="34" charset="0"/>
              </a:endParaRPr>
            </a:p>
            <a:p>
              <a:pPr algn="ctr"/>
              <a:r>
                <a:rPr lang="en-US" altLang="zh-CN" sz="2400" b="1" dirty="0">
                  <a:latin typeface="Myriad Pro" pitchFamily="34" charset="0"/>
                </a:rPr>
                <a:t>Domain Integrity</a:t>
              </a:r>
            </a:p>
            <a:p>
              <a:pPr algn="ctr"/>
              <a:r>
                <a:rPr lang="en-US" altLang="zh-CN" sz="2400" b="1" dirty="0">
                  <a:latin typeface="Myriad Pro" pitchFamily="34" charset="0"/>
                </a:rPr>
                <a:t>Entity Integrity</a:t>
              </a:r>
            </a:p>
            <a:p>
              <a:pPr algn="ctr"/>
              <a:r>
                <a:rPr lang="en-US" altLang="zh-CN" sz="2400" b="1" dirty="0">
                  <a:latin typeface="Myriad Pro" pitchFamily="34" charset="0"/>
                </a:rPr>
                <a:t>Referential Integrity</a:t>
              </a:r>
            </a:p>
            <a:p>
              <a:pPr algn="ctr"/>
              <a:r>
                <a:rPr lang="en-US" altLang="zh-CN" sz="2400" b="1" dirty="0">
                  <a:latin typeface="Myriad Pro" pitchFamily="34" charset="0"/>
                </a:rPr>
                <a:t>User Defined Integrity</a:t>
              </a:r>
            </a:p>
            <a:p>
              <a:pPr algn="ctr"/>
              <a:endParaRPr lang="en-US" altLang="zh-CN" sz="2400" b="1" dirty="0">
                <a:latin typeface="Myriad Pro" pitchFamily="34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98" y="2807193"/>
              <a:ext cx="5378214" cy="21415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0672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bo\Desktop\materials\016051009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2"/>
          <a:stretch/>
        </p:blipFill>
        <p:spPr bwMode="auto">
          <a:xfrm>
            <a:off x="1475656" y="1745958"/>
            <a:ext cx="4146705" cy="39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9186" y="2257865"/>
            <a:ext cx="26257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Describe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Re-define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Normalize</a:t>
            </a:r>
            <a:endParaRPr lang="zh-CN" alt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12290" name="Picture 2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07504" y="1837243"/>
            <a:ext cx="4073733" cy="38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09186" y="2237406"/>
            <a:ext cx="3443635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Terminology</a:t>
            </a:r>
            <a:endParaRPr lang="zh-CN" altLang="en-US" sz="48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9186" y="2996952"/>
            <a:ext cx="2919454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B30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Set Theory</a:t>
            </a:r>
            <a:endParaRPr lang="zh-CN" altLang="en-US" sz="4800" b="1" spc="-150" dirty="0">
              <a:solidFill>
                <a:srgbClr val="B30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9186" y="4509120"/>
            <a:ext cx="3561937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 Form</a:t>
            </a:r>
            <a:endParaRPr lang="zh-CN" altLang="en-US" sz="4800" b="1" spc="-15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186" y="3730946"/>
            <a:ext cx="3745000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Operation Set</a:t>
            </a:r>
            <a:endParaRPr lang="zh-CN" altLang="en-US" sz="4800" b="1" spc="-15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481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85835"/>
              </p:ext>
            </p:extLst>
          </p:nvPr>
        </p:nvGraphicFramePr>
        <p:xfrm>
          <a:off x="110661" y="1812749"/>
          <a:ext cx="2708199" cy="304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26"/>
                <a:gridCol w="1989073"/>
              </a:tblGrid>
              <a:tr h="4520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56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Zhang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Zheshen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65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Peng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Qijia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66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Yang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Huiqiao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69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Vaina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23083"/>
              </p:ext>
            </p:extLst>
          </p:nvPr>
        </p:nvGraphicFramePr>
        <p:xfrm>
          <a:off x="2994898" y="1844824"/>
          <a:ext cx="292240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0"/>
                <a:gridCol w="1113298"/>
                <a:gridCol w="1128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2405" y="1253951"/>
            <a:ext cx="280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latin typeface="Myriad Pro" pitchFamily="34" charset="0"/>
              </a:rPr>
              <a:t>elgg_user_entities</a:t>
            </a:r>
            <a:endParaRPr kumimoji="1" lang="zh-CN" altLang="en-US" sz="2400" b="1" dirty="0">
              <a:latin typeface="Myriad Pro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8688" y="1253951"/>
            <a:ext cx="197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yriad Pro" pitchFamily="34" charset="0"/>
              </a:rPr>
              <a:t>elgg_entities</a:t>
            </a:r>
            <a:endParaRPr kumimoji="1" lang="zh-CN" altLang="en-US" sz="2400" b="1" dirty="0">
              <a:latin typeface="Myriad Pro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9019"/>
              </p:ext>
            </p:extLst>
          </p:nvPr>
        </p:nvGraphicFramePr>
        <p:xfrm>
          <a:off x="6012160" y="1376784"/>
          <a:ext cx="2903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67"/>
                <a:gridCol w="994536"/>
                <a:gridCol w="1422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plugin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3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widget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thewire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question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7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answer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page_top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94986" y="965919"/>
            <a:ext cx="316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yriad Pro" pitchFamily="34" charset="0"/>
              </a:rPr>
              <a:t>elgg_entity_subtypes</a:t>
            </a:r>
            <a:endParaRPr kumimoji="1" lang="zh-CN" altLang="en-US" sz="2400" b="1" dirty="0">
              <a:latin typeface="Myriad Pro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85027"/>
              </p:ext>
            </p:extLst>
          </p:nvPr>
        </p:nvGraphicFramePr>
        <p:xfrm>
          <a:off x="232656" y="5097830"/>
          <a:ext cx="8676456" cy="172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363"/>
                <a:gridCol w="2483716"/>
                <a:gridCol w="5194377"/>
              </a:tblGrid>
              <a:tr h="3287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guid</a:t>
                      </a:r>
                      <a:endParaRPr lang="zh-CN" altLang="en-US" sz="1700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</a:tr>
              <a:tr h="3287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80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sz="1700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</a:tr>
              <a:tr h="3287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84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UAM</a:t>
                      </a:r>
                      <a:r>
                        <a:rPr lang="en-US" altLang="zh-CN" sz="170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sz="1700" baseline="0" dirty="0" err="1" smtClean="0">
                          <a:latin typeface="Myriad Pro" pitchFamily="34" charset="0"/>
                        </a:rPr>
                        <a:t>Proposal.docx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sz="1700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sz="1700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</a:tr>
              <a:tr h="3287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88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sz="1700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sz="1700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</a:tr>
              <a:tr h="3287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90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Myriad Pro" pitchFamily="34" charset="0"/>
                        </a:rPr>
                        <a:t>&lt;p&gt; Nice to meet you! &lt;/p&gt;</a:t>
                      </a:r>
                      <a:endParaRPr lang="zh-CN" altLang="en-US" sz="1700" dirty="0">
                        <a:latin typeface="Myriad Pro" pitchFamily="34" charset="0"/>
                      </a:endParaRPr>
                    </a:p>
                  </a:txBody>
                  <a:tcPr marL="86803" marR="86803" marT="43401" marB="43401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928976" y="4553213"/>
            <a:ext cx="291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yriad Pro" pitchFamily="34" charset="0"/>
              </a:rPr>
              <a:t>elgg_objects_entity</a:t>
            </a:r>
            <a:endParaRPr kumimoji="1" lang="zh-CN" altLang="en-US" sz="2400" b="1" dirty="0">
              <a:latin typeface="Myriad Pro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 rot="386956">
            <a:off x="656797" y="2000039"/>
            <a:ext cx="4270423" cy="242044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 rot="7513180">
            <a:off x="-48274" y="3574498"/>
            <a:ext cx="3956909" cy="324295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 rot="10446373">
            <a:off x="4321038" y="1720049"/>
            <a:ext cx="1788356" cy="21554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01268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5488"/>
              </p:ext>
            </p:extLst>
          </p:nvPr>
        </p:nvGraphicFramePr>
        <p:xfrm>
          <a:off x="251520" y="1844824"/>
          <a:ext cx="8706024" cy="3821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30"/>
                <a:gridCol w="887433"/>
                <a:gridCol w="1667762"/>
                <a:gridCol w="948635"/>
                <a:gridCol w="1346449"/>
                <a:gridCol w="1193444"/>
                <a:gridCol w="1820771"/>
              </a:tblGrid>
              <a:tr h="71208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87103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0568" y="1988840"/>
            <a:ext cx="4464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Problems</a:t>
            </a:r>
          </a:p>
          <a:p>
            <a:pPr algn="ctr"/>
            <a:endParaRPr lang="en-US" altLang="zh-CN" sz="3200" dirty="0">
              <a:latin typeface="Myriad Pro" pitchFamily="34" charset="0"/>
            </a:endParaRPr>
          </a:p>
          <a:p>
            <a:pPr algn="ctr"/>
            <a:r>
              <a:rPr lang="en-US" altLang="zh-CN" sz="3200" dirty="0" smtClean="0">
                <a:latin typeface="Myriad Pro" pitchFamily="34" charset="0"/>
              </a:rPr>
              <a:t>Redundancy</a:t>
            </a:r>
          </a:p>
          <a:p>
            <a:pPr algn="ctr"/>
            <a:r>
              <a:rPr lang="en-US" altLang="zh-CN" sz="3200" dirty="0" smtClean="0">
                <a:latin typeface="Myriad Pro" pitchFamily="34" charset="0"/>
              </a:rPr>
              <a:t>Update anomalies</a:t>
            </a:r>
          </a:p>
          <a:p>
            <a:pPr algn="ctr"/>
            <a:r>
              <a:rPr lang="en-US" altLang="zh-CN" sz="3200" dirty="0" smtClean="0">
                <a:latin typeface="Myriad Pro" pitchFamily="34" charset="0"/>
              </a:rPr>
              <a:t>Deletion anomalies</a:t>
            </a:r>
          </a:p>
          <a:p>
            <a:pPr algn="ctr"/>
            <a:r>
              <a:rPr lang="en-US" altLang="zh-CN" sz="3200" dirty="0" smtClean="0">
                <a:latin typeface="Myriad Pro" pitchFamily="34" charset="0"/>
              </a:rPr>
              <a:t>Insertion anomalies</a:t>
            </a:r>
            <a:endParaRPr lang="zh-CN" altLang="en-US" sz="3200" dirty="0">
              <a:latin typeface="Myriad Pro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27141" y="2589004"/>
            <a:ext cx="7511351" cy="5139869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latin typeface="Myriad Pro" pitchFamily="34" charset="0"/>
            </a:endParaRPr>
          </a:p>
          <a:p>
            <a:pPr algn="ctr"/>
            <a:r>
              <a:rPr kumimoji="1" lang="en-US" altLang="zh-CN" sz="5400" b="1" dirty="0">
                <a:latin typeface="Myriad Pro" pitchFamily="34" charset="0"/>
              </a:rPr>
              <a:t>F</a:t>
            </a:r>
            <a:r>
              <a:rPr kumimoji="1" lang="en-US" altLang="zh-CN" sz="5400" b="1" dirty="0" smtClean="0">
                <a:latin typeface="Myriad Pro" pitchFamily="34" charset="0"/>
              </a:rPr>
              <a:t>unctional Dependency</a:t>
            </a:r>
            <a:endParaRPr kumimoji="1" lang="en-US" altLang="zh-CN" sz="5400" b="1" dirty="0">
              <a:latin typeface="Myriad Pro" pitchFamily="34" charset="0"/>
            </a:endParaRPr>
          </a:p>
          <a:p>
            <a:pPr algn="ctr"/>
            <a:r>
              <a:rPr lang="en-US" altLang="zh-CN" sz="2000" dirty="0">
                <a:latin typeface="Myriad Pro" pitchFamily="34" charset="0"/>
              </a:rPr>
              <a:t>Relation R.</a:t>
            </a:r>
          </a:p>
          <a:p>
            <a:pPr algn="ctr"/>
            <a:r>
              <a:rPr lang="en-US" altLang="zh-CN" sz="2000" dirty="0">
                <a:latin typeface="Myriad Pro" pitchFamily="34" charset="0"/>
              </a:rPr>
              <a:t>Attribute sets X &amp; Y is in R.</a:t>
            </a:r>
          </a:p>
          <a:p>
            <a:pPr algn="ctr"/>
            <a:r>
              <a:rPr lang="en-US" altLang="zh-CN" sz="2000" dirty="0">
                <a:latin typeface="Myriad Pro" pitchFamily="34" charset="0"/>
              </a:rPr>
              <a:t>X determines Y</a:t>
            </a:r>
          </a:p>
          <a:p>
            <a:pPr algn="ctr"/>
            <a:r>
              <a:rPr lang="en-US" altLang="zh-CN" sz="2000" dirty="0">
                <a:latin typeface="Myriad Pro" pitchFamily="34" charset="0"/>
              </a:rPr>
              <a:t>Y is dependent on X.</a:t>
            </a:r>
          </a:p>
          <a:p>
            <a:pPr algn="ctr"/>
            <a:endParaRPr lang="en-US" altLang="zh-CN" sz="2000" dirty="0">
              <a:latin typeface="Myriad Pro" pitchFamily="34" charset="0"/>
            </a:endParaRPr>
          </a:p>
          <a:p>
            <a:pPr algn="ctr"/>
            <a:r>
              <a:rPr lang="en-US" altLang="zh-CN" sz="4400" b="1" dirty="0">
                <a:latin typeface="Myriad Pro" pitchFamily="34" charset="0"/>
              </a:rPr>
              <a:t>X → Y</a:t>
            </a:r>
            <a:endParaRPr lang="zh-CN" altLang="en-US" sz="4400" b="1" dirty="0">
              <a:latin typeface="Myriad Pro" pitchFamily="34" charset="0"/>
            </a:endParaRPr>
          </a:p>
          <a:p>
            <a:pPr algn="ctr"/>
            <a:endParaRPr kumimoji="1" lang="en-US" altLang="zh-CN" sz="5400" b="1" dirty="0" smtClean="0">
              <a:latin typeface="Myriad Pro" pitchFamily="34" charset="0"/>
            </a:endParaRPr>
          </a:p>
          <a:p>
            <a:pPr algn="ctr"/>
            <a:endParaRPr kumimoji="1" lang="en-US" altLang="zh-CN" sz="5400" b="1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01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09812"/>
              </p:ext>
            </p:extLst>
          </p:nvPr>
        </p:nvGraphicFramePr>
        <p:xfrm>
          <a:off x="179512" y="2060848"/>
          <a:ext cx="8706024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30"/>
                <a:gridCol w="887433"/>
                <a:gridCol w="1667762"/>
                <a:gridCol w="948635"/>
                <a:gridCol w="1346449"/>
                <a:gridCol w="1193444"/>
                <a:gridCol w="1820771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框架 3"/>
          <p:cNvSpPr/>
          <p:nvPr/>
        </p:nvSpPr>
        <p:spPr>
          <a:xfrm>
            <a:off x="971600" y="1988840"/>
            <a:ext cx="2592288" cy="792088"/>
          </a:xfrm>
          <a:prstGeom prst="frame">
            <a:avLst>
              <a:gd name="adj1" fmla="val 11865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2693" y="1340768"/>
            <a:ext cx="341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Myriad Pro" pitchFamily="34" charset="0"/>
              </a:rPr>
              <a:t>owner_guid</a:t>
            </a:r>
            <a:r>
              <a:rPr lang="en-US" altLang="zh-CN" sz="2000" b="1" dirty="0" smtClean="0">
                <a:latin typeface="Myriad Pro" pitchFamily="34" charset="0"/>
              </a:rPr>
              <a:t> → </a:t>
            </a:r>
            <a:r>
              <a:rPr lang="en-US" altLang="zh-CN" sz="2000" b="1" dirty="0" err="1" smtClean="0">
                <a:latin typeface="Myriad Pro" pitchFamily="34" charset="0"/>
              </a:rPr>
              <a:t>owner_name</a:t>
            </a:r>
            <a:endParaRPr kumimoji="1" lang="zh-CN" altLang="en-US" sz="2000" b="1" dirty="0">
              <a:latin typeface="Myriad Pro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197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"/>
          <a:stretch/>
        </p:blipFill>
        <p:spPr bwMode="auto">
          <a:xfrm>
            <a:off x="2449302" y="1556792"/>
            <a:ext cx="4395564" cy="420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0"/>
            <a:ext cx="8206680" cy="1010543"/>
          </a:xfrm>
        </p:spPr>
        <p:txBody>
          <a:bodyPr>
            <a:normAutofit/>
          </a:bodyPr>
          <a:lstStyle/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pic>
        <p:nvPicPr>
          <p:cNvPr id="12290" name="Picture 2" descr="C:\Users\Lobo\Desktop\materials\016051009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28" y="1362821"/>
            <a:ext cx="4608512" cy="459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2135902"/>
            <a:ext cx="26257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Describe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Re-define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Normalize</a:t>
            </a:r>
            <a:endParaRPr lang="zh-CN" alt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67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02312E-6 L -0.18142 2.0231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09643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Myriad Pro" pitchFamily="34" charset="0"/>
              </a:rPr>
              <a:t>Partial Functional Dependency</a:t>
            </a:r>
          </a:p>
          <a:p>
            <a:endParaRPr lang="en-US" altLang="zh-CN" sz="2400" dirty="0">
              <a:latin typeface="Myriad Pro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>
                <a:latin typeface="Myriad Pro" pitchFamily="34" charset="0"/>
              </a:rPr>
              <a:t>Attribute sets A &amp; B.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>
                <a:latin typeface="Myriad Pro" pitchFamily="34" charset="0"/>
              </a:rPr>
              <a:t>A-&gt;B.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>
                <a:latin typeface="Myriad Pro" pitchFamily="34" charset="0"/>
              </a:rPr>
              <a:t>A subset of A can determine B.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221088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Myriad Pro" pitchFamily="34" charset="0"/>
              </a:rPr>
              <a:t>Transitive Functional Dependency</a:t>
            </a:r>
          </a:p>
          <a:p>
            <a:endParaRPr lang="en-US" altLang="zh-CN" sz="2400" dirty="0" smtClean="0">
              <a:latin typeface="Myriad Pro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200" dirty="0" smtClean="0">
                <a:latin typeface="Myriad Pro" pitchFamily="34" charset="0"/>
              </a:rPr>
              <a:t>A </a:t>
            </a:r>
            <a:r>
              <a:rPr lang="en-US" altLang="zh-CN" sz="2200" dirty="0">
                <a:latin typeface="Myriad Pro" pitchFamily="34" charset="0"/>
              </a:rPr>
              <a:t>→ B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200" dirty="0">
                <a:latin typeface="Myriad Pro" pitchFamily="34" charset="0"/>
              </a:rPr>
              <a:t>It is not the case that B → A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200" dirty="0">
                <a:latin typeface="Myriad Pro" pitchFamily="34" charset="0"/>
              </a:rPr>
              <a:t>B → </a:t>
            </a:r>
            <a:r>
              <a:rPr lang="en-US" altLang="zh-CN" sz="2200" dirty="0" smtClean="0">
                <a:latin typeface="Myriad Pro" pitchFamily="34" charset="0"/>
              </a:rPr>
              <a:t>C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74591"/>
              </p:ext>
            </p:extLst>
          </p:nvPr>
        </p:nvGraphicFramePr>
        <p:xfrm>
          <a:off x="290996" y="3103068"/>
          <a:ext cx="8706024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30"/>
                <a:gridCol w="887433"/>
                <a:gridCol w="1667762"/>
                <a:gridCol w="948635"/>
                <a:gridCol w="1346449"/>
                <a:gridCol w="1193444"/>
                <a:gridCol w="1820771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框架 4"/>
          <p:cNvSpPr/>
          <p:nvPr/>
        </p:nvSpPr>
        <p:spPr>
          <a:xfrm>
            <a:off x="251520" y="3081288"/>
            <a:ext cx="3421076" cy="792088"/>
          </a:xfrm>
          <a:prstGeom prst="frame">
            <a:avLst>
              <a:gd name="adj1" fmla="val 11865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24370"/>
              </p:ext>
            </p:extLst>
          </p:nvPr>
        </p:nvGraphicFramePr>
        <p:xfrm>
          <a:off x="290996" y="1061216"/>
          <a:ext cx="870602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30"/>
                <a:gridCol w="847186"/>
                <a:gridCol w="1152128"/>
                <a:gridCol w="792088"/>
                <a:gridCol w="1152128"/>
                <a:gridCol w="1584176"/>
                <a:gridCol w="2336788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框架 5"/>
          <p:cNvSpPr/>
          <p:nvPr/>
        </p:nvSpPr>
        <p:spPr>
          <a:xfrm>
            <a:off x="2984964" y="1052736"/>
            <a:ext cx="2160240" cy="792088"/>
          </a:xfrm>
          <a:prstGeom prst="frame">
            <a:avLst>
              <a:gd name="adj1" fmla="val 11865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95679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9752" y="1556791"/>
            <a:ext cx="44644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Myriad Pro" pitchFamily="34" charset="0"/>
              </a:rPr>
              <a:t>How to evaluate a database?</a:t>
            </a:r>
          </a:p>
          <a:p>
            <a:pPr algn="ctr"/>
            <a:endParaRPr lang="en-US" altLang="zh-CN" sz="3200" dirty="0" smtClean="0">
              <a:latin typeface="Myriad Pro" pitchFamily="34" charset="0"/>
            </a:endParaRPr>
          </a:p>
          <a:p>
            <a:pPr algn="ctr"/>
            <a:endParaRPr lang="en-US" altLang="zh-CN" sz="3200" dirty="0">
              <a:latin typeface="Myriad Pro" pitchFamily="34" charset="0"/>
            </a:endParaRPr>
          </a:p>
          <a:p>
            <a:pPr algn="ctr"/>
            <a:r>
              <a:rPr lang="en-US" altLang="zh-CN" sz="5400" b="1" dirty="0" smtClean="0">
                <a:latin typeface="Myriad Pro" pitchFamily="34" charset="0"/>
              </a:rPr>
              <a:t>Normal Form</a:t>
            </a:r>
            <a:endParaRPr lang="zh-CN" altLang="en-US" sz="5400" b="1" dirty="0">
              <a:latin typeface="Myriad Pro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3473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32" y="2348880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Definition</a:t>
            </a:r>
            <a:r>
              <a:rPr lang="zh-CN" altLang="en-US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：</a:t>
            </a:r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r>
              <a:rPr lang="en-US" altLang="zh-CN" sz="4000" dirty="0">
                <a:latin typeface="Myriad Pro" pitchFamily="34" charset="0"/>
              </a:rPr>
              <a:t>T</a:t>
            </a:r>
            <a:r>
              <a:rPr lang="en-US" altLang="zh-CN" sz="4000" dirty="0" smtClean="0">
                <a:latin typeface="Myriad Pro" pitchFamily="34" charset="0"/>
              </a:rPr>
              <a:t>he </a:t>
            </a:r>
            <a:r>
              <a:rPr lang="en-US" altLang="zh-CN" sz="4000" dirty="0">
                <a:latin typeface="Myriad Pro" pitchFamily="34" charset="0"/>
              </a:rPr>
              <a:t>domains of all attributes of it are atomic </a:t>
            </a:r>
            <a:r>
              <a:rPr lang="en-US" altLang="zh-CN" sz="4000" dirty="0" smtClean="0">
                <a:latin typeface="Myriad Pro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134" y="1196882"/>
            <a:ext cx="637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Myriad Pro" pitchFamily="34" charset="0"/>
              </a:rPr>
              <a:t>First normal form (1NF)</a:t>
            </a:r>
            <a:endParaRPr lang="zh-CN" altLang="zh-CN" sz="4000" dirty="0" smtClean="0">
              <a:latin typeface="Myriad Pro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388799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035" y="2348880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Definition</a:t>
            </a:r>
            <a:r>
              <a:rPr lang="zh-CN" altLang="en-US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：</a:t>
            </a:r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Myriad Pro" pitchFamily="34" charset="0"/>
              </a:rPr>
              <a:t>I</a:t>
            </a:r>
            <a:r>
              <a:rPr lang="en-US" altLang="zh-CN" sz="4000" dirty="0" smtClean="0">
                <a:latin typeface="Myriad Pro" pitchFamily="34" charset="0"/>
              </a:rPr>
              <a:t>t </a:t>
            </a:r>
            <a:r>
              <a:rPr lang="en-US" altLang="zh-CN" sz="4000" dirty="0">
                <a:latin typeface="Myriad Pro" pitchFamily="34" charset="0"/>
              </a:rPr>
              <a:t>is in </a:t>
            </a:r>
            <a:r>
              <a:rPr lang="en-US" altLang="zh-CN" sz="4000" dirty="0" smtClean="0">
                <a:latin typeface="Myriad Pro" pitchFamily="34" charset="0"/>
              </a:rPr>
              <a:t>1NF.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Myriad Pro" pitchFamily="34" charset="0"/>
              </a:rPr>
              <a:t>No</a:t>
            </a:r>
            <a:r>
              <a:rPr lang="en-US" altLang="zh-CN" sz="4000" i="1" dirty="0" smtClean="0">
                <a:latin typeface="Myriad Pro" pitchFamily="34" charset="0"/>
              </a:rPr>
              <a:t> partial </a:t>
            </a:r>
            <a:r>
              <a:rPr lang="en-US" altLang="zh-CN" sz="4000" i="1" dirty="0">
                <a:latin typeface="Myriad Pro" pitchFamily="34" charset="0"/>
              </a:rPr>
              <a:t>functional </a:t>
            </a:r>
            <a:r>
              <a:rPr lang="en-US" altLang="zh-CN" sz="4000" i="1" dirty="0" smtClean="0">
                <a:latin typeface="Myriad Pro" pitchFamily="34" charset="0"/>
              </a:rPr>
              <a:t>dependency</a:t>
            </a:r>
            <a:r>
              <a:rPr lang="en-US" altLang="zh-CN" sz="4000" dirty="0" smtClean="0">
                <a:latin typeface="Myriad Pro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25209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Myriad Pro" pitchFamily="34" charset="0"/>
              </a:rPr>
              <a:t>Second</a:t>
            </a:r>
            <a:r>
              <a:rPr lang="en-US" altLang="zh-CN" sz="4000" dirty="0" smtClean="0">
                <a:latin typeface="Myriad Pro" pitchFamily="34" charset="0"/>
              </a:rPr>
              <a:t> normal form (2NF)</a:t>
            </a:r>
            <a:endParaRPr lang="zh-CN" altLang="zh-CN" sz="4000" dirty="0" smtClean="0">
              <a:latin typeface="Myriad Pro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463123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65015"/>
              </p:ext>
            </p:extLst>
          </p:nvPr>
        </p:nvGraphicFramePr>
        <p:xfrm>
          <a:off x="179512" y="1772816"/>
          <a:ext cx="8706024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30"/>
                <a:gridCol w="887433"/>
                <a:gridCol w="1667762"/>
                <a:gridCol w="948635"/>
                <a:gridCol w="1346449"/>
                <a:gridCol w="1193444"/>
                <a:gridCol w="1820771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119198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1611"/>
              </p:ext>
            </p:extLst>
          </p:nvPr>
        </p:nvGraphicFramePr>
        <p:xfrm>
          <a:off x="2166881" y="1484784"/>
          <a:ext cx="6977119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5"/>
                <a:gridCol w="1086340"/>
                <a:gridCol w="983249"/>
                <a:gridCol w="1217670"/>
                <a:gridCol w="1079299"/>
                <a:gridCol w="1646626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22029"/>
              </p:ext>
            </p:extLst>
          </p:nvPr>
        </p:nvGraphicFramePr>
        <p:xfrm>
          <a:off x="-7463" y="2276872"/>
          <a:ext cx="2096177" cy="358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26"/>
                <a:gridCol w="1377051"/>
              </a:tblGrid>
              <a:tr h="4520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name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Chen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Yue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Xu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Chi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56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Zhang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Zheshen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Dai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Myriad Pro" pitchFamily="34" charset="0"/>
                        </a:rPr>
                        <a:t>Yibo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65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Peng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Qijia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66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Yang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Huiqiao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69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Vaina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44273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20486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Definition</a:t>
            </a:r>
            <a:r>
              <a:rPr lang="zh-CN" altLang="en-US" sz="4000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</a:rPr>
              <a:t>：</a:t>
            </a:r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endParaRPr lang="en-US" altLang="zh-CN" sz="4000" dirty="0" smtClean="0">
              <a:solidFill>
                <a:schemeClr val="accent4">
                  <a:lumMod val="75000"/>
                </a:schemeClr>
              </a:solidFill>
              <a:latin typeface="Myriad Pro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 smtClean="0">
                <a:latin typeface="Myriad Pro" pitchFamily="34" charset="0"/>
              </a:rPr>
              <a:t>It is </a:t>
            </a:r>
            <a:r>
              <a:rPr lang="en-US" altLang="zh-CN" sz="4000" dirty="0">
                <a:latin typeface="Myriad Pro" pitchFamily="34" charset="0"/>
              </a:rPr>
              <a:t>in </a:t>
            </a:r>
            <a:r>
              <a:rPr lang="en-US" altLang="zh-CN" sz="4000" dirty="0" smtClean="0">
                <a:latin typeface="Myriad Pro" pitchFamily="34" charset="0"/>
              </a:rPr>
              <a:t>2NF.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4000" dirty="0">
                <a:latin typeface="Myriad Pro" pitchFamily="34" charset="0"/>
              </a:rPr>
              <a:t>N</a:t>
            </a:r>
            <a:r>
              <a:rPr lang="en-US" altLang="zh-CN" sz="4000" dirty="0" smtClean="0">
                <a:latin typeface="Myriad Pro" pitchFamily="34" charset="0"/>
              </a:rPr>
              <a:t>o </a:t>
            </a:r>
            <a:r>
              <a:rPr lang="en-US" altLang="zh-CN" sz="4000" i="1" dirty="0">
                <a:latin typeface="Myriad Pro" pitchFamily="34" charset="0"/>
              </a:rPr>
              <a:t>transitive functional dependencies</a:t>
            </a:r>
            <a:r>
              <a:rPr lang="en-US" altLang="zh-CN" sz="4000" dirty="0">
                <a:latin typeface="Myriad Pro" pitchFamily="34" charset="0"/>
              </a:rPr>
              <a:t> </a:t>
            </a:r>
            <a:r>
              <a:rPr lang="en-US" altLang="zh-CN" sz="4000" dirty="0" smtClean="0">
                <a:latin typeface="Myriad Pro" pitchFamily="34" charset="0"/>
              </a:rPr>
              <a:t> between  non-key </a:t>
            </a:r>
            <a:r>
              <a:rPr lang="en-US" altLang="zh-CN" sz="4000" dirty="0">
                <a:latin typeface="Myriad Pro" pitchFamily="34" charset="0"/>
              </a:rPr>
              <a:t>attributes</a:t>
            </a:r>
            <a:r>
              <a:rPr lang="en-US" altLang="zh-CN" sz="4000" dirty="0" smtClean="0">
                <a:latin typeface="Myriad Pro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720" y="123582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Myriad Pro" pitchFamily="34" charset="0"/>
              </a:rPr>
              <a:t>Third normal form (3NF)</a:t>
            </a:r>
            <a:endParaRPr lang="zh-CN" altLang="zh-CN" sz="4000" dirty="0" smtClean="0">
              <a:latin typeface="Myriad Pro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90201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2321"/>
              </p:ext>
            </p:extLst>
          </p:nvPr>
        </p:nvGraphicFramePr>
        <p:xfrm>
          <a:off x="1259632" y="1556792"/>
          <a:ext cx="6977119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5"/>
                <a:gridCol w="1086340"/>
                <a:gridCol w="983249"/>
                <a:gridCol w="1217670"/>
                <a:gridCol w="1079299"/>
                <a:gridCol w="1646626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741333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4888"/>
              </p:ext>
            </p:extLst>
          </p:nvPr>
        </p:nvGraphicFramePr>
        <p:xfrm>
          <a:off x="3027726" y="1412887"/>
          <a:ext cx="599387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5"/>
                <a:gridCol w="1086340"/>
                <a:gridCol w="1217670"/>
                <a:gridCol w="1079299"/>
                <a:gridCol w="1646626"/>
              </a:tblGrid>
              <a:tr h="54234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entity_guid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owner_guid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title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description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My First Blog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This is my first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blog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  <a:p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84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endParaRPr lang="en-US" altLang="zh-CN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UAM </a:t>
                      </a:r>
                      <a:r>
                        <a:rPr lang="en-US" altLang="zh-CN" dirty="0" err="1" smtClean="0">
                          <a:latin typeface="Myriad Pro" pitchFamily="34" charset="0"/>
                        </a:rPr>
                        <a:t>Proposal.docx</a:t>
                      </a:r>
                      <a:r>
                        <a:rPr lang="en-US" altLang="zh-CN" dirty="0" smtClean="0">
                          <a:latin typeface="Myriad Pro" pitchFamily="34" charset="0"/>
                        </a:rPr>
                        <a:t>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88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61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Nice Day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Myriad Pro" pitchFamily="34" charset="0"/>
                        </a:rPr>
                        <a:t>&lt;p&gt; I’m feeling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good! &lt;/p&gt;</a:t>
                      </a:r>
                      <a:endParaRPr lang="zh-CN" altLang="en-US" dirty="0" smtClean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54234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90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52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Greeting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&lt;p&gt; Nice to meet</a:t>
                      </a:r>
                      <a:r>
                        <a:rPr lang="en-US" altLang="zh-CN" baseline="0" dirty="0" smtClean="0">
                          <a:latin typeface="Myriad Pro" pitchFamily="34" charset="0"/>
                        </a:rPr>
                        <a:t> you! &lt;/p&gt;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33032"/>
              </p:ext>
            </p:extLst>
          </p:nvPr>
        </p:nvGraphicFramePr>
        <p:xfrm>
          <a:off x="107504" y="1412776"/>
          <a:ext cx="241748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36"/>
                <a:gridCol w="1422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plugin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widget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thewire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question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answer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page_top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14688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448" y="242088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Myriad Pro" pitchFamily="34" charset="0"/>
              </a:rPr>
              <a:t>Boyce-</a:t>
            </a:r>
            <a:r>
              <a:rPr lang="en-US" altLang="zh-CN" sz="2400" dirty="0" err="1">
                <a:latin typeface="Myriad Pro" pitchFamily="34" charset="0"/>
              </a:rPr>
              <a:t>Codd</a:t>
            </a:r>
            <a:r>
              <a:rPr lang="en-US" altLang="zh-CN" sz="2400" dirty="0">
                <a:latin typeface="Myriad Pro" pitchFamily="34" charset="0"/>
              </a:rPr>
              <a:t> normal form (BCNF</a:t>
            </a:r>
            <a:r>
              <a:rPr lang="en-US" altLang="zh-CN" sz="2400" dirty="0" smtClean="0">
                <a:latin typeface="Myriad Pro" pitchFamily="34" charset="0"/>
              </a:rPr>
              <a:t>)(1974)</a:t>
            </a:r>
            <a:endParaRPr lang="en-US" altLang="zh-CN" sz="2400" dirty="0">
              <a:latin typeface="Myriad Pro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Myriad Pro" pitchFamily="34" charset="0"/>
              </a:rPr>
              <a:t>Forth </a:t>
            </a:r>
            <a:r>
              <a:rPr lang="en-US" altLang="zh-CN" sz="2400" dirty="0">
                <a:latin typeface="Myriad Pro" pitchFamily="34" charset="0"/>
              </a:rPr>
              <a:t>normal form (4NF</a:t>
            </a:r>
            <a:r>
              <a:rPr lang="en-US" altLang="zh-CN" sz="2400" dirty="0" smtClean="0">
                <a:latin typeface="Myriad Pro" pitchFamily="34" charset="0"/>
              </a:rPr>
              <a:t>)(1977)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Myriad Pro" pitchFamily="34" charset="0"/>
              </a:rPr>
              <a:t>Fifth normal form (5NF) (1979</a:t>
            </a:r>
            <a:r>
              <a:rPr lang="en-US" altLang="zh-CN" sz="2400" dirty="0" smtClean="0">
                <a:latin typeface="Myriad Pro" pitchFamily="34" charset="0"/>
              </a:rPr>
              <a:t>)</a:t>
            </a:r>
            <a:endParaRPr lang="en-US" altLang="zh-CN" sz="2400" dirty="0">
              <a:latin typeface="Myriad Pro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Myriad Pro" pitchFamily="34" charset="0"/>
              </a:rPr>
              <a:t>Domain/key normal form (DKNF) (1981</a:t>
            </a:r>
            <a:r>
              <a:rPr lang="en-US" altLang="zh-CN" sz="2400" dirty="0" smtClean="0">
                <a:latin typeface="Myriad Pro" pitchFamily="34" charset="0"/>
              </a:rPr>
              <a:t>)</a:t>
            </a:r>
            <a:endParaRPr lang="en-US" altLang="zh-CN" sz="2400" dirty="0">
              <a:latin typeface="Myriad Pro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Myriad Pro" pitchFamily="34" charset="0"/>
              </a:rPr>
              <a:t>Sixth normal form (6NF) </a:t>
            </a:r>
            <a:r>
              <a:rPr lang="en-US" altLang="zh-CN" sz="2400" dirty="0" smtClean="0">
                <a:latin typeface="Myriad Pro" pitchFamily="34" charset="0"/>
              </a:rPr>
              <a:t>(2002)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533" y="126876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Myriad Pro" pitchFamily="34" charset="0"/>
              </a:rPr>
              <a:t>Other normal forms</a:t>
            </a:r>
            <a:endParaRPr lang="zh-CN" altLang="zh-CN" sz="3200" dirty="0" smtClean="0">
              <a:latin typeface="Myriad Pro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2493" y="4941168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yriad Pro" pitchFamily="34" charset="0"/>
              </a:rPr>
              <a:t>5NF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</a:rPr>
              <a:t>4NF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</a:rPr>
              <a:t>BCNF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</a:rPr>
              <a:t>3NF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</a:rPr>
              <a:t>2NF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000000"/>
                </a:solidFill>
                <a:latin typeface="Myriad Pro" pitchFamily="34" charset="0"/>
              </a:rPr>
              <a:t>1NF</a:t>
            </a:r>
            <a:endParaRPr lang="zh-CN" altLang="en-US" sz="2400" dirty="0">
              <a:latin typeface="Myriad Pro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794742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bo\Desktop\materials\016051009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2"/>
          <a:stretch/>
        </p:blipFill>
        <p:spPr bwMode="auto">
          <a:xfrm>
            <a:off x="1475656" y="1745958"/>
            <a:ext cx="4146705" cy="39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9186" y="2257865"/>
            <a:ext cx="26257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Describe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Re-define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Operate</a:t>
            </a:r>
          </a:p>
          <a:p>
            <a:r>
              <a:rPr lang="en-US" altLang="zh-CN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Normalize</a:t>
            </a:r>
            <a:endParaRPr lang="zh-CN" alt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12290" name="Picture 2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07504" y="1837243"/>
            <a:ext cx="4073733" cy="38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09186" y="2237406"/>
            <a:ext cx="3443635" cy="830997"/>
          </a:xfrm>
          <a:prstGeom prst="rect">
            <a:avLst/>
          </a:prstGeom>
          <a:solidFill>
            <a:srgbClr val="FFFCD1"/>
          </a:solidFill>
        </p:spPr>
        <p:txBody>
          <a:bodyPr wrap="none" rtlCol="0">
            <a:spAutoFit/>
          </a:bodyPr>
          <a:lstStyle/>
          <a:p>
            <a:r>
              <a:rPr lang="en-US" altLang="zh-CN" sz="4800" b="1" spc="-15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Terminology</a:t>
            </a:r>
            <a:endParaRPr lang="zh-CN" altLang="en-US" sz="48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12136"/>
              </p:ext>
            </p:extLst>
          </p:nvPr>
        </p:nvGraphicFramePr>
        <p:xfrm>
          <a:off x="1475656" y="2439392"/>
          <a:ext cx="2903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67"/>
                <a:gridCol w="994536"/>
                <a:gridCol w="1422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id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plugin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widget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thewire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question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answer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page_top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Myriad Pro" pitchFamily="34" charset="0"/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475656" y="1270656"/>
            <a:ext cx="4159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b="1" dirty="0" err="1" smtClean="0">
                <a:latin typeface="Myriad Pro" pitchFamily="34" charset="0"/>
              </a:rPr>
              <a:t>elgg_entity_subtypes</a:t>
            </a:r>
            <a:endParaRPr kumimoji="1" lang="zh-CN" altLang="en-US" sz="3200" b="1" dirty="0">
              <a:latin typeface="Myriad Pro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53309"/>
              </p:ext>
            </p:extLst>
          </p:nvPr>
        </p:nvGraphicFramePr>
        <p:xfrm>
          <a:off x="5436096" y="2428103"/>
          <a:ext cx="241748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36"/>
                <a:gridCol w="1422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Myriad Pro" pitchFamily="34" charset="0"/>
                        </a:rPr>
                        <a:t>type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  <a:latin typeface="Myriad Pro" pitchFamily="34" charset="0"/>
                        </a:rPr>
                        <a:t>subtype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file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plugin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widget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blog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thewire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question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answer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yriad Pro" pitchFamily="34" charset="0"/>
                        </a:rPr>
                        <a:t>page_top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object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yriad Pro" pitchFamily="34" charset="0"/>
                        </a:rPr>
                        <a:t>messages</a:t>
                      </a:r>
                      <a:endParaRPr lang="zh-CN" altLang="en-US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55431"/>
            <a:ext cx="314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yriad Pro" pitchFamily="34" charset="0"/>
              </a:rPr>
              <a:t>In </a:t>
            </a:r>
            <a:r>
              <a:rPr lang="en-US" altLang="zh-CN" sz="2400" dirty="0" err="1" smtClean="0">
                <a:latin typeface="Myriad Pro" pitchFamily="34" charset="0"/>
              </a:rPr>
              <a:t>elgg</a:t>
            </a:r>
            <a:endParaRPr lang="zh-CN" altLang="en-US" sz="2400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8554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yriad Pro" pitchFamily="34" charset="0"/>
              </a:rPr>
              <a:t>Created by us</a:t>
            </a:r>
            <a:endParaRPr lang="zh-CN" altLang="en-US" sz="2400" dirty="0"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615558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Myriad Pro" pitchFamily="34" charset="0"/>
              </a:rPr>
              <a:t>Not in 3NF</a:t>
            </a:r>
            <a:endParaRPr lang="zh-CN" altLang="en-US" sz="2800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latin typeface="Myriad Pro"/>
                <a:cs typeface="Myriad Pro"/>
              </a:rPr>
              <a:t>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ormal Form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99744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latin typeface="Myriad Pro" pitchFamily="34" charset="0"/>
              </a:rPr>
              <a:t>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5856" y="3573016"/>
            <a:ext cx="371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Papers and books and Wikipedia here</a:t>
            </a:r>
          </a:p>
        </p:txBody>
      </p:sp>
    </p:spTree>
    <p:extLst>
      <p:ext uri="{BB962C8B-B14F-4D97-AF65-F5344CB8AC3E}">
        <p14:creationId xmlns:p14="http://schemas.microsoft.com/office/powerpoint/2010/main" val="3245373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0728" y="2182212"/>
            <a:ext cx="7380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Myriad Pro" pitchFamily="34" charset="0"/>
              </a:rPr>
              <a:t>Dr. Benjamin Koo</a:t>
            </a:r>
          </a:p>
          <a:p>
            <a:pPr algn="ctr"/>
            <a:r>
              <a:rPr lang="en-US" altLang="zh-CN" sz="4800" dirty="0" smtClean="0">
                <a:latin typeface="Myriad Pro" pitchFamily="34" charset="0"/>
              </a:rPr>
              <a:t>Yang </a:t>
            </a:r>
            <a:r>
              <a:rPr lang="en-US" altLang="zh-CN" sz="4800" dirty="0" err="1" smtClean="0">
                <a:latin typeface="Myriad Pro" pitchFamily="34" charset="0"/>
              </a:rPr>
              <a:t>Liqian</a:t>
            </a:r>
            <a:endParaRPr lang="en-US" altLang="zh-CN" sz="4800" dirty="0" smtClean="0">
              <a:latin typeface="Myriad Pro" pitchFamily="34" charset="0"/>
            </a:endParaRPr>
          </a:p>
          <a:p>
            <a:pPr algn="ctr"/>
            <a:r>
              <a:rPr lang="en-US" altLang="zh-CN" sz="4800" dirty="0" smtClean="0">
                <a:latin typeface="Myriad Pro" pitchFamily="34" charset="0"/>
              </a:rPr>
              <a:t>Liu </a:t>
            </a:r>
            <a:r>
              <a:rPr lang="en-US" altLang="zh-CN" sz="4800" dirty="0" err="1" smtClean="0">
                <a:latin typeface="Myriad Pro" pitchFamily="34" charset="0"/>
              </a:rPr>
              <a:t>Yifan</a:t>
            </a:r>
            <a:endParaRPr lang="en-US" altLang="zh-CN" sz="4800" dirty="0" smtClean="0">
              <a:latin typeface="Myriad Pro" pitchFamily="34" charset="0"/>
            </a:endParaRPr>
          </a:p>
          <a:p>
            <a:pPr algn="ctr"/>
            <a:r>
              <a:rPr lang="en-US" altLang="zh-CN" sz="4800" dirty="0" smtClean="0">
                <a:latin typeface="Myriad Pro" pitchFamily="34" charset="0"/>
              </a:rPr>
              <a:t>Pan Tao</a:t>
            </a:r>
            <a:endParaRPr lang="en-US" altLang="zh-CN" sz="4800" dirty="0" smtClean="0">
              <a:latin typeface="Myriad Pro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latin typeface="Myriad Pro" pitchFamily="34" charset="0"/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621411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67544" y="0"/>
            <a:ext cx="820668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 smtClean="0">
                <a:latin typeface="Myriad Pro"/>
                <a:cs typeface="Myriad Pro"/>
              </a:rPr>
              <a:t>Relation</a:t>
            </a:r>
            <a:r>
              <a:rPr kumimoji="1" lang="en-US" altLang="zh-CN" sz="4800" b="1" dirty="0" smtClean="0">
                <a:latin typeface="Myriad Pro"/>
                <a:cs typeface="Myriad Pro"/>
              </a:rPr>
              <a:t>al Model</a:t>
            </a:r>
            <a:endParaRPr kumimoji="1" lang="zh-CN" altLang="en-US" sz="4800" b="1" dirty="0">
              <a:latin typeface="Myriad Pro"/>
              <a:cs typeface="Myriad Pro"/>
            </a:endParaRPr>
          </a:p>
        </p:txBody>
      </p:sp>
      <p:pic>
        <p:nvPicPr>
          <p:cNvPr id="5" name="Picture 3" descr="C:\Users\Lobo\Desktop\materials\016051009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2"/>
          <a:stretch/>
        </p:blipFill>
        <p:spPr bwMode="auto">
          <a:xfrm>
            <a:off x="1475656" y="1745958"/>
            <a:ext cx="4146705" cy="39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obo\Desktop\materials\2008314201215477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07504" y="1837243"/>
            <a:ext cx="4073733" cy="38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176948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Thank 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683213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1610"/>
          <a:stretch/>
        </p:blipFill>
        <p:spPr>
          <a:xfrm>
            <a:off x="944631" y="1643050"/>
            <a:ext cx="7111860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31791" y="6210039"/>
            <a:ext cx="422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Relation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1357298"/>
            <a:ext cx="7858180" cy="4857784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2194" t="568" r="1220" b="765"/>
          <a:stretch/>
        </p:blipFill>
        <p:spPr>
          <a:xfrm>
            <a:off x="957874" y="1562100"/>
            <a:ext cx="6981440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42168" y="6184475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Myriad Pro" pitchFamily="34" charset="0"/>
              </a:rPr>
              <a:t>Attribute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75856" y="1308366"/>
            <a:ext cx="1785950" cy="4736568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16909 0.00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3" cstate="print"/>
          <a:srcRect l="1384"/>
          <a:stretch/>
        </p:blipFill>
        <p:spPr>
          <a:xfrm>
            <a:off x="1028700" y="1714488"/>
            <a:ext cx="7128189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71139" y="609329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atin typeface="Myriad Pro" pitchFamily="34" charset="0"/>
              </a:rPr>
              <a:t>Tuple</a:t>
            </a:r>
            <a:endParaRPr lang="zh-CN" altLang="en-US" sz="3600" dirty="0">
              <a:latin typeface="Myriad Pro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2071678"/>
            <a:ext cx="7858180" cy="571504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0618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6181 L 2.5E-6 0.1351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搜狗浏览器截图.jpg"/>
          <p:cNvPicPr>
            <a:picLocks noChangeAspect="1"/>
          </p:cNvPicPr>
          <p:nvPr/>
        </p:nvPicPr>
        <p:blipFill rotWithShape="1">
          <a:blip r:embed="rId2" cstate="print"/>
          <a:srcRect l="2471"/>
          <a:stretch/>
        </p:blipFill>
        <p:spPr>
          <a:xfrm>
            <a:off x="1107257" y="1714488"/>
            <a:ext cx="7049632" cy="428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8925" y="6000768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Myriad Pro" pitchFamily="34" charset="0"/>
              </a:rPr>
              <a:t>Domain</a:t>
            </a:r>
            <a:endParaRPr lang="zh-CN" altLang="en-US" sz="4000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2946" y="110802"/>
            <a:ext cx="365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Myriad Pro" pitchFamily="34" charset="0"/>
              </a:rPr>
              <a:t>Terminology</a:t>
            </a:r>
            <a:endParaRPr lang="zh-CN" altLang="en-US" sz="4800" b="1" dirty="0">
              <a:latin typeface="Myriad Pro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19872" y="2060848"/>
            <a:ext cx="1785950" cy="599710"/>
          </a:xfrm>
          <a:prstGeom prst="roundRect">
            <a:avLst>
              <a:gd name="adj" fmla="val 7863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yriad Pro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16909 0.00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LoBo-mathematical operations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1367</Words>
  <Application>Microsoft Office PowerPoint</Application>
  <PresentationFormat>全屏显示(4:3)</PresentationFormat>
  <Paragraphs>649</Paragraphs>
  <Slides>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LoBo-mathematical operations</vt:lpstr>
      <vt:lpstr>Equation</vt:lpstr>
      <vt:lpstr>Welcome</vt:lpstr>
      <vt:lpstr>Market Value</vt:lpstr>
      <vt:lpstr>Market Value</vt:lpstr>
      <vt:lpstr>Relational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Lobo</dc:creator>
  <cp:lastModifiedBy>Lobo</cp:lastModifiedBy>
  <cp:revision>212</cp:revision>
  <dcterms:created xsi:type="dcterms:W3CDTF">2012-09-24T17:28:53Z</dcterms:created>
  <dcterms:modified xsi:type="dcterms:W3CDTF">2012-09-27T13:13:34Z</dcterms:modified>
</cp:coreProperties>
</file>