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7" r:id="rId2"/>
    <p:sldId id="258" r:id="rId3"/>
    <p:sldId id="259" r:id="rId4"/>
    <p:sldId id="260" r:id="rId5"/>
    <p:sldId id="261" r:id="rId6"/>
    <p:sldId id="286" r:id="rId7"/>
    <p:sldId id="282" r:id="rId8"/>
    <p:sldId id="265" r:id="rId9"/>
    <p:sldId id="283" r:id="rId10"/>
    <p:sldId id="285" r:id="rId11"/>
    <p:sldId id="284" r:id="rId12"/>
    <p:sldId id="267" r:id="rId13"/>
    <p:sldId id="266" r:id="rId14"/>
    <p:sldId id="269" r:id="rId15"/>
    <p:sldId id="268" r:id="rId16"/>
    <p:sldId id="272" r:id="rId17"/>
    <p:sldId id="271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4660"/>
  </p:normalViewPr>
  <p:slideViewPr>
    <p:cSldViewPr>
      <p:cViewPr>
        <p:scale>
          <a:sx n="70" d="100"/>
          <a:sy n="70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DBFD8-7059-4DB4-A6E7-5349FF3CA56D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05F4F-C0EC-4EDE-96DC-F510CC2DE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573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codeschool.com/courses/try-git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2.wdp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microsoft.com/office/2007/relationships/hdphoto" Target="../media/hdphoto3.wdp"/><Relationship Id="rId4" Type="http://schemas.openxmlformats.org/officeDocument/2006/relationships/image" Target="../media/image18.png"/><Relationship Id="rId9" Type="http://schemas.microsoft.com/office/2007/relationships/hdphoto" Target="../media/hdphoto4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236296" y="6021288"/>
            <a:ext cx="1907704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5445224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@</a:t>
            </a:r>
            <a:r>
              <a:rPr lang="en-US" altLang="zh-CN" sz="2800" b="1" dirty="0" err="1" smtClean="0"/>
              <a:t>pantaovay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@We Are SA!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7757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Google 云端硬盘\学习\大三上\Database\We Are SA!\GitHub\Pictures\github-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81" y="836712"/>
            <a:ext cx="8791239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123728" y="5373216"/>
            <a:ext cx="136815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23728" y="53639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Core Team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5652120" y="6021288"/>
            <a:ext cx="3346814" cy="707886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lvl="0"/>
            <a:r>
              <a:rPr lang="en-US" altLang="zh-CN" sz="4000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-- </a:t>
            </a:r>
            <a:r>
              <a:rPr lang="en-US" altLang="zh-CN" sz="3200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From </a:t>
            </a:r>
            <a:r>
              <a:rPr lang="en-US" altLang="zh-CN" sz="3200" i="1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GotGitHub</a:t>
            </a:r>
            <a:endParaRPr lang="zh-CN" altLang="en-US" sz="3200" i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6256" y="53639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Free Coder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387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5" y="954297"/>
            <a:ext cx="5328590" cy="494940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71800" y="6021288"/>
            <a:ext cx="6228184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4000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-- </a:t>
            </a:r>
            <a:r>
              <a:rPr lang="en-US" altLang="zh-CN" sz="3200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A successful </a:t>
            </a:r>
            <a:r>
              <a:rPr lang="en-US" altLang="zh-CN" sz="3200" i="1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Git</a:t>
            </a:r>
            <a:r>
              <a:rPr lang="en-US" altLang="zh-CN" sz="3200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 branching </a:t>
            </a:r>
            <a:r>
              <a:rPr lang="en-US" altLang="zh-CN" sz="3200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model</a:t>
            </a:r>
            <a:endParaRPr lang="en-US" altLang="zh-CN" sz="3200" i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45" y="3162263"/>
            <a:ext cx="3115110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574" y="2036311"/>
            <a:ext cx="76688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 err="1" smtClean="0">
                <a:solidFill>
                  <a:schemeClr val="bg1"/>
                </a:solidFill>
              </a:rPr>
              <a:t>GitHub</a:t>
            </a:r>
            <a:endParaRPr lang="en-US" altLang="zh-CN" sz="13800" b="1" dirty="0">
              <a:solidFill>
                <a:schemeClr val="bg1"/>
              </a:solidFill>
            </a:endParaRPr>
          </a:p>
          <a:p>
            <a:r>
              <a:rPr lang="en-US" altLang="zh-CN" sz="6600" dirty="0">
                <a:solidFill>
                  <a:schemeClr val="bg1"/>
                </a:solidFill>
              </a:rPr>
              <a:t>a RIA for </a:t>
            </a:r>
            <a:r>
              <a:rPr lang="en-US" altLang="zh-CN" sz="6600" dirty="0" err="1" smtClean="0">
                <a:solidFill>
                  <a:schemeClr val="bg1"/>
                </a:solidFill>
              </a:rPr>
              <a:t>Git</a:t>
            </a:r>
            <a:endParaRPr lang="en-US" altLang="zh-CN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72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学习\大三上\数据库原理\Introduction to Git and Github\Introduction_to_Git_and_GitHub 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150" y="-166759"/>
            <a:ext cx="9588301" cy="719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7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7564" y="1209526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Facebook </a:t>
            </a:r>
            <a:r>
              <a:rPr lang="en-US" altLang="zh-CN" sz="5400" dirty="0"/>
              <a:t>for </a:t>
            </a:r>
            <a:r>
              <a:rPr lang="en-US" altLang="zh-CN" sz="5400" dirty="0" smtClean="0"/>
              <a:t>Programmers</a:t>
            </a:r>
            <a:endParaRPr lang="zh-CN" altLang="en-US" sz="5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9" r="33870" b="9223"/>
          <a:stretch/>
        </p:blipFill>
        <p:spPr>
          <a:xfrm>
            <a:off x="6228184" y="2805961"/>
            <a:ext cx="2592288" cy="32059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44" y="2896756"/>
            <a:ext cx="3024336" cy="30243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464708"/>
            <a:ext cx="3888432" cy="3888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76092" y="2896756"/>
            <a:ext cx="600164" cy="1684372"/>
          </a:xfrm>
          <a:prstGeom prst="rect">
            <a:avLst/>
          </a:prstGeom>
          <a:solidFill>
            <a:schemeClr val="tx1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2700" dirty="0" smtClean="0">
                <a:solidFill>
                  <a:schemeClr val="bg1"/>
                </a:solidFill>
              </a:rPr>
              <a:t>CODER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17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61206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Based On </a:t>
            </a:r>
            <a:r>
              <a:rPr lang="en-US" altLang="zh-CN" sz="5400" dirty="0" err="1" smtClean="0"/>
              <a:t>Git</a:t>
            </a:r>
            <a:endParaRPr lang="en-US" altLang="zh-CN" sz="5400" dirty="0"/>
          </a:p>
          <a:p>
            <a:r>
              <a:rPr lang="en-US" altLang="zh-CN" sz="9600" b="1" dirty="0" smtClean="0"/>
              <a:t>Beyond </a:t>
            </a:r>
            <a:r>
              <a:rPr lang="en-US" altLang="zh-CN" sz="9600" b="1" dirty="0" err="1" smtClean="0"/>
              <a:t>Git</a:t>
            </a:r>
            <a:endParaRPr lang="zh-CN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9784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61206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Based On </a:t>
            </a:r>
            <a:r>
              <a:rPr lang="en-US" altLang="zh-CN" sz="5400" dirty="0" err="1" smtClean="0"/>
              <a:t>Git</a:t>
            </a:r>
            <a:endParaRPr lang="en-US" altLang="zh-CN" sz="5400" dirty="0"/>
          </a:p>
          <a:p>
            <a:r>
              <a:rPr lang="en-US" altLang="zh-CN" sz="9600" b="1" dirty="0" smtClean="0"/>
              <a:t>Beyond </a:t>
            </a:r>
            <a:r>
              <a:rPr lang="en-US" altLang="zh-CN" sz="9600" b="1" dirty="0" err="1" smtClean="0"/>
              <a:t>Git</a:t>
            </a:r>
            <a:endParaRPr lang="zh-CN" altLang="en-US" sz="9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718966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Ruby on Rails/HTML5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In-browser syntax highlighted code editing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Gist: Code snippets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err="1" smtClean="0"/>
              <a:t>GitHub</a:t>
            </a:r>
            <a:r>
              <a:rPr lang="en-US" altLang="zh-CN" sz="3600" dirty="0" smtClean="0"/>
              <a:t> Pages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Speaker Deck: Presentations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Graphs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Conversations on code changes</a:t>
            </a:r>
          </a:p>
          <a:p>
            <a:pPr marL="285750" indent="-285750">
              <a:buFont typeface="Arial" pitchFamily="34" charset="0"/>
              <a:buChar char="•"/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615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61206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Based On </a:t>
            </a:r>
            <a:r>
              <a:rPr lang="en-US" altLang="zh-CN" sz="5400" dirty="0" err="1" smtClean="0"/>
              <a:t>Git</a:t>
            </a:r>
            <a:endParaRPr lang="en-US" altLang="zh-CN" sz="5400" dirty="0"/>
          </a:p>
          <a:p>
            <a:r>
              <a:rPr lang="en-US" altLang="zh-CN" sz="9600" b="1" dirty="0" smtClean="0"/>
              <a:t>Beyond </a:t>
            </a:r>
            <a:r>
              <a:rPr lang="en-US" altLang="zh-CN" sz="9600" b="1" dirty="0" err="1" smtClean="0"/>
              <a:t>Git</a:t>
            </a:r>
            <a:endParaRPr lang="zh-CN" altLang="en-US" sz="9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718966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Ruby on Rails/HTML5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In-browser syntax highlighted code editing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Gist: Code snippets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err="1" smtClean="0"/>
              <a:t>GitHub</a:t>
            </a:r>
            <a:r>
              <a:rPr lang="en-US" altLang="zh-CN" sz="3600" dirty="0" smtClean="0"/>
              <a:t> Pages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Speaker Deck: Presentations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Graphs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Conversations on code changes</a:t>
            </a:r>
          </a:p>
          <a:p>
            <a:pPr marL="285750" indent="-285750">
              <a:buFont typeface="Arial" pitchFamily="34" charset="0"/>
              <a:buChar char="•"/>
            </a:pPr>
            <a:endParaRPr lang="zh-CN" altLang="en-US" sz="3600" dirty="0"/>
          </a:p>
        </p:txBody>
      </p:sp>
      <p:sp>
        <p:nvSpPr>
          <p:cNvPr id="4" name="同心圆 3"/>
          <p:cNvSpPr/>
          <p:nvPr/>
        </p:nvSpPr>
        <p:spPr>
          <a:xfrm>
            <a:off x="683568" y="5373216"/>
            <a:ext cx="1512168" cy="864096"/>
          </a:xfrm>
          <a:prstGeom prst="donut">
            <a:avLst>
              <a:gd name="adj" fmla="val 74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0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943" y="-747464"/>
            <a:ext cx="5507569" cy="4131161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2008" y="3212976"/>
            <a:ext cx="8028384" cy="4247317"/>
            <a:chOff x="1115616" y="2564904"/>
            <a:chExt cx="8028384" cy="4247317"/>
          </a:xfrm>
        </p:grpSpPr>
        <p:sp>
          <p:nvSpPr>
            <p:cNvPr id="3" name="TextBox 2"/>
            <p:cNvSpPr txBox="1"/>
            <p:nvPr/>
          </p:nvSpPr>
          <p:spPr>
            <a:xfrm>
              <a:off x="2483768" y="3429000"/>
              <a:ext cx="6660232" cy="278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500" b="1" dirty="0" err="1" smtClean="0"/>
                <a:t>oyhouse</a:t>
              </a:r>
              <a:endParaRPr lang="en-US" altLang="zh-CN" sz="11500" b="1" dirty="0" smtClean="0"/>
            </a:p>
            <a:p>
              <a:r>
                <a:rPr lang="en-US" altLang="zh-CN" sz="5400" b="1" dirty="0" smtClean="0"/>
                <a:t>Social Learning</a:t>
              </a:r>
              <a:endParaRPr lang="zh-CN" altLang="en-US" sz="5400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15616" y="2564904"/>
              <a:ext cx="1368152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7000" dirty="0" smtClean="0"/>
                <a:t>T</a:t>
              </a:r>
              <a:endParaRPr lang="zh-CN" altLang="en-US" sz="27000" dirty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916" y="2835515"/>
            <a:ext cx="1512168" cy="11869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2" y="0"/>
            <a:ext cx="2587000" cy="2587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338" y="4328522"/>
            <a:ext cx="203115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8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03" y="548680"/>
            <a:ext cx="9180406" cy="4680520"/>
          </a:xfrm>
        </p:spPr>
      </p:pic>
    </p:spTree>
    <p:extLst>
      <p:ext uri="{BB962C8B-B14F-4D97-AF65-F5344CB8AC3E}">
        <p14:creationId xmlns:p14="http://schemas.microsoft.com/office/powerpoint/2010/main" val="354565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0688" y="2367171"/>
            <a:ext cx="79026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/>
              <a:t>Beyond </a:t>
            </a:r>
            <a:r>
              <a:rPr lang="en-US" altLang="zh-CN" sz="9600" dirty="0" err="1" smtClean="0"/>
              <a:t>GitHub</a:t>
            </a:r>
            <a:endParaRPr lang="en-US" altLang="zh-CN" sz="9600" dirty="0" smtClean="0"/>
          </a:p>
          <a:p>
            <a:r>
              <a:rPr lang="en-US" altLang="zh-CN" sz="3600" dirty="0" smtClean="0"/>
              <a:t>But We Should Learn From </a:t>
            </a:r>
            <a:r>
              <a:rPr lang="en-US" altLang="zh-CN" sz="3600" dirty="0" err="1" smtClean="0"/>
              <a:t>GitHub</a:t>
            </a:r>
            <a:r>
              <a:rPr lang="en-US" altLang="zh-CN" sz="3600" dirty="0" smtClean="0"/>
              <a:t> Now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1386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574" y="2036311"/>
            <a:ext cx="76688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 smtClean="0">
                <a:solidFill>
                  <a:schemeClr val="bg1"/>
                </a:solidFill>
              </a:rPr>
              <a:t>Workflow</a:t>
            </a:r>
            <a:endParaRPr lang="en-US" altLang="zh-CN" sz="13800" b="1" dirty="0">
              <a:solidFill>
                <a:schemeClr val="bg1"/>
              </a:solidFill>
            </a:endParaRPr>
          </a:p>
          <a:p>
            <a:r>
              <a:rPr lang="en-US" altLang="zh-CN" sz="6600" dirty="0">
                <a:solidFill>
                  <a:schemeClr val="bg1"/>
                </a:solidFill>
              </a:rPr>
              <a:t>l</a:t>
            </a:r>
            <a:r>
              <a:rPr lang="en-US" altLang="zh-CN" sz="6600" dirty="0" smtClean="0">
                <a:solidFill>
                  <a:schemeClr val="bg1"/>
                </a:solidFill>
              </a:rPr>
              <a:t>evel </a:t>
            </a:r>
            <a:r>
              <a:rPr lang="en-US" altLang="zh-CN" sz="6600" dirty="0">
                <a:solidFill>
                  <a:schemeClr val="bg1"/>
                </a:solidFill>
              </a:rPr>
              <a:t>and privilege</a:t>
            </a:r>
          </a:p>
        </p:txBody>
      </p:sp>
    </p:spTree>
    <p:extLst>
      <p:ext uri="{BB962C8B-B14F-4D97-AF65-F5344CB8AC3E}">
        <p14:creationId xmlns:p14="http://schemas.microsoft.com/office/powerpoint/2010/main" val="3542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91" y="576104"/>
            <a:ext cx="8081218" cy="570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1979712" y="2924944"/>
            <a:ext cx="69363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09812" y="116632"/>
            <a:ext cx="248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ToyhouseChina</a:t>
            </a:r>
            <a:endParaRPr lang="zh-CN" altLang="en-US" sz="2800" b="1" dirty="0"/>
          </a:p>
        </p:txBody>
      </p:sp>
      <p:grpSp>
        <p:nvGrpSpPr>
          <p:cNvPr id="22" name="组合 21"/>
          <p:cNvGrpSpPr/>
          <p:nvPr/>
        </p:nvGrpSpPr>
        <p:grpSpPr>
          <a:xfrm>
            <a:off x="2311024" y="188640"/>
            <a:ext cx="4349208" cy="2578490"/>
            <a:chOff x="3034962" y="304033"/>
            <a:chExt cx="4349208" cy="257849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4962" y="304033"/>
              <a:ext cx="2401134" cy="257849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6" y="402873"/>
              <a:ext cx="1948074" cy="1948074"/>
            </a:xfrm>
            <a:prstGeom prst="rect">
              <a:avLst/>
            </a:prstGeom>
          </p:spPr>
        </p:pic>
      </p:grpSp>
      <p:sp>
        <p:nvSpPr>
          <p:cNvPr id="25" name="下箭头 24"/>
          <p:cNvSpPr/>
          <p:nvPr/>
        </p:nvSpPr>
        <p:spPr>
          <a:xfrm rot="2700000">
            <a:off x="3731810" y="2011156"/>
            <a:ext cx="458647" cy="2905294"/>
          </a:xfrm>
          <a:prstGeom prst="downArrow">
            <a:avLst>
              <a:gd name="adj1" fmla="val 50000"/>
              <a:gd name="adj2" fmla="val 46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600000">
            <a:off x="5329017" y="2613398"/>
            <a:ext cx="458647" cy="1487450"/>
          </a:xfrm>
          <a:prstGeom prst="downArrow">
            <a:avLst>
              <a:gd name="adj1" fmla="val 50000"/>
              <a:gd name="adj2" fmla="val 46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 rot="-2700000">
            <a:off x="6980227" y="2045706"/>
            <a:ext cx="433158" cy="2446520"/>
          </a:xfrm>
          <a:prstGeom prst="downArrow">
            <a:avLst>
              <a:gd name="adj1" fmla="val 50000"/>
              <a:gd name="adj2" fmla="val 46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 rot="-2700000">
            <a:off x="2633122" y="3272019"/>
            <a:ext cx="156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FORK</a:t>
            </a:r>
            <a:endParaRPr lang="zh-CN" altLang="en-US" sz="2400" b="1" dirty="0"/>
          </a:p>
        </p:txBody>
      </p:sp>
      <p:sp>
        <p:nvSpPr>
          <p:cNvPr id="29" name="TextBox 28"/>
          <p:cNvSpPr txBox="1"/>
          <p:nvPr/>
        </p:nvSpPr>
        <p:spPr>
          <a:xfrm rot="6000000">
            <a:off x="4359574" y="3507177"/>
            <a:ext cx="156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FORK</a:t>
            </a:r>
            <a:endParaRPr lang="zh-CN" altLang="en-US" sz="2400" b="1" dirty="0"/>
          </a:p>
        </p:txBody>
      </p:sp>
      <p:sp>
        <p:nvSpPr>
          <p:cNvPr id="30" name="TextBox 27"/>
          <p:cNvSpPr txBox="1"/>
          <p:nvPr/>
        </p:nvSpPr>
        <p:spPr>
          <a:xfrm rot="2700000">
            <a:off x="7383313" y="3406148"/>
            <a:ext cx="156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FORK</a:t>
            </a:r>
            <a:endParaRPr lang="zh-CN" altLang="en-US" sz="24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323528" y="4467022"/>
            <a:ext cx="3050031" cy="2274346"/>
            <a:chOff x="18120" y="4323006"/>
            <a:chExt cx="3050031" cy="2274346"/>
          </a:xfrm>
        </p:grpSpPr>
        <p:grpSp>
          <p:nvGrpSpPr>
            <p:cNvPr id="12" name="组合 11"/>
            <p:cNvGrpSpPr/>
            <p:nvPr/>
          </p:nvGrpSpPr>
          <p:grpSpPr>
            <a:xfrm>
              <a:off x="18120" y="4323006"/>
              <a:ext cx="2744881" cy="2274346"/>
              <a:chOff x="836635" y="3861048"/>
              <a:chExt cx="2744881" cy="2274346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6635" y="4334918"/>
                <a:ext cx="1676634" cy="1800476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316" y="3861048"/>
                <a:ext cx="1219200" cy="1219200"/>
              </a:xfrm>
              <a:prstGeom prst="rect">
                <a:avLst/>
              </a:prstGeom>
            </p:spPr>
          </p:pic>
        </p:grpSp>
        <p:sp>
          <p:nvSpPr>
            <p:cNvPr id="31" name="TextBox 30"/>
            <p:cNvSpPr txBox="1"/>
            <p:nvPr/>
          </p:nvSpPr>
          <p:spPr>
            <a:xfrm rot="-2700000">
              <a:off x="1627991" y="5612279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COMMIT</a:t>
              </a:r>
              <a:endParaRPr lang="zh-CN" altLang="en-US" dirty="0"/>
            </a:p>
          </p:txBody>
        </p:sp>
        <p:sp>
          <p:nvSpPr>
            <p:cNvPr id="32" name="右箭头 31"/>
            <p:cNvSpPr/>
            <p:nvPr/>
          </p:nvSpPr>
          <p:spPr>
            <a:xfrm rot="-2700000">
              <a:off x="1630908" y="5738220"/>
              <a:ext cx="650441" cy="2309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上箭头 41"/>
          <p:cNvSpPr/>
          <p:nvPr/>
        </p:nvSpPr>
        <p:spPr>
          <a:xfrm>
            <a:off x="1191636" y="1563347"/>
            <a:ext cx="788076" cy="21536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08310" y="2204864"/>
            <a:ext cx="923330" cy="12961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 smtClean="0"/>
              <a:t>PULL REQUEST</a:t>
            </a:r>
            <a:endParaRPr lang="zh-CN" altLang="en-US" sz="24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6792739" y="624247"/>
            <a:ext cx="1716775" cy="1444333"/>
            <a:chOff x="6743657" y="550038"/>
            <a:chExt cx="1716775" cy="1444333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3657" y="550038"/>
              <a:ext cx="1444333" cy="144433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7906434" y="757576"/>
              <a:ext cx="553998" cy="102925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2400" b="1" dirty="0" smtClean="0"/>
                <a:t>MERGE</a:t>
              </a:r>
              <a:endParaRPr lang="zh-CN" altLang="en-US" sz="2400" b="1" dirty="0"/>
            </a:p>
          </p:txBody>
        </p:sp>
      </p:grpSp>
      <p:sp>
        <p:nvSpPr>
          <p:cNvPr id="47" name="左右箭头 46"/>
          <p:cNvSpPr/>
          <p:nvPr/>
        </p:nvSpPr>
        <p:spPr>
          <a:xfrm>
            <a:off x="5963606" y="4653136"/>
            <a:ext cx="1600698" cy="2156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499527" y="4253026"/>
            <a:ext cx="2528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FETCH or PULL</a:t>
            </a:r>
            <a:endParaRPr lang="zh-CN" altLang="en-US" sz="2000" b="1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986465" y="4467022"/>
            <a:ext cx="3050031" cy="2274346"/>
            <a:chOff x="18120" y="4323006"/>
            <a:chExt cx="3050031" cy="2274346"/>
          </a:xfrm>
        </p:grpSpPr>
        <p:grpSp>
          <p:nvGrpSpPr>
            <p:cNvPr id="38" name="组合 37"/>
            <p:cNvGrpSpPr/>
            <p:nvPr/>
          </p:nvGrpSpPr>
          <p:grpSpPr>
            <a:xfrm>
              <a:off x="18120" y="4323006"/>
              <a:ext cx="2744881" cy="2274346"/>
              <a:chOff x="836635" y="3861048"/>
              <a:chExt cx="2744881" cy="2274346"/>
            </a:xfrm>
          </p:grpSpPr>
          <p:pic>
            <p:nvPicPr>
              <p:cNvPr id="43" name="图片 4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6635" y="4334918"/>
                <a:ext cx="1676634" cy="1800476"/>
              </a:xfrm>
              <a:prstGeom prst="rect">
                <a:avLst/>
              </a:prstGeom>
            </p:spPr>
          </p:pic>
          <p:pic>
            <p:nvPicPr>
              <p:cNvPr id="49" name="图片 4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316" y="3861048"/>
                <a:ext cx="1219200" cy="1219200"/>
              </a:xfrm>
              <a:prstGeom prst="rect">
                <a:avLst/>
              </a:prstGeom>
            </p:spPr>
          </p:pic>
        </p:grpSp>
        <p:sp>
          <p:nvSpPr>
            <p:cNvPr id="39" name="TextBox 38"/>
            <p:cNvSpPr txBox="1"/>
            <p:nvPr/>
          </p:nvSpPr>
          <p:spPr>
            <a:xfrm rot="-2700000">
              <a:off x="1627991" y="5612279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COMMIT</a:t>
              </a:r>
              <a:endParaRPr lang="zh-CN" altLang="en-US" dirty="0"/>
            </a:p>
          </p:txBody>
        </p:sp>
        <p:sp>
          <p:nvSpPr>
            <p:cNvPr id="41" name="右箭头 40"/>
            <p:cNvSpPr/>
            <p:nvPr/>
          </p:nvSpPr>
          <p:spPr>
            <a:xfrm rot="-2700000">
              <a:off x="1630908" y="5738220"/>
              <a:ext cx="650441" cy="2309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250161" y="4467022"/>
            <a:ext cx="3050031" cy="2274346"/>
            <a:chOff x="18120" y="4323006"/>
            <a:chExt cx="3050031" cy="2274346"/>
          </a:xfrm>
        </p:grpSpPr>
        <p:grpSp>
          <p:nvGrpSpPr>
            <p:cNvPr id="51" name="组合 50"/>
            <p:cNvGrpSpPr/>
            <p:nvPr/>
          </p:nvGrpSpPr>
          <p:grpSpPr>
            <a:xfrm>
              <a:off x="18120" y="4323006"/>
              <a:ext cx="2744881" cy="2274346"/>
              <a:chOff x="836635" y="3861048"/>
              <a:chExt cx="2744881" cy="2274346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6635" y="4334918"/>
                <a:ext cx="1676634" cy="1800476"/>
              </a:xfrm>
              <a:prstGeom prst="rect">
                <a:avLst/>
              </a:prstGeom>
            </p:spPr>
          </p:pic>
          <p:pic>
            <p:nvPicPr>
              <p:cNvPr id="55" name="图片 5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316" y="3861048"/>
                <a:ext cx="1219200" cy="1219200"/>
              </a:xfrm>
              <a:prstGeom prst="rect">
                <a:avLst/>
              </a:prstGeom>
            </p:spPr>
          </p:pic>
        </p:grpSp>
        <p:sp>
          <p:nvSpPr>
            <p:cNvPr id="52" name="TextBox 51"/>
            <p:cNvSpPr txBox="1"/>
            <p:nvPr/>
          </p:nvSpPr>
          <p:spPr>
            <a:xfrm rot="-2700000">
              <a:off x="1627991" y="5612279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COMMIT</a:t>
              </a:r>
              <a:endParaRPr lang="zh-CN" altLang="en-US" dirty="0"/>
            </a:p>
          </p:txBody>
        </p:sp>
        <p:sp>
          <p:nvSpPr>
            <p:cNvPr id="53" name="右箭头 52"/>
            <p:cNvSpPr/>
            <p:nvPr/>
          </p:nvSpPr>
          <p:spPr>
            <a:xfrm rot="-2700000">
              <a:off x="1630908" y="5738220"/>
              <a:ext cx="650441" cy="2309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57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59632" y="2607005"/>
            <a:ext cx="6624736" cy="1643990"/>
            <a:chOff x="1259632" y="1484784"/>
            <a:chExt cx="6624736" cy="1643990"/>
          </a:xfrm>
        </p:grpSpPr>
        <p:sp>
          <p:nvSpPr>
            <p:cNvPr id="2" name="TextBox 1"/>
            <p:cNvSpPr txBox="1"/>
            <p:nvPr/>
          </p:nvSpPr>
          <p:spPr>
            <a:xfrm>
              <a:off x="1259632" y="1484784"/>
              <a:ext cx="66247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 smtClean="0"/>
                <a:t>GitHub</a:t>
              </a:r>
              <a:r>
                <a:rPr lang="en-US" altLang="zh-CN" sz="4000" dirty="0"/>
                <a:t> </a:t>
              </a:r>
              <a:r>
                <a:rPr lang="en-US" altLang="zh-CN" sz="4000" dirty="0" smtClean="0"/>
                <a:t>is productivity!</a:t>
              </a:r>
              <a:endParaRPr lang="zh-CN" altLang="en-US" sz="40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59632" y="2420888"/>
              <a:ext cx="66247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/>
                <a:t>Just learn by playing with it!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40768"/>
            <a:ext cx="2743206" cy="80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0801" y="2767281"/>
            <a:ext cx="35823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/>
              <a:t>Thanks!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0373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03" y="548680"/>
            <a:ext cx="9180406" cy="4680520"/>
          </a:xfrm>
        </p:spPr>
      </p:pic>
      <p:sp>
        <p:nvSpPr>
          <p:cNvPr id="5" name="同心圆 4"/>
          <p:cNvSpPr/>
          <p:nvPr/>
        </p:nvSpPr>
        <p:spPr>
          <a:xfrm>
            <a:off x="971600" y="620688"/>
            <a:ext cx="5472608" cy="1512168"/>
          </a:xfrm>
          <a:prstGeom prst="donut">
            <a:avLst>
              <a:gd name="adj" fmla="val 74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92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574" y="2036311"/>
            <a:ext cx="76688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a</a:t>
            </a:r>
            <a:r>
              <a:rPr lang="en-US" altLang="zh-CN" sz="6600" dirty="0" smtClean="0">
                <a:solidFill>
                  <a:schemeClr val="bg1"/>
                </a:solidFill>
              </a:rPr>
              <a:t> </a:t>
            </a:r>
            <a:r>
              <a:rPr lang="en-US" altLang="zh-CN" sz="6600" dirty="0">
                <a:solidFill>
                  <a:schemeClr val="bg1"/>
                </a:solidFill>
              </a:rPr>
              <a:t>b</a:t>
            </a:r>
            <a:r>
              <a:rPr lang="en-US" altLang="zh-CN" sz="6600" dirty="0" smtClean="0">
                <a:solidFill>
                  <a:schemeClr val="bg1"/>
                </a:solidFill>
              </a:rPr>
              <a:t>rief </a:t>
            </a:r>
            <a:r>
              <a:rPr lang="en-US" altLang="zh-CN" sz="6600" smtClean="0">
                <a:solidFill>
                  <a:schemeClr val="bg1"/>
                </a:solidFill>
              </a:rPr>
              <a:t>introduction of</a:t>
            </a:r>
            <a:endParaRPr lang="en-US" altLang="zh-CN" sz="6600" dirty="0" smtClean="0">
              <a:solidFill>
                <a:schemeClr val="bg1"/>
              </a:solidFill>
            </a:endParaRPr>
          </a:p>
          <a:p>
            <a:r>
              <a:rPr lang="en-US" altLang="zh-CN" sz="13800" b="1" dirty="0" err="1" smtClean="0">
                <a:solidFill>
                  <a:schemeClr val="bg1"/>
                </a:solidFill>
              </a:rPr>
              <a:t>Git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9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" y="0"/>
            <a:ext cx="9142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2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93558" y="2151728"/>
            <a:ext cx="855044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In software development, </a:t>
            </a:r>
            <a:r>
              <a:rPr lang="en-US" altLang="zh-CN" sz="4000" dirty="0" err="1" smtClean="0"/>
              <a:t>Git</a:t>
            </a:r>
            <a:r>
              <a:rPr lang="en-US" altLang="zh-CN" sz="4000" dirty="0" smtClean="0"/>
              <a:t> is </a:t>
            </a:r>
            <a:r>
              <a:rPr lang="en-US" altLang="zh-CN" sz="4000" dirty="0"/>
              <a:t>a distributed revision control and source code </a:t>
            </a:r>
            <a:r>
              <a:rPr lang="en-US" altLang="zh-CN" sz="4000" dirty="0" smtClean="0"/>
              <a:t>management system </a:t>
            </a:r>
            <a:r>
              <a:rPr lang="en-US" altLang="zh-CN" sz="4000" dirty="0"/>
              <a:t>with an emphasis on speed</a:t>
            </a:r>
            <a:r>
              <a:rPr lang="en-US" altLang="zh-CN" sz="4000" dirty="0" smtClean="0"/>
              <a:t>.</a:t>
            </a:r>
          </a:p>
        </p:txBody>
      </p:sp>
      <p:sp>
        <p:nvSpPr>
          <p:cNvPr id="8" name="矩形 7"/>
          <p:cNvSpPr/>
          <p:nvPr/>
        </p:nvSpPr>
        <p:spPr>
          <a:xfrm>
            <a:off x="5436096" y="4706273"/>
            <a:ext cx="3233001" cy="707886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4000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-- </a:t>
            </a:r>
            <a:r>
              <a:rPr lang="en-US" altLang="zh-CN" sz="3200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From Wikipedia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3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93558" y="2151728"/>
            <a:ext cx="855044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In software development, </a:t>
            </a:r>
            <a:r>
              <a:rPr lang="en-US" altLang="zh-CN" sz="4000" dirty="0" err="1" smtClean="0"/>
              <a:t>Git</a:t>
            </a:r>
            <a:r>
              <a:rPr lang="en-US" altLang="zh-CN" sz="4000" dirty="0" smtClean="0"/>
              <a:t> is </a:t>
            </a:r>
            <a:r>
              <a:rPr lang="en-US" altLang="zh-CN" sz="4000" dirty="0"/>
              <a:t>a distributed revision control and source code </a:t>
            </a:r>
            <a:r>
              <a:rPr lang="en-US" altLang="zh-CN" sz="4000" dirty="0" smtClean="0"/>
              <a:t>management system </a:t>
            </a:r>
            <a:r>
              <a:rPr lang="en-US" altLang="zh-CN" sz="4000" dirty="0"/>
              <a:t>with an emphasis on speed</a:t>
            </a:r>
            <a:r>
              <a:rPr lang="en-US" altLang="zh-CN" sz="4000" dirty="0" smtClean="0"/>
              <a:t>.</a:t>
            </a:r>
          </a:p>
        </p:txBody>
      </p:sp>
      <p:sp>
        <p:nvSpPr>
          <p:cNvPr id="6" name="同心圆 5"/>
          <p:cNvSpPr/>
          <p:nvPr/>
        </p:nvSpPr>
        <p:spPr>
          <a:xfrm>
            <a:off x="539551" y="2420888"/>
            <a:ext cx="2592289" cy="1296144"/>
          </a:xfrm>
          <a:prstGeom prst="donut">
            <a:avLst>
              <a:gd name="adj" fmla="val 74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同心圆 6"/>
          <p:cNvSpPr/>
          <p:nvPr/>
        </p:nvSpPr>
        <p:spPr>
          <a:xfrm>
            <a:off x="3203848" y="3789040"/>
            <a:ext cx="1592923" cy="1080120"/>
          </a:xfrm>
          <a:prstGeom prst="donut">
            <a:avLst>
              <a:gd name="adj" fmla="val 74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6096" y="4706273"/>
            <a:ext cx="3233001" cy="707886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4000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-- </a:t>
            </a:r>
            <a:r>
              <a:rPr lang="en-US" altLang="zh-CN" sz="3200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From Wikipedia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09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学习\大三上\数据库原理\Introduction to Git and Github\git-comman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35" y="127149"/>
            <a:ext cx="8706131" cy="660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707904" y="6021288"/>
            <a:ext cx="5312865" cy="707886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4000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-- </a:t>
            </a:r>
            <a:r>
              <a:rPr lang="en-US" altLang="zh-CN" sz="3200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From </a:t>
            </a:r>
            <a:r>
              <a:rPr lang="en-US" altLang="zh-CN" sz="3200" i="1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dev:git-commands.svg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32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学习\大三上\数据库原理\Introduction to Git and Github\git-comman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35" y="127149"/>
            <a:ext cx="8706131" cy="660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同心圆 2"/>
          <p:cNvSpPr/>
          <p:nvPr/>
        </p:nvSpPr>
        <p:spPr>
          <a:xfrm>
            <a:off x="4563224" y="1646802"/>
            <a:ext cx="1527408" cy="756084"/>
          </a:xfrm>
          <a:prstGeom prst="donut">
            <a:avLst>
              <a:gd name="adj" fmla="val 74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1835696" y="4005064"/>
            <a:ext cx="1527408" cy="864096"/>
          </a:xfrm>
          <a:prstGeom prst="donut">
            <a:avLst>
              <a:gd name="adj" fmla="val 74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3635896" y="3429000"/>
            <a:ext cx="1527408" cy="792088"/>
          </a:xfrm>
          <a:prstGeom prst="donut">
            <a:avLst>
              <a:gd name="adj" fmla="val 74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07904" y="6021288"/>
            <a:ext cx="5312865" cy="707886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4000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-- </a:t>
            </a:r>
            <a:r>
              <a:rPr lang="en-US" altLang="zh-CN" sz="3200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From </a:t>
            </a:r>
            <a:r>
              <a:rPr lang="en-US" altLang="zh-CN" sz="3200" i="1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dev:git-commands.svg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1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192</Words>
  <Application>Microsoft Office PowerPoint</Application>
  <PresentationFormat>全屏显示(4:3)</PresentationFormat>
  <Paragraphs>58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pantaovay</dc:creator>
  <cp:lastModifiedBy>pantao</cp:lastModifiedBy>
  <cp:revision>218</cp:revision>
  <dcterms:created xsi:type="dcterms:W3CDTF">2012-10-09T06:17:27Z</dcterms:created>
  <dcterms:modified xsi:type="dcterms:W3CDTF">2012-10-09T18:44:16Z</dcterms:modified>
</cp:coreProperties>
</file>