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handoutMasterIdLst>
    <p:handoutMasterId r:id="rId23"/>
  </p:handoutMasterIdLst>
  <p:sldIdLst>
    <p:sldId id="257" r:id="rId2"/>
    <p:sldId id="270" r:id="rId3"/>
    <p:sldId id="271" r:id="rId4"/>
    <p:sldId id="272" r:id="rId5"/>
    <p:sldId id="273"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89911" autoAdjust="0"/>
  </p:normalViewPr>
  <p:slideViewPr>
    <p:cSldViewPr snapToGrid="0">
      <p:cViewPr varScale="1">
        <p:scale>
          <a:sx n="113" d="100"/>
          <a:sy n="113" d="100"/>
        </p:scale>
        <p:origin x="519"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6/9/2019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6/9/2019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6/9/2019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6/9/2019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6/9/2019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6/9/2019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6/9/2019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6/9/2019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6/9/2019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6/9/2019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6/9/2019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6/9/2019</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err="1"/>
              <a:t>Lauchlan</a:t>
            </a:r>
            <a:r>
              <a:rPr lang="en-US" dirty="0"/>
              <a:t> </a:t>
            </a:r>
            <a:r>
              <a:rPr lang="en-US" dirty="0" err="1"/>
              <a:t>Toal</a:t>
            </a:r>
            <a:endParaRPr lang="en-US" dirty="0"/>
          </a:p>
          <a:p>
            <a:r>
              <a:rPr lang="en-US" dirty="0"/>
              <a:t>lauchlan@dal.ca</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7387-F3A5-4497-AEAD-A916AAA2A9BD}"/>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1AE6A093-6BF6-441D-8711-5E6A67D2AC92}"/>
              </a:ext>
            </a:extLst>
          </p:cNvPr>
          <p:cNvSpPr>
            <a:spLocks noGrp="1"/>
          </p:cNvSpPr>
          <p:nvPr>
            <p:ph sz="half" idx="1"/>
          </p:nvPr>
        </p:nvSpPr>
        <p:spPr>
          <a:xfrm>
            <a:off x="609600" y="2249425"/>
            <a:ext cx="5384800" cy="4545075"/>
          </a:xfrm>
        </p:spPr>
        <p:txBody>
          <a:bodyPr>
            <a:normAutofit/>
          </a:bodyPr>
          <a:lstStyle/>
          <a:p>
            <a:r>
              <a:rPr lang="en-US" dirty="0"/>
              <a:t>This generators takes an </a:t>
            </a:r>
            <a:r>
              <a:rPr lang="en-US" dirty="0" err="1"/>
              <a:t>iterable</a:t>
            </a:r>
            <a:r>
              <a:rPr lang="en-US" dirty="0"/>
              <a:t> like a string, and yields a character each time it’s called.</a:t>
            </a:r>
          </a:p>
          <a:p>
            <a:r>
              <a:rPr lang="en-CA" dirty="0"/>
              <a:t>Each character is cast to an Str object and given a line and column value, reflecting its position in the program.</a:t>
            </a:r>
          </a:p>
          <a:p>
            <a:r>
              <a:rPr lang="en-CA" dirty="0"/>
              <a:t>When all characters have been read, the generator yields an empty string.</a:t>
            </a:r>
          </a:p>
          <a:p>
            <a:r>
              <a:rPr lang="en-CA" dirty="0"/>
              <a:t>Generators are just functions that keep track of some internal state and yield a value each time it’s called, dependent on the internal state. In this case, it yields the next character each time it’s called. They are identical to functions except for using “yield” instead of “return”.</a:t>
            </a:r>
          </a:p>
        </p:txBody>
      </p:sp>
      <p:pic>
        <p:nvPicPr>
          <p:cNvPr id="6" name="Content Placeholder 5">
            <a:extLst>
              <a:ext uri="{FF2B5EF4-FFF2-40B4-BE49-F238E27FC236}">
                <a16:creationId xmlns:a16="http://schemas.microsoft.com/office/drawing/2014/main" id="{1A113E55-350D-4AB4-A873-DE8B5D8F6CA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60724" y="2249488"/>
            <a:ext cx="4658551" cy="4341812"/>
          </a:xfrm>
        </p:spPr>
      </p:pic>
    </p:spTree>
    <p:extLst>
      <p:ext uri="{BB962C8B-B14F-4D97-AF65-F5344CB8AC3E}">
        <p14:creationId xmlns:p14="http://schemas.microsoft.com/office/powerpoint/2010/main" val="154892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10CA-4890-45AA-8C32-3EF7CAD56447}"/>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F665F768-1030-4DB8-B1FF-B684722EA48D}"/>
              </a:ext>
            </a:extLst>
          </p:cNvPr>
          <p:cNvSpPr>
            <a:spLocks noGrp="1"/>
          </p:cNvSpPr>
          <p:nvPr>
            <p:ph sz="half" idx="1"/>
          </p:nvPr>
        </p:nvSpPr>
        <p:spPr/>
        <p:txBody>
          <a:bodyPr/>
          <a:lstStyle/>
          <a:p>
            <a:r>
              <a:rPr lang="en-US" dirty="0"/>
              <a:t>This function takes in a stream, which in this case is the generator we just saw. It also takes an accumulator variable which accumulates characters into a token, and a </a:t>
            </a:r>
            <a:r>
              <a:rPr lang="en-US" dirty="0" err="1"/>
              <a:t>cond</a:t>
            </a:r>
            <a:r>
              <a:rPr lang="en-US" dirty="0"/>
              <a:t> function which determines when the token’s end is reached.</a:t>
            </a:r>
          </a:p>
          <a:p>
            <a:r>
              <a:rPr lang="en-US" dirty="0"/>
              <a:t>The stream is iterated through, appending characters from the stream to the accumulator until a character is reached that causes the condition function to return False. </a:t>
            </a:r>
          </a:p>
          <a:p>
            <a:r>
              <a:rPr lang="en-US" dirty="0"/>
              <a:t>The accumulator (token) and the last character read are returned to the caller.</a:t>
            </a:r>
            <a:endParaRPr lang="en-CA" dirty="0"/>
          </a:p>
        </p:txBody>
      </p:sp>
      <p:pic>
        <p:nvPicPr>
          <p:cNvPr id="6" name="Content Placeholder 5">
            <a:extLst>
              <a:ext uri="{FF2B5EF4-FFF2-40B4-BE49-F238E27FC236}">
                <a16:creationId xmlns:a16="http://schemas.microsoft.com/office/drawing/2014/main" id="{38774714-B229-4B34-A28B-AB2E6B3C78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3377372"/>
            <a:ext cx="5384800" cy="2086044"/>
          </a:xfrm>
        </p:spPr>
      </p:pic>
    </p:spTree>
    <p:extLst>
      <p:ext uri="{BB962C8B-B14F-4D97-AF65-F5344CB8AC3E}">
        <p14:creationId xmlns:p14="http://schemas.microsoft.com/office/powerpoint/2010/main" val="313058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10CA-4890-45AA-8C32-3EF7CAD56447}"/>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F665F768-1030-4DB8-B1FF-B684722EA48D}"/>
              </a:ext>
            </a:extLst>
          </p:cNvPr>
          <p:cNvSpPr>
            <a:spLocks noGrp="1"/>
          </p:cNvSpPr>
          <p:nvPr>
            <p:ph sz="half" idx="1"/>
          </p:nvPr>
        </p:nvSpPr>
        <p:spPr/>
        <p:txBody>
          <a:bodyPr/>
          <a:lstStyle/>
          <a:p>
            <a:r>
              <a:rPr lang="en-US" dirty="0"/>
              <a:t>This generator yields tokens rather than characters.</a:t>
            </a:r>
          </a:p>
          <a:p>
            <a:r>
              <a:rPr lang="en-US" dirty="0"/>
              <a:t>It uses the character generator, and defines a few lambda functions to serve as conditions for parsing tokens.</a:t>
            </a:r>
          </a:p>
          <a:p>
            <a:r>
              <a:rPr lang="en-US" dirty="0"/>
              <a:t>The characters of the program are iterated through.</a:t>
            </a:r>
          </a:p>
          <a:p>
            <a:r>
              <a:rPr lang="en-US" dirty="0"/>
              <a:t>Spaces are skipped.</a:t>
            </a:r>
          </a:p>
          <a:p>
            <a:r>
              <a:rPr lang="en-US" dirty="0"/>
              <a:t>Singletons are a single character, so they will be returned as a single character token and nothing else need be done.</a:t>
            </a:r>
          </a:p>
        </p:txBody>
      </p:sp>
      <p:pic>
        <p:nvPicPr>
          <p:cNvPr id="10" name="Content Placeholder 9">
            <a:extLst>
              <a:ext uri="{FF2B5EF4-FFF2-40B4-BE49-F238E27FC236}">
                <a16:creationId xmlns:a16="http://schemas.microsoft.com/office/drawing/2014/main" id="{DE2C3236-74AF-4959-87B2-E446E2AFBA7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97578" y="2249488"/>
            <a:ext cx="5184843" cy="4341812"/>
          </a:xfrm>
        </p:spPr>
      </p:pic>
    </p:spTree>
    <p:extLst>
      <p:ext uri="{BB962C8B-B14F-4D97-AF65-F5344CB8AC3E}">
        <p14:creationId xmlns:p14="http://schemas.microsoft.com/office/powerpoint/2010/main" val="190175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10CA-4890-45AA-8C32-3EF7CAD56447}"/>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F665F768-1030-4DB8-B1FF-B684722EA48D}"/>
              </a:ext>
            </a:extLst>
          </p:cNvPr>
          <p:cNvSpPr>
            <a:spLocks noGrp="1"/>
          </p:cNvSpPr>
          <p:nvPr>
            <p:ph sz="half" idx="1"/>
          </p:nvPr>
        </p:nvSpPr>
        <p:spPr/>
        <p:txBody>
          <a:bodyPr/>
          <a:lstStyle/>
          <a:p>
            <a:r>
              <a:rPr lang="en-US" dirty="0"/>
              <a:t>A quotation mark signifies the start of a string token, so the string is built with the scan function, and this string token will be returned.</a:t>
            </a:r>
          </a:p>
          <a:p>
            <a:r>
              <a:rPr lang="en-US" dirty="0"/>
              <a:t>If the character is a digit, it may be the start of a longer number, so the number is built as the token to return.</a:t>
            </a:r>
          </a:p>
          <a:p>
            <a:r>
              <a:rPr lang="en-US" dirty="0"/>
              <a:t>If the character is alphabetic or an underscore it may be the beginning of a longer variable name, and will be built and returned.</a:t>
            </a:r>
          </a:p>
          <a:p>
            <a:r>
              <a:rPr lang="en-US" dirty="0"/>
              <a:t>If no conditions are met, an error is raised.</a:t>
            </a:r>
          </a:p>
          <a:p>
            <a:r>
              <a:rPr lang="en-US" dirty="0"/>
              <a:t>The token is returned, or an empty string after reading the whole program.</a:t>
            </a:r>
            <a:endParaRPr lang="en-CA" dirty="0"/>
          </a:p>
        </p:txBody>
      </p:sp>
      <p:pic>
        <p:nvPicPr>
          <p:cNvPr id="10" name="Content Placeholder 9">
            <a:extLst>
              <a:ext uri="{FF2B5EF4-FFF2-40B4-BE49-F238E27FC236}">
                <a16:creationId xmlns:a16="http://schemas.microsoft.com/office/drawing/2014/main" id="{E1673E13-67B5-409A-9DA1-D1B84FA588A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2876650"/>
            <a:ext cx="5384800" cy="3087488"/>
          </a:xfrm>
        </p:spPr>
      </p:pic>
    </p:spTree>
    <p:extLst>
      <p:ext uri="{BB962C8B-B14F-4D97-AF65-F5344CB8AC3E}">
        <p14:creationId xmlns:p14="http://schemas.microsoft.com/office/powerpoint/2010/main" val="39212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10CA-4890-45AA-8C32-3EF7CAD56447}"/>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F665F768-1030-4DB8-B1FF-B684722EA48D}"/>
              </a:ext>
            </a:extLst>
          </p:cNvPr>
          <p:cNvSpPr>
            <a:spLocks noGrp="1"/>
          </p:cNvSpPr>
          <p:nvPr>
            <p:ph sz="half" idx="1"/>
          </p:nvPr>
        </p:nvSpPr>
        <p:spPr/>
        <p:txBody>
          <a:bodyPr>
            <a:normAutofit/>
          </a:bodyPr>
          <a:lstStyle/>
          <a:p>
            <a:r>
              <a:rPr lang="en-US" dirty="0"/>
              <a:t>The variable tokens stores a reference to the scanner generator, which will allow for iterating through the contents of stdin (command line input). </a:t>
            </a:r>
          </a:p>
          <a:p>
            <a:r>
              <a:rPr lang="en-US" dirty="0"/>
              <a:t>The lookahead function returns the current token if it’s not None, else it returns the first token, else it returns None if no tokens are left.</a:t>
            </a:r>
          </a:p>
          <a:p>
            <a:r>
              <a:rPr lang="en-US" dirty="0"/>
              <a:t>Note that global variables are used, and the function accesses the global variable, potentially modifies it, then returns it. You should avoid writing code like this and instead pass values to functions explicitly.</a:t>
            </a:r>
            <a:endParaRPr lang="en-CA" dirty="0"/>
          </a:p>
        </p:txBody>
      </p:sp>
      <p:pic>
        <p:nvPicPr>
          <p:cNvPr id="6" name="Content Placeholder 5">
            <a:extLst>
              <a:ext uri="{FF2B5EF4-FFF2-40B4-BE49-F238E27FC236}">
                <a16:creationId xmlns:a16="http://schemas.microsoft.com/office/drawing/2014/main" id="{7E018E85-1F3B-4872-9559-AE46D14796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4992" y="2820182"/>
            <a:ext cx="3710015" cy="3200423"/>
          </a:xfrm>
        </p:spPr>
      </p:pic>
    </p:spTree>
    <p:extLst>
      <p:ext uri="{BB962C8B-B14F-4D97-AF65-F5344CB8AC3E}">
        <p14:creationId xmlns:p14="http://schemas.microsoft.com/office/powerpoint/2010/main" val="21072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10CA-4890-45AA-8C32-3EF7CAD56447}"/>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F665F768-1030-4DB8-B1FF-B684722EA48D}"/>
              </a:ext>
            </a:extLst>
          </p:cNvPr>
          <p:cNvSpPr>
            <a:spLocks noGrp="1"/>
          </p:cNvSpPr>
          <p:nvPr>
            <p:ph sz="half" idx="1"/>
          </p:nvPr>
        </p:nvSpPr>
        <p:spPr/>
        <p:txBody>
          <a:bodyPr/>
          <a:lstStyle/>
          <a:p>
            <a:r>
              <a:rPr lang="en-US" dirty="0"/>
              <a:t>This function returns the current or first token using the lookahead function.</a:t>
            </a:r>
          </a:p>
          <a:p>
            <a:r>
              <a:rPr lang="en-US" dirty="0"/>
              <a:t>It also sets the current token to None, effectively consuming that token and forcing lookahead to ask for the next token from the tokens generator next time it’s called.</a:t>
            </a:r>
          </a:p>
          <a:p>
            <a:r>
              <a:rPr lang="en-US" dirty="0"/>
              <a:t>The rule function is not used, nor does it seem to serve any purpose.</a:t>
            </a:r>
            <a:endParaRPr lang="en-CA" dirty="0"/>
          </a:p>
        </p:txBody>
      </p:sp>
      <p:pic>
        <p:nvPicPr>
          <p:cNvPr id="6" name="Content Placeholder 5">
            <a:extLst>
              <a:ext uri="{FF2B5EF4-FFF2-40B4-BE49-F238E27FC236}">
                <a16:creationId xmlns:a16="http://schemas.microsoft.com/office/drawing/2014/main" id="{FD4DB435-4BC2-413E-B2E6-3552C7F84C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3060" y="3024971"/>
            <a:ext cx="4133880" cy="2790845"/>
          </a:xfrm>
        </p:spPr>
      </p:pic>
    </p:spTree>
    <p:extLst>
      <p:ext uri="{BB962C8B-B14F-4D97-AF65-F5344CB8AC3E}">
        <p14:creationId xmlns:p14="http://schemas.microsoft.com/office/powerpoint/2010/main" val="274657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10CA-4890-45AA-8C32-3EF7CAD56447}"/>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F665F768-1030-4DB8-B1FF-B684722EA48D}"/>
              </a:ext>
            </a:extLst>
          </p:cNvPr>
          <p:cNvSpPr>
            <a:spLocks noGrp="1"/>
          </p:cNvSpPr>
          <p:nvPr>
            <p:ph sz="half" idx="1"/>
          </p:nvPr>
        </p:nvSpPr>
        <p:spPr/>
        <p:txBody>
          <a:bodyPr/>
          <a:lstStyle/>
          <a:p>
            <a:r>
              <a:rPr lang="en-US" dirty="0"/>
              <a:t>The program logic block is wrapped in a try except statement so that exceptions are caught and printed if they occur.</a:t>
            </a:r>
          </a:p>
          <a:p>
            <a:r>
              <a:rPr lang="en-US" dirty="0"/>
              <a:t>Inside the try block, the tokens are iterated through and each token is printed along with its position in the program.</a:t>
            </a:r>
            <a:endParaRPr lang="en-CA" dirty="0"/>
          </a:p>
        </p:txBody>
      </p:sp>
      <p:pic>
        <p:nvPicPr>
          <p:cNvPr id="6" name="Content Placeholder 5" descr="A screenshot of a cell phone&#10;&#10;Description automatically generated">
            <a:extLst>
              <a:ext uri="{FF2B5EF4-FFF2-40B4-BE49-F238E27FC236}">
                <a16:creationId xmlns:a16="http://schemas.microsoft.com/office/drawing/2014/main" id="{B93D3078-4D48-4E20-AF18-1CD7BD50885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3211978"/>
            <a:ext cx="5384800" cy="2416832"/>
          </a:xfrm>
        </p:spPr>
      </p:pic>
    </p:spTree>
    <p:extLst>
      <p:ext uri="{BB962C8B-B14F-4D97-AF65-F5344CB8AC3E}">
        <p14:creationId xmlns:p14="http://schemas.microsoft.com/office/powerpoint/2010/main" val="277076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9652-FA56-40CD-8F88-95B69256F6DD}"/>
              </a:ext>
            </a:extLst>
          </p:cNvPr>
          <p:cNvSpPr>
            <a:spLocks noGrp="1"/>
          </p:cNvSpPr>
          <p:nvPr>
            <p:ph type="title"/>
          </p:nvPr>
        </p:nvSpPr>
        <p:spPr/>
        <p:txBody>
          <a:bodyPr/>
          <a:lstStyle/>
          <a:p>
            <a:r>
              <a:rPr lang="en-US" dirty="0"/>
              <a:t>Good Practices</a:t>
            </a:r>
            <a:endParaRPr lang="en-CA" dirty="0"/>
          </a:p>
        </p:txBody>
      </p:sp>
      <p:sp>
        <p:nvSpPr>
          <p:cNvPr id="3" name="Content Placeholder 2">
            <a:extLst>
              <a:ext uri="{FF2B5EF4-FFF2-40B4-BE49-F238E27FC236}">
                <a16:creationId xmlns:a16="http://schemas.microsoft.com/office/drawing/2014/main" id="{09EC2F9C-E22A-4E7E-9271-8ECEDBB02986}"/>
              </a:ext>
            </a:extLst>
          </p:cNvPr>
          <p:cNvSpPr>
            <a:spLocks noGrp="1"/>
          </p:cNvSpPr>
          <p:nvPr>
            <p:ph idx="1"/>
          </p:nvPr>
        </p:nvSpPr>
        <p:spPr/>
        <p:txBody>
          <a:bodyPr/>
          <a:lstStyle/>
          <a:p>
            <a:r>
              <a:rPr lang="en-US" dirty="0"/>
              <a:t>Complex data objects should be represented by classes.</a:t>
            </a:r>
          </a:p>
          <a:p>
            <a:r>
              <a:rPr lang="en-US" dirty="0"/>
              <a:t>Operations should be represented by functions.</a:t>
            </a:r>
          </a:p>
          <a:p>
            <a:r>
              <a:rPr lang="en-US" dirty="0"/>
              <a:t>Comments should be used to document major points of functionality, class and function interfaces, and anything else that’s non-obvious.</a:t>
            </a:r>
          </a:p>
          <a:p>
            <a:r>
              <a:rPr lang="en-US" dirty="0"/>
              <a:t>Variables, classes, and functions should be named descriptively.</a:t>
            </a:r>
          </a:p>
          <a:p>
            <a:r>
              <a:rPr lang="en-US" dirty="0" err="1"/>
              <a:t>Favour</a:t>
            </a:r>
            <a:r>
              <a:rPr lang="en-US" dirty="0"/>
              <a:t> clear, readable, and straightforward code over concise, clever, or over-optimized code. </a:t>
            </a:r>
          </a:p>
          <a:p>
            <a:r>
              <a:rPr lang="en-US" dirty="0"/>
              <a:t>Code defensively – be wary of invalid input, edge cases, and other potential sources of error.</a:t>
            </a:r>
            <a:endParaRPr lang="en-CA" dirty="0"/>
          </a:p>
        </p:txBody>
      </p:sp>
    </p:spTree>
    <p:extLst>
      <p:ext uri="{BB962C8B-B14F-4D97-AF65-F5344CB8AC3E}">
        <p14:creationId xmlns:p14="http://schemas.microsoft.com/office/powerpoint/2010/main" val="222121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B749-6550-4556-96C0-ECD113592FE7}"/>
              </a:ext>
            </a:extLst>
          </p:cNvPr>
          <p:cNvSpPr>
            <a:spLocks noGrp="1"/>
          </p:cNvSpPr>
          <p:nvPr>
            <p:ph type="title"/>
          </p:nvPr>
        </p:nvSpPr>
        <p:spPr/>
        <p:txBody>
          <a:bodyPr/>
          <a:lstStyle/>
          <a:p>
            <a:r>
              <a:rPr lang="en-US" dirty="0"/>
              <a:t>Developing the Program</a:t>
            </a:r>
            <a:endParaRPr lang="en-CA" dirty="0"/>
          </a:p>
        </p:txBody>
      </p:sp>
      <p:sp>
        <p:nvSpPr>
          <p:cNvPr id="3" name="Content Placeholder 2">
            <a:extLst>
              <a:ext uri="{FF2B5EF4-FFF2-40B4-BE49-F238E27FC236}">
                <a16:creationId xmlns:a16="http://schemas.microsoft.com/office/drawing/2014/main" id="{5DCF15E3-03AD-42D0-9C10-3B653BBDDA23}"/>
              </a:ext>
            </a:extLst>
          </p:cNvPr>
          <p:cNvSpPr>
            <a:spLocks noGrp="1"/>
          </p:cNvSpPr>
          <p:nvPr>
            <p:ph idx="1"/>
          </p:nvPr>
        </p:nvSpPr>
        <p:spPr/>
        <p:txBody>
          <a:bodyPr/>
          <a:lstStyle/>
          <a:p>
            <a:r>
              <a:rPr lang="en-US" dirty="0"/>
              <a:t>Understand the problem. Write out the high-level view first.</a:t>
            </a:r>
          </a:p>
          <a:p>
            <a:r>
              <a:rPr lang="en-CA" dirty="0"/>
              <a:t>Write pseudocode for what needs to be done.</a:t>
            </a:r>
          </a:p>
          <a:p>
            <a:r>
              <a:rPr lang="en-CA" dirty="0"/>
              <a:t>Translate the pseudocode to real code. If a line of pseudocode takes more than a few lines of real code, write a function call. You can code up the function later.</a:t>
            </a:r>
          </a:p>
          <a:p>
            <a:r>
              <a:rPr lang="en-CA" dirty="0"/>
              <a:t>Have each function serve a single purpose. If a function is doing multiple things, split it into multiple functions.</a:t>
            </a:r>
          </a:p>
          <a:p>
            <a:r>
              <a:rPr lang="en-CA" dirty="0"/>
              <a:t>If you’re getting lost in low-level complexity, you may want to see if there are built-in functions that handle what you’re doing.</a:t>
            </a:r>
          </a:p>
        </p:txBody>
      </p:sp>
    </p:spTree>
    <p:extLst>
      <p:ext uri="{BB962C8B-B14F-4D97-AF65-F5344CB8AC3E}">
        <p14:creationId xmlns:p14="http://schemas.microsoft.com/office/powerpoint/2010/main" val="145884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A010-0EE2-498E-A39E-DA45A0181C84}"/>
              </a:ext>
            </a:extLst>
          </p:cNvPr>
          <p:cNvSpPr>
            <a:spLocks noGrp="1"/>
          </p:cNvSpPr>
          <p:nvPr>
            <p:ph type="title"/>
          </p:nvPr>
        </p:nvSpPr>
        <p:spPr/>
        <p:txBody>
          <a:bodyPr/>
          <a:lstStyle/>
          <a:p>
            <a:r>
              <a:rPr lang="en-US" dirty="0"/>
              <a:t>Testing the Program</a:t>
            </a:r>
            <a:endParaRPr lang="en-CA" dirty="0"/>
          </a:p>
        </p:txBody>
      </p:sp>
      <p:sp>
        <p:nvSpPr>
          <p:cNvPr id="3" name="Content Placeholder 2">
            <a:extLst>
              <a:ext uri="{FF2B5EF4-FFF2-40B4-BE49-F238E27FC236}">
                <a16:creationId xmlns:a16="http://schemas.microsoft.com/office/drawing/2014/main" id="{F3C90540-5DDD-4E1C-983A-4EF3FC372EF0}"/>
              </a:ext>
            </a:extLst>
          </p:cNvPr>
          <p:cNvSpPr>
            <a:spLocks noGrp="1"/>
          </p:cNvSpPr>
          <p:nvPr>
            <p:ph idx="1"/>
          </p:nvPr>
        </p:nvSpPr>
        <p:spPr/>
        <p:txBody>
          <a:bodyPr/>
          <a:lstStyle/>
          <a:p>
            <a:r>
              <a:rPr lang="en-CA" dirty="0"/>
              <a:t>For debugging purposes, consider producing additional tests for checking edge cases that may not be covered by the provided tests.</a:t>
            </a:r>
            <a:endParaRPr lang="en-US" dirty="0"/>
          </a:p>
          <a:p>
            <a:r>
              <a:rPr lang="en-US" dirty="0"/>
              <a:t>Ensure that the program runs on Bluenose, using the runme.sh script you provide. Do not assume that it will work on Bluenose if it works on your computer.</a:t>
            </a:r>
            <a:r>
              <a:rPr lang="en-CA" dirty="0"/>
              <a:t> Run it against all test cases on Bluenose to be sure.</a:t>
            </a:r>
          </a:p>
          <a:p>
            <a:r>
              <a:rPr lang="en-CA" dirty="0"/>
              <a:t>After submitting to Brightspace, download your submission and run it on Bluenose to be 100% sure that you submitted a working version.</a:t>
            </a:r>
          </a:p>
        </p:txBody>
      </p:sp>
    </p:spTree>
    <p:extLst>
      <p:ext uri="{BB962C8B-B14F-4D97-AF65-F5344CB8AC3E}">
        <p14:creationId xmlns:p14="http://schemas.microsoft.com/office/powerpoint/2010/main" val="355456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Python</a:t>
            </a:r>
          </a:p>
        </p:txBody>
      </p:sp>
      <p:sp>
        <p:nvSpPr>
          <p:cNvPr id="3" name="Content Placeholder 2"/>
          <p:cNvSpPr>
            <a:spLocks noGrp="1"/>
          </p:cNvSpPr>
          <p:nvPr>
            <p:ph idx="1"/>
          </p:nvPr>
        </p:nvSpPr>
        <p:spPr/>
        <p:txBody>
          <a:bodyPr/>
          <a:lstStyle/>
          <a:p>
            <a:r>
              <a:rPr lang="en-US" dirty="0"/>
              <a:t>Concise</a:t>
            </a:r>
          </a:p>
          <a:p>
            <a:r>
              <a:rPr lang="en-US" dirty="0"/>
              <a:t>Well-supported</a:t>
            </a:r>
          </a:p>
          <a:p>
            <a:r>
              <a:rPr lang="en-US" dirty="0"/>
              <a:t>Flexible indexing</a:t>
            </a:r>
          </a:p>
          <a:p>
            <a:r>
              <a:rPr lang="en-US" dirty="0"/>
              <a:t>No compilation</a:t>
            </a:r>
          </a:p>
          <a:p>
            <a:r>
              <a:rPr lang="en-US" dirty="0"/>
              <a:t>Easy syntax</a:t>
            </a:r>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BC14-BBD5-46A4-8808-6456104132F1}"/>
              </a:ext>
            </a:extLst>
          </p:cNvPr>
          <p:cNvSpPr>
            <a:spLocks noGrp="1"/>
          </p:cNvSpPr>
          <p:nvPr>
            <p:ph type="title"/>
          </p:nvPr>
        </p:nvSpPr>
        <p:spPr/>
        <p:txBody>
          <a:bodyPr>
            <a:noAutofit/>
          </a:bodyPr>
          <a:lstStyle/>
          <a:p>
            <a:r>
              <a:rPr lang="en-US" sz="6600" dirty="0"/>
              <a:t>Done</a:t>
            </a:r>
            <a:endParaRPr lang="en-CA" sz="6600" dirty="0"/>
          </a:p>
        </p:txBody>
      </p:sp>
    </p:spTree>
    <p:extLst>
      <p:ext uri="{BB962C8B-B14F-4D97-AF65-F5344CB8AC3E}">
        <p14:creationId xmlns:p14="http://schemas.microsoft.com/office/powerpoint/2010/main" val="150758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9C6D-1513-4A39-AE04-0A5C3B3221BF}"/>
              </a:ext>
            </a:extLst>
          </p:cNvPr>
          <p:cNvSpPr>
            <a:spLocks noGrp="1"/>
          </p:cNvSpPr>
          <p:nvPr>
            <p:ph type="title"/>
          </p:nvPr>
        </p:nvSpPr>
        <p:spPr/>
        <p:txBody>
          <a:bodyPr/>
          <a:lstStyle/>
          <a:p>
            <a:r>
              <a:rPr lang="en-US" dirty="0"/>
              <a:t>Python Basics</a:t>
            </a:r>
            <a:endParaRPr lang="en-CA" dirty="0"/>
          </a:p>
        </p:txBody>
      </p:sp>
      <p:sp>
        <p:nvSpPr>
          <p:cNvPr id="3" name="Content Placeholder 2">
            <a:extLst>
              <a:ext uri="{FF2B5EF4-FFF2-40B4-BE49-F238E27FC236}">
                <a16:creationId xmlns:a16="http://schemas.microsoft.com/office/drawing/2014/main" id="{E602CF50-E165-4E10-BCFC-03C4713A6FED}"/>
              </a:ext>
            </a:extLst>
          </p:cNvPr>
          <p:cNvSpPr>
            <a:spLocks noGrp="1"/>
          </p:cNvSpPr>
          <p:nvPr>
            <p:ph idx="1"/>
          </p:nvPr>
        </p:nvSpPr>
        <p:spPr/>
        <p:txBody>
          <a:bodyPr/>
          <a:lstStyle/>
          <a:p>
            <a:r>
              <a:rPr lang="en-US" dirty="0"/>
              <a:t>Variables: Inferred types, just write the name</a:t>
            </a:r>
          </a:p>
          <a:p>
            <a:pPr marL="109728" indent="0">
              <a:buNone/>
            </a:pPr>
            <a:r>
              <a:rPr lang="en-US" dirty="0"/>
              <a:t>	</a:t>
            </a:r>
            <a:r>
              <a:rPr lang="en-US" sz="2000" dirty="0"/>
              <a:t>a = 5</a:t>
            </a:r>
          </a:p>
          <a:p>
            <a:pPr marL="109728" indent="0">
              <a:buNone/>
            </a:pPr>
            <a:r>
              <a:rPr lang="en-US" sz="2000" dirty="0"/>
              <a:t>	name = "Sam Smith"</a:t>
            </a:r>
          </a:p>
          <a:p>
            <a:r>
              <a:rPr lang="en-US" dirty="0"/>
              <a:t>Functions: Start with def, then function name, then parameters</a:t>
            </a:r>
          </a:p>
          <a:p>
            <a:pPr marL="109728" indent="0">
              <a:buNone/>
            </a:pPr>
            <a:r>
              <a:rPr lang="en-US" dirty="0"/>
              <a:t>	</a:t>
            </a:r>
            <a:r>
              <a:rPr lang="en-US" sz="2000" dirty="0"/>
              <a:t>def </a:t>
            </a:r>
            <a:r>
              <a:rPr lang="en-US" sz="2000" dirty="0" err="1"/>
              <a:t>doubleInt</a:t>
            </a:r>
            <a:r>
              <a:rPr lang="en-US" sz="2000" dirty="0"/>
              <a:t>(x):</a:t>
            </a:r>
          </a:p>
          <a:p>
            <a:pPr marL="109728" indent="0">
              <a:buNone/>
            </a:pPr>
            <a:r>
              <a:rPr lang="en-US" sz="2000" dirty="0"/>
              <a:t>		return x*2</a:t>
            </a:r>
          </a:p>
          <a:p>
            <a:pPr marL="109728" indent="0">
              <a:buNone/>
            </a:pPr>
            <a:r>
              <a:rPr lang="en-US" sz="2000" dirty="0"/>
              <a:t>	b = </a:t>
            </a:r>
            <a:r>
              <a:rPr lang="en-US" sz="2000" dirty="0" err="1"/>
              <a:t>doubleInt</a:t>
            </a:r>
            <a:r>
              <a:rPr lang="en-US" sz="2000" dirty="0"/>
              <a:t>(a)</a:t>
            </a:r>
            <a:endParaRPr lang="en-US" dirty="0"/>
          </a:p>
          <a:p>
            <a:r>
              <a:rPr lang="en-US" dirty="0"/>
              <a:t>Scope: Determined by indentation level</a:t>
            </a:r>
          </a:p>
          <a:p>
            <a:pPr marL="109728" indent="0">
              <a:buNone/>
            </a:pPr>
            <a:endParaRPr lang="en-US" dirty="0"/>
          </a:p>
        </p:txBody>
      </p:sp>
    </p:spTree>
    <p:extLst>
      <p:ext uri="{BB962C8B-B14F-4D97-AF65-F5344CB8AC3E}">
        <p14:creationId xmlns:p14="http://schemas.microsoft.com/office/powerpoint/2010/main" val="222318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7C3D-9FD6-4592-852D-D94D46A0CCFC}"/>
              </a:ext>
            </a:extLst>
          </p:cNvPr>
          <p:cNvSpPr>
            <a:spLocks noGrp="1"/>
          </p:cNvSpPr>
          <p:nvPr>
            <p:ph type="title"/>
          </p:nvPr>
        </p:nvSpPr>
        <p:spPr/>
        <p:txBody>
          <a:bodyPr/>
          <a:lstStyle/>
          <a:p>
            <a:r>
              <a:rPr lang="en-US" dirty="0"/>
              <a:t>Python Basics</a:t>
            </a:r>
            <a:endParaRPr lang="en-CA" dirty="0"/>
          </a:p>
        </p:txBody>
      </p:sp>
      <p:sp>
        <p:nvSpPr>
          <p:cNvPr id="3" name="Content Placeholder 2">
            <a:extLst>
              <a:ext uri="{FF2B5EF4-FFF2-40B4-BE49-F238E27FC236}">
                <a16:creationId xmlns:a16="http://schemas.microsoft.com/office/drawing/2014/main" id="{C403FB4F-A257-451C-8A9C-9BF25FF17599}"/>
              </a:ext>
            </a:extLst>
          </p:cNvPr>
          <p:cNvSpPr>
            <a:spLocks noGrp="1"/>
          </p:cNvSpPr>
          <p:nvPr>
            <p:ph idx="1"/>
          </p:nvPr>
        </p:nvSpPr>
        <p:spPr/>
        <p:txBody>
          <a:bodyPr/>
          <a:lstStyle/>
          <a:p>
            <a:r>
              <a:rPr lang="en-US" dirty="0"/>
              <a:t>For Loops: Implemented as foreach loops, iterating through a collection</a:t>
            </a:r>
          </a:p>
          <a:p>
            <a:pPr marL="411480" lvl="1" indent="0">
              <a:buNone/>
            </a:pPr>
            <a:r>
              <a:rPr lang="en-US" dirty="0"/>
              <a:t>	</a:t>
            </a:r>
            <a:r>
              <a:rPr lang="en-US" sz="2000" dirty="0"/>
              <a:t>for </a:t>
            </a:r>
            <a:r>
              <a:rPr lang="en-US" sz="2000" dirty="0" err="1"/>
              <a:t>i</a:t>
            </a:r>
            <a:r>
              <a:rPr lang="en-US" sz="2000" dirty="0"/>
              <a:t> in range(10):</a:t>
            </a:r>
          </a:p>
          <a:p>
            <a:pPr marL="411480" lvl="1" indent="0">
              <a:buNone/>
            </a:pPr>
            <a:r>
              <a:rPr lang="en-US" sz="2000" dirty="0"/>
              <a:t>		print(</a:t>
            </a:r>
            <a:r>
              <a:rPr lang="en-US" sz="2000" dirty="0" err="1"/>
              <a:t>i</a:t>
            </a:r>
            <a:r>
              <a:rPr lang="en-US" sz="2000" dirty="0"/>
              <a:t>)</a:t>
            </a:r>
            <a:endParaRPr lang="en-US" dirty="0"/>
          </a:p>
          <a:p>
            <a:r>
              <a:rPr lang="en-US" dirty="0"/>
              <a:t>While Loops: Similar to other languages</a:t>
            </a:r>
          </a:p>
          <a:p>
            <a:pPr marL="411480" lvl="1" indent="0">
              <a:buNone/>
            </a:pPr>
            <a:r>
              <a:rPr lang="en-US" dirty="0"/>
              <a:t>	</a:t>
            </a:r>
            <a:r>
              <a:rPr lang="en-US" sz="2000" dirty="0" err="1"/>
              <a:t>i</a:t>
            </a:r>
            <a:r>
              <a:rPr lang="en-US" sz="2000" dirty="0"/>
              <a:t> = 0</a:t>
            </a:r>
          </a:p>
          <a:p>
            <a:pPr marL="411480" lvl="1" indent="0">
              <a:buNone/>
            </a:pPr>
            <a:r>
              <a:rPr lang="en-US" sz="2000" dirty="0"/>
              <a:t>	while </a:t>
            </a:r>
            <a:r>
              <a:rPr lang="en-US" sz="2000" dirty="0" err="1"/>
              <a:t>i</a:t>
            </a:r>
            <a:r>
              <a:rPr lang="en-US" sz="2000" dirty="0"/>
              <a:t> &lt; 10:</a:t>
            </a:r>
          </a:p>
          <a:p>
            <a:pPr marL="411480" lvl="1" indent="0">
              <a:buNone/>
            </a:pPr>
            <a:r>
              <a:rPr lang="en-US" sz="2000" dirty="0"/>
              <a:t>		print(</a:t>
            </a:r>
            <a:r>
              <a:rPr lang="en-US" sz="2000" dirty="0" err="1"/>
              <a:t>i</a:t>
            </a:r>
            <a:r>
              <a:rPr lang="en-US" sz="2000" dirty="0"/>
              <a:t>)</a:t>
            </a:r>
          </a:p>
          <a:p>
            <a:pPr marL="411480" lvl="1" indent="0">
              <a:buNone/>
            </a:pPr>
            <a:r>
              <a:rPr lang="en-US" sz="2000" dirty="0"/>
              <a:t>		</a:t>
            </a:r>
            <a:r>
              <a:rPr lang="en-US" sz="2000" dirty="0" err="1"/>
              <a:t>i</a:t>
            </a:r>
            <a:r>
              <a:rPr lang="en-US" sz="2000" dirty="0"/>
              <a:t> += 1</a:t>
            </a:r>
            <a:endParaRPr lang="en-US" dirty="0"/>
          </a:p>
          <a:p>
            <a:r>
              <a:rPr lang="en-US" dirty="0"/>
              <a:t>Booleans: True, False, and/or instead of &amp;&amp;/||</a:t>
            </a:r>
            <a:endParaRPr lang="en-CA" dirty="0"/>
          </a:p>
        </p:txBody>
      </p:sp>
    </p:spTree>
    <p:extLst>
      <p:ext uri="{BB962C8B-B14F-4D97-AF65-F5344CB8AC3E}">
        <p14:creationId xmlns:p14="http://schemas.microsoft.com/office/powerpoint/2010/main" val="392724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6A87-72CA-45E3-80AF-754B67DC7EAE}"/>
              </a:ext>
            </a:extLst>
          </p:cNvPr>
          <p:cNvSpPr>
            <a:spLocks noGrp="1"/>
          </p:cNvSpPr>
          <p:nvPr>
            <p:ph type="title"/>
          </p:nvPr>
        </p:nvSpPr>
        <p:spPr/>
        <p:txBody>
          <a:bodyPr/>
          <a:lstStyle/>
          <a:p>
            <a:r>
              <a:rPr lang="en-US" dirty="0"/>
              <a:t>Python Basics</a:t>
            </a:r>
            <a:endParaRPr lang="en-CA" dirty="0"/>
          </a:p>
        </p:txBody>
      </p:sp>
      <p:sp>
        <p:nvSpPr>
          <p:cNvPr id="3" name="Content Placeholder 2">
            <a:extLst>
              <a:ext uri="{FF2B5EF4-FFF2-40B4-BE49-F238E27FC236}">
                <a16:creationId xmlns:a16="http://schemas.microsoft.com/office/drawing/2014/main" id="{32EF523A-62EB-47F8-8D65-E87620D8F335}"/>
              </a:ext>
            </a:extLst>
          </p:cNvPr>
          <p:cNvSpPr>
            <a:spLocks noGrp="1"/>
          </p:cNvSpPr>
          <p:nvPr>
            <p:ph idx="1"/>
          </p:nvPr>
        </p:nvSpPr>
        <p:spPr/>
        <p:txBody>
          <a:bodyPr/>
          <a:lstStyle/>
          <a:p>
            <a:r>
              <a:rPr lang="en-US" dirty="0"/>
              <a:t>Arrays: Arrays are really lists, with dynamic size and mixed types</a:t>
            </a:r>
          </a:p>
          <a:p>
            <a:pPr marL="109728" indent="0">
              <a:buNone/>
            </a:pPr>
            <a:r>
              <a:rPr lang="en-US" sz="2000" dirty="0"/>
              <a:t>	</a:t>
            </a:r>
            <a:r>
              <a:rPr lang="en-US" sz="2000" dirty="0" err="1"/>
              <a:t>myList</a:t>
            </a:r>
            <a:r>
              <a:rPr lang="en-US" sz="2000" dirty="0"/>
              <a:t> = [1,2,3,4]</a:t>
            </a:r>
          </a:p>
          <a:p>
            <a:pPr marL="109728" indent="0">
              <a:buNone/>
            </a:pPr>
            <a:r>
              <a:rPr lang="en-US" sz="2000" dirty="0"/>
              <a:t>	</a:t>
            </a:r>
            <a:r>
              <a:rPr lang="en-US" sz="2000" dirty="0" err="1"/>
              <a:t>myList</a:t>
            </a:r>
            <a:r>
              <a:rPr lang="en-US" sz="2000" dirty="0"/>
              <a:t> += "a" #[1,2,3,4,'a']</a:t>
            </a:r>
          </a:p>
          <a:p>
            <a:r>
              <a:rPr lang="en-US" dirty="0"/>
              <a:t>String/Array Indexing: Python is excellent at array and string indexing</a:t>
            </a:r>
          </a:p>
          <a:p>
            <a:pPr marL="109728" indent="0">
              <a:buNone/>
            </a:pPr>
            <a:r>
              <a:rPr lang="en-US" dirty="0"/>
              <a:t>	</a:t>
            </a:r>
            <a:r>
              <a:rPr lang="en-US" sz="2000" dirty="0"/>
              <a:t>name = "Sam Smith"</a:t>
            </a:r>
          </a:p>
          <a:p>
            <a:pPr marL="109728" indent="0">
              <a:buNone/>
            </a:pPr>
            <a:r>
              <a:rPr lang="en-US" sz="2000" dirty="0"/>
              <a:t>	name[0] #S</a:t>
            </a:r>
          </a:p>
          <a:p>
            <a:pPr marL="109728" indent="0">
              <a:buNone/>
            </a:pPr>
            <a:r>
              <a:rPr lang="en-US" sz="2000" dirty="0"/>
              <a:t>	name[0:3] #Sam</a:t>
            </a:r>
          </a:p>
          <a:p>
            <a:pPr marL="109728" indent="0">
              <a:buNone/>
            </a:pPr>
            <a:r>
              <a:rPr lang="en-US" sz="2000" dirty="0"/>
              <a:t>	name[:3] #Sam</a:t>
            </a:r>
          </a:p>
          <a:p>
            <a:pPr marL="109728" indent="0">
              <a:buNone/>
            </a:pPr>
            <a:r>
              <a:rPr lang="en-US" sz="2000" dirty="0"/>
              <a:t>	name[3:] # Smith</a:t>
            </a:r>
            <a:endParaRPr lang="en-US" dirty="0"/>
          </a:p>
          <a:p>
            <a:r>
              <a:rPr lang="en-US" dirty="0"/>
              <a:t>Comments: Single line with #comment, multiline with '''comment'''</a:t>
            </a:r>
          </a:p>
          <a:p>
            <a:endParaRPr lang="en-CA" dirty="0"/>
          </a:p>
        </p:txBody>
      </p:sp>
    </p:spTree>
    <p:extLst>
      <p:ext uri="{BB962C8B-B14F-4D97-AF65-F5344CB8AC3E}">
        <p14:creationId xmlns:p14="http://schemas.microsoft.com/office/powerpoint/2010/main" val="375247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A8AE-74A3-4760-9FE1-3D961EA830A3}"/>
              </a:ext>
            </a:extLst>
          </p:cNvPr>
          <p:cNvSpPr>
            <a:spLocks noGrp="1"/>
          </p:cNvSpPr>
          <p:nvPr>
            <p:ph type="title"/>
          </p:nvPr>
        </p:nvSpPr>
        <p:spPr/>
        <p:txBody>
          <a:bodyPr/>
          <a:lstStyle/>
          <a:p>
            <a:r>
              <a:rPr lang="en-US" dirty="0"/>
              <a:t>Python Versions: 2 or 3?</a:t>
            </a:r>
            <a:endParaRPr lang="en-CA" dirty="0"/>
          </a:p>
        </p:txBody>
      </p:sp>
      <p:sp>
        <p:nvSpPr>
          <p:cNvPr id="3" name="Text Placeholder 2">
            <a:extLst>
              <a:ext uri="{FF2B5EF4-FFF2-40B4-BE49-F238E27FC236}">
                <a16:creationId xmlns:a16="http://schemas.microsoft.com/office/drawing/2014/main" id="{4F753D15-3413-4BE6-B419-21C9D942D8FA}"/>
              </a:ext>
            </a:extLst>
          </p:cNvPr>
          <p:cNvSpPr>
            <a:spLocks noGrp="1"/>
          </p:cNvSpPr>
          <p:nvPr>
            <p:ph type="body" idx="1"/>
          </p:nvPr>
        </p:nvSpPr>
        <p:spPr/>
        <p:txBody>
          <a:bodyPr/>
          <a:lstStyle/>
          <a:p>
            <a:r>
              <a:rPr lang="en-US" dirty="0"/>
              <a:t>Python 2 Advantages</a:t>
            </a:r>
            <a:endParaRPr lang="en-CA" dirty="0"/>
          </a:p>
        </p:txBody>
      </p:sp>
      <p:sp>
        <p:nvSpPr>
          <p:cNvPr id="4" name="Content Placeholder 3">
            <a:extLst>
              <a:ext uri="{FF2B5EF4-FFF2-40B4-BE49-F238E27FC236}">
                <a16:creationId xmlns:a16="http://schemas.microsoft.com/office/drawing/2014/main" id="{1CD01831-1BBE-454E-BA48-48CE52253F28}"/>
              </a:ext>
            </a:extLst>
          </p:cNvPr>
          <p:cNvSpPr>
            <a:spLocks noGrp="1"/>
          </p:cNvSpPr>
          <p:nvPr>
            <p:ph sz="quarter" idx="2"/>
          </p:nvPr>
        </p:nvSpPr>
        <p:spPr/>
        <p:txBody>
          <a:bodyPr/>
          <a:lstStyle/>
          <a:p>
            <a:r>
              <a:rPr lang="en-US" dirty="0"/>
              <a:t>What Dr. Brodsky uses for solutions (unless he’s changed – the scanner is compatible with both so it’s possible he uses Python 3 now).</a:t>
            </a:r>
          </a:p>
          <a:p>
            <a:r>
              <a:rPr lang="en-CA" dirty="0"/>
              <a:t>Invoked simply with “python myfile.py” in Bluenose.</a:t>
            </a:r>
          </a:p>
          <a:p>
            <a:r>
              <a:rPr lang="en-CA" dirty="0"/>
              <a:t>Installed by default on most Macs. </a:t>
            </a:r>
          </a:p>
          <a:p>
            <a:r>
              <a:rPr lang="en-CA" dirty="0"/>
              <a:t>Older, so possibly easier to find used books on the subject.</a:t>
            </a:r>
          </a:p>
        </p:txBody>
      </p:sp>
      <p:sp>
        <p:nvSpPr>
          <p:cNvPr id="5" name="Text Placeholder 4">
            <a:extLst>
              <a:ext uri="{FF2B5EF4-FFF2-40B4-BE49-F238E27FC236}">
                <a16:creationId xmlns:a16="http://schemas.microsoft.com/office/drawing/2014/main" id="{EE69E229-80EC-4E65-88B2-6DD5CE92CE1E}"/>
              </a:ext>
            </a:extLst>
          </p:cNvPr>
          <p:cNvSpPr>
            <a:spLocks noGrp="1"/>
          </p:cNvSpPr>
          <p:nvPr>
            <p:ph type="body" sz="half" idx="3"/>
          </p:nvPr>
        </p:nvSpPr>
        <p:spPr/>
        <p:txBody>
          <a:bodyPr/>
          <a:lstStyle/>
          <a:p>
            <a:r>
              <a:rPr lang="en-US" dirty="0"/>
              <a:t>Python 3 Advantages</a:t>
            </a:r>
            <a:endParaRPr lang="en-CA" dirty="0"/>
          </a:p>
        </p:txBody>
      </p:sp>
      <p:sp>
        <p:nvSpPr>
          <p:cNvPr id="6" name="Content Placeholder 5">
            <a:extLst>
              <a:ext uri="{FF2B5EF4-FFF2-40B4-BE49-F238E27FC236}">
                <a16:creationId xmlns:a16="http://schemas.microsoft.com/office/drawing/2014/main" id="{8A542BCE-70FC-44A1-B54F-3939A8C1D0A4}"/>
              </a:ext>
            </a:extLst>
          </p:cNvPr>
          <p:cNvSpPr>
            <a:spLocks noGrp="1"/>
          </p:cNvSpPr>
          <p:nvPr>
            <p:ph sz="quarter" idx="4"/>
          </p:nvPr>
        </p:nvSpPr>
        <p:spPr/>
        <p:txBody>
          <a:bodyPr/>
          <a:lstStyle/>
          <a:p>
            <a:r>
              <a:rPr lang="en-US" dirty="0"/>
              <a:t>Much stricter, aiding in debugging. </a:t>
            </a:r>
            <a:r>
              <a:rPr lang="en-CA" dirty="0"/>
              <a:t>For instance, in Python 3, 5 &gt; </a:t>
            </a:r>
            <a:r>
              <a:rPr lang="en-US" dirty="0"/>
              <a:t>"</a:t>
            </a:r>
            <a:r>
              <a:rPr lang="en-CA" dirty="0"/>
              <a:t>hi</a:t>
            </a:r>
            <a:r>
              <a:rPr lang="en-US" dirty="0"/>
              <a:t>"</a:t>
            </a:r>
            <a:r>
              <a:rPr lang="en-CA" dirty="0"/>
              <a:t> will give a </a:t>
            </a:r>
            <a:r>
              <a:rPr lang="en-CA" dirty="0" err="1"/>
              <a:t>TypeError</a:t>
            </a:r>
            <a:r>
              <a:rPr lang="en-CA" dirty="0"/>
              <a:t>, as there’s no default way to compare an integer and a string. In Python 2, it will evaluate to False, because it casts it to </a:t>
            </a:r>
            <a:r>
              <a:rPr lang="en-US" dirty="0"/>
              <a:t>"</a:t>
            </a:r>
            <a:r>
              <a:rPr lang="en-CA" dirty="0"/>
              <a:t>int</a:t>
            </a:r>
            <a:r>
              <a:rPr lang="en-US" dirty="0"/>
              <a:t>"</a:t>
            </a:r>
            <a:r>
              <a:rPr lang="en-CA" dirty="0"/>
              <a:t> &gt; </a:t>
            </a:r>
            <a:r>
              <a:rPr lang="en-US" dirty="0"/>
              <a:t>"</a:t>
            </a:r>
            <a:r>
              <a:rPr lang="en-CA" dirty="0"/>
              <a:t>str</a:t>
            </a:r>
            <a:r>
              <a:rPr lang="en-US" dirty="0"/>
              <a:t>"</a:t>
            </a:r>
            <a:r>
              <a:rPr lang="en-CA" dirty="0"/>
              <a:t> and compares the strings lexicographically.</a:t>
            </a:r>
          </a:p>
          <a:p>
            <a:r>
              <a:rPr lang="en-CA" dirty="0"/>
              <a:t>Higher quality resources available.</a:t>
            </a:r>
          </a:p>
          <a:p>
            <a:r>
              <a:rPr lang="en-CA" dirty="0"/>
              <a:t>More help available from peers and online groups as more people use it now.</a:t>
            </a:r>
          </a:p>
          <a:p>
            <a:r>
              <a:rPr lang="en-US" dirty="0"/>
              <a:t>More valuable to your career going forward.</a:t>
            </a:r>
          </a:p>
        </p:txBody>
      </p:sp>
    </p:spTree>
    <p:extLst>
      <p:ext uri="{BB962C8B-B14F-4D97-AF65-F5344CB8AC3E}">
        <p14:creationId xmlns:p14="http://schemas.microsoft.com/office/powerpoint/2010/main" val="173434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266E-A8E5-4D85-8D79-07C9D10B9E01}"/>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F39C65BA-F46B-45BA-9964-4F2B92EFAC41}"/>
              </a:ext>
            </a:extLst>
          </p:cNvPr>
          <p:cNvSpPr>
            <a:spLocks noGrp="1"/>
          </p:cNvSpPr>
          <p:nvPr>
            <p:ph sz="half" idx="1"/>
          </p:nvPr>
        </p:nvSpPr>
        <p:spPr/>
        <p:txBody>
          <a:bodyPr/>
          <a:lstStyle/>
          <a:p>
            <a:r>
              <a:rPr lang="en-US" dirty="0"/>
              <a:t>Import necessary libraries.</a:t>
            </a:r>
          </a:p>
          <a:p>
            <a:r>
              <a:rPr lang="en-US" dirty="0"/>
              <a:t>Sets of important tokens will be used to simplify checking if a token is part of the language or a user defined value.</a:t>
            </a:r>
          </a:p>
          <a:p>
            <a:r>
              <a:rPr lang="en-US" dirty="0"/>
              <a:t>Sets cannot contain any duplicates.</a:t>
            </a:r>
          </a:p>
          <a:p>
            <a:r>
              <a:rPr lang="en-US" dirty="0"/>
              <a:t>The union function combines sets, as per a union of sets in mathematics. </a:t>
            </a:r>
          </a:p>
          <a:p>
            <a:r>
              <a:rPr lang="en-US" dirty="0"/>
              <a:t>Possible execution flags are identified, though they aren’t used in this program. One couple possibly use them for debugging.</a:t>
            </a:r>
          </a:p>
          <a:p>
            <a:endParaRPr lang="en-CA" dirty="0"/>
          </a:p>
        </p:txBody>
      </p:sp>
      <p:pic>
        <p:nvPicPr>
          <p:cNvPr id="6" name="Content Placeholder 5">
            <a:extLst>
              <a:ext uri="{FF2B5EF4-FFF2-40B4-BE49-F238E27FC236}">
                <a16:creationId xmlns:a16="http://schemas.microsoft.com/office/drawing/2014/main" id="{008C2D6A-6DE9-461B-B927-170A3743BC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763373"/>
            <a:ext cx="5384800" cy="3314042"/>
          </a:xfrm>
        </p:spPr>
      </p:pic>
    </p:spTree>
    <p:extLst>
      <p:ext uri="{BB962C8B-B14F-4D97-AF65-F5344CB8AC3E}">
        <p14:creationId xmlns:p14="http://schemas.microsoft.com/office/powerpoint/2010/main" val="322842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D44E-DEA9-41F5-A700-E239FA64F635}"/>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67E38D31-EDDA-4532-9C93-C8C8F3681E33}"/>
              </a:ext>
            </a:extLst>
          </p:cNvPr>
          <p:cNvSpPr>
            <a:spLocks noGrp="1"/>
          </p:cNvSpPr>
          <p:nvPr>
            <p:ph sz="half" idx="1"/>
          </p:nvPr>
        </p:nvSpPr>
        <p:spPr/>
        <p:txBody>
          <a:bodyPr/>
          <a:lstStyle/>
          <a:p>
            <a:r>
              <a:rPr lang="en-US" dirty="0"/>
              <a:t>The Str class inherits from the str class, serving as a wrapper that allows for augmenting the class.</a:t>
            </a:r>
          </a:p>
          <a:p>
            <a:r>
              <a:rPr lang="en-US" dirty="0"/>
              <a:t>The </a:t>
            </a:r>
            <a:r>
              <a:rPr lang="en-US" dirty="0" err="1"/>
              <a:t>ScanError</a:t>
            </a:r>
            <a:r>
              <a:rPr lang="en-US" dirty="0"/>
              <a:t> class inherits from the Exception class, storing a message and token upon creation and returning a printable representation of the message when printed.</a:t>
            </a:r>
          </a:p>
        </p:txBody>
      </p:sp>
      <p:pic>
        <p:nvPicPr>
          <p:cNvPr id="10" name="Content Placeholder 9">
            <a:extLst>
              <a:ext uri="{FF2B5EF4-FFF2-40B4-BE49-F238E27FC236}">
                <a16:creationId xmlns:a16="http://schemas.microsoft.com/office/drawing/2014/main" id="{E8D157B5-A829-42D3-BD11-8B1D63ED55CB}"/>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2893899"/>
            <a:ext cx="5384800" cy="3052989"/>
          </a:xfrm>
        </p:spPr>
      </p:pic>
    </p:spTree>
    <p:extLst>
      <p:ext uri="{BB962C8B-B14F-4D97-AF65-F5344CB8AC3E}">
        <p14:creationId xmlns:p14="http://schemas.microsoft.com/office/powerpoint/2010/main" val="411696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BEB8-33DC-47DB-8E13-BE0429626840}"/>
              </a:ext>
            </a:extLst>
          </p:cNvPr>
          <p:cNvSpPr>
            <a:spLocks noGrp="1"/>
          </p:cNvSpPr>
          <p:nvPr>
            <p:ph type="title"/>
          </p:nvPr>
        </p:nvSpPr>
        <p:spPr/>
        <p:txBody>
          <a:bodyPr/>
          <a:lstStyle/>
          <a:p>
            <a:r>
              <a:rPr lang="en-US" dirty="0"/>
              <a:t>Python Scanner Example</a:t>
            </a:r>
            <a:endParaRPr lang="en-CA" dirty="0"/>
          </a:p>
        </p:txBody>
      </p:sp>
      <p:sp>
        <p:nvSpPr>
          <p:cNvPr id="3" name="Content Placeholder 2">
            <a:extLst>
              <a:ext uri="{FF2B5EF4-FFF2-40B4-BE49-F238E27FC236}">
                <a16:creationId xmlns:a16="http://schemas.microsoft.com/office/drawing/2014/main" id="{9D224E00-926F-41E8-A88C-C15B6BDB6A90}"/>
              </a:ext>
            </a:extLst>
          </p:cNvPr>
          <p:cNvSpPr>
            <a:spLocks noGrp="1"/>
          </p:cNvSpPr>
          <p:nvPr>
            <p:ph sz="half" idx="1"/>
          </p:nvPr>
        </p:nvSpPr>
        <p:spPr/>
        <p:txBody>
          <a:bodyPr/>
          <a:lstStyle/>
          <a:p>
            <a:r>
              <a:rPr lang="en-US" dirty="0" err="1"/>
              <a:t>reStr</a:t>
            </a:r>
            <a:r>
              <a:rPr lang="en-US" dirty="0"/>
              <a:t> function returns a Str object with the value from s and the line and col (column) positions from t.</a:t>
            </a:r>
          </a:p>
          <a:p>
            <a:r>
              <a:rPr lang="en-US" dirty="0"/>
              <a:t>Note that the Str class is not listed as having line and col properties – these are added implicitly later in the code, making it difficult to understand and debug. These attributes should be explicitly listed in the class definition instead.</a:t>
            </a:r>
          </a:p>
          <a:p>
            <a:r>
              <a:rPr lang="en-US" dirty="0"/>
              <a:t>Also note the lack of comments and unclear names – ensure that the purpose of every function is commented and both functions and variables have meaningful names.</a:t>
            </a:r>
            <a:endParaRPr lang="en-CA" dirty="0"/>
          </a:p>
        </p:txBody>
      </p:sp>
      <p:pic>
        <p:nvPicPr>
          <p:cNvPr id="6" name="Content Placeholder 5">
            <a:extLst>
              <a:ext uri="{FF2B5EF4-FFF2-40B4-BE49-F238E27FC236}">
                <a16:creationId xmlns:a16="http://schemas.microsoft.com/office/drawing/2014/main" id="{14E791D3-87E5-4128-8129-22F090F8E3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4484" y="3689345"/>
            <a:ext cx="4191031" cy="1462098"/>
          </a:xfrm>
        </p:spPr>
      </p:pic>
    </p:spTree>
    <p:extLst>
      <p:ext uri="{BB962C8B-B14F-4D97-AF65-F5344CB8AC3E}">
        <p14:creationId xmlns:p14="http://schemas.microsoft.com/office/powerpoint/2010/main" val="23500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107</TotalTime>
  <Words>1327</Words>
  <Application>Microsoft Office PowerPoint</Application>
  <PresentationFormat>Widescreen</PresentationFormat>
  <Paragraphs>114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Georgia</vt:lpstr>
      <vt:lpstr>Wingdings 2</vt:lpstr>
      <vt:lpstr>Training presentation</vt:lpstr>
      <vt:lpstr>Introduction to Python</vt:lpstr>
      <vt:lpstr>Why Use Python</vt:lpstr>
      <vt:lpstr>Python Basics</vt:lpstr>
      <vt:lpstr>Python Basics</vt:lpstr>
      <vt:lpstr>Python Basics</vt:lpstr>
      <vt:lpstr>Python Versions: 2 or 3?</vt:lpstr>
      <vt:lpstr>Python Scanner Example</vt:lpstr>
      <vt:lpstr>Python Scanner Example</vt:lpstr>
      <vt:lpstr>Python Scanner Example</vt:lpstr>
      <vt:lpstr>Python Scanner Example</vt:lpstr>
      <vt:lpstr>Python Scanner Example</vt:lpstr>
      <vt:lpstr>Python Scanner Example</vt:lpstr>
      <vt:lpstr>Python Scanner Example</vt:lpstr>
      <vt:lpstr>Python Scanner Example</vt:lpstr>
      <vt:lpstr>Python Scanner Example</vt:lpstr>
      <vt:lpstr>Python Scanner Example</vt:lpstr>
      <vt:lpstr>Good Practices</vt:lpstr>
      <vt:lpstr>Developing the Program</vt:lpstr>
      <vt:lpstr>Testing the Program</vt:lpstr>
      <vt:lpstr>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 </dc:creator>
  <cp:lastModifiedBy> </cp:lastModifiedBy>
  <cp:revision>12</cp:revision>
  <dcterms:created xsi:type="dcterms:W3CDTF">2019-06-10T00:46:46Z</dcterms:created>
  <dcterms:modified xsi:type="dcterms:W3CDTF">2019-06-10T02:33:47Z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