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92" r:id="rId3"/>
    <p:sldId id="270" r:id="rId4"/>
    <p:sldId id="295" r:id="rId5"/>
    <p:sldId id="301" r:id="rId6"/>
    <p:sldId id="296" r:id="rId7"/>
    <p:sldId id="271" r:id="rId8"/>
    <p:sldId id="293" r:id="rId9"/>
    <p:sldId id="299" r:id="rId10"/>
    <p:sldId id="294" r:id="rId11"/>
    <p:sldId id="297" r:id="rId12"/>
    <p:sldId id="298" r:id="rId13"/>
    <p:sldId id="300" r:id="rId14"/>
    <p:sldId id="303" r:id="rId15"/>
    <p:sldId id="302" r:id="rId16"/>
    <p:sldId id="286" r:id="rId17"/>
    <p:sldId id="304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9911" autoAdjust="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Scheme_Programming" TargetMode="External"/><Relationship Id="rId2" Type="http://schemas.openxmlformats.org/officeDocument/2006/relationships/hyperlink" Target="https://repl.it/languages/sche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oups.csail.mit.edu/mac/ftpdir/scheme-7.4/doc-html/scheme_toc.html" TargetMode="External"/><Relationship Id="rId4" Type="http://schemas.openxmlformats.org/officeDocument/2006/relationships/hyperlink" Target="https://ds26gte.github.io/tyscheme/index-Z-H-1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Scheme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Lauchlan</a:t>
            </a:r>
            <a:r>
              <a:rPr lang="en-US" dirty="0"/>
              <a:t> </a:t>
            </a:r>
            <a:r>
              <a:rPr lang="en-US" dirty="0" err="1"/>
              <a:t>Toal</a:t>
            </a:r>
            <a:endParaRPr lang="en-US" dirty="0"/>
          </a:p>
          <a:p>
            <a:r>
              <a:rPr lang="en-US" dirty="0"/>
              <a:t>lauchlan@dal.ca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66BE-AC78-498E-A194-35D3FA3D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Lists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BD85-6518-44C4-B35E-E347CFF6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can hold values of multiple types.</a:t>
            </a:r>
          </a:p>
          <a:p>
            <a:pPr marL="109728" indent="0">
              <a:buNone/>
            </a:pPr>
            <a:r>
              <a:rPr lang="en-US" dirty="0"/>
              <a:t>	(define </a:t>
            </a:r>
            <a:r>
              <a:rPr lang="en-US" dirty="0" err="1"/>
              <a:t>myList</a:t>
            </a:r>
            <a:r>
              <a:rPr lang="en-US" dirty="0"/>
              <a:t> </a:t>
            </a:r>
            <a:r>
              <a:rPr lang="en-CA" dirty="0"/>
              <a:t>(list 1 2 3 "Hello" 2.5))</a:t>
            </a:r>
            <a:endParaRPr lang="en-US" dirty="0"/>
          </a:p>
          <a:p>
            <a:r>
              <a:rPr lang="en-US" dirty="0"/>
              <a:t>Lists are composed of a head element (car) and the rest of the list (</a:t>
            </a:r>
            <a:r>
              <a:rPr lang="en-US" dirty="0" err="1"/>
              <a:t>cdr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en-US" dirty="0"/>
              <a:t>	(print (car </a:t>
            </a:r>
            <a:r>
              <a:rPr lang="en-US" dirty="0" err="1"/>
              <a:t>myList</a:t>
            </a:r>
            <a:r>
              <a:rPr lang="en-US" dirty="0"/>
              <a:t>))		;Will print 1</a:t>
            </a:r>
          </a:p>
          <a:p>
            <a:pPr marL="109728" indent="0">
              <a:buNone/>
            </a:pPr>
            <a:r>
              <a:rPr lang="en-US" dirty="0"/>
              <a:t>	(print (</a:t>
            </a:r>
            <a:r>
              <a:rPr lang="en-US" dirty="0" err="1"/>
              <a:t>cdr</a:t>
            </a:r>
            <a:r>
              <a:rPr lang="en-US" dirty="0"/>
              <a:t> </a:t>
            </a:r>
            <a:r>
              <a:rPr lang="en-US" dirty="0" err="1"/>
              <a:t>myList</a:t>
            </a:r>
            <a:r>
              <a:rPr lang="en-US" dirty="0"/>
              <a:t>))		;Will print (2 3 Hello 2.5)</a:t>
            </a:r>
          </a:p>
          <a:p>
            <a:r>
              <a:rPr lang="en-US" dirty="0"/>
              <a:t>An element can be added to the head of a list with cons.</a:t>
            </a:r>
          </a:p>
          <a:p>
            <a:pPr marL="109728" indent="0">
              <a:buNone/>
            </a:pPr>
            <a:r>
              <a:rPr lang="en-US" dirty="0"/>
              <a:t>	(print (cons 91 </a:t>
            </a:r>
            <a:r>
              <a:rPr lang="en-US" dirty="0" err="1"/>
              <a:t>myList</a:t>
            </a:r>
            <a:r>
              <a:rPr lang="en-US" dirty="0"/>
              <a:t>))			;Will print (91 1 2 3 Hello 2.5)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fr-FR" dirty="0"/>
              <a:t>(</a:t>
            </a:r>
            <a:r>
              <a:rPr lang="fr-FR" dirty="0" err="1"/>
              <a:t>print</a:t>
            </a:r>
            <a:r>
              <a:rPr lang="fr-FR" dirty="0"/>
              <a:t> (cons 1 (cons #\a (cons 5 ())))) 	;Will </a:t>
            </a:r>
            <a:r>
              <a:rPr lang="fr-FR" dirty="0" err="1"/>
              <a:t>print</a:t>
            </a:r>
            <a:r>
              <a:rPr lang="fr-FR" dirty="0"/>
              <a:t> (1 a 5)</a:t>
            </a:r>
            <a:endParaRPr lang="en-US" dirty="0"/>
          </a:p>
          <a:p>
            <a:pPr marL="109728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78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F059-8220-4F71-910B-79283FBB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Conditionals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058A-73F4-4B2E-9331-38E1A4AF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Booleans #t and #f, anything not #f is #t. </a:t>
            </a:r>
          </a:p>
          <a:p>
            <a:r>
              <a:rPr lang="en-US" dirty="0"/>
              <a:t>Else statements are implicit.</a:t>
            </a:r>
          </a:p>
          <a:p>
            <a:pPr marL="109728" indent="0">
              <a:buNone/>
            </a:pPr>
            <a:r>
              <a:rPr lang="en-US" dirty="0"/>
              <a:t>	(print (if (&lt; 8 10) #\L #\G))	;Will print L</a:t>
            </a:r>
          </a:p>
          <a:p>
            <a:r>
              <a:rPr lang="en-US" dirty="0"/>
              <a:t>Cond provides syntactic sugar for multiple conditionals.</a:t>
            </a:r>
          </a:p>
          <a:p>
            <a:pPr marL="109728" indent="0">
              <a:buNone/>
            </a:pPr>
            <a:r>
              <a:rPr lang="en-US" dirty="0"/>
              <a:t>	(define x 5)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fr-FR" dirty="0"/>
              <a:t>(</a:t>
            </a: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cond</a:t>
            </a:r>
            <a:r>
              <a:rPr lang="fr-FR" dirty="0"/>
              <a:t> ((&gt; x 10) 10) ((&lt; x 0) 0) (x)))	;Will </a:t>
            </a:r>
            <a:r>
              <a:rPr lang="fr-FR" dirty="0" err="1"/>
              <a:t>print</a:t>
            </a:r>
            <a:r>
              <a:rPr lang="fr-FR" dirty="0"/>
              <a:t> 5</a:t>
            </a:r>
          </a:p>
          <a:p>
            <a:pPr marL="109728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827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6F3A-FB8C-46F7-B7DC-337A1BE2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Loops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6B35-22ED-40C3-8F40-D5DED8BD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Scheme does not have loops, instead using recursion. Note that tail recursion allows this to be compiled to a loop, losing no efficiency.</a:t>
            </a:r>
          </a:p>
          <a:p>
            <a:pPr marL="109728" indent="0">
              <a:buNone/>
            </a:pPr>
            <a:r>
              <a:rPr lang="en-US" dirty="0"/>
              <a:t>	(define </a:t>
            </a:r>
            <a:r>
              <a:rPr lang="en-US" dirty="0" err="1"/>
              <a:t>myList</a:t>
            </a:r>
            <a:r>
              <a:rPr lang="en-US" dirty="0"/>
              <a:t> (list 2 4 6 8))</a:t>
            </a:r>
          </a:p>
          <a:p>
            <a:pPr marL="109728" indent="0">
              <a:buNone/>
            </a:pPr>
            <a:r>
              <a:rPr lang="en-US" dirty="0"/>
              <a:t>	(define </a:t>
            </a:r>
            <a:r>
              <a:rPr lang="en-US" dirty="0" err="1"/>
              <a:t>sumList</a:t>
            </a:r>
            <a:r>
              <a:rPr lang="en-US" dirty="0"/>
              <a:t> (lambda (x) (if (null? x) 0 (+ (car x)(</a:t>
            </a:r>
            <a:r>
              <a:rPr lang="en-US" dirty="0" err="1"/>
              <a:t>sumList</a:t>
            </a:r>
            <a:r>
              <a:rPr lang="en-US" dirty="0"/>
              <a:t> (</a:t>
            </a:r>
            <a:r>
              <a:rPr lang="en-US" dirty="0" err="1"/>
              <a:t>cdr</a:t>
            </a:r>
            <a:r>
              <a:rPr lang="en-US" dirty="0"/>
              <a:t> x))))))</a:t>
            </a:r>
          </a:p>
          <a:p>
            <a:pPr marL="109728" indent="0">
              <a:buNone/>
            </a:pPr>
            <a:r>
              <a:rPr lang="en-US" dirty="0"/>
              <a:t>	(print (</a:t>
            </a:r>
            <a:r>
              <a:rPr lang="en-US" dirty="0" err="1"/>
              <a:t>sumList</a:t>
            </a:r>
            <a:r>
              <a:rPr lang="en-US" dirty="0"/>
              <a:t> </a:t>
            </a:r>
            <a:r>
              <a:rPr lang="en-US" dirty="0" err="1"/>
              <a:t>myList</a:t>
            </a:r>
            <a:r>
              <a:rPr lang="en-US" dirty="0"/>
              <a:t>))	;Will print 20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5DE8-D843-490F-A5B0-CEB86341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Loops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BA34-3966-4861-A9BD-D8F6DF76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want to do multiple things in sequence, rather than just evaluating expressions. The begin keyword forces sequential evaluation.</a:t>
            </a:r>
          </a:p>
          <a:p>
            <a:pPr marL="109728" indent="0">
              <a:buNone/>
            </a:pPr>
            <a:r>
              <a:rPr lang="en-US" dirty="0"/>
              <a:t>	(define </a:t>
            </a:r>
            <a:r>
              <a:rPr lang="en-US" dirty="0" err="1"/>
              <a:t>countUpTo</a:t>
            </a:r>
            <a:r>
              <a:rPr lang="en-US" dirty="0"/>
              <a:t> (lambda (x) (if (&gt;= x 0) </a:t>
            </a:r>
          </a:p>
          <a:p>
            <a:pPr marL="109728" indent="0">
              <a:buNone/>
            </a:pPr>
            <a:r>
              <a:rPr lang="en-US" dirty="0"/>
              <a:t>		(begin (</a:t>
            </a:r>
            <a:r>
              <a:rPr lang="en-US" dirty="0" err="1"/>
              <a:t>countUpTo</a:t>
            </a:r>
            <a:r>
              <a:rPr lang="en-US" dirty="0"/>
              <a:t> (- x 1)) (print x)))))</a:t>
            </a:r>
            <a:br>
              <a:rPr lang="en-US" dirty="0"/>
            </a:br>
            <a:r>
              <a:rPr lang="en-US" dirty="0"/>
              <a:t>	(</a:t>
            </a:r>
            <a:r>
              <a:rPr lang="en-US" dirty="0" err="1"/>
              <a:t>countUpTo</a:t>
            </a:r>
            <a:r>
              <a:rPr lang="en-US" dirty="0"/>
              <a:t> 5) 	;Will print from 0 to 5</a:t>
            </a:r>
          </a:p>
          <a:p>
            <a:pPr marL="109728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71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30D3-4987-44E9-B646-81069661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Side-Effects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326F-62C3-4A71-B9DE-F86FBBF2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Scheme is primarily functional, it does offer some constructs with side-effects (the print/display/write functions are examples of this).</a:t>
            </a:r>
          </a:p>
          <a:p>
            <a:r>
              <a:rPr lang="en-US" dirty="0"/>
              <a:t>A potentially useful feature is set! which allows for changing the value of a previously defined variable.</a:t>
            </a:r>
          </a:p>
          <a:p>
            <a:pPr marL="109728" indent="0">
              <a:buNone/>
            </a:pPr>
            <a:r>
              <a:rPr lang="en-US" dirty="0"/>
              <a:t>	(define x 13)</a:t>
            </a:r>
          </a:p>
          <a:p>
            <a:pPr marL="109728" indent="0">
              <a:buNone/>
            </a:pPr>
            <a:r>
              <a:rPr lang="en-US" dirty="0"/>
              <a:t>	(set! x 45)</a:t>
            </a:r>
          </a:p>
          <a:p>
            <a:pPr marL="109728" indent="0">
              <a:buNone/>
            </a:pPr>
            <a:r>
              <a:rPr lang="en-CA" dirty="0"/>
              <a:t>	(print x)	;Will print 45</a:t>
            </a:r>
          </a:p>
        </p:txBody>
      </p:sp>
    </p:spTree>
    <p:extLst>
      <p:ext uri="{BB962C8B-B14F-4D97-AF65-F5344CB8AC3E}">
        <p14:creationId xmlns:p14="http://schemas.microsoft.com/office/powerpoint/2010/main" val="33181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A43B-2868-46C6-A667-E5951B49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D84E-DF88-4437-98A4-EBE0A259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Scheme interpreter: </a:t>
            </a:r>
            <a:r>
              <a:rPr lang="en-CA" dirty="0">
                <a:hlinkClick r:id="rId2"/>
              </a:rPr>
              <a:t>https://repl.it/languages/scheme</a:t>
            </a:r>
            <a:endParaRPr lang="en-US" dirty="0"/>
          </a:p>
          <a:p>
            <a:r>
              <a:rPr lang="en-US" dirty="0"/>
              <a:t>Good introduction, though incomplete: </a:t>
            </a:r>
            <a:r>
              <a:rPr lang="en-CA" dirty="0">
                <a:hlinkClick r:id="rId3"/>
              </a:rPr>
              <a:t>https://en.wikibooks.org/wiki/Scheme_Programming</a:t>
            </a:r>
            <a:endParaRPr lang="en-CA" dirty="0"/>
          </a:p>
          <a:p>
            <a:r>
              <a:rPr lang="en-CA" dirty="0"/>
              <a:t>More in-depth mini-book: </a:t>
            </a:r>
            <a:r>
              <a:rPr lang="en-CA" dirty="0">
                <a:hlinkClick r:id="rId4"/>
              </a:rPr>
              <a:t>https://ds26gte.github.io/tyscheme/index-Z-H-1.html</a:t>
            </a:r>
            <a:endParaRPr lang="en-CA" dirty="0"/>
          </a:p>
          <a:p>
            <a:r>
              <a:rPr lang="en-CA" dirty="0"/>
              <a:t>Much more in-depth book: </a:t>
            </a:r>
            <a:r>
              <a:rPr lang="en-CA" dirty="0">
                <a:hlinkClick r:id="rId5"/>
              </a:rPr>
              <a:t>https://groups.csail.mit.edu/mac/ftpdir/scheme-7.4/doc-html/scheme_toc.html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82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9652-FA56-40CD-8F88-95B6925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Concepts to Look Into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2F9C-E22A-4E7E-9271-8ECEDBB0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between define, let, let*, and </a:t>
            </a:r>
            <a:r>
              <a:rPr lang="en-US" dirty="0" err="1"/>
              <a:t>letrec</a:t>
            </a:r>
            <a:endParaRPr lang="en-US" dirty="0"/>
          </a:p>
          <a:p>
            <a:r>
              <a:rPr lang="en-US" dirty="0"/>
              <a:t>Lambda expressions and lambda calculus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Continuations</a:t>
            </a:r>
          </a:p>
          <a:p>
            <a:r>
              <a:rPr lang="en-US" dirty="0"/>
              <a:t>Map and fold functions on lists</a:t>
            </a:r>
          </a:p>
          <a:p>
            <a:r>
              <a:rPr lang="en-US" dirty="0"/>
              <a:t>Scope (relates to much of the above)</a:t>
            </a:r>
          </a:p>
        </p:txBody>
      </p:sp>
    </p:spTree>
    <p:extLst>
      <p:ext uri="{BB962C8B-B14F-4D97-AF65-F5344CB8AC3E}">
        <p14:creationId xmlns:p14="http://schemas.microsoft.com/office/powerpoint/2010/main" val="22212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4532-1756-4C35-AD7F-9AB9FE6E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(Largely) Functional Languages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8EAA-F88B-4FC6-B1A3-A00A9B6A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Lisp: The parent of Scheme, as well as many other Lisp dialects.</a:t>
            </a:r>
          </a:p>
          <a:p>
            <a:r>
              <a:rPr lang="en-US" dirty="0"/>
              <a:t>Haskell: More of a pure functional language, more math and theory.</a:t>
            </a:r>
          </a:p>
          <a:p>
            <a:r>
              <a:rPr lang="en-US" dirty="0" err="1"/>
              <a:t>OCaml</a:t>
            </a:r>
            <a:r>
              <a:rPr lang="en-US" dirty="0"/>
              <a:t>: Functional programming with objects. </a:t>
            </a:r>
          </a:p>
          <a:p>
            <a:r>
              <a:rPr lang="en-US" dirty="0"/>
              <a:t>Clojure: A Lisp dialect running on the </a:t>
            </a:r>
            <a:r>
              <a:rPr lang="en-US"/>
              <a:t>Java platform.</a:t>
            </a:r>
            <a:endParaRPr lang="en-US" dirty="0"/>
          </a:p>
          <a:p>
            <a:r>
              <a:rPr lang="en-US" dirty="0"/>
              <a:t>Elm: An alternative to </a:t>
            </a:r>
            <a:r>
              <a:rPr lang="en-US" dirty="0" err="1"/>
              <a:t>Javascript</a:t>
            </a:r>
            <a:r>
              <a:rPr lang="en-US" dirty="0"/>
              <a:t> for website frontends.</a:t>
            </a:r>
          </a:p>
          <a:p>
            <a:r>
              <a:rPr lang="en-US" dirty="0"/>
              <a:t>Erlang: Functional programming with a focus on concurrency and failure resistance.</a:t>
            </a:r>
          </a:p>
          <a:p>
            <a:r>
              <a:rPr lang="en-US" dirty="0"/>
              <a:t>Elixir: A modernized Erlang aimed towards web development.</a:t>
            </a:r>
          </a:p>
        </p:txBody>
      </p:sp>
    </p:spTree>
    <p:extLst>
      <p:ext uri="{BB962C8B-B14F-4D97-AF65-F5344CB8AC3E}">
        <p14:creationId xmlns:p14="http://schemas.microsoft.com/office/powerpoint/2010/main" val="6250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BC14-BBD5-46A4-8808-64561041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Done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150758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F7C6-E60C-46F8-A0D5-1DE36D46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Scheme?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4742-27A8-4301-B5A9-D7B366AC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language (mostly)</a:t>
            </a:r>
          </a:p>
          <a:p>
            <a:r>
              <a:rPr lang="en-US" dirty="0"/>
              <a:t>Dialect of Lisp</a:t>
            </a:r>
          </a:p>
          <a:p>
            <a:r>
              <a:rPr lang="en-US" dirty="0"/>
              <a:t>Programs are composed of lists of expressions</a:t>
            </a:r>
          </a:p>
          <a:p>
            <a:r>
              <a:rPr lang="en-US" dirty="0"/>
              <a:t>Simple and small design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 target</a:t>
            </a:r>
          </a:p>
          <a:p>
            <a:r>
              <a:rPr lang="en-US" dirty="0"/>
              <a:t>Easy introduction to functional programming</a:t>
            </a:r>
          </a:p>
          <a:p>
            <a:r>
              <a:rPr lang="en-US" dirty="0"/>
              <a:t>Scripting language for larger software products</a:t>
            </a:r>
          </a:p>
          <a:p>
            <a:r>
              <a:rPr lang="en-US" dirty="0"/>
              <a:t>Language design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B036-33B7-4925-83EF-0F4D0E12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Values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83BE-B207-43E2-A9E7-2590BDDC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Boolean: #t or #f</a:t>
            </a:r>
          </a:p>
          <a:p>
            <a:r>
              <a:rPr lang="en-US" dirty="0"/>
              <a:t>Numeric: Any integer, float, or complex type.</a:t>
            </a:r>
          </a:p>
          <a:p>
            <a:r>
              <a:rPr lang="en-US" dirty="0"/>
              <a:t>Characters: #\a</a:t>
            </a:r>
          </a:p>
          <a:p>
            <a:r>
              <a:rPr lang="en-CA" dirty="0"/>
              <a:t>Strings: "Hello" or (string #\H #\e #\l #\l #\o)</a:t>
            </a:r>
          </a:p>
          <a:p>
            <a:r>
              <a:rPr lang="en-CA" dirty="0"/>
              <a:t>Lists: (list 1 4 "Hello" #\e 4.5) </a:t>
            </a:r>
          </a:p>
        </p:txBody>
      </p:sp>
    </p:spTree>
    <p:extLst>
      <p:ext uri="{BB962C8B-B14F-4D97-AF65-F5344CB8AC3E}">
        <p14:creationId xmlns:p14="http://schemas.microsoft.com/office/powerpoint/2010/main" val="12146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D3C-238D-4460-9BC8-77730B66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Comments and Printing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BBEA-1A67-4164-AE36-E949955BA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 denotes a single line comment.</a:t>
            </a:r>
          </a:p>
          <a:p>
            <a:r>
              <a:rPr lang="en-US" dirty="0"/>
              <a:t>#| begins a comment block.</a:t>
            </a:r>
          </a:p>
          <a:p>
            <a:r>
              <a:rPr lang="en-US" dirty="0"/>
              <a:t>|# ends a comment block.</a:t>
            </a:r>
          </a:p>
          <a:p>
            <a:r>
              <a:rPr lang="en-CA" dirty="0"/>
              <a:t>The display command displays a value.</a:t>
            </a:r>
          </a:p>
          <a:p>
            <a:r>
              <a:rPr lang="en-CA" dirty="0"/>
              <a:t>The print command is the same as display, but with a newline at the end.</a:t>
            </a:r>
          </a:p>
          <a:p>
            <a:r>
              <a:rPr lang="en-CA" dirty="0"/>
              <a:t>The write command displays a value in raw form, such as #\k instead of k.</a:t>
            </a:r>
          </a:p>
        </p:txBody>
      </p:sp>
    </p:spTree>
    <p:extLst>
      <p:ext uri="{BB962C8B-B14F-4D97-AF65-F5344CB8AC3E}">
        <p14:creationId xmlns:p14="http://schemas.microsoft.com/office/powerpoint/2010/main" val="14165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6E31-ACD8-49C4-AC6A-5DDAFC4A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Arithmetic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D6A1-0D49-4988-8963-DAE6A2B4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- * /</a:t>
            </a:r>
          </a:p>
          <a:p>
            <a:r>
              <a:rPr lang="en-US" dirty="0"/>
              <a:t>Operators can take a variable number of operands.</a:t>
            </a:r>
            <a:endParaRPr lang="en-CA" dirty="0"/>
          </a:p>
          <a:p>
            <a:r>
              <a:rPr lang="en-CA" dirty="0"/>
              <a:t>Prefix (Polish) notation is used.</a:t>
            </a:r>
          </a:p>
          <a:p>
            <a:pPr marL="109728" indent="0">
              <a:buNone/>
            </a:pPr>
            <a:r>
              <a:rPr lang="en-CA" dirty="0"/>
              <a:t>	(print (+ 4 5))			;Will print 9</a:t>
            </a:r>
          </a:p>
          <a:p>
            <a:pPr marL="109728" indent="0">
              <a:buNone/>
            </a:pPr>
            <a:r>
              <a:rPr lang="en-CA" dirty="0"/>
              <a:t>	(print (/ 3 4 5))			;Will print 0.15</a:t>
            </a:r>
          </a:p>
          <a:p>
            <a:pPr marL="109728" indent="0">
              <a:buNone/>
            </a:pPr>
            <a:r>
              <a:rPr lang="en-CA" dirty="0"/>
              <a:t>	(print (+ 4 (* 3 2)))			;Will print 10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9C6D-1513-4A39-AE04-0A5C3B32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Variables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CF50-E165-4E10-BCFC-03C4713A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Variables: Inferred types, multiple ways to define a variable.</a:t>
            </a:r>
          </a:p>
          <a:p>
            <a:r>
              <a:rPr lang="en-US" dirty="0"/>
              <a:t>Let: Local scope internal to let block.</a:t>
            </a:r>
          </a:p>
          <a:p>
            <a:pPr marL="109728" indent="0">
              <a:buNone/>
            </a:pPr>
            <a:r>
              <a:rPr lang="en-US" dirty="0"/>
              <a:t>	(let ((a 5)) (print a))				;Will print 5</a:t>
            </a:r>
          </a:p>
          <a:p>
            <a:pPr marL="109728" indent="0">
              <a:buNone/>
            </a:pPr>
            <a:r>
              <a:rPr lang="en-US" dirty="0"/>
              <a:t>	(let ((b 10)(c 12)) (print (+ b c)))			;Will print 22</a:t>
            </a:r>
          </a:p>
          <a:p>
            <a:r>
              <a:rPr lang="en-US" dirty="0"/>
              <a:t>Define: Local scope external to define block.</a:t>
            </a:r>
          </a:p>
          <a:p>
            <a:pPr marL="109728" indent="0">
              <a:buNone/>
            </a:pPr>
            <a:r>
              <a:rPr lang="en-US" dirty="0"/>
              <a:t>	(define a 5) (print a)				;Will print 5</a:t>
            </a:r>
          </a:p>
          <a:p>
            <a:pPr marL="109728" indent="0">
              <a:buNone/>
            </a:pPr>
            <a:r>
              <a:rPr lang="en-US" dirty="0"/>
              <a:t>	(define b 10) (define c 12) (print (+ b c))	;Will print 22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8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495C-707D-42A7-BB89-FABA5916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ACA9-171D-44DF-9C5A-B6913D94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be create with the define keyword.</a:t>
            </a:r>
          </a:p>
          <a:p>
            <a:pPr marL="109728" indent="0">
              <a:buNone/>
            </a:pPr>
            <a:r>
              <a:rPr lang="en-US" dirty="0"/>
              <a:t>	(define (</a:t>
            </a:r>
            <a:r>
              <a:rPr lang="en-US" dirty="0" err="1"/>
              <a:t>addTen</a:t>
            </a:r>
            <a:r>
              <a:rPr lang="en-US" dirty="0"/>
              <a:t> x) (+ 10 x)) (print (</a:t>
            </a:r>
            <a:r>
              <a:rPr lang="en-US" dirty="0" err="1"/>
              <a:t>addTen</a:t>
            </a:r>
            <a:r>
              <a:rPr lang="en-US" dirty="0"/>
              <a:t> 20))	;Will print 30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CA" dirty="0"/>
              <a:t>(define (f a b) (+ a b)) (print (f 12 24))			;Will print 36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CA" dirty="0"/>
              <a:t>(define (g c) (let ((n 1.5)) (* c n))) (print (g 2))	;Will print 3</a:t>
            </a:r>
          </a:p>
          <a:p>
            <a:pPr marL="109728" indent="0">
              <a:buNone/>
            </a:pPr>
            <a:r>
              <a:rPr lang="en-CA" dirty="0"/>
              <a:t>	(define (h d) (f d (g d))) (print (h 10))			;Will print 25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73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F7A6-C718-4B8F-AAE2-119AC2D1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FF42-76D5-411E-B232-7E8E1293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/>
          <a:lstStyle/>
          <a:p>
            <a:r>
              <a:rPr lang="en-US" dirty="0"/>
              <a:t>The lambda keyword is a more formal approach however.</a:t>
            </a:r>
          </a:p>
          <a:p>
            <a:pPr marL="109728" indent="0">
              <a:buNone/>
            </a:pPr>
            <a:r>
              <a:rPr lang="en-US" dirty="0"/>
              <a:t>	(define </a:t>
            </a:r>
            <a:r>
              <a:rPr lang="en-US" dirty="0" err="1"/>
              <a:t>addTen</a:t>
            </a:r>
            <a:r>
              <a:rPr lang="en-US" dirty="0"/>
              <a:t> (lambda (x) (+ 10 x))) (print (</a:t>
            </a:r>
            <a:r>
              <a:rPr lang="en-US" dirty="0" err="1"/>
              <a:t>addTen</a:t>
            </a:r>
            <a:r>
              <a:rPr lang="en-US" dirty="0"/>
              <a:t> 20))</a:t>
            </a:r>
          </a:p>
          <a:p>
            <a:r>
              <a:rPr lang="en-US" dirty="0"/>
              <a:t>The previous examples without using the lambda keyword are for convenience. </a:t>
            </a:r>
          </a:p>
          <a:p>
            <a:r>
              <a:rPr lang="en-US" dirty="0"/>
              <a:t>A lambda expression is an anonymous function which can be assigned to a name so that it can be called explicitly. Lambdas can also be created without being assigned to any name, which can be useful for helper functions and closures.</a:t>
            </a:r>
          </a:p>
        </p:txBody>
      </p:sp>
    </p:spTree>
    <p:extLst>
      <p:ext uri="{BB962C8B-B14F-4D97-AF65-F5344CB8AC3E}">
        <p14:creationId xmlns:p14="http://schemas.microsoft.com/office/powerpoint/2010/main" val="362420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1700</TotalTime>
  <Words>580</Words>
  <Application>Microsoft Office PowerPoint</Application>
  <PresentationFormat>Widescreen</PresentationFormat>
  <Paragraphs>109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Georgia</vt:lpstr>
      <vt:lpstr>Wingdings 2</vt:lpstr>
      <vt:lpstr>Training presentation</vt:lpstr>
      <vt:lpstr>Introduction to Scheme</vt:lpstr>
      <vt:lpstr>What is Scheme?</vt:lpstr>
      <vt:lpstr>Scheme Use Cases</vt:lpstr>
      <vt:lpstr>Scheme Values</vt:lpstr>
      <vt:lpstr>Scheme Comments and Printing</vt:lpstr>
      <vt:lpstr>Scheme Arithmetic</vt:lpstr>
      <vt:lpstr>Scheme Variables</vt:lpstr>
      <vt:lpstr>Scheme Functions</vt:lpstr>
      <vt:lpstr>Scheme Functions</vt:lpstr>
      <vt:lpstr>Scheme Lists</vt:lpstr>
      <vt:lpstr>Scheme Conditionals</vt:lpstr>
      <vt:lpstr>Scheme Loops</vt:lpstr>
      <vt:lpstr>Scheme Loops</vt:lpstr>
      <vt:lpstr>Scheme Side-Effects</vt:lpstr>
      <vt:lpstr>Scheme References</vt:lpstr>
      <vt:lpstr>Interesting Concepts to Look Into</vt:lpstr>
      <vt:lpstr>Some Other (Largely) Functional Languages</vt:lpstr>
      <vt:lpstr>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 </dc:creator>
  <cp:lastModifiedBy> </cp:lastModifiedBy>
  <cp:revision>39</cp:revision>
  <dcterms:created xsi:type="dcterms:W3CDTF">2019-06-10T00:46:46Z</dcterms:created>
  <dcterms:modified xsi:type="dcterms:W3CDTF">2019-07-15T20:24:56Z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