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8" r:id="rId8"/>
    <p:sldId id="277" r:id="rId9"/>
    <p:sldId id="266" r:id="rId10"/>
    <p:sldId id="267" r:id="rId11"/>
    <p:sldId id="297" r:id="rId12"/>
    <p:sldId id="279" r:id="rId13"/>
    <p:sldId id="283" r:id="rId14"/>
    <p:sldId id="291" r:id="rId15"/>
    <p:sldId id="262" r:id="rId16"/>
    <p:sldId id="281" r:id="rId17"/>
    <p:sldId id="282" r:id="rId18"/>
    <p:sldId id="294" r:id="rId19"/>
    <p:sldId id="295" r:id="rId20"/>
    <p:sldId id="296" r:id="rId21"/>
    <p:sldId id="263" r:id="rId22"/>
    <p:sldId id="298" r:id="rId23"/>
    <p:sldId id="265" r:id="rId24"/>
    <p:sldId id="268" r:id="rId25"/>
    <p:sldId id="269" r:id="rId26"/>
    <p:sldId id="270" r:id="rId27"/>
    <p:sldId id="271" r:id="rId28"/>
    <p:sldId id="290" r:id="rId29"/>
    <p:sldId id="272" r:id="rId30"/>
    <p:sldId id="273" r:id="rId31"/>
    <p:sldId id="274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heory.stanford.edu/~aiken/mos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heory.stanford.edu/~aiken/mos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l.brightspace.com/" TargetMode="External"/><Relationship Id="rId2" Type="http://schemas.openxmlformats.org/officeDocument/2006/relationships/hyperlink" Target="mailto:csci3120@dal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ha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r>
              <a:rPr lang="en-US" dirty="0"/>
              <a:t>Mathematical proofs</a:t>
            </a:r>
          </a:p>
          <a:p>
            <a:r>
              <a:rPr lang="en-US" dirty="0"/>
              <a:t>Testing and 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0" y="3288082"/>
            <a:ext cx="4759890" cy="35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0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self-assessment quiz on Brightspace.</a:t>
            </a:r>
          </a:p>
          <a:p>
            <a:r>
              <a:rPr lang="en-US" dirty="0"/>
              <a:t>Used to gauge the expectations in this course.</a:t>
            </a:r>
          </a:p>
          <a:p>
            <a:r>
              <a:rPr lang="en-US" dirty="0"/>
              <a:t>Do this on your own and compare to the posted solution.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6" r="22082"/>
          <a:stretch/>
        </p:blipFill>
        <p:spPr>
          <a:xfrm>
            <a:off x="7180469" y="187748"/>
            <a:ext cx="1208741" cy="16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5" y="365126"/>
            <a:ext cx="1898101" cy="1675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 to Do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Self-Assessment quiz [Recommended]</a:t>
            </a:r>
          </a:p>
          <a:p>
            <a:r>
              <a:rPr lang="en-US" dirty="0"/>
              <a:t>Get a Top Hat account. [Required]</a:t>
            </a:r>
          </a:p>
          <a:p>
            <a:pPr lvl="1"/>
            <a:r>
              <a:rPr lang="en-US" dirty="0"/>
              <a:t>We will start using Top Hat on </a:t>
            </a:r>
            <a:r>
              <a:rPr lang="en-US" b="1" dirty="0"/>
              <a:t>Friday</a:t>
            </a:r>
            <a:r>
              <a:rPr lang="en-US" dirty="0"/>
              <a:t>.</a:t>
            </a:r>
          </a:p>
          <a:p>
            <a:r>
              <a:rPr lang="en-US" dirty="0"/>
              <a:t>Check Brightspace regularly. [Required]</a:t>
            </a:r>
          </a:p>
          <a:p>
            <a:r>
              <a:rPr lang="en-US" b="1" dirty="0"/>
              <a:t>Check my Dal Email. [Required]</a:t>
            </a:r>
          </a:p>
        </p:txBody>
      </p:sp>
    </p:spTree>
    <p:extLst>
      <p:ext uri="{BB962C8B-B14F-4D97-AF65-F5344CB8AC3E}">
        <p14:creationId xmlns:p14="http://schemas.microsoft.com/office/powerpoint/2010/main" val="150405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Representative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Course Rep is </a:t>
            </a:r>
            <a:r>
              <a:rPr lang="en-US" b="1" dirty="0"/>
              <a:t>???</a:t>
            </a:r>
            <a:r>
              <a:rPr lang="en-US" dirty="0"/>
              <a:t>: ???@</a:t>
            </a:r>
            <a:r>
              <a:rPr lang="en-US" dirty="0" err="1"/>
              <a:t>dal.ca</a:t>
            </a:r>
            <a:endParaRPr lang="en-US" dirty="0"/>
          </a:p>
          <a:p>
            <a:r>
              <a:rPr lang="en-US" dirty="0"/>
              <a:t>The Course Representative is a point of contact to facilitate and provide more timely feedback mechanisms to instructors and to the Faculty of Computer Science.</a:t>
            </a:r>
          </a:p>
          <a:p>
            <a:r>
              <a:rPr lang="en-US" dirty="0"/>
              <a:t>Additionally, Course Representatives can assist peers in navigating to the most appropriate support mechanism on campus. You can think of a CR as ‘the middle person’; a neutral point of contact for students to use when they don’t feel comfortable addressing an issue with the professor directly.</a:t>
            </a:r>
          </a:p>
        </p:txBody>
      </p:sp>
    </p:spTree>
    <p:extLst>
      <p:ext uri="{BB962C8B-B14F-4D97-AF65-F5344CB8AC3E}">
        <p14:creationId xmlns:p14="http://schemas.microsoft.com/office/powerpoint/2010/main" val="416021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269A72-07B9-CA42-8775-407CFA3D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really hate this slide.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15B2C-6D26-1245-90D1-B7995D1386AB}"/>
              </a:ext>
            </a:extLst>
          </p:cNvPr>
          <p:cNvSpPr/>
          <p:nvPr/>
        </p:nvSpPr>
        <p:spPr>
          <a:xfrm>
            <a:off x="1016756" y="2653826"/>
            <a:ext cx="23294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33F5-DA6E-8B40-94F8-828D0B6CE792}"/>
              </a:ext>
            </a:extLst>
          </p:cNvPr>
          <p:cNvSpPr/>
          <p:nvPr/>
        </p:nvSpPr>
        <p:spPr>
          <a:xfrm>
            <a:off x="5767282" y="2653826"/>
            <a:ext cx="23294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15%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92B9C-C73F-824E-9F2F-35831C1AB5A5}"/>
              </a:ext>
            </a:extLst>
          </p:cNvPr>
          <p:cNvSpPr/>
          <p:nvPr/>
        </p:nvSpPr>
        <p:spPr>
          <a:xfrm>
            <a:off x="3392019" y="3915835"/>
            <a:ext cx="23294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13%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B43B8-DBD9-274C-9026-6155CB93E311}"/>
              </a:ext>
            </a:extLst>
          </p:cNvPr>
          <p:cNvSpPr/>
          <p:nvPr/>
        </p:nvSpPr>
        <p:spPr>
          <a:xfrm>
            <a:off x="3575950" y="1472179"/>
            <a:ext cx="23294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30</a:t>
            </a:r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6089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Academic integrity means being honest in the fulfillment of your academic responsibilities thus establishing mutual trust.</a:t>
            </a:r>
          </a:p>
          <a:p>
            <a:r>
              <a:rPr lang="en-US" dirty="0"/>
              <a:t>Violations of intellectual honesty are offensive to the entire academic community, not just to the individual faculty member and students in whose class an offense occurs.</a:t>
            </a:r>
          </a:p>
          <a:p>
            <a:pPr lvl="1"/>
            <a:r>
              <a:rPr lang="en-US" dirty="0"/>
              <a:t>E.g., cheating on tests, plagiarism, falsification of experimental data, etc.</a:t>
            </a:r>
          </a:p>
          <a:p>
            <a:r>
              <a:rPr lang="en-US" dirty="0"/>
              <a:t>All cases of academic misconduct are automatically referred to the Faculty Academic Integrity Officer.</a:t>
            </a:r>
          </a:p>
          <a:p>
            <a:r>
              <a:rPr lang="en-US" dirty="0"/>
              <a:t>Suggested Guidelines:</a:t>
            </a:r>
          </a:p>
          <a:p>
            <a:pPr lvl="1"/>
            <a:r>
              <a:rPr lang="en-US" dirty="0"/>
              <a:t>Put pencils and pens away when discussing problem with other people</a:t>
            </a:r>
          </a:p>
          <a:p>
            <a:pPr lvl="1"/>
            <a:r>
              <a:rPr lang="en-US" dirty="0"/>
              <a:t>Acknowledge any help you received in your assignments: state name of person.</a:t>
            </a:r>
          </a:p>
          <a:p>
            <a:pPr lvl="1"/>
            <a:r>
              <a:rPr lang="en-US" dirty="0"/>
              <a:t>Write your own code! You may look at code all you want, but don’t cut and paste!</a:t>
            </a:r>
          </a:p>
        </p:txBody>
      </p:sp>
    </p:spTree>
    <p:extLst>
      <p:ext uri="{BB962C8B-B14F-4D97-AF65-F5344CB8AC3E}">
        <p14:creationId xmlns:p14="http://schemas.microsoft.com/office/powerpoint/2010/main" val="154776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Moss: Software Similarity Detection Software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https://theory.stanford.edu/~aiken/moss/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8799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All submitted code will be passed through Moss which performs a pair-wise comparison </a:t>
            </a:r>
            <a:r>
              <a:rPr lang="en-US" b="1"/>
              <a:t>of similarities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92134"/>
            <a:ext cx="7886700" cy="26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Moss: Software Similarity Detection Software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https://theory.stanford.edu/~aiken/moss/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529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Moss even identifies which parts are similar.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60227"/>
            <a:ext cx="7886700" cy="3538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1906" y="6032666"/>
            <a:ext cx="689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a student does not wish their assignments to be submitted to Moss, </a:t>
            </a:r>
          </a:p>
          <a:p>
            <a:r>
              <a:rPr lang="en-US" b="1" dirty="0"/>
              <a:t>they should contact the instructor.</a:t>
            </a:r>
          </a:p>
        </p:txBody>
      </p:sp>
    </p:spTree>
    <p:extLst>
      <p:ext uri="{BB962C8B-B14F-4D97-AF65-F5344CB8AC3E}">
        <p14:creationId xmlns:p14="http://schemas.microsoft.com/office/powerpoint/2010/main" val="147034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B23C-6ACA-A542-AFE1-64C3781C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Never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FF36-0D2F-7241-A601-F39A8CD1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email/send/copy your work to another student before the due date</a:t>
            </a:r>
          </a:p>
          <a:p>
            <a:r>
              <a:rPr lang="en-US">
                <a:solidFill>
                  <a:srgbClr val="FF0000"/>
                </a:solidFill>
              </a:rPr>
              <a:t>Never </a:t>
            </a:r>
            <a:r>
              <a:rPr lang="en-US" b="1"/>
              <a:t>use </a:t>
            </a:r>
            <a:r>
              <a:rPr lang="en-US" b="1" dirty="0"/>
              <a:t>homework sites such as Chegg or Course Hero</a:t>
            </a:r>
          </a:p>
          <a:p>
            <a:pPr lvl="1"/>
            <a:r>
              <a:rPr lang="en-US" dirty="0"/>
              <a:t>If you are using the site, chances are another student is also …</a:t>
            </a:r>
          </a:p>
          <a:p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copy and paste someone else’s code into your own assignment</a:t>
            </a:r>
          </a:p>
          <a:p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type code from another source into your own assignment</a:t>
            </a:r>
          </a:p>
          <a:p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write code while discussing the problem with other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0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4E3D-489B-2B45-8D08-43D0593B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It’s OK to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1A0-041B-8140-9FB9-4AA18E72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 assignment with another student or TA</a:t>
            </a:r>
          </a:p>
          <a:p>
            <a:r>
              <a:rPr lang="en-US" dirty="0"/>
              <a:t>Ask for help to debug your code (but don’t expect someone else to do the work)</a:t>
            </a:r>
          </a:p>
          <a:p>
            <a:r>
              <a:rPr lang="en-US" dirty="0"/>
              <a:t>Explain to someone else how to solve a problem</a:t>
            </a:r>
          </a:p>
          <a:p>
            <a:r>
              <a:rPr lang="en-US" dirty="0"/>
              <a:t>Use a whiteboard/blackboard/scrap paper to work out the problem, as long as you erase/destroy the board/paper after the discussion</a:t>
            </a:r>
          </a:p>
          <a:p>
            <a:r>
              <a:rPr lang="en-US" dirty="0"/>
              <a:t>Look at other people’s code, BUT take a brief break before writing your own</a:t>
            </a:r>
          </a:p>
        </p:txBody>
      </p:sp>
    </p:spTree>
    <p:extLst>
      <p:ext uri="{BB962C8B-B14F-4D97-AF65-F5344CB8AC3E}">
        <p14:creationId xmlns:p14="http://schemas.microsoft.com/office/powerpoint/2010/main" val="30108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Get a Top Hat account</a:t>
            </a:r>
          </a:p>
          <a:p>
            <a:pPr lvl="1"/>
            <a:r>
              <a:rPr lang="en-US" dirty="0"/>
              <a:t>Check your Dal email</a:t>
            </a:r>
          </a:p>
          <a:p>
            <a:pPr lvl="1"/>
            <a:r>
              <a:rPr lang="en-US" dirty="0"/>
              <a:t>Check your Brightspace account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 err="1"/>
              <a:t>Administrivia</a:t>
            </a:r>
            <a:endParaRPr lang="en-US" dirty="0"/>
          </a:p>
          <a:p>
            <a:pPr lvl="1"/>
            <a:r>
              <a:rPr lang="en-US" dirty="0"/>
              <a:t>Introduction to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600E-99D4-E04A-8366-51FC18BD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Penalties for </a:t>
            </a:r>
            <a:r>
              <a:rPr lang="en-US" u="sng" dirty="0"/>
              <a:t>First-Time</a:t>
            </a:r>
            <a:r>
              <a:rPr lang="en-US" dirty="0"/>
              <a:t> Offences 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8F1E-4752-F14D-A7CD-2E6FAF8C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Plagiarism:</a:t>
            </a:r>
          </a:p>
          <a:p>
            <a:pPr lvl="1"/>
            <a:r>
              <a:rPr lang="en-US" dirty="0"/>
              <a:t>0 on the assignment</a:t>
            </a:r>
          </a:p>
          <a:p>
            <a:pPr lvl="1"/>
            <a:r>
              <a:rPr lang="en-US" dirty="0"/>
              <a:t>6-month notation on transcript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Minor grade decrement, e.g. 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B-, CC-, DF</a:t>
            </a:r>
          </a:p>
          <a:p>
            <a:r>
              <a:rPr lang="en-US" dirty="0">
                <a:sym typeface="Wingdings" pitchFamily="2" charset="2"/>
              </a:rPr>
              <a:t>Contributing to the Commission of Plagiarism </a:t>
            </a:r>
            <a:endParaRPr lang="en-US" dirty="0"/>
          </a:p>
          <a:p>
            <a:pPr lvl="1"/>
            <a:r>
              <a:rPr lang="en-US" dirty="0"/>
              <a:t>6-month notation on transcript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Minor grade decrement, e.g. 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B-, CC-, DF</a:t>
            </a:r>
          </a:p>
          <a:p>
            <a:r>
              <a:rPr lang="en-US" dirty="0"/>
              <a:t>Cheating on a test / practicum</a:t>
            </a:r>
          </a:p>
          <a:p>
            <a:pPr lvl="1"/>
            <a:r>
              <a:rPr lang="en-US" dirty="0"/>
              <a:t>0 on the test</a:t>
            </a:r>
          </a:p>
          <a:p>
            <a:pPr lvl="1"/>
            <a:r>
              <a:rPr lang="en-US" dirty="0"/>
              <a:t>12-month notation on transcript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Minor grade decrement, e.g. 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B-, CC-, DF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C10CB-E33C-9B45-B8A4-F95BA26859E9}"/>
              </a:ext>
            </a:extLst>
          </p:cNvPr>
          <p:cNvSpPr/>
          <p:nvPr/>
        </p:nvSpPr>
        <p:spPr>
          <a:xfrm>
            <a:off x="4366699" y="1345945"/>
            <a:ext cx="4591121" cy="514756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 is always better to take a 0 then to be caught.</a:t>
            </a:r>
          </a:p>
          <a:p>
            <a:pPr algn="ctr"/>
            <a:endParaRPr lang="en-US" sz="3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3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3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3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3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33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Chances of being caught? </a:t>
            </a:r>
          </a:p>
          <a:p>
            <a:pPr algn="ctr"/>
            <a:endParaRPr lang="en-US" sz="3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33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High!</a:t>
            </a:r>
          </a:p>
        </p:txBody>
      </p:sp>
    </p:spTree>
    <p:extLst>
      <p:ext uri="{BB962C8B-B14F-4D97-AF65-F5344CB8AC3E}">
        <p14:creationId xmlns:p14="http://schemas.microsoft.com/office/powerpoint/2010/main" val="28615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Culture of Respect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person has a right to respect and safety.  </a:t>
            </a:r>
          </a:p>
          <a:p>
            <a:r>
              <a:rPr lang="en-US" dirty="0"/>
              <a:t>Inclusiveness is fundamental to education and learning. </a:t>
            </a:r>
          </a:p>
          <a:p>
            <a:r>
              <a:rPr lang="en-US" dirty="0"/>
              <a:t>Misogyny and other disrespectful behaviour in our classrooms, on our campus, on social media, and in our community is unacceptable. </a:t>
            </a:r>
          </a:p>
          <a:p>
            <a:r>
              <a:rPr lang="en-US" dirty="0"/>
              <a:t>What to do:</a:t>
            </a:r>
          </a:p>
          <a:p>
            <a:pPr lvl="1"/>
            <a:r>
              <a:rPr lang="en-US" dirty="0"/>
              <a:t>Be Ready to Act</a:t>
            </a:r>
          </a:p>
          <a:p>
            <a:pPr lvl="1"/>
            <a:r>
              <a:rPr lang="en-US" dirty="0"/>
              <a:t>Identify the Behaviour</a:t>
            </a:r>
          </a:p>
          <a:p>
            <a:pPr lvl="1"/>
            <a:r>
              <a:rPr lang="en-US" dirty="0"/>
              <a:t>Appeal to Principles</a:t>
            </a:r>
          </a:p>
          <a:p>
            <a:pPr lvl="1"/>
            <a:r>
              <a:rPr lang="en-US" dirty="0"/>
              <a:t>Set Limits</a:t>
            </a:r>
          </a:p>
          <a:p>
            <a:pPr lvl="1"/>
            <a:r>
              <a:rPr lang="en-US" dirty="0"/>
              <a:t>Find or be an Ally</a:t>
            </a:r>
          </a:p>
          <a:p>
            <a:pPr lvl="1"/>
            <a:r>
              <a:rPr lang="en-US" dirty="0"/>
              <a:t>Be Vigilant</a:t>
            </a:r>
          </a:p>
        </p:txBody>
      </p:sp>
    </p:spTree>
    <p:extLst>
      <p:ext uri="{BB962C8B-B14F-4D97-AF65-F5344CB8AC3E}">
        <p14:creationId xmlns:p14="http://schemas.microsoft.com/office/powerpoint/2010/main" val="122709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66EB7-8C46-9D4A-AAFA-2E751F9B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3662E-69B4-5F44-B541-6573B4641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Programmer’s Dream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Natural language instructions: </a:t>
            </a:r>
          </a:p>
          <a:p>
            <a:pPr marL="457200" lvl="1" indent="0">
              <a:buNone/>
            </a:pPr>
            <a:r>
              <a:rPr lang="en-US" i="1" dirty="0"/>
              <a:t>“Computer schedule my courses for next year.” </a:t>
            </a:r>
            <a:endParaRPr lang="en-US" dirty="0"/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Easy </a:t>
            </a:r>
          </a:p>
          <a:p>
            <a:pPr lvl="1"/>
            <a:r>
              <a:rPr lang="en-US" dirty="0"/>
              <a:t>Ambiguous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Computer Reality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Computers take very primitive instructions: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add $42,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ebp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movl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ecx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dirty="0"/>
              <a:t>Simple and specific </a:t>
            </a:r>
          </a:p>
          <a:p>
            <a:pPr lvl="1"/>
            <a:r>
              <a:rPr lang="en-US" dirty="0"/>
              <a:t>Hard and Tedious</a:t>
            </a:r>
          </a:p>
          <a:p>
            <a:pPr lvl="1"/>
            <a:r>
              <a:rPr lang="en-US" dirty="0"/>
              <a:t>Unambiguous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93" y="4941870"/>
            <a:ext cx="1539694" cy="1652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05928F-EA77-D94C-A934-996549F4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7" y="5226756"/>
            <a:ext cx="2735438" cy="1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9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Reality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bridge the divide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range(1, 10)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print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Unambiguous</a:t>
            </a:r>
          </a:p>
          <a:p>
            <a:pPr lvl="1"/>
            <a:r>
              <a:rPr lang="en-US" dirty="0"/>
              <a:t>Expressive </a:t>
            </a:r>
          </a:p>
          <a:p>
            <a:pPr lvl="1"/>
            <a:r>
              <a:rPr lang="en-US" dirty="0"/>
              <a:t>Less Tedious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16" y="4489807"/>
            <a:ext cx="2025234" cy="2173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74" y="5124901"/>
            <a:ext cx="2961942" cy="903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869" r="955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57" y="4188978"/>
            <a:ext cx="1405161" cy="1236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39796-301B-5A47-98F7-263EF872D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97" y="4831388"/>
            <a:ext cx="2939148" cy="14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Course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Translation:</a:t>
            </a:r>
          </a:p>
          <a:p>
            <a:pPr lvl="1"/>
            <a:r>
              <a:rPr lang="en-US" dirty="0"/>
              <a:t>Computers only understand the low level</a:t>
            </a:r>
          </a:p>
          <a:p>
            <a:pPr lvl="1"/>
            <a:r>
              <a:rPr lang="en-US" dirty="0"/>
              <a:t>Need to translate all programs into the computer’s language </a:t>
            </a:r>
          </a:p>
          <a:p>
            <a:r>
              <a:rPr lang="en-US" dirty="0"/>
              <a:t>Language Features:</a:t>
            </a:r>
          </a:p>
          <a:p>
            <a:pPr lvl="1"/>
            <a:r>
              <a:rPr lang="en-US" dirty="0"/>
              <a:t>What features should a useful language have?</a:t>
            </a:r>
          </a:p>
          <a:p>
            <a:pPr lvl="1"/>
            <a:r>
              <a:rPr lang="en-US" dirty="0"/>
              <a:t>What tasks is a language suited for?</a:t>
            </a:r>
          </a:p>
          <a:p>
            <a:pPr lvl="1"/>
            <a:r>
              <a:rPr lang="en-US" dirty="0"/>
              <a:t>How do we implement these features?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3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Languages are like tools in a toolbox. </a:t>
            </a:r>
          </a:p>
          <a:p>
            <a:pPr lvl="1"/>
            <a:r>
              <a:rPr lang="en-US" dirty="0"/>
              <a:t>Different languages for different tasks.</a:t>
            </a:r>
          </a:p>
          <a:p>
            <a:pPr lvl="1"/>
            <a:r>
              <a:rPr lang="en-US" dirty="0"/>
              <a:t>Sometimes we need to build our own for the task at hand. </a:t>
            </a:r>
          </a:p>
          <a:p>
            <a:r>
              <a:rPr lang="en-US" dirty="0"/>
              <a:t>Also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Easier to learn new languages</a:t>
            </a:r>
          </a:p>
          <a:p>
            <a:pPr lvl="1"/>
            <a:r>
              <a:rPr lang="en-US" dirty="0"/>
              <a:t>Make better choices when deciding which language to use </a:t>
            </a:r>
          </a:p>
          <a:p>
            <a:pPr lvl="1"/>
            <a:r>
              <a:rPr lang="en-US" dirty="0"/>
              <a:t>Simulate useful features in other languages</a:t>
            </a:r>
          </a:p>
          <a:p>
            <a:pPr lvl="1"/>
            <a:r>
              <a:rPr lang="en-US" dirty="0"/>
              <a:t>Use languages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80176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Stone Age</a:t>
            </a:r>
            <a:r>
              <a:rPr lang="en-US" dirty="0"/>
              <a:t> Machine language → assembly language</a:t>
            </a:r>
          </a:p>
          <a:p>
            <a:pPr marL="0" indent="0">
              <a:buNone/>
            </a:pPr>
            <a:r>
              <a:rPr lang="en-US" b="1" dirty="0"/>
              <a:t>Scientific </a:t>
            </a:r>
            <a:r>
              <a:rPr lang="en-US" dirty="0"/>
              <a:t>FORTRAN (1957) → versions IV, . . . 1995</a:t>
            </a:r>
          </a:p>
          <a:p>
            <a:pPr marL="0" indent="0">
              <a:buNone/>
            </a:pPr>
            <a:r>
              <a:rPr lang="en-US" b="1" dirty="0"/>
              <a:t>Structured</a:t>
            </a:r>
            <a:r>
              <a:rPr lang="en-US" dirty="0"/>
              <a:t> ALGOL (1958) → Pascal (1971) Ada (1983) </a:t>
            </a:r>
          </a:p>
          <a:p>
            <a:pPr marL="0" indent="0">
              <a:buNone/>
            </a:pPr>
            <a:r>
              <a:rPr lang="en-US" b="1" dirty="0"/>
              <a:t>Functional </a:t>
            </a:r>
            <a:r>
              <a:rPr lang="en-US" dirty="0"/>
              <a:t>LISP (1959) → Scheme (1975), Common Lisp (1984) </a:t>
            </a:r>
          </a:p>
          <a:p>
            <a:pPr marL="0" indent="0">
              <a:buNone/>
            </a:pPr>
            <a:r>
              <a:rPr lang="en-US" b="1" dirty="0"/>
              <a:t>Business</a:t>
            </a:r>
            <a:r>
              <a:rPr lang="en-US" dirty="0"/>
              <a:t> COBOL (1959), APL (1960), SNOBOL (1962) </a:t>
            </a:r>
          </a:p>
          <a:p>
            <a:pPr marL="0" indent="0">
              <a:buNone/>
            </a:pPr>
            <a:r>
              <a:rPr lang="en-US" b="1" dirty="0"/>
              <a:t>Home/</a:t>
            </a:r>
            <a:r>
              <a:rPr lang="en-US" b="1" dirty="0" err="1"/>
              <a:t>Hobbiest</a:t>
            </a:r>
            <a:r>
              <a:rPr lang="en-US" dirty="0"/>
              <a:t> BASIC (1964) → Visual Basic (1990)</a:t>
            </a:r>
          </a:p>
          <a:p>
            <a:pPr marL="0" indent="0">
              <a:buNone/>
            </a:pPr>
            <a:r>
              <a:rPr lang="en-US" b="1" dirty="0"/>
              <a:t>Object Oriented </a:t>
            </a:r>
            <a:r>
              <a:rPr lang="en-US" dirty="0" err="1"/>
              <a:t>Simula</a:t>
            </a:r>
            <a:r>
              <a:rPr lang="en-US" dirty="0"/>
              <a:t> (1967) → Smalltalk (1980) → C++ (1985) </a:t>
            </a:r>
          </a:p>
          <a:p>
            <a:pPr marL="0" indent="0">
              <a:buNone/>
            </a:pPr>
            <a:r>
              <a:rPr lang="en-US" b="1" dirty="0"/>
              <a:t>Imperative</a:t>
            </a:r>
            <a:r>
              <a:rPr lang="en-US" dirty="0"/>
              <a:t> C (1972) → C++ (1985), Java (1995)</a:t>
            </a:r>
          </a:p>
          <a:p>
            <a:pPr marL="0" indent="0">
              <a:buNone/>
            </a:pPr>
            <a:r>
              <a:rPr lang="is-IS" b="1" dirty="0"/>
              <a:t>Scripting</a:t>
            </a:r>
            <a:r>
              <a:rPr lang="is-IS" dirty="0"/>
              <a:t> Perl (1987), Python (1990s), JavaScript (1995), PHP (1995), C# (2002) </a:t>
            </a:r>
          </a:p>
          <a:p>
            <a:pPr marL="0" indent="0">
              <a:buNone/>
            </a:pPr>
            <a:r>
              <a:rPr lang="is-IS" b="1" dirty="0"/>
              <a:t>Declarative Age </a:t>
            </a:r>
            <a:r>
              <a:rPr lang="is-IS" dirty="0"/>
              <a:t>Prolog (1973)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6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Languages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69247"/>
              </p:ext>
            </p:extLst>
          </p:nvPr>
        </p:nvGraphicFramePr>
        <p:xfrm>
          <a:off x="628650" y="1825625"/>
          <a:ext cx="788670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Stone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language → assembly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Scientific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tx1"/>
                          </a:solidFill>
                        </a:rPr>
                        <a:t>FORTRAN (1957) → versions IV, . . . 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tx1"/>
                          </a:solidFill>
                        </a:rPr>
                        <a:t>ALGOL (1958) → Pascal (1971) Ada (1983)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tx1"/>
                          </a:solidFill>
                        </a:rPr>
                        <a:t>Lisp (1959) → Scheme (1975), Common Lisp (1984)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tx1"/>
                          </a:solidFill>
                        </a:rPr>
                        <a:t>COBOL (1959), APL (1960), SNOBOL (1962)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Hobbiest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tx1"/>
                          </a:solidFill>
                        </a:rPr>
                        <a:t>BASIC (1964) → Visual Basic (1990)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tx1"/>
                          </a:solidFill>
                        </a:rPr>
                        <a:t>Simula (1967) → Smalltalk (1980) → C++ (1985)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chemeClr val="tx1"/>
                          </a:solidFill>
                        </a:rPr>
                        <a:t>C (1972) → C++ (1985), Java (1995)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Perl (1987), Python (1990s), JavaScript (1995), PHP (1995), C# (2002)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Prolog (1973)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6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can </a:t>
            </a:r>
            <a:r>
              <a:rPr lang="en-US" sz="3200"/>
              <a:t>read this you don’t need glasses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90182"/>
            <a:ext cx="7924511" cy="4886782"/>
          </a:xfrm>
        </p:spPr>
      </p:pic>
    </p:spTree>
    <p:extLst>
      <p:ext uri="{BB962C8B-B14F-4D97-AF65-F5344CB8AC3E}">
        <p14:creationId xmlns:p14="http://schemas.microsoft.com/office/powerpoint/2010/main" val="5902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Lexical Analysis 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Semantic Analysis </a:t>
            </a:r>
          </a:p>
          <a:p>
            <a:r>
              <a:rPr lang="en-US" dirty="0"/>
              <a:t>Naming and Binding</a:t>
            </a:r>
          </a:p>
          <a:p>
            <a:r>
              <a:rPr lang="en-US" dirty="0"/>
              <a:t>Flow Control </a:t>
            </a:r>
          </a:p>
          <a:p>
            <a:r>
              <a:rPr lang="en-US" dirty="0"/>
              <a:t>Computation Abstraction</a:t>
            </a:r>
          </a:p>
          <a:p>
            <a:r>
              <a:rPr lang="en-US" dirty="0"/>
              <a:t>Type Systems and Memory Management </a:t>
            </a:r>
          </a:p>
          <a:p>
            <a:r>
              <a:rPr lang="en-US" dirty="0"/>
              <a:t>Functional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2434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  <a:p>
            <a:r>
              <a:rPr lang="en-US" dirty="0"/>
              <a:t>Specific purposes</a:t>
            </a:r>
          </a:p>
          <a:p>
            <a:r>
              <a:rPr lang="en-US" dirty="0"/>
              <a:t>Programmer preference </a:t>
            </a:r>
          </a:p>
        </p:txBody>
      </p:sp>
    </p:spTree>
    <p:extLst>
      <p:ext uri="{BB962C8B-B14F-4D97-AF65-F5344CB8AC3E}">
        <p14:creationId xmlns:p14="http://schemas.microsoft.com/office/powerpoint/2010/main" val="62761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 languages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  <a:p>
            <a:r>
              <a:rPr lang="en-US" dirty="0"/>
              <a:t>Learnability</a:t>
            </a:r>
          </a:p>
          <a:p>
            <a:r>
              <a:rPr lang="en-US" dirty="0"/>
              <a:t>Expressiveness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Install 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44" y="1825625"/>
            <a:ext cx="458840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729" y="5850368"/>
            <a:ext cx="4838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Retrieved April 30, http://</a:t>
            </a:r>
            <a:r>
              <a:rPr lang="en-US" sz="800" dirty="0" err="1"/>
              <a:t>www.codingdojo.com</a:t>
            </a:r>
            <a:r>
              <a:rPr lang="en-US" sz="800" dirty="0"/>
              <a:t>/blog/9-most-in-demand-programming-languages-of-2016/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A60B1-40EC-8D48-B7F9-C7B2370C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728" y="1762631"/>
            <a:ext cx="4815635" cy="4414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360A2-A1DA-CD42-AE85-E44D94C421B8}"/>
              </a:ext>
            </a:extLst>
          </p:cNvPr>
          <p:cNvSpPr txBox="1"/>
          <p:nvPr/>
        </p:nvSpPr>
        <p:spPr>
          <a:xfrm>
            <a:off x="4083485" y="6137754"/>
            <a:ext cx="443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www.codingdojo.com</a:t>
            </a:r>
            <a:r>
              <a:rPr lang="en-US" sz="1400" dirty="0"/>
              <a:t>/blog/7-most-in-demand-programming-languages-of-2018/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9ED08-1E80-2C4F-AE4C-04F8472E057F}"/>
              </a:ext>
            </a:extLst>
          </p:cNvPr>
          <p:cNvSpPr/>
          <p:nvPr/>
        </p:nvSpPr>
        <p:spPr>
          <a:xfrm>
            <a:off x="5704404" y="1912970"/>
            <a:ext cx="12602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6407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categorize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Answer: Programming Paradigms</a:t>
            </a:r>
          </a:p>
          <a:p>
            <a:pPr lvl="1"/>
            <a:r>
              <a:rPr lang="en-US" b="1" dirty="0"/>
              <a:t>Imperative</a:t>
            </a:r>
            <a:r>
              <a:rPr lang="en-US" dirty="0"/>
              <a:t> : (von </a:t>
            </a:r>
            <a:r>
              <a:rPr lang="en-US" dirty="0" err="1"/>
              <a:t>Neunmann</a:t>
            </a:r>
            <a:r>
              <a:rPr lang="en-US" dirty="0"/>
              <a:t> model) </a:t>
            </a:r>
          </a:p>
          <a:p>
            <a:pPr lvl="2"/>
            <a:r>
              <a:rPr lang="en-US" dirty="0"/>
              <a:t>FORTRAN</a:t>
            </a:r>
          </a:p>
          <a:p>
            <a:pPr lvl="2"/>
            <a:r>
              <a:rPr lang="en-US"/>
              <a:t>COBOL</a:t>
            </a:r>
            <a:endParaRPr lang="en-US" dirty="0"/>
          </a:p>
          <a:p>
            <a:pPr lvl="2"/>
            <a:r>
              <a:rPr lang="en-US" dirty="0"/>
              <a:t>BASIC</a:t>
            </a:r>
          </a:p>
          <a:p>
            <a:pPr lvl="2"/>
            <a:r>
              <a:rPr lang="en-US" dirty="0"/>
              <a:t>OO languages </a:t>
            </a:r>
          </a:p>
          <a:p>
            <a:pPr lvl="1"/>
            <a:r>
              <a:rPr lang="en-US" b="1" dirty="0"/>
              <a:t>Functional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Lisp, </a:t>
            </a:r>
          </a:p>
          <a:p>
            <a:pPr lvl="2"/>
            <a:r>
              <a:rPr lang="en-US" dirty="0"/>
              <a:t>Scheme, </a:t>
            </a:r>
          </a:p>
          <a:p>
            <a:pPr lvl="2"/>
            <a:r>
              <a:rPr lang="en-US" dirty="0"/>
              <a:t>ML</a:t>
            </a:r>
          </a:p>
          <a:p>
            <a:pPr lvl="1"/>
            <a:r>
              <a:rPr lang="en-US" b="1" dirty="0"/>
              <a:t>Declarative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Prolog</a:t>
            </a:r>
          </a:p>
          <a:p>
            <a:pPr lvl="2"/>
            <a:r>
              <a:rPr lang="en-US" dirty="0" err="1"/>
              <a:t>Visicalc</a:t>
            </a:r>
            <a:endParaRPr lang="en-US" dirty="0"/>
          </a:p>
          <a:p>
            <a:pPr lvl="2"/>
            <a:r>
              <a:rPr lang="en-US" dirty="0"/>
              <a:t>Spreadsheets</a:t>
            </a:r>
          </a:p>
        </p:txBody>
      </p:sp>
    </p:spTree>
    <p:extLst>
      <p:ext uri="{BB962C8B-B14F-4D97-AF65-F5344CB8AC3E}">
        <p14:creationId xmlns:p14="http://schemas.microsoft.com/office/powerpoint/2010/main" val="19517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Who/Where/When</a:t>
            </a:r>
          </a:p>
          <a:p>
            <a:pPr lvl="1"/>
            <a:r>
              <a:rPr lang="en-US" dirty="0"/>
              <a:t>Instructor: Alex Brodsky (person at front of room)</a:t>
            </a:r>
          </a:p>
          <a:p>
            <a:pPr lvl="1"/>
            <a:r>
              <a:rPr lang="en-US" dirty="0"/>
              <a:t>Location: MACME (right here)</a:t>
            </a:r>
          </a:p>
          <a:p>
            <a:pPr lvl="1"/>
            <a:r>
              <a:rPr lang="en-US" dirty="0"/>
              <a:t>Meet Time: WF 10:05 – 11:25 (now)</a:t>
            </a:r>
          </a:p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: CSCI 2110, CSCI 2112, CSCI 2132</a:t>
            </a:r>
          </a:p>
          <a:p>
            <a:r>
              <a:rPr lang="en-US" dirty="0"/>
              <a:t>Contacts: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csci3136@dal.ca</a:t>
            </a:r>
            <a:endParaRPr lang="en-US" dirty="0"/>
          </a:p>
          <a:p>
            <a:pPr lvl="1"/>
            <a:r>
              <a:rPr lang="en-US" dirty="0"/>
              <a:t>LMS (website): </a:t>
            </a:r>
            <a:r>
              <a:rPr lang="en-US" dirty="0">
                <a:hlinkClick r:id="rId3"/>
              </a:rPr>
              <a:t>http://dal.brightspace.com</a:t>
            </a:r>
            <a:endParaRPr lang="en-US" dirty="0"/>
          </a:p>
          <a:p>
            <a:pPr lvl="1"/>
            <a:r>
              <a:rPr lang="en-US" dirty="0"/>
              <a:t>Office hours: Initially: </a:t>
            </a:r>
          </a:p>
          <a:p>
            <a:pPr lvl="2"/>
            <a:r>
              <a:rPr lang="en-US" dirty="0"/>
              <a:t>WF 14:30 – 15:30</a:t>
            </a:r>
          </a:p>
          <a:p>
            <a:r>
              <a:rPr lang="en-US" dirty="0"/>
              <a:t>Optional Text: Scott M., “Programming Languages Pragmatics, 4th ed.”, Morgan Kaufmann, 2015, ISBN: </a:t>
            </a:r>
            <a:r>
              <a:rPr lang="is-IS" dirty="0"/>
              <a:t>0124104096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Earlier editions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6042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phones and beepers should be SILENT.</a:t>
            </a:r>
          </a:p>
          <a:p>
            <a:r>
              <a:rPr lang="en-US" dirty="0"/>
              <a:t>I will start class at 10:05 and finish by 11:25. </a:t>
            </a:r>
          </a:p>
          <a:p>
            <a:r>
              <a:rPr lang="en-US" dirty="0"/>
              <a:t>Coming late is fine as long as you do not disturb the class.</a:t>
            </a:r>
          </a:p>
          <a:p>
            <a:r>
              <a:rPr lang="en-US" dirty="0"/>
              <a:t>I am hard of hearing, so I may ask you to repeat yourself.</a:t>
            </a:r>
          </a:p>
          <a:p>
            <a:r>
              <a:rPr lang="en-US" dirty="0"/>
              <a:t>If my writing becomes too messy let me know.</a:t>
            </a:r>
          </a:p>
        </p:txBody>
      </p:sp>
    </p:spTree>
    <p:extLst>
      <p:ext uri="{BB962C8B-B14F-4D97-AF65-F5344CB8AC3E}">
        <p14:creationId xmlns:p14="http://schemas.microsoft.com/office/powerpoint/2010/main" val="17228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7871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Assessment Components:</a:t>
            </a:r>
          </a:p>
          <a:p>
            <a:pPr lvl="1"/>
            <a:r>
              <a:rPr lang="en-US" dirty="0"/>
              <a:t>Participation and Quizzes (5%) via </a:t>
            </a:r>
            <a:r>
              <a:rPr lang="en-US" dirty="0" err="1"/>
              <a:t>TopHat</a:t>
            </a:r>
            <a:endParaRPr lang="en-US" dirty="0"/>
          </a:p>
          <a:p>
            <a:pPr lvl="1"/>
            <a:r>
              <a:rPr lang="en-US" dirty="0"/>
              <a:t>Best 8 of 10 assignments: 20% (2.5% each)</a:t>
            </a:r>
          </a:p>
          <a:p>
            <a:pPr lvl="1"/>
            <a:r>
              <a:rPr lang="en-US" dirty="0"/>
              <a:t>Optional midterm: (25% or 0%)</a:t>
            </a:r>
          </a:p>
          <a:p>
            <a:pPr lvl="1"/>
            <a:r>
              <a:rPr lang="en-US" dirty="0"/>
              <a:t>Final exam: (50% or 75%)</a:t>
            </a:r>
          </a:p>
          <a:p>
            <a:pPr marL="457200" lvl="1" indent="0">
              <a:buNone/>
            </a:pPr>
            <a:r>
              <a:rPr lang="en-US" dirty="0"/>
              <a:t>I will choose the marking scheme that benefits each student.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Midterm: Wednesday, June 19, 10:05 – 11:25, in CHEB 170.</a:t>
            </a:r>
          </a:p>
          <a:p>
            <a:r>
              <a:rPr lang="en-US" dirty="0"/>
              <a:t>Final Exam: Scheduled during week of July 31 - August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Hat Is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the Top Hat Student Response System in class and in tutorial</a:t>
            </a:r>
          </a:p>
          <a:p>
            <a:r>
              <a:rPr lang="en-US" dirty="0"/>
              <a:t>You will need to:</a:t>
            </a:r>
          </a:p>
          <a:p>
            <a:pPr lvl="1"/>
            <a:r>
              <a:rPr lang="en-US" dirty="0"/>
              <a:t>Register for Top Hat at </a:t>
            </a:r>
            <a:r>
              <a:rPr lang="en-US" dirty="0">
                <a:hlinkClick r:id="rId2"/>
              </a:rPr>
              <a:t>http://www.tophat.com</a:t>
            </a:r>
            <a:endParaRPr lang="en-US" dirty="0"/>
          </a:p>
          <a:p>
            <a:pPr lvl="2"/>
            <a:r>
              <a:rPr lang="en-US" dirty="0"/>
              <a:t>If you are not already registered</a:t>
            </a:r>
          </a:p>
          <a:p>
            <a:pPr lvl="1"/>
            <a:r>
              <a:rPr lang="en-US" dirty="0"/>
              <a:t>Join the course.  Join code: </a:t>
            </a:r>
            <a:r>
              <a:rPr lang="is-IS" dirty="0"/>
              <a:t>925103</a:t>
            </a:r>
          </a:p>
          <a:p>
            <a:r>
              <a:rPr lang="is-IS" dirty="0"/>
              <a:t>Why do we use Top Hat?</a:t>
            </a:r>
          </a:p>
          <a:p>
            <a:pPr lvl="1"/>
            <a:r>
              <a:rPr lang="is-IS" dirty="0"/>
              <a:t>Facilitates ongoing small-stakes assessment and feedback</a:t>
            </a:r>
          </a:p>
          <a:p>
            <a:pPr lvl="1"/>
            <a:r>
              <a:rPr lang="is-IS" dirty="0"/>
              <a:t>Fairly assesses attendance and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27495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2493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Best 8 out of 10 assignments</a:t>
            </a:r>
          </a:p>
          <a:p>
            <a:r>
              <a:rPr lang="en-US" dirty="0"/>
              <a:t>Due at 9am on </a:t>
            </a:r>
          </a:p>
          <a:p>
            <a:pPr lvl="1"/>
            <a:r>
              <a:rPr lang="en-US" dirty="0"/>
              <a:t>May 24 and 31</a:t>
            </a:r>
          </a:p>
          <a:p>
            <a:pPr lvl="1"/>
            <a:r>
              <a:rPr lang="en-US" dirty="0"/>
              <a:t>June 7, 14, and 28</a:t>
            </a:r>
          </a:p>
          <a:p>
            <a:pPr lvl="1"/>
            <a:r>
              <a:rPr lang="en-US" dirty="0"/>
              <a:t>July 5, 12, 19, 26</a:t>
            </a:r>
          </a:p>
          <a:p>
            <a:r>
              <a:rPr lang="en-US" b="1" dirty="0"/>
              <a:t>No late submissions accepted.</a:t>
            </a:r>
            <a:endParaRPr lang="en-US" dirty="0"/>
          </a:p>
          <a:p>
            <a:r>
              <a:rPr lang="en-US" dirty="0"/>
              <a:t>All assignments must be submitted via Brightspace</a:t>
            </a:r>
          </a:p>
          <a:p>
            <a:pPr lvl="1"/>
            <a:r>
              <a:rPr lang="en-US" dirty="0"/>
              <a:t>Written assignments should be scanned and a PDF submitted.  </a:t>
            </a:r>
          </a:p>
          <a:p>
            <a:r>
              <a:rPr lang="en-US" dirty="0"/>
              <a:t>Assignments may be done in groups of up to three students.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96" y="134936"/>
            <a:ext cx="1449162" cy="16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Expected of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don’t know/remember how to do proofs!</a:t>
            </a:r>
          </a:p>
          <a:p>
            <a:pPr lvl="1"/>
            <a:r>
              <a:rPr lang="en-US" dirty="0"/>
              <a:t>You are responsible for knowing/relearning/learning what was covered in CSCI 2112.</a:t>
            </a:r>
          </a:p>
          <a:p>
            <a:r>
              <a:rPr lang="en-US" dirty="0"/>
              <a:t>I started the assignment yesterday!</a:t>
            </a:r>
          </a:p>
          <a:p>
            <a:pPr lvl="1"/>
            <a:r>
              <a:rPr lang="en-US" dirty="0"/>
              <a:t>You need to start working on the assignments early.</a:t>
            </a:r>
          </a:p>
          <a:p>
            <a:r>
              <a:rPr lang="en-US" dirty="0"/>
              <a:t>I spent 20 hours on this assignment and could not figure out what to do or where to start!</a:t>
            </a:r>
          </a:p>
          <a:p>
            <a:pPr lvl="1"/>
            <a:r>
              <a:rPr lang="en-US" dirty="0"/>
              <a:t>If you are spinning your wheels, please come and talk to me.</a:t>
            </a:r>
          </a:p>
          <a:p>
            <a:r>
              <a:rPr lang="en-US" dirty="0"/>
              <a:t>I spent the last 10 hours debugging this assignment!</a:t>
            </a:r>
          </a:p>
          <a:p>
            <a:pPr lvl="1"/>
            <a:r>
              <a:rPr lang="en-US" dirty="0"/>
              <a:t>See above.</a:t>
            </a:r>
          </a:p>
          <a:p>
            <a:r>
              <a:rPr lang="en-US" dirty="0"/>
              <a:t>I will use the posted power point slides and not take notes</a:t>
            </a:r>
          </a:p>
          <a:p>
            <a:pPr lvl="1"/>
            <a:r>
              <a:rPr lang="en-US" dirty="0"/>
              <a:t>These slides are incomplete.  Please take notes during lectures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82" y="227340"/>
            <a:ext cx="2264906" cy="19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1740</Words>
  <Application>Microsoft Macintosh PowerPoint</Application>
  <PresentationFormat>On-screen Show (4:3)</PresentationFormat>
  <Paragraphs>263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Office Theme</vt:lpstr>
      <vt:lpstr>Welcome to Programming Languages</vt:lpstr>
      <vt:lpstr>Agenda</vt:lpstr>
      <vt:lpstr>Course Description</vt:lpstr>
      <vt:lpstr>Administrivia</vt:lpstr>
      <vt:lpstr>Class Rules</vt:lpstr>
      <vt:lpstr>Course Assessment</vt:lpstr>
      <vt:lpstr>Top Hat Is Required</vt:lpstr>
      <vt:lpstr>Assignments</vt:lpstr>
      <vt:lpstr>What is Expected of Me?</vt:lpstr>
      <vt:lpstr>What Should I Know?</vt:lpstr>
      <vt:lpstr>Self-Assessment Quiz</vt:lpstr>
      <vt:lpstr>What Do I Need to Do Now?</vt:lpstr>
      <vt:lpstr>Course Representative</vt:lpstr>
      <vt:lpstr>I really hate this slide. </vt:lpstr>
      <vt:lpstr>Academic Integrity</vt:lpstr>
      <vt:lpstr>Moss: Software Similarity Detection Software https://theory.stanford.edu/~aiken/moss/ </vt:lpstr>
      <vt:lpstr>Moss: Software Similarity Detection Software https://theory.stanford.edu/~aiken/moss/ </vt:lpstr>
      <vt:lpstr>Never …</vt:lpstr>
      <vt:lpstr>It’s OK to … </vt:lpstr>
      <vt:lpstr>Typical Penalties for First-Time Offences ... </vt:lpstr>
      <vt:lpstr>Culture of Respect</vt:lpstr>
      <vt:lpstr>Why are we here?</vt:lpstr>
      <vt:lpstr>Motivation</vt:lpstr>
      <vt:lpstr>Programmer Reality</vt:lpstr>
      <vt:lpstr>What’s this Course About?</vt:lpstr>
      <vt:lpstr>Why Do We Care?</vt:lpstr>
      <vt:lpstr>A Brief History of Languages</vt:lpstr>
      <vt:lpstr>A Brief History of Languages</vt:lpstr>
      <vt:lpstr>If you can read this you don’t need glasses</vt:lpstr>
      <vt:lpstr>Why so many languages?</vt:lpstr>
      <vt:lpstr>What make languages popular?</vt:lpstr>
      <vt:lpstr>How do we categorize languages?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76</cp:revision>
  <cp:lastPrinted>2019-05-07T23:05:11Z</cp:lastPrinted>
  <dcterms:created xsi:type="dcterms:W3CDTF">2016-04-26T16:49:25Z</dcterms:created>
  <dcterms:modified xsi:type="dcterms:W3CDTF">2019-05-09T12:10:03Z</dcterms:modified>
</cp:coreProperties>
</file>