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2" r:id="rId4"/>
    <p:sldId id="304" r:id="rId5"/>
    <p:sldId id="307" r:id="rId6"/>
    <p:sldId id="305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9"/>
    <p:restoredTop sz="95701"/>
  </p:normalViewPr>
  <p:slideViewPr>
    <p:cSldViewPr snapToGrid="0" snapToObjects="1">
      <p:cViewPr varScale="1">
        <p:scale>
          <a:sx n="128" d="100"/>
          <a:sy n="128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 and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DFA Recognize?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588826" y="321820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772835" y="318239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03818" y="3542209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4880834" y="3295489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2912826" y="3542209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4" idx="6"/>
          </p:cNvCxnSpPr>
          <p:nvPr/>
        </p:nvCxnSpPr>
        <p:spPr>
          <a:xfrm rot="5400000" flipH="1">
            <a:off x="3955637" y="2823398"/>
            <a:ext cx="193284" cy="1630906"/>
          </a:xfrm>
          <a:prstGeom prst="curvedConnector4">
            <a:avLst>
              <a:gd name="adj1" fmla="val -118272"/>
              <a:gd name="adj2" fmla="val 529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7"/>
            <a:endCxn id="6" idx="1"/>
          </p:cNvCxnSpPr>
          <p:nvPr/>
        </p:nvCxnSpPr>
        <p:spPr>
          <a:xfrm rot="5400000" flipH="1" flipV="1">
            <a:off x="3986921" y="2432296"/>
            <a:ext cx="35819" cy="1725803"/>
          </a:xfrm>
          <a:prstGeom prst="curvedConnector3">
            <a:avLst>
              <a:gd name="adj1" fmla="val 10031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6" idx="7"/>
          </p:cNvCxnSpPr>
          <p:nvPr/>
        </p:nvCxnSpPr>
        <p:spPr>
          <a:xfrm rot="5400000" flipH="1">
            <a:off x="5096835" y="3506390"/>
            <a:ext cx="458206" cy="12700"/>
          </a:xfrm>
          <a:prstGeom prst="curvedConnector5">
            <a:avLst>
              <a:gd name="adj1" fmla="val -49890"/>
              <a:gd name="adj2" fmla="val -2969661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1921" y="42880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1305" y="33336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95024" y="26013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9714" y="38879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12826" y="5142016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(0|1)*1</a:t>
            </a:r>
          </a:p>
        </p:txBody>
      </p:sp>
    </p:spTree>
    <p:extLst>
      <p:ext uri="{BB962C8B-B14F-4D97-AF65-F5344CB8AC3E}">
        <p14:creationId xmlns:p14="http://schemas.microsoft.com/office/powerpoint/2010/main" val="3976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a DFA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DFA is a 5-tuple </a:t>
            </a:r>
            <a:r>
              <a:rPr lang="en-US" i="1" dirty="0"/>
              <a:t>M = (Q,Σ,δ,q</a:t>
            </a:r>
            <a:r>
              <a:rPr lang="en-US" i="1" baseline="-25000" dirty="0"/>
              <a:t>0</a:t>
            </a:r>
            <a:r>
              <a:rPr lang="en-US" i="1" dirty="0"/>
              <a:t>,F)</a:t>
            </a:r>
            <a:endParaRPr lang="en-US" dirty="0"/>
          </a:p>
          <a:p>
            <a:pPr lvl="1"/>
            <a:r>
              <a:rPr lang="en-US" dirty="0"/>
              <a:t>Q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transition function (complete): </a:t>
            </a:r>
            <a:r>
              <a:rPr lang="en-US" dirty="0" err="1"/>
              <a:t>δ</a:t>
            </a:r>
            <a:r>
              <a:rPr lang="en-US" dirty="0"/>
              <a:t> : Q × </a:t>
            </a:r>
            <a:r>
              <a:rPr lang="en-US" dirty="0" err="1"/>
              <a:t>Σ</a:t>
            </a:r>
            <a:r>
              <a:rPr lang="en-US" dirty="0"/>
              <a:t> → Q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start state, q</a:t>
            </a:r>
            <a:r>
              <a:rPr lang="en-US" baseline="-25000" dirty="0"/>
              <a:t>0</a:t>
            </a:r>
            <a:r>
              <a:rPr lang="en-US" dirty="0"/>
              <a:t> ∈ Q </a:t>
            </a:r>
          </a:p>
          <a:p>
            <a:pPr lvl="1"/>
            <a:r>
              <a:rPr lang="en-US" dirty="0"/>
              <a:t>F set of final states, F ⊆ Q </a:t>
            </a:r>
          </a:p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accepts a string </a:t>
            </a:r>
            <a:r>
              <a:rPr lang="en-US" i="1" dirty="0" err="1"/>
              <a:t>σ</a:t>
            </a:r>
            <a:r>
              <a:rPr lang="en-US" i="1" dirty="0"/>
              <a:t> ∈ </a:t>
            </a:r>
            <a:r>
              <a:rPr lang="en-US" i="1" dirty="0" err="1"/>
              <a:t>Σ</a:t>
            </a:r>
            <a:r>
              <a:rPr lang="en-US" i="1" dirty="0"/>
              <a:t>∗</a:t>
            </a:r>
            <a:r>
              <a:rPr lang="en-US" dirty="0"/>
              <a:t> if and only if it is in a final state after reading </a:t>
            </a:r>
            <a:r>
              <a:rPr lang="en-US" i="1" dirty="0" err="1"/>
              <a:t>σ</a:t>
            </a:r>
            <a:r>
              <a:rPr lang="en-US" dirty="0"/>
              <a:t>. </a:t>
            </a:r>
          </a:p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recognizes language </a:t>
            </a:r>
            <a:r>
              <a:rPr lang="en-US" i="1" dirty="0"/>
              <a:t>L</a:t>
            </a:r>
            <a:r>
              <a:rPr lang="en-US" dirty="0"/>
              <a:t> if and only if it only accepts all the strings in </a:t>
            </a:r>
            <a:r>
              <a:rPr lang="en-US" i="1" dirty="0"/>
              <a:t>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L(M) = {</a:t>
            </a:r>
            <a:r>
              <a:rPr lang="en-US" i="1" dirty="0" err="1"/>
              <a:t>σ</a:t>
            </a:r>
            <a:r>
              <a:rPr lang="en-US" i="1" dirty="0"/>
              <a:t> ∈ </a:t>
            </a:r>
            <a:r>
              <a:rPr lang="en-US" i="1" dirty="0" err="1"/>
              <a:t>Σ</a:t>
            </a:r>
            <a:r>
              <a:rPr lang="en-US" i="1" baseline="30000" dirty="0"/>
              <a:t>*</a:t>
            </a:r>
            <a:r>
              <a:rPr lang="en-US" i="1" dirty="0"/>
              <a:t> | M accepts </a:t>
            </a:r>
            <a:r>
              <a:rPr lang="en-US" i="1" dirty="0" err="1"/>
              <a:t>σ</a:t>
            </a:r>
            <a:r>
              <a:rPr lang="en-US" i="1" dirty="0"/>
              <a:t>}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DFAs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DFA that accepts all binary strings that have no consecutive 1s.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,q</a:t>
            </a:r>
            <a:r>
              <a:rPr lang="it-IT" baseline="-25000" dirty="0"/>
              <a:t>2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DFA that accepts L = (0|1)*1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16912"/>
              </p:ext>
            </p:extLst>
          </p:nvPr>
        </p:nvGraphicFramePr>
        <p:xfrm>
          <a:off x="5371605" y="4116450"/>
          <a:ext cx="2976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4693"/>
              </p:ext>
            </p:extLst>
          </p:nvPr>
        </p:nvGraphicFramePr>
        <p:xfrm>
          <a:off x="1377339" y="4092700"/>
          <a:ext cx="29767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⊆ {a, b}</a:t>
            </a:r>
            <a:r>
              <a:rPr lang="en-US" baseline="30000" dirty="0"/>
              <a:t>∗</a:t>
            </a:r>
            <a:r>
              <a:rPr lang="en-US" dirty="0"/>
              <a:t> : all strings containing an odd number of b’s</a:t>
            </a:r>
          </a:p>
          <a:p>
            <a:r>
              <a:rPr lang="en-US" dirty="0"/>
              <a:t>L ⊆ [0 − 9]</a:t>
            </a:r>
            <a:r>
              <a:rPr lang="en-US" baseline="30000" dirty="0"/>
              <a:t>∗</a:t>
            </a:r>
            <a:r>
              <a:rPr lang="en-US" dirty="0"/>
              <a:t> : all integers divisible by 100</a:t>
            </a:r>
          </a:p>
          <a:p>
            <a:r>
              <a:rPr lang="en-US" dirty="0"/>
              <a:t>L ⊆ [a − z, @.]</a:t>
            </a:r>
            <a:r>
              <a:rPr lang="en-US" baseline="30000" dirty="0"/>
              <a:t>∗</a:t>
            </a:r>
            <a:r>
              <a:rPr lang="en-US" dirty="0"/>
              <a:t> : all valid email addresses</a:t>
            </a:r>
          </a:p>
          <a:p>
            <a:r>
              <a:rPr lang="en-US" dirty="0"/>
              <a:t>L ⊆ {0, 1}</a:t>
            </a:r>
            <a:r>
              <a:rPr lang="en-US" baseline="30000" dirty="0"/>
              <a:t>∗</a:t>
            </a:r>
            <a:r>
              <a:rPr lang="en-US" dirty="0"/>
              <a:t> : all binary numbers not divisible by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Finite Automata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DFA is deterministic in that it has a single transition for each symbol and state </a:t>
            </a:r>
          </a:p>
          <a:p>
            <a:pPr marL="457200" lvl="1" indent="0">
              <a:buNone/>
            </a:pPr>
            <a:r>
              <a:rPr lang="en-US" dirty="0"/>
              <a:t>I.e., A DFA traces a single path for each input </a:t>
            </a:r>
          </a:p>
          <a:p>
            <a:r>
              <a:rPr lang="en-US" dirty="0"/>
              <a:t>An NFA is like a DFA except it may have a choice of transitions for a given state and character. </a:t>
            </a:r>
          </a:p>
          <a:p>
            <a:pPr marL="457200" lvl="1" indent="0">
              <a:buNone/>
            </a:pPr>
            <a:r>
              <a:rPr lang="en-US" dirty="0"/>
              <a:t>I.e., An NFA may trace multiple paths for an input </a:t>
            </a:r>
          </a:p>
          <a:p>
            <a:r>
              <a:rPr lang="en-US" dirty="0"/>
              <a:t>Two kinds of nondeterministic choices: </a:t>
            </a:r>
          </a:p>
          <a:p>
            <a:pPr lvl="1"/>
            <a:r>
              <a:rPr lang="en-US" b="1" dirty="0" err="1"/>
              <a:t>ε</a:t>
            </a:r>
            <a:r>
              <a:rPr lang="en-US" b="1" dirty="0"/>
              <a:t> transitions: </a:t>
            </a:r>
            <a:r>
              <a:rPr lang="en-US" dirty="0"/>
              <a:t>transition to another state without reading a character</a:t>
            </a:r>
          </a:p>
          <a:p>
            <a:pPr lvl="1"/>
            <a:r>
              <a:rPr lang="en-US" b="1" dirty="0"/>
              <a:t>multiple successor states: </a:t>
            </a:r>
            <a:r>
              <a:rPr lang="en-US" dirty="0"/>
              <a:t>multiple transitions to different states from same state and same character </a:t>
            </a:r>
          </a:p>
          <a:p>
            <a:r>
              <a:rPr lang="en-US" dirty="0"/>
              <a:t>An NFA </a:t>
            </a:r>
            <a:r>
              <a:rPr lang="en-US" i="1" dirty="0"/>
              <a:t>accepts</a:t>
            </a:r>
            <a:r>
              <a:rPr lang="en-US" dirty="0"/>
              <a:t> a string </a:t>
            </a:r>
            <a:r>
              <a:rPr lang="en-US" dirty="0" err="1"/>
              <a:t>σ</a:t>
            </a:r>
            <a:r>
              <a:rPr lang="en-US" dirty="0"/>
              <a:t> if one of the paths ends in a final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44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NFA that accepts binary strings ending in 01 or 001 </a:t>
            </a:r>
          </a:p>
          <a:p>
            <a:pPr marL="0" indent="0">
              <a:buNone/>
            </a:pPr>
            <a:r>
              <a:rPr lang="en-US" dirty="0"/>
              <a:t>L = (0|1) ∗ 0(1|01)</a:t>
            </a:r>
          </a:p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en-US" dirty="0" err="1"/>
              <a:t>Σ</a:t>
            </a:r>
            <a:r>
              <a:rPr lang="en-US" dirty="0"/>
              <a:t>={0,1}</a:t>
            </a:r>
          </a:p>
          <a:p>
            <a:r>
              <a:rPr lang="en-US" dirty="0"/>
              <a:t>Q = 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,q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en-US" dirty="0"/>
              <a:t>F = {q</a:t>
            </a:r>
            <a:r>
              <a:rPr lang="en-US" baseline="-25000" dirty="0"/>
              <a:t>3</a:t>
            </a:r>
            <a:r>
              <a:rPr lang="en-US" dirty="0"/>
              <a:t>} </a:t>
            </a:r>
          </a:p>
          <a:p>
            <a:r>
              <a:rPr lang="en-US" dirty="0" err="1"/>
              <a:t>δ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98447"/>
              </p:ext>
            </p:extLst>
          </p:nvPr>
        </p:nvGraphicFramePr>
        <p:xfrm>
          <a:off x="1250869" y="4025044"/>
          <a:ext cx="29767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5524591" y="288970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53308" y="432516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153308" y="289902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urved Connector 10"/>
          <p:cNvCxnSpPr>
            <a:stCxn id="6" idx="1"/>
            <a:endCxn id="6" idx="7"/>
          </p:cNvCxnSpPr>
          <p:nvPr/>
        </p:nvCxnSpPr>
        <p:spPr>
          <a:xfrm rot="5400000" flipH="1" flipV="1">
            <a:off x="5848591" y="2755499"/>
            <a:ext cx="12700" cy="458206"/>
          </a:xfrm>
          <a:prstGeom prst="curvedConnector3">
            <a:avLst>
              <a:gd name="adj1" fmla="val 40433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8" idx="2"/>
          </p:cNvCxnSpPr>
          <p:nvPr/>
        </p:nvCxnSpPr>
        <p:spPr>
          <a:xfrm>
            <a:off x="6172591" y="3213705"/>
            <a:ext cx="980717" cy="932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2"/>
            <a:endCxn id="144" idx="6"/>
          </p:cNvCxnSpPr>
          <p:nvPr/>
        </p:nvCxnSpPr>
        <p:spPr>
          <a:xfrm rot="10800000" flipV="1">
            <a:off x="6178942" y="4649165"/>
            <a:ext cx="974367" cy="635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4"/>
            <a:endCxn id="7" idx="0"/>
          </p:cNvCxnSpPr>
          <p:nvPr/>
        </p:nvCxnSpPr>
        <p:spPr>
          <a:xfrm rot="5400000">
            <a:off x="7088239" y="3936095"/>
            <a:ext cx="77813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3"/>
            <a:endCxn id="7" idx="1"/>
          </p:cNvCxnSpPr>
          <p:nvPr/>
        </p:nvCxnSpPr>
        <p:spPr>
          <a:xfrm rot="5400000">
            <a:off x="6764239" y="3936095"/>
            <a:ext cx="967933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5838" y="208414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7071" y="37221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5566" y="2822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7531" y="4270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8672" y="3700179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637713" y="4445625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0" name="Straight Arrow Connector 119"/>
          <p:cNvCxnSpPr>
            <a:endCxn id="6" idx="2"/>
          </p:cNvCxnSpPr>
          <p:nvPr/>
        </p:nvCxnSpPr>
        <p:spPr>
          <a:xfrm>
            <a:off x="5164346" y="3184847"/>
            <a:ext cx="360245" cy="28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>
            <a:spLocks noChangeAspect="1"/>
          </p:cNvSpPr>
          <p:nvPr/>
        </p:nvSpPr>
        <p:spPr>
          <a:xfrm>
            <a:off x="5530941" y="433151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41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NFA is a 5-tuple </a:t>
            </a:r>
            <a:r>
              <a:rPr lang="en-US" i="1" dirty="0"/>
              <a:t>M = (Q,Σ,δ,q</a:t>
            </a:r>
            <a:r>
              <a:rPr lang="en-US" i="1" baseline="-25000" dirty="0"/>
              <a:t>0</a:t>
            </a:r>
            <a:r>
              <a:rPr lang="en-US" i="1" dirty="0"/>
              <a:t>,F)</a:t>
            </a:r>
          </a:p>
          <a:p>
            <a:pPr lvl="1"/>
            <a:r>
              <a:rPr lang="en-US" dirty="0"/>
              <a:t>Q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transition function: </a:t>
            </a:r>
            <a:r>
              <a:rPr lang="en-US" dirty="0" err="1"/>
              <a:t>δ</a:t>
            </a:r>
            <a:r>
              <a:rPr lang="en-US" dirty="0"/>
              <a:t> : Q × (</a:t>
            </a:r>
            <a:r>
              <a:rPr lang="en-US" dirty="0" err="1"/>
              <a:t>Σ</a:t>
            </a:r>
            <a:r>
              <a:rPr lang="en-US" dirty="0"/>
              <a:t> ∪ {</a:t>
            </a:r>
            <a:r>
              <a:rPr lang="en-US" dirty="0" err="1"/>
              <a:t>ε</a:t>
            </a:r>
            <a:r>
              <a:rPr lang="en-US" dirty="0"/>
              <a:t>}) → 2</a:t>
            </a:r>
            <a:r>
              <a:rPr lang="en-US" baseline="30000" dirty="0"/>
              <a:t>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start state, q</a:t>
            </a:r>
            <a:r>
              <a:rPr lang="en-US" baseline="-25000" dirty="0"/>
              <a:t>0</a:t>
            </a:r>
            <a:r>
              <a:rPr lang="en-US" dirty="0"/>
              <a:t> ∈ Q </a:t>
            </a:r>
          </a:p>
          <a:p>
            <a:pPr lvl="1"/>
            <a:r>
              <a:rPr lang="en-US" dirty="0"/>
              <a:t>F set of final states, F ⊆ Q </a:t>
            </a:r>
          </a:p>
          <a:p>
            <a:r>
              <a:rPr lang="en-US" dirty="0"/>
              <a:t>Every input </a:t>
            </a:r>
            <a:r>
              <a:rPr lang="en-US" dirty="0" err="1"/>
              <a:t>σ</a:t>
            </a:r>
            <a:r>
              <a:rPr lang="en-US" dirty="0"/>
              <a:t> induces a set of paths traced by </a:t>
            </a:r>
            <a:r>
              <a:rPr lang="en-US" dirty="0" err="1"/>
              <a:t>δ</a:t>
            </a:r>
            <a:r>
              <a:rPr lang="en-US" dirty="0"/>
              <a:t> as </a:t>
            </a:r>
            <a:r>
              <a:rPr lang="en-US" dirty="0" err="1"/>
              <a:t>σ</a:t>
            </a:r>
            <a:r>
              <a:rPr lang="en-US" dirty="0"/>
              <a:t> is read </a:t>
            </a:r>
          </a:p>
          <a:p>
            <a:r>
              <a:rPr lang="en-US" dirty="0"/>
              <a:t>NFA M accepts a </a:t>
            </a:r>
            <a:r>
              <a:rPr lang="en-US" dirty="0" err="1"/>
              <a:t>σ</a:t>
            </a:r>
            <a:r>
              <a:rPr lang="en-US" dirty="0"/>
              <a:t> if and only if one of the paths ends in a final state</a:t>
            </a:r>
          </a:p>
          <a:p>
            <a:r>
              <a:rPr lang="en-US" dirty="0"/>
              <a:t>NFA M </a:t>
            </a:r>
            <a:r>
              <a:rPr lang="en-US" i="1" dirty="0"/>
              <a:t>recognizes </a:t>
            </a:r>
            <a:r>
              <a:rPr lang="en-US" dirty="0"/>
              <a:t>L(M) = {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|M accepts </a:t>
            </a:r>
            <a:r>
              <a:rPr lang="en-US" dirty="0" err="1"/>
              <a:t>σ</a:t>
            </a:r>
            <a:r>
              <a:rPr lang="en-US" dirty="0"/>
              <a:t>}</a:t>
            </a:r>
          </a:p>
          <a:p>
            <a:r>
              <a:rPr lang="en-US" dirty="0"/>
              <a:t>Question: Are NFAs more powerful than DFAs?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5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NFA that accepts L = (0|1)*1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09002"/>
              </p:ext>
            </p:extLst>
          </p:nvPr>
        </p:nvGraphicFramePr>
        <p:xfrm>
          <a:off x="1322119" y="4650840"/>
          <a:ext cx="297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5569531" y="308930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874767" y="307723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84523" y="3413302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6982766" y="3190332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9" idx="5"/>
          </p:cNvCxnSpPr>
          <p:nvPr/>
        </p:nvCxnSpPr>
        <p:spPr>
          <a:xfrm rot="16200000" flipH="1">
            <a:off x="5893531" y="3413302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6"/>
            <a:endCxn id="10" idx="2"/>
          </p:cNvCxnSpPr>
          <p:nvPr/>
        </p:nvCxnSpPr>
        <p:spPr>
          <a:xfrm flipV="1">
            <a:off x="6217531" y="3401233"/>
            <a:ext cx="657236" cy="120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09058" y="4133192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0141" y="30071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629842" y="2505074"/>
            <a:ext cx="3868340" cy="49882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4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841" y="968642"/>
            <a:ext cx="5794709" cy="823912"/>
          </a:xfrm>
        </p:spPr>
        <p:txBody>
          <a:bodyPr>
            <a:normAutofit/>
          </a:bodyPr>
          <a:lstStyle/>
          <a:p>
            <a:r>
              <a:rPr lang="en-US" dirty="0"/>
              <a:t>NFA that accepts L = (0|1)*(010|101)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1792554"/>
            <a:ext cx="3868340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,q</a:t>
            </a:r>
            <a:r>
              <a:rPr lang="it-IT" baseline="-25000" dirty="0"/>
              <a:t>2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21778"/>
              </p:ext>
            </p:extLst>
          </p:nvPr>
        </p:nvGraphicFramePr>
        <p:xfrm>
          <a:off x="1377339" y="3380179"/>
          <a:ext cx="297674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4583880" y="2495538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836670" y="248346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5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8872" y="2819538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7944669" y="259656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9" idx="5"/>
          </p:cNvCxnSpPr>
          <p:nvPr/>
        </p:nvCxnSpPr>
        <p:spPr>
          <a:xfrm rot="16200000" flipH="1">
            <a:off x="4907880" y="2819538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7"/>
            <a:endCxn id="23" idx="2"/>
          </p:cNvCxnSpPr>
          <p:nvPr/>
        </p:nvCxnSpPr>
        <p:spPr>
          <a:xfrm rot="5400000" flipH="1" flipV="1">
            <a:off x="5167620" y="2151896"/>
            <a:ext cx="407902" cy="46917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600" y="345849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8106" y="17739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814390" y="313407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733866" y="314454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782339" y="183546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606160" y="185853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urved Connector 24"/>
          <p:cNvCxnSpPr>
            <a:stCxn id="21" idx="6"/>
            <a:endCxn id="19" idx="2"/>
          </p:cNvCxnSpPr>
          <p:nvPr/>
        </p:nvCxnSpPr>
        <p:spPr>
          <a:xfrm flipV="1">
            <a:off x="6381866" y="3458072"/>
            <a:ext cx="432524" cy="104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2" idx="2"/>
          </p:cNvCxnSpPr>
          <p:nvPr/>
        </p:nvCxnSpPr>
        <p:spPr>
          <a:xfrm flipV="1">
            <a:off x="6254160" y="2159469"/>
            <a:ext cx="528179" cy="2306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5"/>
            <a:endCxn id="21" idx="2"/>
          </p:cNvCxnSpPr>
          <p:nvPr/>
        </p:nvCxnSpPr>
        <p:spPr>
          <a:xfrm rot="16200000" flipH="1">
            <a:off x="5225474" y="2960149"/>
            <a:ext cx="419900" cy="5968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9" idx="6"/>
            <a:endCxn id="10" idx="3"/>
          </p:cNvCxnSpPr>
          <p:nvPr/>
        </p:nvCxnSpPr>
        <p:spPr>
          <a:xfrm flipV="1">
            <a:off x="7462390" y="3036572"/>
            <a:ext cx="469177" cy="42150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2" idx="6"/>
            <a:endCxn id="10" idx="1"/>
          </p:cNvCxnSpPr>
          <p:nvPr/>
        </p:nvCxnSpPr>
        <p:spPr>
          <a:xfrm>
            <a:off x="7430339" y="2159469"/>
            <a:ext cx="501228" cy="41889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6681" y="18887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90258" y="20293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2655" y="33129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201134" y="33049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474671" y="34424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327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NFA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⊂ {a, b}</a:t>
            </a:r>
            <a:r>
              <a:rPr lang="en-US" baseline="30000" dirty="0"/>
              <a:t>∗</a:t>
            </a:r>
            <a:r>
              <a:rPr lang="en-US" dirty="0"/>
              <a:t> : all strings containing an odd number of a’s or b’s </a:t>
            </a:r>
          </a:p>
          <a:p>
            <a:r>
              <a:rPr lang="en-US" dirty="0"/>
              <a:t>L ⊂ {0, 1}</a:t>
            </a:r>
            <a:r>
              <a:rPr lang="en-US" baseline="30000" dirty="0"/>
              <a:t>∗</a:t>
            </a:r>
            <a:r>
              <a:rPr lang="en-US" dirty="0"/>
              <a:t> : all binary strings containing the substring 101 or 010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2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2.2.1 (From optional text)</a:t>
            </a:r>
          </a:p>
          <a:p>
            <a:pPr lvl="1"/>
            <a:r>
              <a:rPr lang="en-US" dirty="0"/>
              <a:t>Next: 2.2.1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/>
              <a:t>E.g., Hopcroft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Motivation 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Deterministic Finite Automata</a:t>
            </a:r>
          </a:p>
          <a:p>
            <a:pPr lvl="1"/>
            <a:r>
              <a:rPr lang="en-US" dirty="0"/>
              <a:t>Nondeterministic Finite Automata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all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a variety of specifications: RLs, RE, DFAs, NFAs</a:t>
            </a:r>
          </a:p>
          <a:p>
            <a:pPr lvl="1"/>
            <a:r>
              <a:rPr lang="en-US" dirty="0"/>
              <a:t>RLs: a class of languages</a:t>
            </a:r>
          </a:p>
          <a:p>
            <a:pPr lvl="1"/>
            <a:r>
              <a:rPr lang="en-US" dirty="0"/>
              <a:t>RE a way to specify RLs</a:t>
            </a:r>
          </a:p>
          <a:p>
            <a:pPr lvl="1"/>
            <a:r>
              <a:rPr lang="en-US" dirty="0"/>
              <a:t>DFAs: a way to implement scanners for RLs </a:t>
            </a:r>
          </a:p>
          <a:p>
            <a:pPr lvl="1"/>
            <a:r>
              <a:rPr lang="en-US" dirty="0"/>
              <a:t>NFAs: a simpler way to implement scanners for RLs 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Are these all of equal power? </a:t>
            </a:r>
          </a:p>
          <a:p>
            <a:pPr lvl="1"/>
            <a:r>
              <a:rPr lang="en-US" dirty="0"/>
              <a:t>Are NFAs same as DFAs?</a:t>
            </a:r>
          </a:p>
          <a:p>
            <a:pPr lvl="1"/>
            <a:r>
              <a:rPr lang="en-US" dirty="0"/>
              <a:t>Do REs specify only regular languages?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Languages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Thm</a:t>
            </a:r>
            <a:r>
              <a:rPr lang="en-US" dirty="0"/>
              <a:t>: The following statements are equivalent: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a regular language.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the language described by a regular expression.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an NFA.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 DFA. </a:t>
            </a:r>
          </a:p>
          <a:p>
            <a:r>
              <a:rPr lang="en-US" dirty="0"/>
              <a:t>We will prove: (</a:t>
            </a:r>
            <a:r>
              <a:rPr lang="en-US" dirty="0" err="1"/>
              <a:t>i</a:t>
            </a:r>
            <a:r>
              <a:rPr lang="en-US" dirty="0"/>
              <a:t>) ≡ (ii) ≡ (iii) ≡ (iv)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 are equivalent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825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regular language can be specified by a regular expression.</a:t>
            </a:r>
          </a:p>
          <a:p>
            <a:r>
              <a:rPr lang="en-US" dirty="0"/>
              <a:t>Every regular expression specifies a regular language.</a:t>
            </a:r>
          </a:p>
          <a:p>
            <a:r>
              <a:rPr lang="en-US" dirty="0"/>
              <a:t>Idea: There is a one-to-one correspondence between definitions of RLs and REs</a:t>
            </a:r>
          </a:p>
          <a:p>
            <a:r>
              <a:rPr lang="en-US" dirty="0"/>
              <a:t>Apart from notation, the recursive definitions are identical.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03263"/>
              </p:ext>
            </p:extLst>
          </p:nvPr>
        </p:nvGraphicFramePr>
        <p:xfrm>
          <a:off x="593031" y="3301345"/>
          <a:ext cx="78867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Operation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Language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Expression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{ε}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ε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{a},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l-GR" sz="2400" dirty="0">
                          <a:effectLst/>
                        </a:rPr>
                        <a:t>a ∈ 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a</a:t>
                      </a:r>
                      <a:endParaRPr lang="de-DE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Disjunction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 </a:t>
                      </a:r>
                      <a:r>
                        <a:rPr lang="el-GR" sz="2400" dirty="0">
                          <a:effectLst/>
                        </a:rPr>
                        <a:t>∪ 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|R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Concatenation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</a:t>
                      </a: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u="none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Kleene-*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30000" dirty="0">
                          <a:effectLst/>
                        </a:rPr>
                        <a:t>∗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many ways to specify a regular language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a,ab,abc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∗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</a:t>
            </a:r>
            <a:r>
              <a:rPr lang="en-US" baseline="30000" dirty="0"/>
              <a:t>∗ </a:t>
            </a:r>
          </a:p>
          <a:p>
            <a:pPr lvl="1"/>
            <a:r>
              <a:rPr lang="en-US" dirty="0"/>
              <a:t>{1</a:t>
            </a:r>
            <a:r>
              <a:rPr lang="en-US" baseline="30000" dirty="0"/>
              <a:t>n</a:t>
            </a:r>
            <a:r>
              <a:rPr lang="en-US" dirty="0"/>
              <a:t>0|n &gt; 0}</a:t>
            </a:r>
          </a:p>
          <a:p>
            <a:pPr lvl="1"/>
            <a:r>
              <a:rPr lang="en-US" dirty="0"/>
              <a:t>Set of all positive integers (base 10)</a:t>
            </a:r>
          </a:p>
          <a:p>
            <a:pPr marL="685800" lvl="2">
              <a:spcBef>
                <a:spcPts val="1000"/>
              </a:spcBef>
            </a:pPr>
            <a:r>
              <a:rPr lang="hr-HR" dirty="0"/>
              <a:t>{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@</a:t>
            </a:r>
            <a:r>
              <a:rPr lang="en-US" dirty="0"/>
              <a:t> ΣΣ</a:t>
            </a:r>
            <a:r>
              <a:rPr lang="en-US" baseline="30000" dirty="0"/>
              <a:t>*</a:t>
            </a:r>
            <a:r>
              <a:rPr lang="hr-HR" dirty="0"/>
              <a:t>(. 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)</a:t>
            </a:r>
            <a:r>
              <a:rPr lang="hr-HR" baseline="30000" dirty="0"/>
              <a:t>n</a:t>
            </a:r>
            <a:r>
              <a:rPr lang="hr-HR" dirty="0"/>
              <a:t>|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hr-HR" dirty="0"/>
              <a:t> = {</a:t>
            </a:r>
            <a:r>
              <a:rPr lang="hr-HR" dirty="0" err="1"/>
              <a:t>a,b,c</a:t>
            </a:r>
            <a:r>
              <a:rPr lang="hr-HR" dirty="0"/>
              <a:t>,...z},n ≥ 0} 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The specification is not standard</a:t>
            </a:r>
          </a:p>
          <a:p>
            <a:pPr lvl="1"/>
            <a:r>
              <a:rPr lang="en-US" dirty="0"/>
              <a:t>Hard for a program to interpret the specifications above.</a:t>
            </a:r>
          </a:p>
          <a:p>
            <a:r>
              <a:rPr lang="en-US" dirty="0"/>
              <a:t>Does some of the notation above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8069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Idea: Regular expressions (REs) are a concise way to specify regular languages </a:t>
            </a:r>
          </a:p>
          <a:p>
            <a:r>
              <a:rPr lang="en-US" b="1" dirty="0"/>
              <a:t>Theorem</a:t>
            </a:r>
            <a:r>
              <a:rPr lang="en-US" dirty="0"/>
              <a:t>: L is regular if and only if there is a regular expression R that specifies L </a:t>
            </a:r>
          </a:p>
          <a:p>
            <a:r>
              <a:rPr lang="en-US" dirty="0"/>
              <a:t>Recursive definition: </a:t>
            </a:r>
          </a:p>
          <a:p>
            <a:pPr marL="457200" lvl="1" indent="0">
              <a:buNone/>
            </a:pPr>
            <a:r>
              <a:rPr lang="en-US" b="1" dirty="0"/>
              <a:t>Base cases:</a:t>
            </a:r>
          </a:p>
          <a:p>
            <a:pPr lvl="1"/>
            <a:r>
              <a:rPr lang="en-US" dirty="0"/>
              <a:t>∅ defines the empty language (no words)</a:t>
            </a:r>
          </a:p>
          <a:p>
            <a:pPr lvl="1"/>
            <a:r>
              <a:rPr lang="en-US" dirty="0"/>
              <a:t>a, a ∈ </a:t>
            </a:r>
            <a:r>
              <a:rPr lang="en-US" dirty="0" err="1"/>
              <a:t>Σ</a:t>
            </a:r>
            <a:r>
              <a:rPr lang="en-US" dirty="0"/>
              <a:t> defines the language {a}</a:t>
            </a:r>
          </a:p>
          <a:p>
            <a:pPr lvl="1"/>
            <a:r>
              <a:rPr lang="en-US" dirty="0" err="1"/>
              <a:t>ε</a:t>
            </a:r>
            <a:r>
              <a:rPr lang="en-US" dirty="0"/>
              <a:t> defines the language {</a:t>
            </a:r>
            <a:r>
              <a:rPr lang="en-US" dirty="0" err="1"/>
              <a:t>ε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Inductive step</a:t>
            </a:r>
            <a:r>
              <a:rPr lang="en-US" dirty="0"/>
              <a:t>: If R, R</a:t>
            </a:r>
            <a:r>
              <a:rPr lang="en-US" baseline="-25000" dirty="0"/>
              <a:t>1</a:t>
            </a:r>
            <a:r>
              <a:rPr lang="en-US" dirty="0"/>
              <a:t>, and R</a:t>
            </a:r>
            <a:r>
              <a:rPr lang="en-US" baseline="-25000" dirty="0"/>
              <a:t>2</a:t>
            </a:r>
            <a:r>
              <a:rPr lang="en-US" dirty="0"/>
              <a:t>, are REs: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|R</a:t>
            </a:r>
            <a:r>
              <a:rPr lang="en-US" baseline="-25000" dirty="0"/>
              <a:t>2</a:t>
            </a:r>
            <a:r>
              <a:rPr lang="en-US" dirty="0"/>
              <a:t> defines L</a:t>
            </a:r>
            <a:r>
              <a:rPr lang="en-US" baseline="-25000" dirty="0"/>
              <a:t>1</a:t>
            </a:r>
            <a:r>
              <a:rPr lang="en-US" dirty="0"/>
              <a:t> ∪ L</a:t>
            </a:r>
            <a:r>
              <a:rPr lang="en-US" baseline="-25000" dirty="0"/>
              <a:t>2</a:t>
            </a:r>
            <a:r>
              <a:rPr lang="en-US" dirty="0"/>
              <a:t>, (union) where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specifies L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defines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, (concatenation) where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specifies L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∗</a:t>
            </a:r>
            <a:r>
              <a:rPr lang="en-US" dirty="0"/>
              <a:t> defines L</a:t>
            </a:r>
            <a:r>
              <a:rPr lang="en-US" baseline="30000" dirty="0"/>
              <a:t>∗</a:t>
            </a:r>
            <a:r>
              <a:rPr lang="en-US" dirty="0"/>
              <a:t>, (Kleene-*) where R specifies 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Regular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58511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ab|c</a:t>
            </a:r>
            <a:endParaRPr lang="en-US" dirty="0"/>
          </a:p>
          <a:p>
            <a:r>
              <a:rPr lang="en-US" dirty="0"/>
              <a:t>a(</a:t>
            </a:r>
            <a:r>
              <a:rPr lang="en-US" dirty="0" err="1"/>
              <a:t>b|c</a:t>
            </a:r>
            <a:r>
              <a:rPr lang="en-US" dirty="0"/>
              <a:t>) </a:t>
            </a:r>
          </a:p>
          <a:p>
            <a:r>
              <a:rPr lang="en-US" dirty="0"/>
              <a:t>a∗  </a:t>
            </a:r>
          </a:p>
          <a:p>
            <a:r>
              <a:rPr lang="en-US" dirty="0"/>
              <a:t>(</a:t>
            </a:r>
            <a:r>
              <a:rPr lang="en-US" dirty="0" err="1"/>
              <a:t>a|b|c</a:t>
            </a:r>
            <a:r>
              <a:rPr lang="en-US" dirty="0"/>
              <a:t>)∗ </a:t>
            </a:r>
          </a:p>
          <a:p>
            <a:r>
              <a:rPr lang="en-US" dirty="0"/>
              <a:t>11∗0 </a:t>
            </a:r>
          </a:p>
          <a:p>
            <a:r>
              <a:rPr lang="en-US" dirty="0"/>
              <a:t>0*[1 − 9][0 − 9]∗ </a:t>
            </a:r>
          </a:p>
          <a:p>
            <a:r>
              <a:rPr lang="en-US" dirty="0" err="1"/>
              <a:t>aa∗bbb∗cccc</a:t>
            </a:r>
            <a:r>
              <a:rPr lang="en-US" dirty="0"/>
              <a:t>∗ </a:t>
            </a:r>
          </a:p>
          <a:p>
            <a:r>
              <a:rPr lang="en-US" dirty="0"/>
              <a:t>0 ∗ (100∗) ∗ (1|ε) </a:t>
            </a:r>
          </a:p>
          <a:p>
            <a:r>
              <a:rPr lang="en-US" dirty="0"/>
              <a:t>[a−z][a−z]∗@[a−z][a−z]∗(.[a−z][a−z]∗)∗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Notation [a − z] = (</a:t>
            </a:r>
            <a:r>
              <a:rPr lang="en-US" dirty="0" err="1"/>
              <a:t>a|b|c|d</a:t>
            </a:r>
            <a:r>
              <a:rPr lang="en-US" dirty="0"/>
              <a:t>|</a:t>
            </a:r>
            <a:r>
              <a:rPr lang="is-IS" dirty="0"/>
              <a:t>…</a:t>
            </a:r>
            <a:r>
              <a:rPr lang="en-US" dirty="0"/>
              <a:t>|z)</a:t>
            </a:r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31733" y="1825625"/>
            <a:ext cx="49106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{ab, c} </a:t>
            </a:r>
          </a:p>
          <a:p>
            <a:pPr marL="0" indent="0">
              <a:buNone/>
            </a:pPr>
            <a:r>
              <a:rPr lang="en-US" dirty="0"/>
              <a:t>{ab, ac} </a:t>
            </a:r>
          </a:p>
          <a:p>
            <a:pPr marL="0" indent="0">
              <a:buNone/>
            </a:pPr>
            <a:r>
              <a:rPr lang="en-US" dirty="0"/>
              <a:t>{a}</a:t>
            </a:r>
            <a:r>
              <a:rPr lang="en-US" baseline="30000" dirty="0"/>
              <a:t>∗ 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{1</a:t>
            </a:r>
            <a:r>
              <a:rPr lang="en-US" baseline="30000" dirty="0"/>
              <a:t>n</a:t>
            </a:r>
            <a:r>
              <a:rPr lang="en-US" dirty="0"/>
              <a:t>0|n&gt;0} </a:t>
            </a:r>
          </a:p>
          <a:p>
            <a:pPr marL="0" indent="0">
              <a:buNone/>
            </a:pPr>
            <a:r>
              <a:rPr lang="en-US" dirty="0"/>
              <a:t>Set of all positive integers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|</a:t>
            </a:r>
            <a:r>
              <a:rPr lang="en-US" dirty="0" err="1"/>
              <a:t>i</a:t>
            </a:r>
            <a:r>
              <a:rPr lang="en-US" dirty="0"/>
              <a:t>&gt;0,j&gt;1,k&gt;2} </a:t>
            </a:r>
          </a:p>
          <a:p>
            <a:pPr marL="0" indent="0">
              <a:buNone/>
            </a:pPr>
            <a:r>
              <a:rPr lang="en-US" dirty="0"/>
              <a:t>Binary strings with no adjacent 1s</a:t>
            </a:r>
          </a:p>
          <a:p>
            <a:pPr marL="0" indent="0">
              <a:buNone/>
            </a:pPr>
            <a:r>
              <a:rPr lang="en-US" dirty="0"/>
              <a:t>                                email address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1733" y="1399848"/>
            <a:ext cx="364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Corresponding </a:t>
            </a:r>
            <a:r>
              <a:rPr lang="en-US" sz="2400" u="sng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7713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Search (and replace) </a:t>
            </a:r>
          </a:p>
          <a:p>
            <a:pPr lvl="1"/>
            <a:r>
              <a:rPr lang="en-US" dirty="0"/>
              <a:t>editors, string manipulation libraries, </a:t>
            </a:r>
          </a:p>
          <a:p>
            <a:pPr lvl="1"/>
            <a:r>
              <a:rPr lang="en-US" dirty="0"/>
              <a:t>scanners </a:t>
            </a:r>
          </a:p>
          <a:p>
            <a:pPr lvl="1"/>
            <a:r>
              <a:rPr lang="en-US" dirty="0"/>
              <a:t>specification of tokens. </a:t>
            </a:r>
          </a:p>
          <a:p>
            <a:r>
              <a:rPr lang="en-US" dirty="0"/>
              <a:t>History </a:t>
            </a:r>
          </a:p>
          <a:p>
            <a:pPr lvl="1"/>
            <a:r>
              <a:rPr lang="en-US" dirty="0"/>
              <a:t>Stephen Cole Kleene, 1956 </a:t>
            </a:r>
          </a:p>
          <a:p>
            <a:pPr marL="914400" lvl="2" indent="0">
              <a:buNone/>
            </a:pPr>
            <a:r>
              <a:rPr lang="en-US" dirty="0"/>
              <a:t>“Representation of events in nerve nets and finite automata” </a:t>
            </a:r>
          </a:p>
          <a:p>
            <a:pPr lvl="1"/>
            <a:r>
              <a:rPr lang="en-US" dirty="0"/>
              <a:t>Ken Thompson developed editors: QUE, </a:t>
            </a:r>
            <a:r>
              <a:rPr lang="en-US" dirty="0" err="1"/>
              <a:t>ed</a:t>
            </a:r>
            <a:r>
              <a:rPr lang="en-US" dirty="0"/>
              <a:t>, grep </a:t>
            </a:r>
          </a:p>
          <a:p>
            <a:pPr lvl="1"/>
            <a:r>
              <a:rPr lang="en-US" dirty="0"/>
              <a:t>Used in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vi, </a:t>
            </a:r>
            <a:r>
              <a:rPr lang="en-US" dirty="0" err="1"/>
              <a:t>lex</a:t>
            </a:r>
            <a:r>
              <a:rPr lang="en-US" dirty="0"/>
              <a:t>, etc... </a:t>
            </a:r>
          </a:p>
          <a:p>
            <a:pPr lvl="1"/>
            <a:r>
              <a:rPr lang="en-US" dirty="0"/>
              <a:t>Henry Spencer, 1986, C regex library used in </a:t>
            </a:r>
            <a:r>
              <a:rPr lang="en-US" dirty="0" err="1"/>
              <a:t>Tcl</a:t>
            </a:r>
            <a:r>
              <a:rPr lang="en-US" dirty="0"/>
              <a:t>, Perl, etc... </a:t>
            </a:r>
          </a:p>
        </p:txBody>
      </p:sp>
    </p:spTree>
    <p:extLst>
      <p:ext uri="{BB962C8B-B14F-4D97-AF65-F5344CB8AC3E}">
        <p14:creationId xmlns:p14="http://schemas.microsoft.com/office/powerpoint/2010/main" val="135954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standard (machine-friendly) way to specify regular languages.</a:t>
            </a:r>
          </a:p>
          <a:p>
            <a:r>
              <a:rPr lang="en-US" dirty="0"/>
              <a:t>So what?</a:t>
            </a:r>
          </a:p>
          <a:p>
            <a:r>
              <a:rPr lang="en-US" dirty="0"/>
              <a:t>We now need a way to decide if a given string </a:t>
            </a:r>
            <a:r>
              <a:rPr lang="en-US" b="1" dirty="0" err="1"/>
              <a:t>σ</a:t>
            </a:r>
            <a:r>
              <a:rPr lang="en-US" dirty="0"/>
              <a:t> is in a given regular language </a:t>
            </a:r>
            <a:r>
              <a:rPr lang="en-US" b="1" dirty="0"/>
              <a:t>L</a:t>
            </a:r>
            <a:r>
              <a:rPr lang="en-US" dirty="0"/>
              <a:t>.</a:t>
            </a:r>
          </a:p>
          <a:p>
            <a:r>
              <a:rPr lang="en-US" dirty="0"/>
              <a:t>How do we do this?</a:t>
            </a:r>
          </a:p>
          <a:p>
            <a:r>
              <a:rPr lang="en-US" dirty="0"/>
              <a:t>We use a </a:t>
            </a:r>
            <a:r>
              <a:rPr lang="en-US" i="1" dirty="0"/>
              <a:t>Deterministic Finite Automata</a:t>
            </a:r>
            <a:r>
              <a:rPr lang="en-US" dirty="0"/>
              <a:t> (DFA). </a:t>
            </a:r>
          </a:p>
        </p:txBody>
      </p:sp>
    </p:spTree>
    <p:extLst>
      <p:ext uri="{BB962C8B-B14F-4D97-AF65-F5344CB8AC3E}">
        <p14:creationId xmlns:p14="http://schemas.microsoft.com/office/powerpoint/2010/main" val="14671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is a machine that </a:t>
            </a:r>
          </a:p>
          <a:p>
            <a:pPr lvl="1"/>
            <a:r>
              <a:rPr lang="en-US" dirty="0"/>
              <a:t>Takes a string 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Either </a:t>
            </a:r>
            <a:r>
              <a:rPr lang="en-US" i="1" u="sng" dirty="0"/>
              <a:t>accepts</a:t>
            </a:r>
            <a:r>
              <a:rPr lang="en-US" i="1" dirty="0"/>
              <a:t> </a:t>
            </a:r>
            <a:r>
              <a:rPr lang="en-US" dirty="0" err="1"/>
              <a:t>σ</a:t>
            </a:r>
            <a:r>
              <a:rPr lang="en-US" dirty="0"/>
              <a:t> if </a:t>
            </a:r>
            <a:r>
              <a:rPr lang="en-US" dirty="0" err="1"/>
              <a:t>σ</a:t>
            </a:r>
            <a:r>
              <a:rPr lang="en-US" dirty="0"/>
              <a:t> ∈ L </a:t>
            </a:r>
          </a:p>
          <a:p>
            <a:pPr lvl="1"/>
            <a:r>
              <a:rPr lang="en-US" dirty="0"/>
              <a:t>Or </a:t>
            </a:r>
            <a:r>
              <a:rPr lang="en-US" i="1" u="sng" dirty="0"/>
              <a:t>rejects</a:t>
            </a:r>
            <a:r>
              <a:rPr lang="en-US" i="1" dirty="0"/>
              <a:t> </a:t>
            </a:r>
            <a:r>
              <a:rPr lang="en-US" dirty="0" err="1"/>
              <a:t>σ</a:t>
            </a:r>
            <a:r>
              <a:rPr lang="en-US" dirty="0"/>
              <a:t> if </a:t>
            </a:r>
            <a:r>
              <a:rPr lang="en-US" dirty="0" err="1"/>
              <a:t>σ</a:t>
            </a:r>
            <a:r>
              <a:rPr lang="en-US" dirty="0"/>
              <a:t> ∉ L</a:t>
            </a:r>
          </a:p>
          <a:p>
            <a:r>
              <a:rPr lang="en-US" i="1" dirty="0"/>
              <a:t>M </a:t>
            </a:r>
            <a:r>
              <a:rPr lang="en-US" i="1" u="sng" dirty="0"/>
              <a:t>recognizes</a:t>
            </a:r>
            <a:r>
              <a:rPr lang="en-US" i="1" dirty="0"/>
              <a:t> </a:t>
            </a:r>
            <a:r>
              <a:rPr lang="en-US" dirty="0"/>
              <a:t>L if it accepts </a:t>
            </a:r>
            <a:r>
              <a:rPr lang="en-US" dirty="0" err="1"/>
              <a:t>σ</a:t>
            </a:r>
            <a:r>
              <a:rPr lang="en-US" dirty="0"/>
              <a:t> if and only if </a:t>
            </a:r>
            <a:r>
              <a:rPr lang="en-US" dirty="0" err="1"/>
              <a:t>σ</a:t>
            </a:r>
            <a:r>
              <a:rPr lang="en-US" dirty="0"/>
              <a:t> ∈ L </a:t>
            </a:r>
          </a:p>
          <a:p>
            <a:r>
              <a:rPr lang="en-US" dirty="0"/>
              <a:t>A DFA consists of: </a:t>
            </a:r>
          </a:p>
          <a:p>
            <a:pPr lvl="1"/>
            <a:r>
              <a:rPr lang="en-US" dirty="0"/>
              <a:t>set of states</a:t>
            </a:r>
          </a:p>
          <a:p>
            <a:pPr lvl="1"/>
            <a:r>
              <a:rPr lang="en-US" i="1" dirty="0"/>
              <a:t>start </a:t>
            </a:r>
            <a:r>
              <a:rPr lang="en-US" dirty="0"/>
              <a:t>state </a:t>
            </a:r>
          </a:p>
          <a:p>
            <a:pPr lvl="1"/>
            <a:r>
              <a:rPr lang="en-US" dirty="0"/>
              <a:t>set of </a:t>
            </a:r>
            <a:r>
              <a:rPr lang="en-US" i="1" dirty="0"/>
              <a:t>final </a:t>
            </a:r>
            <a:r>
              <a:rPr lang="en-US" dirty="0"/>
              <a:t>states</a:t>
            </a:r>
          </a:p>
          <a:p>
            <a:pPr lvl="1"/>
            <a:r>
              <a:rPr lang="en-US" dirty="0"/>
              <a:t>transition function </a:t>
            </a:r>
            <a:endParaRPr lang="en-US" dirty="0">
              <a:effectLst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857008" y="43582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888182" y="5931888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07481" y="43582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4572000" y="4682244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4971358" y="4481494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urved Connector 10"/>
          <p:cNvCxnSpPr>
            <a:stCxn id="4" idx="3"/>
            <a:endCxn id="4" idx="5"/>
          </p:cNvCxnSpPr>
          <p:nvPr/>
        </p:nvCxnSpPr>
        <p:spPr>
          <a:xfrm rot="16200000" flipH="1">
            <a:off x="5181008" y="4682244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7"/>
            <a:endCxn id="6" idx="1"/>
          </p:cNvCxnSpPr>
          <p:nvPr/>
        </p:nvCxnSpPr>
        <p:spPr>
          <a:xfrm rot="5400000" flipH="1" flipV="1">
            <a:off x="6206244" y="3657008"/>
            <a:ext cx="12700" cy="1592267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4"/>
            <a:endCxn id="5" idx="6"/>
          </p:cNvCxnSpPr>
          <p:nvPr/>
        </p:nvCxnSpPr>
        <p:spPr>
          <a:xfrm rot="5400000">
            <a:off x="6259010" y="5283417"/>
            <a:ext cx="1249644" cy="69529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2"/>
          </p:cNvCxnSpPr>
          <p:nvPr/>
        </p:nvCxnSpPr>
        <p:spPr>
          <a:xfrm rot="10800000">
            <a:off x="5457559" y="4682244"/>
            <a:ext cx="1449922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5" idx="3"/>
            <a:endCxn id="5" idx="1"/>
          </p:cNvCxnSpPr>
          <p:nvPr/>
        </p:nvCxnSpPr>
        <p:spPr>
          <a:xfrm rot="5400000" flipH="1">
            <a:off x="5753976" y="6255888"/>
            <a:ext cx="458206" cy="12700"/>
          </a:xfrm>
          <a:prstGeom prst="curvedConnector5">
            <a:avLst>
              <a:gd name="adj1" fmla="val -49890"/>
              <a:gd name="adj2" fmla="val 4659039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74130" y="54559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26771" y="6033135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67207" y="56677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9678" y="37914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15201" y="43119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023809" y="4479516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43" grpId="0"/>
      <p:bldP spid="44" grpId="0"/>
      <p:bldP spid="45" grpId="0"/>
      <p:bldP spid="46" grpId="0"/>
      <p:bldP spid="47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1314" cy="2810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DFA</a:t>
            </a:r>
          </a:p>
          <a:p>
            <a:r>
              <a:rPr lang="en-US" dirty="0"/>
              <a:t>Starts in the start </a:t>
            </a:r>
            <a:r>
              <a:rPr lang="en-US" i="1" dirty="0"/>
              <a:t>state</a:t>
            </a:r>
          </a:p>
          <a:p>
            <a:r>
              <a:rPr lang="en-US" dirty="0"/>
              <a:t>Reads in string </a:t>
            </a:r>
            <a:r>
              <a:rPr lang="en-US" dirty="0" err="1"/>
              <a:t>σ</a:t>
            </a:r>
            <a:r>
              <a:rPr lang="en-US" dirty="0"/>
              <a:t> one character at a time </a:t>
            </a:r>
          </a:p>
          <a:p>
            <a:r>
              <a:rPr lang="en-US" dirty="0"/>
              <a:t>Computes the next state based on current state and character</a:t>
            </a:r>
          </a:p>
          <a:p>
            <a:r>
              <a:rPr lang="en-US" i="1" dirty="0"/>
              <a:t>Transitions </a:t>
            </a:r>
            <a:r>
              <a:rPr lang="en-US" dirty="0"/>
              <a:t>to the next state </a:t>
            </a:r>
          </a:p>
          <a:p>
            <a:r>
              <a:rPr lang="en-US" i="1" dirty="0"/>
              <a:t>Accepts </a:t>
            </a:r>
            <a:r>
              <a:rPr lang="en-US" dirty="0" err="1"/>
              <a:t>σ</a:t>
            </a:r>
            <a:r>
              <a:rPr lang="en-US" dirty="0"/>
              <a:t> if and only if it is in a </a:t>
            </a:r>
            <a:r>
              <a:rPr lang="en-US" i="1" dirty="0"/>
              <a:t>final </a:t>
            </a:r>
            <a:r>
              <a:rPr lang="en-US" dirty="0"/>
              <a:t>state after reading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802579" y="529639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165183" y="5261617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86588" y="526057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7571" y="5620391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2920066" y="540481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3126579" y="5620391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7"/>
            <a:endCxn id="5" idx="1"/>
          </p:cNvCxnSpPr>
          <p:nvPr/>
        </p:nvCxnSpPr>
        <p:spPr>
          <a:xfrm rot="16200000" flipH="1">
            <a:off x="6399362" y="4495797"/>
            <a:ext cx="1045" cy="1720389"/>
          </a:xfrm>
          <a:prstGeom prst="curvedConnector3">
            <a:avLst>
              <a:gd name="adj1" fmla="val -3095665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4" idx="6"/>
          </p:cNvCxnSpPr>
          <p:nvPr/>
        </p:nvCxnSpPr>
        <p:spPr>
          <a:xfrm rot="5400000" flipH="1">
            <a:off x="4169390" y="4901580"/>
            <a:ext cx="193284" cy="1630906"/>
          </a:xfrm>
          <a:prstGeom prst="curvedConnector4">
            <a:avLst>
              <a:gd name="adj1" fmla="val -118272"/>
              <a:gd name="adj2" fmla="val 529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7"/>
            <a:endCxn id="6" idx="1"/>
          </p:cNvCxnSpPr>
          <p:nvPr/>
        </p:nvCxnSpPr>
        <p:spPr>
          <a:xfrm rot="5400000" flipH="1" flipV="1">
            <a:off x="4200674" y="4510478"/>
            <a:ext cx="35819" cy="1725803"/>
          </a:xfrm>
          <a:prstGeom prst="curvedConnector3">
            <a:avLst>
              <a:gd name="adj1" fmla="val 10031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5"/>
            <a:endCxn id="5" idx="7"/>
          </p:cNvCxnSpPr>
          <p:nvPr/>
        </p:nvCxnSpPr>
        <p:spPr>
          <a:xfrm rot="5400000" flipH="1">
            <a:off x="7489183" y="5585617"/>
            <a:ext cx="458206" cy="12700"/>
          </a:xfrm>
          <a:prstGeom prst="curvedConnector5">
            <a:avLst>
              <a:gd name="adj1" fmla="val -49890"/>
              <a:gd name="adj2" fmla="val -4933299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19701" y="639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9827" y="538451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8583" y="59661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8777" y="46795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2629" y="46514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4410" y="54270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1001001</a:t>
            </a: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093248" y="5369193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4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4855</TotalTime>
  <Words>1782</Words>
  <Application>Microsoft Macintosh PowerPoint</Application>
  <PresentationFormat>On-screen Show (4:3)</PresentationFormat>
  <Paragraphs>359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Regular Expressions and Finite Automata</vt:lpstr>
      <vt:lpstr>Agenda</vt:lpstr>
      <vt:lpstr>Specifying Regular Languages</vt:lpstr>
      <vt:lpstr>Regular Expressions</vt:lpstr>
      <vt:lpstr>Examples of Regular Expressions</vt:lpstr>
      <vt:lpstr>Applications and History</vt:lpstr>
      <vt:lpstr>How to Build a Scanner</vt:lpstr>
      <vt:lpstr>Deterministic Finite Automata</vt:lpstr>
      <vt:lpstr>Operation of a DFA</vt:lpstr>
      <vt:lpstr>What Language Does this DFA Recognize?</vt:lpstr>
      <vt:lpstr>Formal Definition of a DFA</vt:lpstr>
      <vt:lpstr>Examples of DFAs</vt:lpstr>
      <vt:lpstr>More Examples</vt:lpstr>
      <vt:lpstr>Nondeterministic Finite Automata (NFA)</vt:lpstr>
      <vt:lpstr>Example of an NFA</vt:lpstr>
      <vt:lpstr>Formal Definition of an NFA</vt:lpstr>
      <vt:lpstr>NFA Example 1</vt:lpstr>
      <vt:lpstr>NFA Example 2</vt:lpstr>
      <vt:lpstr>More NFA Examples</vt:lpstr>
      <vt:lpstr>Are these all the same?</vt:lpstr>
      <vt:lpstr>Regular Languages Equivalence Theorem</vt:lpstr>
      <vt:lpstr>Regular Languages are equivalent to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172</cp:revision>
  <cp:lastPrinted>2019-05-14T19:00:17Z</cp:lastPrinted>
  <dcterms:created xsi:type="dcterms:W3CDTF">2016-04-26T16:49:25Z</dcterms:created>
  <dcterms:modified xsi:type="dcterms:W3CDTF">2019-05-14T19:05:26Z</dcterms:modified>
</cp:coreProperties>
</file>