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327" r:id="rId8"/>
    <p:sldId id="326" r:id="rId9"/>
    <p:sldId id="328" r:id="rId10"/>
    <p:sldId id="329" r:id="rId11"/>
    <p:sldId id="330" r:id="rId12"/>
    <p:sldId id="332" r:id="rId13"/>
    <p:sldId id="331" r:id="rId14"/>
    <p:sldId id="344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5701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Equivalence of Regular Languages, Expressions, and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RE To 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03734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Normalize NFA by ensuring only one final state. 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ε</a:t>
            </a:r>
            <a:r>
              <a:rPr lang="en-US" dirty="0"/>
              <a:t> transitions and a new final state if needed </a:t>
            </a:r>
          </a:p>
          <a:p>
            <a:r>
              <a:rPr lang="en-US" dirty="0"/>
              <a:t>Collapse GNFA to a two state start/finish GNFA </a:t>
            </a:r>
          </a:p>
          <a:p>
            <a:pPr lvl="1"/>
            <a:r>
              <a:rPr lang="en-US" dirty="0"/>
              <a:t>one state at a time </a:t>
            </a:r>
          </a:p>
          <a:p>
            <a:r>
              <a:rPr lang="en-US" dirty="0"/>
              <a:t>Transform the two state GNFA to an RE </a:t>
            </a:r>
          </a:p>
          <a:p>
            <a:pPr lvl="1"/>
            <a:r>
              <a:rPr lang="en-US" dirty="0"/>
              <a:t>RE = R</a:t>
            </a:r>
            <a:r>
              <a:rPr lang="en-US" baseline="-25000" dirty="0"/>
              <a:t>1</a:t>
            </a:r>
            <a:r>
              <a:rPr lang="en-US" dirty="0"/>
              <a:t>∗ R</a:t>
            </a:r>
            <a:r>
              <a:rPr lang="en-US" baseline="-25000" dirty="0"/>
              <a:t>2</a:t>
            </a:r>
            <a:r>
              <a:rPr lang="en-US" dirty="0"/>
              <a:t> ((R</a:t>
            </a:r>
            <a:r>
              <a:rPr lang="en-US" baseline="-25000" dirty="0"/>
              <a:t>3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∗R</a:t>
            </a:r>
            <a:r>
              <a:rPr lang="en-US" baseline="-25000" dirty="0"/>
              <a:t>2</a:t>
            </a:r>
            <a:r>
              <a:rPr lang="en-US" dirty="0"/>
              <a:t>) | R</a:t>
            </a:r>
            <a:r>
              <a:rPr lang="en-US" baseline="-25000" dirty="0"/>
              <a:t>4</a:t>
            </a:r>
            <a:r>
              <a:rPr lang="en-US" dirty="0"/>
              <a:t>)∗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2203" y="1310305"/>
            <a:ext cx="1868571" cy="15604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NFA 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6560289" y="1584252"/>
            <a:ext cx="627321" cy="10419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811046" y="1696183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 err="1">
                <a:solidFill>
                  <a:sysClr val="windowText" lastClr="000000"/>
                </a:solidFill>
              </a:rPr>
              <a:t>F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 flipV="1">
            <a:off x="6890192" y="1791080"/>
            <a:ext cx="1015751" cy="37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7919972" y="1822938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>
            <a:endCxn id="8" idx="3"/>
          </p:cNvCxnSpPr>
          <p:nvPr/>
        </p:nvCxnSpPr>
        <p:spPr>
          <a:xfrm flipV="1">
            <a:off x="6833884" y="2249286"/>
            <a:ext cx="1072059" cy="71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056899" y="2020183"/>
            <a:ext cx="754147" cy="82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318389" y="5304163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 err="1">
                <a:solidFill>
                  <a:sysClr val="windowText" lastClr="000000"/>
                </a:solidFill>
              </a:rPr>
              <a:t>F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427315" y="5430918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895096" y="531247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26" name="Curved Connector 25"/>
          <p:cNvCxnSpPr>
            <a:stCxn id="22" idx="3"/>
            <a:endCxn id="24" idx="5"/>
          </p:cNvCxnSpPr>
          <p:nvPr/>
        </p:nvCxnSpPr>
        <p:spPr>
          <a:xfrm rot="5400000">
            <a:off x="6426587" y="4878879"/>
            <a:ext cx="8312" cy="1965087"/>
          </a:xfrm>
          <a:prstGeom prst="curvedConnector3">
            <a:avLst>
              <a:gd name="adj1" fmla="val 399192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2"/>
          </p:cNvCxnSpPr>
          <p:nvPr/>
        </p:nvCxnSpPr>
        <p:spPr>
          <a:xfrm>
            <a:off x="4540102" y="5628163"/>
            <a:ext cx="354994" cy="8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7"/>
            <a:endCxn id="22" idx="1"/>
          </p:cNvCxnSpPr>
          <p:nvPr/>
        </p:nvCxnSpPr>
        <p:spPr>
          <a:xfrm rot="5400000" flipH="1" flipV="1">
            <a:off x="6426586" y="4420673"/>
            <a:ext cx="8312" cy="1965087"/>
          </a:xfrm>
          <a:prstGeom prst="curvedConnector3">
            <a:avLst>
              <a:gd name="adj1" fmla="val 399192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5"/>
            <a:endCxn id="22" idx="4"/>
          </p:cNvCxnSpPr>
          <p:nvPr/>
        </p:nvCxnSpPr>
        <p:spPr>
          <a:xfrm rot="5400000">
            <a:off x="7709493" y="5790163"/>
            <a:ext cx="94897" cy="229103"/>
          </a:xfrm>
          <a:prstGeom prst="curvedConnector3">
            <a:avLst>
              <a:gd name="adj1" fmla="val 62100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4" idx="4"/>
            <a:endCxn id="24" idx="3"/>
          </p:cNvCxnSpPr>
          <p:nvPr/>
        </p:nvCxnSpPr>
        <p:spPr>
          <a:xfrm rot="5400000" flipH="1">
            <a:off x="5057096" y="5798476"/>
            <a:ext cx="94897" cy="229103"/>
          </a:xfrm>
          <a:prstGeom prst="curvedConnector3">
            <a:avLst>
              <a:gd name="adj1" fmla="val -4873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95096" y="6413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03936" y="471355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03936" y="617344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41663" y="6413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41270" y="1930714"/>
            <a:ext cx="1010093" cy="33696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NFA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904430" y="3256886"/>
            <a:ext cx="1010093" cy="33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GNFA</a:t>
            </a:r>
            <a:r>
              <a:rPr lang="en-US" sz="2400" baseline="-25000" dirty="0"/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04429" y="3820613"/>
            <a:ext cx="1010093" cy="33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GNFA</a:t>
            </a:r>
            <a:r>
              <a:rPr lang="en-US" sz="2400" baseline="-25000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05162" y="5463839"/>
            <a:ext cx="1010093" cy="33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GNFA</a:t>
            </a:r>
            <a:r>
              <a:rPr lang="en-US" sz="2400" baseline="-25000" dirty="0" err="1"/>
              <a:t>k</a:t>
            </a:r>
            <a:endParaRPr lang="en-US" sz="2400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649916" y="5370470"/>
            <a:ext cx="1010093" cy="336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</a:t>
            </a:r>
            <a:endParaRPr lang="en-US" sz="2400" baseline="-25000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6210780" y="4157542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40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ight Arrow 48"/>
          <p:cNvSpPr/>
          <p:nvPr/>
        </p:nvSpPr>
        <p:spPr>
          <a:xfrm rot="1508460">
            <a:off x="3535541" y="3094108"/>
            <a:ext cx="2281868" cy="108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Remove state q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the GNFA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2893" y="1514312"/>
            <a:ext cx="1839434" cy="84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GNFA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   q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83098" y="3684143"/>
            <a:ext cx="1839434" cy="84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GNFA</a:t>
            </a:r>
            <a:r>
              <a:rPr lang="en-US" sz="2400" baseline="-25000" dirty="0"/>
              <a:t>i+1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43586" y="3538985"/>
            <a:ext cx="3039555" cy="2407113"/>
            <a:chOff x="628650" y="3538985"/>
            <a:chExt cx="3039555" cy="2407113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824427" y="3538985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r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Curved Connector 9"/>
            <p:cNvCxnSpPr>
              <a:stCxn id="9" idx="5"/>
              <a:endCxn id="25" idx="7"/>
            </p:cNvCxnSpPr>
            <p:nvPr/>
          </p:nvCxnSpPr>
          <p:spPr>
            <a:xfrm rot="5400000">
              <a:off x="2032407" y="4437211"/>
              <a:ext cx="690246" cy="12700"/>
            </a:xfrm>
            <a:prstGeom prst="curvedConnector3">
              <a:avLst>
                <a:gd name="adj1" fmla="val 4846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25" idx="3"/>
              <a:endCxn id="23" idx="6"/>
            </p:cNvCxnSpPr>
            <p:nvPr/>
          </p:nvCxnSpPr>
          <p:spPr>
            <a:xfrm rot="5400000">
              <a:off x="1407208" y="5109982"/>
              <a:ext cx="381558" cy="642674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24" idx="2"/>
              <a:endCxn id="25" idx="5"/>
            </p:cNvCxnSpPr>
            <p:nvPr/>
          </p:nvCxnSpPr>
          <p:spPr>
            <a:xfrm rot="10800000">
              <a:off x="2377531" y="5240540"/>
              <a:ext cx="642675" cy="381558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23" idx="7"/>
              <a:endCxn id="25" idx="2"/>
            </p:cNvCxnSpPr>
            <p:nvPr/>
          </p:nvCxnSpPr>
          <p:spPr>
            <a:xfrm rot="5400000" flipH="1" flipV="1">
              <a:off x="1312311" y="4880879"/>
              <a:ext cx="381558" cy="642674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28650" y="5298098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s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3020205" y="5298098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t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1824427" y="4687437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Curved Connector 33"/>
            <p:cNvCxnSpPr>
              <a:stCxn id="25" idx="1"/>
              <a:endCxn id="9" idx="3"/>
            </p:cNvCxnSpPr>
            <p:nvPr/>
          </p:nvCxnSpPr>
          <p:spPr>
            <a:xfrm rot="5400000" flipH="1" flipV="1">
              <a:off x="1574201" y="4437211"/>
              <a:ext cx="690246" cy="12700"/>
            </a:xfrm>
            <a:prstGeom prst="curvedConnector3">
              <a:avLst>
                <a:gd name="adj1" fmla="val 3921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5" idx="6"/>
              <a:endCxn id="24" idx="1"/>
            </p:cNvCxnSpPr>
            <p:nvPr/>
          </p:nvCxnSpPr>
          <p:spPr>
            <a:xfrm>
              <a:off x="2472427" y="5011437"/>
              <a:ext cx="642675" cy="381558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rapezoid 62"/>
          <p:cNvSpPr/>
          <p:nvPr/>
        </p:nvSpPr>
        <p:spPr>
          <a:xfrm>
            <a:off x="288404" y="1966350"/>
            <a:ext cx="3528681" cy="4104842"/>
          </a:xfrm>
          <a:prstGeom prst="trapezoid">
            <a:avLst>
              <a:gd name="adj" fmla="val 42789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6322" y="1706456"/>
            <a:ext cx="584790" cy="562063"/>
            <a:chOff x="2758143" y="2057221"/>
            <a:chExt cx="584790" cy="562063"/>
          </a:xfrm>
        </p:grpSpPr>
        <p:sp>
          <p:nvSpPr>
            <p:cNvPr id="41" name="Cloud 40"/>
            <p:cNvSpPr/>
            <p:nvPr/>
          </p:nvSpPr>
          <p:spPr>
            <a:xfrm>
              <a:off x="2758143" y="2057221"/>
              <a:ext cx="584790" cy="562063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2817373" y="2142545"/>
              <a:ext cx="439451" cy="348014"/>
              <a:chOff x="628650" y="3538985"/>
              <a:chExt cx="3039555" cy="2407113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1824427" y="3538985"/>
                <a:ext cx="648000" cy="648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2" name="Curved Connector 51"/>
              <p:cNvCxnSpPr>
                <a:stCxn id="57" idx="5"/>
              </p:cNvCxnSpPr>
              <p:nvPr/>
            </p:nvCxnSpPr>
            <p:spPr>
              <a:xfrm rot="5400000">
                <a:off x="2032407" y="4437211"/>
                <a:ext cx="690246" cy="12700"/>
              </a:xfrm>
              <a:prstGeom prst="curvedConnector3">
                <a:avLst>
                  <a:gd name="adj1" fmla="val 4846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/>
              <p:cNvCxnSpPr/>
              <p:nvPr/>
            </p:nvCxnSpPr>
            <p:spPr>
              <a:xfrm rot="5400000">
                <a:off x="1407208" y="5109982"/>
                <a:ext cx="381558" cy="642674"/>
              </a:xfrm>
              <a:prstGeom prst="curved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0800000">
                <a:off x="2377531" y="5240540"/>
                <a:ext cx="642675" cy="381558"/>
              </a:xfrm>
              <a:prstGeom prst="curved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 flipH="1" flipV="1">
                <a:off x="1312311" y="4880879"/>
                <a:ext cx="381558" cy="642674"/>
              </a:xfrm>
              <a:prstGeom prst="curved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28650" y="5298098"/>
                <a:ext cx="648000" cy="648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3020205" y="5298098"/>
                <a:ext cx="648000" cy="648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1824427" y="4687437"/>
                <a:ext cx="648000" cy="648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9" name="Curved Connector 58"/>
              <p:cNvCxnSpPr>
                <a:endCxn id="57" idx="3"/>
              </p:cNvCxnSpPr>
              <p:nvPr/>
            </p:nvCxnSpPr>
            <p:spPr>
              <a:xfrm rot="5400000" flipH="1" flipV="1">
                <a:off x="1574201" y="4437211"/>
                <a:ext cx="690246" cy="12700"/>
              </a:xfrm>
              <a:prstGeom prst="curvedConnector3">
                <a:avLst>
                  <a:gd name="adj1" fmla="val 3921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>
                <a:off x="2472427" y="5011437"/>
                <a:ext cx="642675" cy="381558"/>
              </a:xfrm>
              <a:prstGeom prst="curved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/>
          <p:cNvSpPr txBox="1"/>
          <p:nvPr/>
        </p:nvSpPr>
        <p:spPr>
          <a:xfrm>
            <a:off x="4572000" y="1514312"/>
            <a:ext cx="3943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Select state q to remove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Identify adjacent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Identify all paths through q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Remove q from each path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30763" y="4100948"/>
            <a:ext cx="9028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r→q→r</a:t>
            </a:r>
            <a:endParaRPr lang="en-US" dirty="0"/>
          </a:p>
          <a:p>
            <a:r>
              <a:rPr lang="en-US" dirty="0" err="1"/>
              <a:t>r→q→s</a:t>
            </a:r>
            <a:endParaRPr lang="en-US" dirty="0"/>
          </a:p>
          <a:p>
            <a:r>
              <a:rPr lang="en-US" dirty="0" err="1"/>
              <a:t>r→q→t</a:t>
            </a:r>
            <a:endParaRPr lang="en-US" dirty="0"/>
          </a:p>
          <a:p>
            <a:r>
              <a:rPr lang="en-US" dirty="0" err="1"/>
              <a:t>s→q→r</a:t>
            </a:r>
            <a:endParaRPr lang="en-US" dirty="0"/>
          </a:p>
          <a:p>
            <a:r>
              <a:rPr lang="en-US" dirty="0" err="1"/>
              <a:t>s→q→s</a:t>
            </a:r>
            <a:endParaRPr lang="en-US" dirty="0"/>
          </a:p>
          <a:p>
            <a:r>
              <a:rPr lang="en-US" dirty="0" err="1"/>
              <a:t>s→q→t</a:t>
            </a:r>
            <a:endParaRPr lang="en-US" dirty="0"/>
          </a:p>
          <a:p>
            <a:r>
              <a:rPr lang="en-US" dirty="0" err="1"/>
              <a:t>t→q→r</a:t>
            </a:r>
            <a:endParaRPr lang="en-US" dirty="0"/>
          </a:p>
          <a:p>
            <a:r>
              <a:rPr lang="en-US" dirty="0" err="1"/>
              <a:t>t→q→s</a:t>
            </a:r>
            <a:endParaRPr lang="en-US" dirty="0"/>
          </a:p>
          <a:p>
            <a:r>
              <a:rPr lang="en-US" dirty="0" err="1"/>
              <a:t>t→q→t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9D7666-CCF4-B947-939B-6279CEF49815}"/>
              </a:ext>
            </a:extLst>
          </p:cNvPr>
          <p:cNvGrpSpPr/>
          <p:nvPr/>
        </p:nvGrpSpPr>
        <p:grpSpPr>
          <a:xfrm>
            <a:off x="4931142" y="4647141"/>
            <a:ext cx="2389315" cy="2010873"/>
            <a:chOff x="4931142" y="4647141"/>
            <a:chExt cx="2389315" cy="2010873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791639" y="4647141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r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Curved Connector 35"/>
            <p:cNvCxnSpPr>
              <a:stCxn id="35" idx="6"/>
              <a:endCxn id="43" idx="7"/>
            </p:cNvCxnSpPr>
            <p:nvPr/>
          </p:nvCxnSpPr>
          <p:spPr>
            <a:xfrm>
              <a:off x="6439639" y="4971141"/>
              <a:ext cx="785921" cy="1133770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5" idx="3"/>
              <a:endCxn id="40" idx="0"/>
            </p:cNvCxnSpPr>
            <p:nvPr/>
          </p:nvCxnSpPr>
          <p:spPr>
            <a:xfrm rot="5400000">
              <a:off x="5165954" y="5289432"/>
              <a:ext cx="809770" cy="63139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43" idx="2"/>
              <a:endCxn id="40" idx="6"/>
            </p:cNvCxnSpPr>
            <p:nvPr/>
          </p:nvCxnSpPr>
          <p:spPr>
            <a:xfrm rot="10800000">
              <a:off x="5579143" y="6334014"/>
              <a:ext cx="1093315" cy="127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40" idx="1"/>
              <a:endCxn id="35" idx="2"/>
            </p:cNvCxnSpPr>
            <p:nvPr/>
          </p:nvCxnSpPr>
          <p:spPr>
            <a:xfrm rot="5400000" flipH="1" flipV="1">
              <a:off x="4841954" y="5155226"/>
              <a:ext cx="1133770" cy="765600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931142" y="6010014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s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672457" y="6010014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t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Curved Connector 46"/>
            <p:cNvCxnSpPr>
              <a:stCxn id="43" idx="0"/>
              <a:endCxn id="35" idx="5"/>
            </p:cNvCxnSpPr>
            <p:nvPr/>
          </p:nvCxnSpPr>
          <p:spPr>
            <a:xfrm rot="16200000" flipV="1">
              <a:off x="6265715" y="5279271"/>
              <a:ext cx="809770" cy="651715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40" idx="7"/>
              <a:endCxn id="43" idx="1"/>
            </p:cNvCxnSpPr>
            <p:nvPr/>
          </p:nvCxnSpPr>
          <p:spPr>
            <a:xfrm rot="5400000" flipH="1" flipV="1">
              <a:off x="6125799" y="5463357"/>
              <a:ext cx="12700" cy="1283109"/>
            </a:xfrm>
            <a:prstGeom prst="curvedConnector3">
              <a:avLst>
                <a:gd name="adj1" fmla="val 254722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157A0FEF-F405-F747-86E0-E8C71DC8A79B}"/>
                </a:ext>
              </a:extLst>
            </p:cNvPr>
            <p:cNvCxnSpPr>
              <a:cxnSpLocks/>
              <a:stCxn id="43" idx="5"/>
              <a:endCxn id="43" idx="6"/>
            </p:cNvCxnSpPr>
            <p:nvPr/>
          </p:nvCxnSpPr>
          <p:spPr>
            <a:xfrm rot="5400000" flipH="1" flipV="1">
              <a:off x="7158456" y="6401117"/>
              <a:ext cx="229103" cy="94897"/>
            </a:xfrm>
            <a:prstGeom prst="curvedConnector4">
              <a:avLst>
                <a:gd name="adj1" fmla="val -141202"/>
                <a:gd name="adj2" fmla="val 34089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CEFCD236-56FA-9F44-9AB3-573D3D10CFFC}"/>
                </a:ext>
              </a:extLst>
            </p:cNvPr>
            <p:cNvCxnSpPr>
              <a:cxnSpLocks/>
              <a:stCxn id="40" idx="3"/>
              <a:endCxn id="40" idx="2"/>
            </p:cNvCxnSpPr>
            <p:nvPr/>
          </p:nvCxnSpPr>
          <p:spPr>
            <a:xfrm rot="5400000" flipH="1">
              <a:off x="4864039" y="6401118"/>
              <a:ext cx="229103" cy="94897"/>
            </a:xfrm>
            <a:prstGeom prst="curvedConnector4">
              <a:avLst>
                <a:gd name="adj1" fmla="val -141202"/>
                <a:gd name="adj2" fmla="val 34089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07EB24E1-CAB1-C64A-A161-D566D4DF8A8B}"/>
                </a:ext>
              </a:extLst>
            </p:cNvPr>
            <p:cNvCxnSpPr>
              <a:cxnSpLocks/>
              <a:stCxn id="35" idx="1"/>
              <a:endCxn id="35" idx="0"/>
            </p:cNvCxnSpPr>
            <p:nvPr/>
          </p:nvCxnSpPr>
          <p:spPr>
            <a:xfrm rot="5400000" flipH="1" flipV="1">
              <a:off x="5953639" y="4580039"/>
              <a:ext cx="94897" cy="229103"/>
            </a:xfrm>
            <a:prstGeom prst="curvedConnector3">
              <a:avLst>
                <a:gd name="adj1" fmla="val 34089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9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State from a Path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8650" y="1663654"/>
            <a:ext cx="3509845" cy="2300169"/>
            <a:chOff x="2864276" y="1941660"/>
            <a:chExt cx="3509845" cy="2300169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295199" y="2765859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864276" y="2765859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r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Curved Connector 9"/>
            <p:cNvCxnSpPr>
              <a:stCxn id="7" idx="6"/>
              <a:endCxn id="19" idx="2"/>
            </p:cNvCxnSpPr>
            <p:nvPr/>
          </p:nvCxnSpPr>
          <p:spPr>
            <a:xfrm>
              <a:off x="4943199" y="3089859"/>
              <a:ext cx="782922" cy="127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6"/>
              <a:endCxn id="7" idx="2"/>
            </p:cNvCxnSpPr>
            <p:nvPr/>
          </p:nvCxnSpPr>
          <p:spPr>
            <a:xfrm>
              <a:off x="3512276" y="3089859"/>
              <a:ext cx="782923" cy="127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5"/>
              <a:endCxn id="7" idx="3"/>
            </p:cNvCxnSpPr>
            <p:nvPr/>
          </p:nvCxnSpPr>
          <p:spPr>
            <a:xfrm rot="5400000">
              <a:off x="4619199" y="3089859"/>
              <a:ext cx="12700" cy="458206"/>
            </a:xfrm>
            <a:prstGeom prst="curvedConnector3">
              <a:avLst>
                <a:gd name="adj1" fmla="val 422164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9" idx="0"/>
              <a:endCxn id="19" idx="0"/>
            </p:cNvCxnSpPr>
            <p:nvPr/>
          </p:nvCxnSpPr>
          <p:spPr>
            <a:xfrm rot="5400000" flipH="1" flipV="1">
              <a:off x="4619198" y="1334937"/>
              <a:ext cx="12700" cy="2861845"/>
            </a:xfrm>
            <a:prstGeom prst="curvedConnector3">
              <a:avLst>
                <a:gd name="adj1" fmla="val 372558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30879" y="270365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57750" y="268914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9478" y="194166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7111" y="387249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726121" y="2765859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s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05505" y="5127081"/>
            <a:ext cx="3509845" cy="703913"/>
            <a:chOff x="2864276" y="5063285"/>
            <a:chExt cx="3509845" cy="703913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864276" y="5119198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r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Curved Connector 39"/>
            <p:cNvCxnSpPr>
              <a:endCxn id="45" idx="2"/>
            </p:cNvCxnSpPr>
            <p:nvPr/>
          </p:nvCxnSpPr>
          <p:spPr>
            <a:xfrm>
              <a:off x="3512276" y="5443198"/>
              <a:ext cx="2213845" cy="127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63403" y="506328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4</a:t>
              </a:r>
              <a:r>
                <a:rPr lang="en-US" dirty="0"/>
                <a:t>|R</a:t>
              </a:r>
              <a:r>
                <a:rPr lang="en-US" baseline="-25000" dirty="0"/>
                <a:t>1</a:t>
              </a:r>
              <a:r>
                <a:rPr lang="en-US" dirty="0"/>
                <a:t>R</a:t>
              </a:r>
              <a:r>
                <a:rPr lang="en-US" baseline="-25000" dirty="0"/>
                <a:t>2</a:t>
              </a:r>
              <a:r>
                <a:rPr lang="en-US" dirty="0"/>
                <a:t>*R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5726121" y="5119198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s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1953703">
            <a:off x="3804371" y="3561961"/>
            <a:ext cx="1709412" cy="108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NFA to RE Process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673801" y="235535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131398" y="235535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0" name="Curved Connector 9"/>
          <p:cNvCxnSpPr>
            <a:stCxn id="45" idx="1"/>
            <a:endCxn id="9" idx="4"/>
          </p:cNvCxnSpPr>
          <p:nvPr/>
        </p:nvCxnSpPr>
        <p:spPr>
          <a:xfrm rot="16200000" flipV="1">
            <a:off x="2404283" y="3054468"/>
            <a:ext cx="1391729" cy="128949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38" idx="4"/>
            <a:endCxn id="19" idx="2"/>
          </p:cNvCxnSpPr>
          <p:nvPr/>
        </p:nvCxnSpPr>
        <p:spPr>
          <a:xfrm rot="16200000" flipH="1">
            <a:off x="1338477" y="3843626"/>
            <a:ext cx="672725" cy="91311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7"/>
            <a:endCxn id="7" idx="1"/>
          </p:cNvCxnSpPr>
          <p:nvPr/>
        </p:nvCxnSpPr>
        <p:spPr>
          <a:xfrm rot="5400000" flipH="1" flipV="1">
            <a:off x="3226599" y="1908151"/>
            <a:ext cx="12700" cy="1084197"/>
          </a:xfrm>
          <a:prstGeom prst="curvedConnector3">
            <a:avLst>
              <a:gd name="adj1" fmla="val 25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3"/>
            <a:endCxn id="19" idx="0"/>
          </p:cNvCxnSpPr>
          <p:nvPr/>
        </p:nvCxnSpPr>
        <p:spPr>
          <a:xfrm rot="5400000">
            <a:off x="2410002" y="2953851"/>
            <a:ext cx="1404093" cy="13133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2018" y="250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  <a:endParaRPr 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131398" y="4312548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894281" y="3315823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40" name="Curved Connector 39"/>
          <p:cNvCxnSpPr>
            <a:stCxn id="38" idx="0"/>
            <a:endCxn id="9" idx="2"/>
          </p:cNvCxnSpPr>
          <p:nvPr/>
        </p:nvCxnSpPr>
        <p:spPr>
          <a:xfrm rot="5400000" flipH="1" flipV="1">
            <a:off x="1356604" y="2541030"/>
            <a:ext cx="636471" cy="91311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spect="1"/>
          </p:cNvSpPr>
          <p:nvPr/>
        </p:nvSpPr>
        <p:spPr>
          <a:xfrm>
            <a:off x="3649998" y="430018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78851" y="433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5" name="Curved Connector 34"/>
          <p:cNvCxnSpPr>
            <a:stCxn id="19" idx="5"/>
            <a:endCxn id="45" idx="3"/>
          </p:cNvCxnSpPr>
          <p:nvPr/>
        </p:nvCxnSpPr>
        <p:spPr>
          <a:xfrm rot="5400000" flipH="1" flipV="1">
            <a:off x="3208516" y="4329272"/>
            <a:ext cx="12364" cy="1060394"/>
          </a:xfrm>
          <a:prstGeom prst="curvedConnector3">
            <a:avLst>
              <a:gd name="adj1" fmla="val -26164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34302" y="2893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75756" y="5190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4" name="Curved Connector 43"/>
          <p:cNvCxnSpPr>
            <a:stCxn id="7" idx="3"/>
            <a:endCxn id="9" idx="5"/>
          </p:cNvCxnSpPr>
          <p:nvPr/>
        </p:nvCxnSpPr>
        <p:spPr>
          <a:xfrm rot="5400000">
            <a:off x="3226600" y="2366357"/>
            <a:ext cx="12700" cy="1084197"/>
          </a:xfrm>
          <a:prstGeom prst="curvedConnector3">
            <a:avLst>
              <a:gd name="adj1" fmla="val 25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34302" y="1787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  <a:endParaRPr lang="en-US" dirty="0"/>
          </a:p>
        </p:txBody>
      </p:sp>
      <p:cxnSp>
        <p:nvCxnSpPr>
          <p:cNvPr id="51" name="Curved Connector 50"/>
          <p:cNvCxnSpPr>
            <a:stCxn id="45" idx="1"/>
            <a:endCxn id="19" idx="7"/>
          </p:cNvCxnSpPr>
          <p:nvPr/>
        </p:nvCxnSpPr>
        <p:spPr>
          <a:xfrm rot="16200000" flipH="1" flipV="1">
            <a:off x="3208516" y="3871066"/>
            <a:ext cx="12364" cy="1060394"/>
          </a:xfrm>
          <a:prstGeom prst="curvedConnector3">
            <a:avLst>
              <a:gd name="adj1" fmla="val -26164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79299" y="4056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65169" y="3832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03839" y="3272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3781801" y="2476455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3758068" y="4421287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203100" y="2776736"/>
            <a:ext cx="1498865" cy="1677135"/>
            <a:chOff x="4203100" y="2776736"/>
            <a:chExt cx="1498865" cy="1677135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5053965" y="3272922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 err="1">
                  <a:solidFill>
                    <a:sysClr val="windowText" lastClr="000000"/>
                  </a:solidFill>
                </a:rPr>
                <a:t>F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Curved Connector 65"/>
            <p:cNvCxnSpPr>
              <a:stCxn id="7" idx="5"/>
              <a:endCxn id="65" idx="1"/>
            </p:cNvCxnSpPr>
            <p:nvPr/>
          </p:nvCxnSpPr>
          <p:spPr>
            <a:xfrm rot="16200000" flipH="1">
              <a:off x="4458201" y="2677158"/>
              <a:ext cx="459364" cy="92195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>
              <a:stCxn id="45" idx="7"/>
              <a:endCxn id="65" idx="3"/>
            </p:cNvCxnSpPr>
            <p:nvPr/>
          </p:nvCxnSpPr>
          <p:spPr>
            <a:xfrm rot="5400000" flipH="1" flipV="1">
              <a:off x="4391453" y="3637673"/>
              <a:ext cx="569056" cy="9457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436728" y="408453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ε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36728" y="277673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ε</a:t>
              </a:r>
              <a:endParaRPr lang="en-US" dirty="0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5161965" y="3394025"/>
              <a:ext cx="432000" cy="432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81" name="Curved Connector 80"/>
          <p:cNvCxnSpPr>
            <a:stCxn id="38" idx="5"/>
            <a:endCxn id="45" idx="2"/>
          </p:cNvCxnSpPr>
          <p:nvPr/>
        </p:nvCxnSpPr>
        <p:spPr>
          <a:xfrm rot="16200000" flipH="1">
            <a:off x="2171062" y="3145248"/>
            <a:ext cx="755258" cy="220261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36522" y="40223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354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6" grpId="0"/>
      <p:bldP spid="19" grpId="0" animBg="1"/>
      <p:bldP spid="34" grpId="0"/>
      <p:bldP spid="39" grpId="0"/>
      <p:bldP spid="41" grpId="0"/>
      <p:bldP spid="50" grpId="0"/>
      <p:bldP spid="56" grpId="0"/>
      <p:bldP spid="61" grpId="0"/>
      <p:bldP spid="62" grpId="0"/>
      <p:bldP spid="63" grpId="0" animBg="1"/>
      <p:bldP spid="63" grpId="1" animBg="1"/>
      <p:bldP spid="64" grpId="0" animBg="1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Languages Equivalence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Thm</a:t>
            </a:r>
            <a:r>
              <a:rPr lang="en-US" dirty="0"/>
              <a:t>: The following statements are equivalent: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a regular language.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the language described by a regular expression.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recognized by an NFA.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recognized by a DFA. </a:t>
            </a:r>
          </a:p>
          <a:p>
            <a:r>
              <a:rPr lang="en-US" dirty="0"/>
              <a:t>We will prove: (</a:t>
            </a:r>
            <a:r>
              <a:rPr lang="en-US" dirty="0" err="1"/>
              <a:t>i</a:t>
            </a:r>
            <a:r>
              <a:rPr lang="en-US" dirty="0"/>
              <a:t>) ≡ (ii) ≡ (iii) ≡ (iv)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F63CD-4531-E240-951E-6F1125576DF2}"/>
              </a:ext>
            </a:extLst>
          </p:cNvPr>
          <p:cNvSpPr txBox="1"/>
          <p:nvPr/>
        </p:nvSpPr>
        <p:spPr>
          <a:xfrm>
            <a:off x="3348681" y="4312508"/>
            <a:ext cx="41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58AB1-887A-7C40-8EBF-A54E42770230}"/>
              </a:ext>
            </a:extLst>
          </p:cNvPr>
          <p:cNvSpPr txBox="1"/>
          <p:nvPr/>
        </p:nvSpPr>
        <p:spPr>
          <a:xfrm>
            <a:off x="4077730" y="4312507"/>
            <a:ext cx="41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75767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NFAs are Equivalent to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Proof: We will show that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DFA M that accepts L there is an NFA N that recognizes 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NFA N that accepts L there is an DFA M that recognizes L </a:t>
            </a:r>
          </a:p>
          <a:p>
            <a:r>
              <a:rPr lang="en-US" dirty="0"/>
              <a:t>We do part 1 first.</a:t>
            </a:r>
          </a:p>
          <a:p>
            <a:pPr lvl="1"/>
            <a:r>
              <a:rPr lang="en-US" dirty="0"/>
              <a:t>This is easy.  Every DFA is by definition also an NFA.</a:t>
            </a:r>
          </a:p>
          <a:p>
            <a:r>
              <a:rPr lang="en-US" dirty="0"/>
              <a:t>The second part is a bit trickier.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3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NFA N(L) </a:t>
            </a:r>
            <a:br>
              <a:rPr lang="en-US" dirty="0"/>
            </a:br>
            <a:r>
              <a:rPr lang="en-US" dirty="0"/>
              <a:t>there is a DFA M(L)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575826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Define</a:t>
            </a:r>
          </a:p>
          <a:p>
            <a:pPr lvl="1"/>
            <a:r>
              <a:rPr lang="en-US" dirty="0"/>
              <a:t>NFA N = (Q,Σ,δ,q</a:t>
            </a:r>
            <a:r>
              <a:rPr lang="en-US" baseline="-25000" dirty="0"/>
              <a:t>0</a:t>
            </a:r>
            <a:r>
              <a:rPr lang="en-US" dirty="0"/>
              <a:t>,F) </a:t>
            </a:r>
          </a:p>
          <a:p>
            <a:pPr lvl="1"/>
            <a:r>
              <a:rPr lang="en-US" dirty="0"/>
              <a:t>DFA M = (Q′,Σ,δ′,q</a:t>
            </a:r>
            <a:r>
              <a:rPr lang="en-US" baseline="-25000" dirty="0"/>
              <a:t>0</a:t>
            </a:r>
            <a:r>
              <a:rPr lang="en-US" dirty="0"/>
              <a:t>′,F′) </a:t>
            </a:r>
          </a:p>
          <a:p>
            <a:r>
              <a:rPr lang="en-US" dirty="0"/>
              <a:t>Where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′ = </a:t>
            </a:r>
            <a:r>
              <a:rPr lang="en-US" dirty="0" err="1"/>
              <a:t>ε</a:t>
            </a:r>
            <a:r>
              <a:rPr lang="en-US" dirty="0"/>
              <a:t>−close(q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ε</a:t>
            </a:r>
            <a:r>
              <a:rPr lang="en-US" dirty="0"/>
              <a:t>−close(q) = {p ∈ Q | </a:t>
            </a:r>
            <a:r>
              <a:rPr lang="en-US" dirty="0" err="1"/>
              <a:t>δ</a:t>
            </a:r>
            <a:r>
              <a:rPr lang="en-US" dirty="0"/>
              <a:t>(q, </a:t>
            </a:r>
            <a:r>
              <a:rPr lang="en-US" dirty="0" err="1"/>
              <a:t>ε</a:t>
            </a:r>
            <a:r>
              <a:rPr lang="en-US" dirty="0"/>
              <a:t>) = p}</a:t>
            </a:r>
          </a:p>
          <a:p>
            <a:pPr lvl="2"/>
            <a:r>
              <a:rPr lang="en-US" dirty="0"/>
              <a:t>Set of states form q</a:t>
            </a:r>
            <a:r>
              <a:rPr lang="en-US" baseline="-25000" dirty="0"/>
              <a:t>0</a:t>
            </a:r>
            <a:r>
              <a:rPr lang="en-US" dirty="0"/>
              <a:t> reachable by </a:t>
            </a:r>
            <a:r>
              <a:rPr lang="en-US" dirty="0" err="1"/>
              <a:t>ε</a:t>
            </a:r>
            <a:r>
              <a:rPr lang="en-US" dirty="0"/>
              <a:t> transitions 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ε</a:t>
            </a:r>
            <a:r>
              <a:rPr lang="en-US" dirty="0"/>
              <a:t>−close(P) = ∪</a:t>
            </a:r>
            <a:r>
              <a:rPr lang="en-US" baseline="-25000" dirty="0" err="1"/>
              <a:t>p∈P</a:t>
            </a:r>
            <a:r>
              <a:rPr lang="en-US" dirty="0"/>
              <a:t> </a:t>
            </a:r>
            <a:r>
              <a:rPr lang="en-US" dirty="0" err="1"/>
              <a:t>ε</a:t>
            </a:r>
            <a:r>
              <a:rPr lang="en-US" dirty="0"/>
              <a:t>−close(p) </a:t>
            </a:r>
          </a:p>
          <a:p>
            <a:r>
              <a:rPr lang="en-US" dirty="0"/>
              <a:t>Each state in Q’ is represented by a subset of Q</a:t>
            </a:r>
          </a:p>
          <a:p>
            <a:pPr marL="457200" lvl="1" indent="0">
              <a:buNone/>
            </a:pPr>
            <a:r>
              <a:rPr lang="en-US" dirty="0"/>
              <a:t>I.e., Q’ ⊆2</a:t>
            </a:r>
            <a:r>
              <a:rPr lang="en-US" baseline="30000" dirty="0"/>
              <a:t>Q</a:t>
            </a:r>
            <a:r>
              <a:rPr lang="en-US" dirty="0"/>
              <a:t>  </a:t>
            </a:r>
          </a:p>
          <a:p>
            <a:r>
              <a:rPr lang="en-US" dirty="0"/>
              <a:t>We will build Q’</a:t>
            </a:r>
            <a:r>
              <a:rPr lang="en-US" sz="1400" dirty="0"/>
              <a:t> </a:t>
            </a:r>
            <a:r>
              <a:rPr lang="en-US" dirty="0"/>
              <a:t>iteratively: </a:t>
            </a:r>
          </a:p>
          <a:p>
            <a:pPr lvl="1"/>
            <a:r>
              <a:rPr lang="en-US" dirty="0"/>
              <a:t>Start with the start state q</a:t>
            </a:r>
            <a:r>
              <a:rPr lang="en-US" baseline="-25000" dirty="0"/>
              <a:t>0</a:t>
            </a:r>
            <a:r>
              <a:rPr lang="en-US" dirty="0"/>
              <a:t>’∈Q’</a:t>
            </a:r>
            <a:r>
              <a:rPr lang="en-US" sz="1200" dirty="0"/>
              <a:t> </a:t>
            </a:r>
            <a:endParaRPr lang="en-US" dirty="0"/>
          </a:p>
          <a:p>
            <a:pPr lvl="1"/>
            <a:r>
              <a:rPr lang="en-US" dirty="0"/>
              <a:t>For each </a:t>
            </a:r>
            <a:r>
              <a:rPr lang="en-US" dirty="0" err="1"/>
              <a:t>q’∈Q</a:t>
            </a:r>
            <a:r>
              <a:rPr lang="en-US" sz="1200" dirty="0"/>
              <a:t>′ </a:t>
            </a:r>
            <a:r>
              <a:rPr lang="en-US" dirty="0"/>
              <a:t>and </a:t>
            </a:r>
            <a:r>
              <a:rPr lang="en-US" dirty="0" err="1"/>
              <a:t>a∈Σ</a:t>
            </a:r>
            <a:r>
              <a:rPr lang="en-US" dirty="0"/>
              <a:t> compute p’ = </a:t>
            </a:r>
            <a:r>
              <a:rPr lang="en-US" dirty="0" err="1"/>
              <a:t>δ</a:t>
            </a:r>
            <a:r>
              <a:rPr lang="en-US" dirty="0"/>
              <a:t>’(</a:t>
            </a:r>
            <a:r>
              <a:rPr lang="en-US" dirty="0" err="1"/>
              <a:t>q’,a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p’ to Q’ if p’ ∉ Q’</a:t>
            </a:r>
            <a:r>
              <a:rPr lang="en-US" sz="1200" dirty="0"/>
              <a:t> </a:t>
            </a:r>
            <a:endParaRPr lang="en-US" dirty="0"/>
          </a:p>
          <a:p>
            <a:pPr lvl="1"/>
            <a:r>
              <a:rPr lang="en-US" dirty="0"/>
              <a:t>Repeat steps until no more states are added. </a:t>
            </a:r>
          </a:p>
        </p:txBody>
      </p:sp>
      <p:sp>
        <p:nvSpPr>
          <p:cNvPr id="4" name="Cloud 3"/>
          <p:cNvSpPr/>
          <p:nvPr/>
        </p:nvSpPr>
        <p:spPr>
          <a:xfrm>
            <a:off x="5431536" y="502920"/>
            <a:ext cx="3383280" cy="1554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Q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0" y="8432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2194" y="146470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4080" y="109537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9966" y="91721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0208" y="57963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Cloud 9"/>
          <p:cNvSpPr/>
          <p:nvPr/>
        </p:nvSpPr>
        <p:spPr>
          <a:xfrm>
            <a:off x="6359122" y="4686424"/>
            <a:ext cx="2577232" cy="1554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32945" y="492146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{q</a:t>
            </a:r>
            <a:r>
              <a:rPr lang="en-US" baseline="-25000" dirty="0">
                <a:solidFill>
                  <a:schemeClr val="bg1"/>
                </a:solidFill>
              </a:rPr>
              <a:t>0 ,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1 ,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7096" y="54257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{q</a:t>
            </a:r>
            <a:r>
              <a:rPr lang="en-US" baseline="-25000" dirty="0">
                <a:solidFill>
                  <a:schemeClr val="bg1"/>
                </a:solidFill>
              </a:rPr>
              <a:t>4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3895" y="491872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{q</a:t>
            </a:r>
            <a:r>
              <a:rPr lang="en-US" baseline="-25000" dirty="0">
                <a:solidFill>
                  <a:schemeClr val="bg1"/>
                </a:solidFill>
              </a:rPr>
              <a:t>3 ,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0837" y="556075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{q</a:t>
            </a:r>
            <a:r>
              <a:rPr lang="en-US" baseline="-25000" dirty="0">
                <a:solidFill>
                  <a:schemeClr val="bg1"/>
                </a:solidFill>
              </a:rPr>
              <a:t>5,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6,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42456" y="2148901"/>
            <a:ext cx="3601544" cy="2068599"/>
            <a:chOff x="5542456" y="2148901"/>
            <a:chExt cx="3601544" cy="2068599"/>
          </a:xfrm>
        </p:grpSpPr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827464" y="2870442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542456" y="3194442"/>
              <a:ext cx="2850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28" idx="7"/>
              <a:endCxn id="42" idx="2"/>
            </p:cNvCxnSpPr>
            <p:nvPr/>
          </p:nvCxnSpPr>
          <p:spPr>
            <a:xfrm rot="5400000" flipH="1" flipV="1">
              <a:off x="6411204" y="2526800"/>
              <a:ext cx="407902" cy="46917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581690" y="214890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ε</a:t>
              </a:r>
              <a:endParaRPr lang="en-US" sz="2000" dirty="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8057974" y="3508976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977450" y="3519445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8025923" y="2210373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849744" y="2233437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Curved Connector 32"/>
            <p:cNvCxnSpPr>
              <a:stCxn id="40" idx="6"/>
            </p:cNvCxnSpPr>
            <p:nvPr/>
          </p:nvCxnSpPr>
          <p:spPr>
            <a:xfrm flipV="1">
              <a:off x="7625450" y="3832976"/>
              <a:ext cx="432524" cy="10469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2" idx="6"/>
            </p:cNvCxnSpPr>
            <p:nvPr/>
          </p:nvCxnSpPr>
          <p:spPr>
            <a:xfrm flipV="1">
              <a:off x="7497744" y="2534373"/>
              <a:ext cx="528179" cy="2306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8" idx="5"/>
              <a:endCxn id="40" idx="2"/>
            </p:cNvCxnSpPr>
            <p:nvPr/>
          </p:nvCxnSpPr>
          <p:spPr>
            <a:xfrm rot="16200000" flipH="1">
              <a:off x="6469058" y="3335053"/>
              <a:ext cx="419900" cy="596883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 flipV="1">
              <a:off x="8705974" y="3817390"/>
              <a:ext cx="438026" cy="15586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endCxn id="29" idx="6"/>
            </p:cNvCxnSpPr>
            <p:nvPr/>
          </p:nvCxnSpPr>
          <p:spPr>
            <a:xfrm rot="16200000" flipH="1">
              <a:off x="8040647" y="3167648"/>
              <a:ext cx="1298603" cy="32051"/>
            </a:xfrm>
            <a:prstGeom prst="curvedConnector4">
              <a:avLst>
                <a:gd name="adj1" fmla="val 37525"/>
                <a:gd name="adj2" fmla="val 81323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33842" y="2404222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ε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4718" y="3679896"/>
              <a:ext cx="535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18255" y="38173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33987" y="266381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520560" y="29927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{q</a:t>
            </a:r>
            <a:r>
              <a:rPr lang="en-US" baseline="-25000" dirty="0"/>
              <a:t>0</a:t>
            </a:r>
            <a:r>
              <a:rPr lang="en-US" dirty="0"/>
              <a:t>,q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/>
              <a:t>} = </a:t>
            </a:r>
            <a:r>
              <a:rPr lang="en-US" dirty="0" err="1"/>
              <a:t>ε</a:t>
            </a:r>
            <a:r>
              <a:rPr lang="en-US" dirty="0"/>
              <a:t>-close(q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0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l-GR" dirty="0"/>
              <a:t>δ</a:t>
            </a:r>
            <a:r>
              <a:rPr lang="en-US" dirty="0"/>
              <a:t>’ Function for DFA M(L)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38678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transition function </a:t>
            </a:r>
            <a:r>
              <a:rPr lang="en-US" dirty="0" err="1"/>
              <a:t>δ</a:t>
            </a:r>
            <a:r>
              <a:rPr lang="en-US" dirty="0"/>
              <a:t>’(</a:t>
            </a:r>
            <a:r>
              <a:rPr lang="en-US" dirty="0" err="1"/>
              <a:t>q’,a</a:t>
            </a:r>
            <a:r>
              <a:rPr lang="en-US" dirty="0"/>
              <a:t>) = p’</a:t>
            </a:r>
            <a:r>
              <a:rPr lang="en-US" sz="1400" dirty="0"/>
              <a:t> </a:t>
            </a:r>
            <a:r>
              <a:rPr lang="en-US" dirty="0"/>
              <a:t>where </a:t>
            </a:r>
          </a:p>
          <a:p>
            <a:pPr lvl="1"/>
            <a:r>
              <a:rPr lang="en-US" dirty="0"/>
              <a:t>p‘ = </a:t>
            </a:r>
            <a:r>
              <a:rPr lang="en-US" dirty="0" err="1"/>
              <a:t>ε</a:t>
            </a:r>
            <a:r>
              <a:rPr lang="en-US" dirty="0"/>
              <a:t>−close(P)</a:t>
            </a:r>
          </a:p>
          <a:p>
            <a:pPr lvl="1"/>
            <a:r>
              <a:rPr lang="en-US" dirty="0"/>
              <a:t>P = {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 | q ∈ q’</a:t>
            </a:r>
            <a:r>
              <a:rPr lang="en-US" sz="1000" dirty="0"/>
              <a:t>′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Example: </a:t>
            </a:r>
            <a:r>
              <a:rPr lang="el-GR" dirty="0"/>
              <a:t>δ</a:t>
            </a:r>
            <a:r>
              <a:rPr lang="en-US" dirty="0"/>
              <a:t>’(</a:t>
            </a:r>
            <a:r>
              <a:rPr lang="es-ES_tradnl" dirty="0"/>
              <a:t>{q</a:t>
            </a:r>
            <a:r>
              <a:rPr lang="es-ES_tradnl" baseline="-25000" dirty="0"/>
              <a:t>0</a:t>
            </a:r>
            <a:r>
              <a:rPr lang="es-ES_tradnl" dirty="0"/>
              <a:t>,q</a:t>
            </a:r>
            <a:r>
              <a:rPr lang="es-ES_tradnl" baseline="-25000" dirty="0"/>
              <a:t>1</a:t>
            </a:r>
            <a:r>
              <a:rPr lang="es-ES_tradnl" dirty="0"/>
              <a:t>,q</a:t>
            </a:r>
            <a:r>
              <a:rPr lang="es-ES_tradnl" baseline="-25000" dirty="0"/>
              <a:t>2</a:t>
            </a:r>
            <a:r>
              <a:rPr lang="es-ES_tradnl" dirty="0"/>
              <a:t>},0) = {q</a:t>
            </a:r>
            <a:r>
              <a:rPr lang="es-ES_tradnl" baseline="-25000" dirty="0"/>
              <a:t>3</a:t>
            </a:r>
            <a:r>
              <a:rPr lang="es-ES_tradnl" dirty="0"/>
              <a:t>,q</a:t>
            </a:r>
            <a:r>
              <a:rPr lang="es-ES_tradnl" baseline="-25000" dirty="0"/>
              <a:t>4</a:t>
            </a:r>
            <a:r>
              <a:rPr lang="es-ES_tradnl" dirty="0"/>
              <a:t>,q</a:t>
            </a:r>
            <a:r>
              <a:rPr lang="es-ES_tradnl" baseline="-25000" dirty="0"/>
              <a:t>5</a:t>
            </a:r>
            <a:r>
              <a:rPr lang="es-ES_tradnl" dirty="0"/>
              <a:t>} </a:t>
            </a:r>
          </a:p>
          <a:p>
            <a:r>
              <a:rPr lang="es-ES_tradnl" dirty="0" err="1"/>
              <a:t>Lastly</a:t>
            </a:r>
            <a:r>
              <a:rPr lang="es-ES_tradnl" dirty="0"/>
              <a:t>, F′ ={q′∈Q′|</a:t>
            </a:r>
            <a:r>
              <a:rPr lang="es-ES_tradnl" dirty="0" err="1"/>
              <a:t>F∩q</a:t>
            </a:r>
            <a:r>
              <a:rPr lang="es-ES_tradnl" dirty="0"/>
              <a:t>′ ≠ ∅}</a:t>
            </a:r>
          </a:p>
          <a:p>
            <a:pPr lvl="1"/>
            <a:r>
              <a:rPr lang="es-ES_tradnl" dirty="0" err="1"/>
              <a:t>Every</a:t>
            </a:r>
            <a:r>
              <a:rPr lang="es-ES_tradnl" dirty="0"/>
              <a:t> </a:t>
            </a:r>
            <a:r>
              <a:rPr lang="es-ES_tradnl" dirty="0" err="1"/>
              <a:t>state</a:t>
            </a:r>
            <a:r>
              <a:rPr lang="es-ES_tradnl" dirty="0"/>
              <a:t> in F ′ </a:t>
            </a:r>
            <a:r>
              <a:rPr lang="es-ES_tradnl" dirty="0" err="1"/>
              <a:t>contains</a:t>
            </a:r>
            <a:r>
              <a:rPr lang="es-ES_tradnl" dirty="0"/>
              <a:t> a </a:t>
            </a:r>
            <a:r>
              <a:rPr lang="es-ES_tradnl" dirty="0" err="1"/>
              <a:t>state</a:t>
            </a:r>
            <a:r>
              <a:rPr lang="es-ES_tradnl" dirty="0"/>
              <a:t> of </a:t>
            </a:r>
            <a:r>
              <a:rPr lang="es-ES_tradnl" dirty="0" err="1"/>
              <a:t>an</a:t>
            </a:r>
            <a:r>
              <a:rPr lang="es-ES_tradnl" dirty="0"/>
              <a:t> NFA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was</a:t>
            </a:r>
            <a:r>
              <a:rPr lang="es-ES_tradnl" dirty="0"/>
              <a:t> in </a:t>
            </a:r>
            <a:r>
              <a:rPr lang="es-ES_tradnl" dirty="0" err="1"/>
              <a:t>its</a:t>
            </a:r>
            <a:r>
              <a:rPr lang="es-ES_tradnl" dirty="0"/>
              <a:t> final set. </a:t>
            </a:r>
          </a:p>
          <a:p>
            <a:pPr lvl="1"/>
            <a:r>
              <a:rPr lang="es-ES_tradnl" dirty="0" err="1"/>
              <a:t>Example</a:t>
            </a:r>
            <a:r>
              <a:rPr lang="es-ES_tradnl" dirty="0"/>
              <a:t>:  {q</a:t>
            </a:r>
            <a:r>
              <a:rPr lang="es-ES_tradnl" baseline="-25000" dirty="0"/>
              <a:t>2</a:t>
            </a:r>
            <a:r>
              <a:rPr lang="es-ES_tradnl" dirty="0"/>
              <a:t>,q</a:t>
            </a:r>
            <a:r>
              <a:rPr lang="es-ES_tradnl" baseline="-25000" dirty="0"/>
              <a:t>3</a:t>
            </a:r>
            <a:r>
              <a:rPr lang="es-ES_tradnl" dirty="0"/>
              <a:t>,q</a:t>
            </a:r>
            <a:r>
              <a:rPr lang="es-ES_tradnl" baseline="-25000" dirty="0"/>
              <a:t>5</a:t>
            </a:r>
            <a:r>
              <a:rPr lang="es-ES_tradnl" dirty="0"/>
              <a:t>}∈F’</a:t>
            </a:r>
          </a:p>
          <a:p>
            <a:r>
              <a:rPr lang="es-ES_tradnl" dirty="0"/>
              <a:t>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worst</a:t>
            </a:r>
            <a:r>
              <a:rPr lang="es-ES_tradnl" dirty="0"/>
              <a:t> </a:t>
            </a:r>
            <a:r>
              <a:rPr lang="es-ES_tradnl" dirty="0" err="1"/>
              <a:t>case,the</a:t>
            </a:r>
            <a:r>
              <a:rPr lang="es-ES_tradnl" dirty="0"/>
              <a:t> DFA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exponentially</a:t>
            </a:r>
            <a:r>
              <a:rPr lang="es-ES_tradnl" dirty="0"/>
              <a:t> </a:t>
            </a:r>
            <a:r>
              <a:rPr lang="es-ES_tradnl" dirty="0" err="1"/>
              <a:t>bigger</a:t>
            </a:r>
            <a:r>
              <a:rPr lang="es-ES_tradnl" dirty="0"/>
              <a:t> </a:t>
            </a:r>
            <a:r>
              <a:rPr lang="es-ES_tradnl" dirty="0" err="1"/>
              <a:t>than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NFA. </a:t>
            </a:r>
          </a:p>
          <a:p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836608" y="2751570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51600" y="3075570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5400000" flipH="1" flipV="1">
            <a:off x="6420348" y="2407928"/>
            <a:ext cx="407902" cy="46917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90834" y="2030029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ε</a:t>
            </a:r>
            <a:endParaRPr lang="en-US" sz="20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67118" y="339010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986594" y="3400573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8035067" y="2091501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858888" y="211456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7634594" y="3714104"/>
            <a:ext cx="432524" cy="1046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flipV="1">
            <a:off x="7506888" y="2415501"/>
            <a:ext cx="528179" cy="2306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6478202" y="3216181"/>
            <a:ext cx="419900" cy="5968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8715118" y="3698518"/>
            <a:ext cx="438026" cy="1558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>
            <a:off x="8049791" y="3048776"/>
            <a:ext cx="1298603" cy="32051"/>
          </a:xfrm>
          <a:prstGeom prst="curvedConnector4">
            <a:avLst>
              <a:gd name="adj1" fmla="val 37525"/>
              <a:gd name="adj2" fmla="val 81323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2986" y="2285350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ε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3862" y="3561024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27399" y="36985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43131" y="25449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8105161" y="428462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5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Curved Connector 23"/>
          <p:cNvCxnSpPr>
            <a:stCxn id="10" idx="4"/>
            <a:endCxn id="23" idx="2"/>
          </p:cNvCxnSpPr>
          <p:nvPr/>
        </p:nvCxnSpPr>
        <p:spPr>
          <a:xfrm rot="16200000" flipH="1">
            <a:off x="7427851" y="3931315"/>
            <a:ext cx="560053" cy="79456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91436" y="429646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ε</a:t>
            </a:r>
            <a:endParaRPr lang="en-US" sz="20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214491" y="4401769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0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L=(0|1)*1(0|1)(0|1)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sz="half" idx="1"/>
          </p:nvPr>
        </p:nvSpPr>
        <p:spPr>
          <a:xfrm>
            <a:off x="610362" y="1825625"/>
            <a:ext cx="2684675" cy="16186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’ = {q</a:t>
            </a:r>
            <a:r>
              <a:rPr lang="en-US" baseline="-25000" dirty="0"/>
              <a:t>0</a:t>
            </a:r>
            <a:r>
              <a:rPr lang="en-US" dirty="0"/>
              <a:t>}</a:t>
            </a:r>
          </a:p>
          <a:p>
            <a:r>
              <a:rPr lang="en-US" dirty="0"/>
              <a:t>Q’ = (see table)</a:t>
            </a:r>
          </a:p>
          <a:p>
            <a:r>
              <a:rPr lang="en-US" dirty="0" err="1"/>
              <a:t>δ</a:t>
            </a:r>
            <a:r>
              <a:rPr lang="en-US" dirty="0"/>
              <a:t>’ = (see table)</a:t>
            </a:r>
          </a:p>
          <a:p>
            <a:r>
              <a:rPr lang="en-US" dirty="0"/>
              <a:t>F’ =  </a:t>
            </a:r>
            <a:r>
              <a:rPr lang="en-US" b="1" dirty="0"/>
              <a:t>(bolded states)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247715" y="169636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1142" y="169636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2707" y="2020366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7881425" y="1817960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Curved Connector 7"/>
          <p:cNvCxnSpPr>
            <a:stCxn id="11" idx="3"/>
            <a:endCxn id="11" idx="5"/>
          </p:cNvCxnSpPr>
          <p:nvPr/>
        </p:nvCxnSpPr>
        <p:spPr>
          <a:xfrm rot="16200000" flipH="1">
            <a:off x="4571715" y="2020366"/>
            <a:ext cx="12700" cy="458206"/>
          </a:xfrm>
          <a:prstGeom prst="curvedConnector3">
            <a:avLst>
              <a:gd name="adj1" fmla="val 37628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7242" y="2740256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8325" y="16142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594569" y="169636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767997" y="169636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urved Connector 16"/>
          <p:cNvCxnSpPr>
            <a:stCxn id="4" idx="6"/>
            <a:endCxn id="5" idx="2"/>
          </p:cNvCxnSpPr>
          <p:nvPr/>
        </p:nvCxnSpPr>
        <p:spPr>
          <a:xfrm>
            <a:off x="4895715" y="2020366"/>
            <a:ext cx="525427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6"/>
            <a:endCxn id="13" idx="2"/>
          </p:cNvCxnSpPr>
          <p:nvPr/>
        </p:nvCxnSpPr>
        <p:spPr>
          <a:xfrm>
            <a:off x="7242569" y="2020366"/>
            <a:ext cx="525428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6"/>
            <a:endCxn id="12" idx="2"/>
          </p:cNvCxnSpPr>
          <p:nvPr/>
        </p:nvCxnSpPr>
        <p:spPr>
          <a:xfrm>
            <a:off x="6069142" y="2020366"/>
            <a:ext cx="525427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38187" y="1661282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5038" y="164791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0,1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38160"/>
              </p:ext>
            </p:extLst>
          </p:nvPr>
        </p:nvGraphicFramePr>
        <p:xfrm>
          <a:off x="3417647" y="3082262"/>
          <a:ext cx="4769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.q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{q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dirty="0"/>
                        <a:t>,q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{q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dirty="0"/>
                        <a:t>,q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dirty="0"/>
                        <a:t>,q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{q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dirty="0"/>
                        <a:t>,q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dirty="0"/>
                        <a:t>,q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{q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dirty="0"/>
                        <a:t>,q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dirty="0"/>
                        <a:t>,q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dirty="0"/>
                        <a:t>,q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6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85" y="385893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/>
              <a:t>L=(0|1)*1(0|1)(0|1)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651075" y="425796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77940" y="426553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6067" y="4581966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2221478" y="2500630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975075" y="4581966"/>
            <a:ext cx="12700" cy="458206"/>
          </a:xfrm>
          <a:prstGeom prst="curvedConnector3">
            <a:avLst>
              <a:gd name="adj1" fmla="val 376280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0602" y="530185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8565" y="418185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063001" y="3185471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034280" y="5655059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urved Connector 16"/>
          <p:cNvCxnSpPr>
            <a:stCxn id="4" idx="6"/>
            <a:endCxn id="5" idx="2"/>
          </p:cNvCxnSpPr>
          <p:nvPr/>
        </p:nvCxnSpPr>
        <p:spPr>
          <a:xfrm>
            <a:off x="1299075" y="4581966"/>
            <a:ext cx="578865" cy="756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5"/>
            <a:endCxn id="13" idx="1"/>
          </p:cNvCxnSpPr>
          <p:nvPr/>
        </p:nvCxnSpPr>
        <p:spPr>
          <a:xfrm rot="16200000" flipH="1">
            <a:off x="2314450" y="4935228"/>
            <a:ext cx="931321" cy="69813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7"/>
            <a:endCxn id="12" idx="2"/>
          </p:cNvCxnSpPr>
          <p:nvPr/>
        </p:nvCxnSpPr>
        <p:spPr>
          <a:xfrm rot="5400000" flipH="1" flipV="1">
            <a:off x="2321543" y="3618971"/>
            <a:ext cx="850958" cy="631958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6623" y="51126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02777" y="49877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83754"/>
              </p:ext>
            </p:extLst>
          </p:nvPr>
        </p:nvGraphicFramePr>
        <p:xfrm>
          <a:off x="4570635" y="104432"/>
          <a:ext cx="4450794" cy="337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.q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7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,q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Oval 33"/>
          <p:cNvSpPr>
            <a:spLocks noChangeAspect="1"/>
          </p:cNvSpPr>
          <p:nvPr/>
        </p:nvSpPr>
        <p:spPr>
          <a:xfrm>
            <a:off x="2107043" y="2368890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Curved Connector 34"/>
          <p:cNvCxnSpPr>
            <a:stCxn id="12" idx="1"/>
            <a:endCxn id="34" idx="5"/>
          </p:cNvCxnSpPr>
          <p:nvPr/>
        </p:nvCxnSpPr>
        <p:spPr>
          <a:xfrm rot="16200000" flipV="1">
            <a:off x="2729835" y="2852305"/>
            <a:ext cx="358375" cy="497752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51913" y="37166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3064982" y="4272211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5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Curved Connector 39"/>
          <p:cNvCxnSpPr>
            <a:stCxn id="12" idx="3"/>
            <a:endCxn id="38" idx="1"/>
          </p:cNvCxnSpPr>
          <p:nvPr/>
        </p:nvCxnSpPr>
        <p:spPr>
          <a:xfrm rot="16200000" flipH="1">
            <a:off x="2844621" y="4051850"/>
            <a:ext cx="628534" cy="198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97742" y="37792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4453133" y="4256501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6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506831" y="5655059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7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Curved Connector 46"/>
          <p:cNvCxnSpPr>
            <a:stCxn id="13" idx="7"/>
            <a:endCxn id="45" idx="2"/>
          </p:cNvCxnSpPr>
          <p:nvPr/>
        </p:nvCxnSpPr>
        <p:spPr>
          <a:xfrm rot="5400000" flipH="1" flipV="1">
            <a:off x="3435531" y="4732354"/>
            <a:ext cx="1169455" cy="865750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3" idx="5"/>
            <a:endCxn id="46" idx="3"/>
          </p:cNvCxnSpPr>
          <p:nvPr/>
        </p:nvCxnSpPr>
        <p:spPr>
          <a:xfrm rot="16200000" flipH="1">
            <a:off x="4094555" y="5700989"/>
            <a:ext cx="12700" cy="1014345"/>
          </a:xfrm>
          <a:prstGeom prst="curvedConnector3">
            <a:avLst>
              <a:gd name="adj1" fmla="val 25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25178" y="38895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30129" y="32411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57" name="Curved Connector 56"/>
          <p:cNvCxnSpPr>
            <a:stCxn id="34" idx="2"/>
            <a:endCxn id="4" idx="0"/>
          </p:cNvCxnSpPr>
          <p:nvPr/>
        </p:nvCxnSpPr>
        <p:spPr>
          <a:xfrm rot="10800000" flipV="1">
            <a:off x="975075" y="2692890"/>
            <a:ext cx="1131968" cy="1565076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91195" y="30584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64" name="Curved Connector 63"/>
          <p:cNvCxnSpPr>
            <a:stCxn id="34" idx="4"/>
            <a:endCxn id="5" idx="0"/>
          </p:cNvCxnSpPr>
          <p:nvPr/>
        </p:nvCxnSpPr>
        <p:spPr>
          <a:xfrm rot="5400000">
            <a:off x="1692171" y="3526660"/>
            <a:ext cx="1248642" cy="22910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44329" y="58153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69" name="Curved Connector 68"/>
          <p:cNvCxnSpPr>
            <a:stCxn id="38" idx="7"/>
            <a:endCxn id="12" idx="5"/>
          </p:cNvCxnSpPr>
          <p:nvPr/>
        </p:nvCxnSpPr>
        <p:spPr>
          <a:xfrm rot="16200000" flipV="1">
            <a:off x="3302828" y="4051850"/>
            <a:ext cx="628534" cy="1981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95746" y="3041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73" name="Curved Connector 72"/>
          <p:cNvCxnSpPr>
            <a:stCxn id="38" idx="4"/>
            <a:endCxn id="13" idx="0"/>
          </p:cNvCxnSpPr>
          <p:nvPr/>
        </p:nvCxnSpPr>
        <p:spPr>
          <a:xfrm rot="5400000">
            <a:off x="3006207" y="5272284"/>
            <a:ext cx="734848" cy="307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65287" y="51645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77" name="Curved Connector 76"/>
          <p:cNvCxnSpPr>
            <a:stCxn id="45" idx="1"/>
            <a:endCxn id="34" idx="6"/>
          </p:cNvCxnSpPr>
          <p:nvPr/>
        </p:nvCxnSpPr>
        <p:spPr>
          <a:xfrm rot="16200000" flipV="1">
            <a:off x="2822283" y="2625650"/>
            <a:ext cx="1658508" cy="1792987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782433" y="48557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84" name="Curved Connector 83"/>
          <p:cNvCxnSpPr>
            <a:stCxn id="45" idx="3"/>
            <a:endCxn id="13" idx="6"/>
          </p:cNvCxnSpPr>
          <p:nvPr/>
        </p:nvCxnSpPr>
        <p:spPr>
          <a:xfrm rot="5400000">
            <a:off x="3530428" y="4961456"/>
            <a:ext cx="1169455" cy="86575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24329" y="61339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cxnSp>
        <p:nvCxnSpPr>
          <p:cNvPr id="89" name="Curved Connector 88"/>
          <p:cNvCxnSpPr>
            <a:stCxn id="46" idx="0"/>
            <a:endCxn id="45" idx="4"/>
          </p:cNvCxnSpPr>
          <p:nvPr/>
        </p:nvCxnSpPr>
        <p:spPr>
          <a:xfrm rot="16200000" flipV="1">
            <a:off x="4428703" y="5252931"/>
            <a:ext cx="750558" cy="53698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59472" y="3441156"/>
            <a:ext cx="26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95" name="Curved Connector 94"/>
          <p:cNvCxnSpPr>
            <a:stCxn id="46" idx="7"/>
            <a:endCxn id="46" idx="5"/>
          </p:cNvCxnSpPr>
          <p:nvPr/>
        </p:nvCxnSpPr>
        <p:spPr>
          <a:xfrm rot="16200000" flipH="1">
            <a:off x="4830831" y="5979059"/>
            <a:ext cx="458206" cy="12700"/>
          </a:xfrm>
          <a:prstGeom prst="curvedConnector5">
            <a:avLst>
              <a:gd name="adj1" fmla="val -49890"/>
              <a:gd name="adj2" fmla="val 6155142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482663" y="52549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3178335" y="4386573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4547340" y="4377603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4618462" y="5769811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1 is out and due May 24</a:t>
            </a:r>
          </a:p>
          <a:p>
            <a:r>
              <a:rPr lang="en-US" dirty="0"/>
              <a:t>Readings:</a:t>
            </a:r>
          </a:p>
          <a:p>
            <a:pPr lvl="1"/>
            <a:r>
              <a:rPr lang="en-US" dirty="0"/>
              <a:t>Today: 2.2.1</a:t>
            </a:r>
          </a:p>
          <a:p>
            <a:pPr lvl="1"/>
            <a:r>
              <a:rPr lang="en-US" dirty="0"/>
              <a:t>Next: 2.2.1</a:t>
            </a:r>
          </a:p>
          <a:p>
            <a:pPr lvl="1"/>
            <a:r>
              <a:rPr lang="en-US" dirty="0"/>
              <a:t>Note: I recommend using alternative texts for this part of the course:</a:t>
            </a:r>
          </a:p>
          <a:p>
            <a:pPr lvl="1"/>
            <a:r>
              <a:rPr lang="en-US" dirty="0" err="1"/>
              <a:t>E..g</a:t>
            </a:r>
            <a:r>
              <a:rPr lang="en-US" dirty="0"/>
              <a:t>, </a:t>
            </a:r>
            <a:r>
              <a:rPr lang="en-US" dirty="0" err="1"/>
              <a:t>Hopcorft</a:t>
            </a:r>
            <a:r>
              <a:rPr lang="en-US" dirty="0"/>
              <a:t> et al, “Introduction to Automata Theory”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Regular Languages Equivalence Theorem</a:t>
            </a:r>
          </a:p>
          <a:p>
            <a:pPr lvl="1"/>
            <a:r>
              <a:rPr lang="en-US" dirty="0"/>
              <a:t>Equivalence between RLs and Res</a:t>
            </a:r>
          </a:p>
          <a:p>
            <a:pPr lvl="1"/>
            <a:r>
              <a:rPr lang="en-US" dirty="0"/>
              <a:t>Equivalence between RE’s and NFAs</a:t>
            </a:r>
          </a:p>
          <a:p>
            <a:pPr lvl="1"/>
            <a:r>
              <a:rPr lang="en-US" dirty="0"/>
              <a:t>Equivalence between NFAs and DFAs</a:t>
            </a:r>
          </a:p>
          <a:p>
            <a:pPr lvl="1"/>
            <a:r>
              <a:rPr lang="en-US" dirty="0"/>
              <a:t>Minimization of DFAs (time permitting)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br>
              <a:rPr lang="en-US" dirty="0"/>
            </a:br>
            <a:r>
              <a:rPr lang="en-US" dirty="0"/>
              <a:t>L=(</a:t>
            </a:r>
            <a:r>
              <a:rPr lang="en-US" dirty="0" err="1"/>
              <a:t>aa|bb</a:t>
            </a:r>
            <a:r>
              <a:rPr lang="en-US" dirty="0"/>
              <a:t>)* | (</a:t>
            </a:r>
            <a:r>
              <a:rPr lang="en-US" dirty="0" err="1"/>
              <a:t>ab|ba</a:t>
            </a:r>
            <a:r>
              <a:rPr lang="en-US" dirty="0"/>
              <a:t>)*(</a:t>
            </a:r>
            <a:r>
              <a:rPr lang="en-US" dirty="0" err="1"/>
              <a:t>a|b</a:t>
            </a:r>
            <a:r>
              <a:rPr lang="en-US" dirty="0"/>
              <a:t>)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sz="half" idx="1"/>
          </p:nvPr>
        </p:nvSpPr>
        <p:spPr>
          <a:xfrm>
            <a:off x="610362" y="1825625"/>
            <a:ext cx="3886200" cy="13853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’ = {q</a:t>
            </a:r>
            <a:r>
              <a:rPr lang="en-US" baseline="-25000" dirty="0"/>
              <a:t>0</a:t>
            </a:r>
            <a:r>
              <a:rPr lang="en-US" dirty="0"/>
              <a:t>,q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4</a:t>
            </a:r>
            <a:r>
              <a:rPr lang="en-US" dirty="0"/>
              <a:t>,q</a:t>
            </a:r>
            <a:r>
              <a:rPr lang="en-US" baseline="-25000" dirty="0"/>
              <a:t>7</a:t>
            </a:r>
            <a:r>
              <a:rPr lang="en-US" dirty="0"/>
              <a:t>}</a:t>
            </a:r>
          </a:p>
          <a:p>
            <a:r>
              <a:rPr lang="en-US" dirty="0"/>
              <a:t>Q’ = (see table)</a:t>
            </a:r>
          </a:p>
          <a:p>
            <a:r>
              <a:rPr lang="en-US" dirty="0" err="1"/>
              <a:t>δ</a:t>
            </a:r>
            <a:r>
              <a:rPr lang="en-US" dirty="0"/>
              <a:t>’ = (see table)</a:t>
            </a:r>
          </a:p>
          <a:p>
            <a:r>
              <a:rPr lang="en-US" dirty="0"/>
              <a:t>F’ =  (see </a:t>
            </a:r>
            <a:r>
              <a:rPr lang="en-US" b="1" dirty="0"/>
              <a:t>bolded</a:t>
            </a:r>
            <a:r>
              <a:rPr lang="en-US" dirty="0"/>
              <a:t> entries)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52117" y="28469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134"/>
              </p:ext>
            </p:extLst>
          </p:nvPr>
        </p:nvGraphicFramePr>
        <p:xfrm>
          <a:off x="4308985" y="1711008"/>
          <a:ext cx="47699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{q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,q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, q</a:t>
                      </a:r>
                      <a:r>
                        <a:rPr lang="en-US" b="1" baseline="-25000" dirty="0"/>
                        <a:t>4</a:t>
                      </a:r>
                      <a:r>
                        <a:rPr lang="en-US" b="1" baseline="0" dirty="0"/>
                        <a:t>,q</a:t>
                      </a:r>
                      <a:r>
                        <a:rPr lang="en-US" b="1" baseline="-25000" dirty="0"/>
                        <a:t>7</a:t>
                      </a:r>
                      <a:r>
                        <a:rPr lang="en-US" b="1" baseline="0" dirty="0"/>
                        <a:t>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5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6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{q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baseline="0" dirty="0"/>
                        <a:t>,q</a:t>
                      </a:r>
                      <a:r>
                        <a:rPr lang="en-US" b="1" baseline="-25000" dirty="0"/>
                        <a:t>5</a:t>
                      </a:r>
                      <a:r>
                        <a:rPr lang="en-US" b="1" baseline="0" dirty="0"/>
                        <a:t>,q</a:t>
                      </a:r>
                      <a:r>
                        <a:rPr lang="en-US" b="1" baseline="-25000" dirty="0"/>
                        <a:t>7</a:t>
                      </a:r>
                      <a:r>
                        <a:rPr lang="en-US" b="1" baseline="0" dirty="0"/>
                        <a:t>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{q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baseline="0" dirty="0"/>
                        <a:t>,q</a:t>
                      </a:r>
                      <a:r>
                        <a:rPr lang="en-US" b="1" baseline="-25000" dirty="0"/>
                        <a:t>6</a:t>
                      </a:r>
                      <a:r>
                        <a:rPr lang="en-US" b="1" baseline="0" dirty="0"/>
                        <a:t>,q</a:t>
                      </a:r>
                      <a:r>
                        <a:rPr lang="en-US" b="1" baseline="-25000" dirty="0"/>
                        <a:t>7</a:t>
                      </a:r>
                      <a:r>
                        <a:rPr lang="en-US" b="1" baseline="0" dirty="0"/>
                        <a:t>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{q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,q</a:t>
                      </a:r>
                      <a:r>
                        <a:rPr lang="en-US" b="1" baseline="-25000" dirty="0"/>
                        <a:t>7</a:t>
                      </a:r>
                      <a:r>
                        <a:rPr lang="en-US" b="1" baseline="0" dirty="0"/>
                        <a:t>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5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6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,q</a:t>
                      </a:r>
                      <a:r>
                        <a:rPr lang="en-US" baseline="-25000" dirty="0"/>
                        <a:t>7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{q</a:t>
                      </a:r>
                      <a:r>
                        <a:rPr lang="en-US" b="1" baseline="-25000" dirty="0"/>
                        <a:t>5</a:t>
                      </a:r>
                      <a:r>
                        <a:rPr lang="en-US" b="1" dirty="0"/>
                        <a:t>,q</a:t>
                      </a:r>
                      <a:r>
                        <a:rPr lang="en-US" b="1" baseline="-25000" dirty="0"/>
                        <a:t>7</a:t>
                      </a:r>
                      <a:r>
                        <a:rPr lang="en-US" b="1" baseline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{q</a:t>
                      </a:r>
                      <a:r>
                        <a:rPr lang="en-US" b="1" baseline="-25000" dirty="0"/>
                        <a:t>6</a:t>
                      </a:r>
                      <a:r>
                        <a:rPr lang="en-US" b="1" dirty="0"/>
                        <a:t>,q</a:t>
                      </a:r>
                      <a:r>
                        <a:rPr lang="en-US" b="1" baseline="-25000" dirty="0"/>
                        <a:t>7</a:t>
                      </a:r>
                      <a:r>
                        <a:rPr lang="en-US" b="1" baseline="0" dirty="0"/>
                        <a:t>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09" name="Group 108"/>
          <p:cNvGrpSpPr/>
          <p:nvPr/>
        </p:nvGrpSpPr>
        <p:grpSpPr>
          <a:xfrm>
            <a:off x="468870" y="3247085"/>
            <a:ext cx="3184795" cy="3230343"/>
            <a:chOff x="5059459" y="2201515"/>
            <a:chExt cx="3184795" cy="3230343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5344467" y="3453186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6515702" y="2797594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059459" y="3777186"/>
              <a:ext cx="2850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708878" y="3595838"/>
              <a:ext cx="432000" cy="432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Curved Connector 7"/>
            <p:cNvCxnSpPr>
              <a:endCxn id="60" idx="1"/>
            </p:cNvCxnSpPr>
            <p:nvPr/>
          </p:nvCxnSpPr>
          <p:spPr>
            <a:xfrm>
              <a:off x="5878322" y="4001294"/>
              <a:ext cx="815655" cy="229461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77224" y="3418102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ε</a:t>
              </a:r>
              <a:endParaRPr lang="en-US" sz="2000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344466" y="2201515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595450" y="3474244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7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Curved Connector 16"/>
            <p:cNvCxnSpPr>
              <a:stCxn id="4" idx="7"/>
              <a:endCxn id="5" idx="3"/>
            </p:cNvCxnSpPr>
            <p:nvPr/>
          </p:nvCxnSpPr>
          <p:spPr>
            <a:xfrm rot="5400000" flipH="1" flipV="1">
              <a:off x="6155391" y="3092876"/>
              <a:ext cx="197386" cy="713029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5" idx="5"/>
              <a:endCxn id="13" idx="1"/>
            </p:cNvCxnSpPr>
            <p:nvPr/>
          </p:nvCxnSpPr>
          <p:spPr>
            <a:xfrm rot="16200000" flipH="1">
              <a:off x="7270354" y="3149148"/>
              <a:ext cx="218444" cy="62154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5" idx="2"/>
              <a:endCxn id="12" idx="5"/>
            </p:cNvCxnSpPr>
            <p:nvPr/>
          </p:nvCxnSpPr>
          <p:spPr>
            <a:xfrm rot="10800000">
              <a:off x="5897570" y="2754618"/>
              <a:ext cx="618133" cy="366976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13059" y="3737015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a,b</a:t>
              </a:r>
              <a:endParaRPr lang="en-US" sz="2000" dirty="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596254" y="2222538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Curved Connector 32"/>
            <p:cNvCxnSpPr>
              <a:stCxn id="12" idx="6"/>
              <a:endCxn id="5" idx="1"/>
            </p:cNvCxnSpPr>
            <p:nvPr/>
          </p:nvCxnSpPr>
          <p:spPr>
            <a:xfrm>
              <a:off x="5992466" y="2525515"/>
              <a:ext cx="618133" cy="366976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31" idx="2"/>
              <a:endCxn id="5" idx="7"/>
            </p:cNvCxnSpPr>
            <p:nvPr/>
          </p:nvCxnSpPr>
          <p:spPr>
            <a:xfrm rot="10800000" flipV="1">
              <a:off x="7068806" y="2546537"/>
              <a:ext cx="527449" cy="345953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5" idx="6"/>
              <a:endCxn id="31" idx="3"/>
            </p:cNvCxnSpPr>
            <p:nvPr/>
          </p:nvCxnSpPr>
          <p:spPr>
            <a:xfrm flipV="1">
              <a:off x="7163702" y="2775641"/>
              <a:ext cx="527449" cy="345953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599080" y="4135858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5344466" y="4783858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5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Curved Connector 61"/>
            <p:cNvCxnSpPr>
              <a:stCxn id="60" idx="3"/>
              <a:endCxn id="61" idx="6"/>
            </p:cNvCxnSpPr>
            <p:nvPr/>
          </p:nvCxnSpPr>
          <p:spPr>
            <a:xfrm rot="5400000">
              <a:off x="6133774" y="4547654"/>
              <a:ext cx="418897" cy="701511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596254" y="4783858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6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Curved Connector 63"/>
            <p:cNvCxnSpPr>
              <a:stCxn id="61" idx="7"/>
              <a:endCxn id="60" idx="2"/>
            </p:cNvCxnSpPr>
            <p:nvPr/>
          </p:nvCxnSpPr>
          <p:spPr>
            <a:xfrm rot="5400000" flipH="1" flipV="1">
              <a:off x="6038876" y="4318552"/>
              <a:ext cx="418897" cy="701511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63" idx="2"/>
              <a:endCxn id="60" idx="5"/>
            </p:cNvCxnSpPr>
            <p:nvPr/>
          </p:nvCxnSpPr>
          <p:spPr>
            <a:xfrm rot="10800000">
              <a:off x="7152184" y="4688962"/>
              <a:ext cx="444071" cy="41889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60" idx="6"/>
              <a:endCxn id="63" idx="1"/>
            </p:cNvCxnSpPr>
            <p:nvPr/>
          </p:nvCxnSpPr>
          <p:spPr>
            <a:xfrm>
              <a:off x="7247080" y="4459858"/>
              <a:ext cx="444071" cy="41889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stCxn id="60" idx="7"/>
              <a:endCxn id="13" idx="3"/>
            </p:cNvCxnSpPr>
            <p:nvPr/>
          </p:nvCxnSpPr>
          <p:spPr>
            <a:xfrm rot="5400000" flipH="1" flipV="1">
              <a:off x="7319561" y="3859969"/>
              <a:ext cx="203408" cy="53816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130945" y="3358327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ε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99516" y="4899075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a</a:t>
              </a:r>
              <a:endParaRPr lang="en-US" sz="2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93695" y="4892369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a</a:t>
              </a:r>
              <a:endParaRPr lang="en-US" sz="2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04102" y="2230485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a</a:t>
              </a:r>
              <a:endParaRPr lang="en-US" sz="2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940226" y="2921538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a</a:t>
              </a:r>
              <a:endParaRPr lang="en-US" sz="2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19836" y="298230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04687" y="226031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71968" y="424140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39132" y="4209543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30945" y="3683447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04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of Automata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r>
              <a:rPr lang="en-US" dirty="0"/>
              <a:t>: To build a scanner, we need to build a DFA</a:t>
            </a:r>
          </a:p>
          <a:p>
            <a:r>
              <a:rPr lang="en-US" dirty="0"/>
              <a:t>The simpler a DFA is, the more efficient it is.</a:t>
            </a:r>
          </a:p>
          <a:p>
            <a:r>
              <a:rPr lang="en-US" dirty="0"/>
              <a:t>So, we want to build the smallest DFA possible</a:t>
            </a:r>
          </a:p>
          <a:p>
            <a:r>
              <a:rPr lang="en-US" b="1" dirty="0"/>
              <a:t>Process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Build a DFA to recognize L ✅</a:t>
            </a:r>
          </a:p>
          <a:p>
            <a:pPr lvl="1"/>
            <a:r>
              <a:rPr lang="en-US" dirty="0"/>
              <a:t>Minimize it.</a:t>
            </a:r>
          </a:p>
          <a:p>
            <a:r>
              <a:rPr lang="en-US" dirty="0"/>
              <a:t>A DFA is </a:t>
            </a:r>
            <a:r>
              <a:rPr lang="en-US" i="1" dirty="0"/>
              <a:t>minimal </a:t>
            </a:r>
            <a:r>
              <a:rPr lang="en-US" dirty="0"/>
              <a:t>if it has the minimum number of states necessary to recognize L </a:t>
            </a:r>
          </a:p>
        </p:txBody>
      </p:sp>
    </p:spTree>
    <p:extLst>
      <p:ext uri="{BB962C8B-B14F-4D97-AF65-F5344CB8AC3E}">
        <p14:creationId xmlns:p14="http://schemas.microsoft.com/office/powerpoint/2010/main" val="84094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655790"/>
              </a:xfrm>
            </p:spPr>
            <p:txBody>
              <a:bodyPr>
                <a:normAutofit fontScale="925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Start with a DFA M = (Q,,Σ,δ,q</a:t>
                </a:r>
                <a:r>
                  <a:rPr lang="en-US" baseline="-25000" dirty="0"/>
                  <a:t>0</a:t>
                </a:r>
                <a:r>
                  <a:rPr lang="en-US" dirty="0"/>
                  <a:t>,F)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Divide Q into equivalence classes.</a:t>
                </a:r>
              </a:p>
              <a:p>
                <a:r>
                  <a:rPr lang="en-US" dirty="0"/>
                  <a:t>The classes represent the states of the minimal DFA</a:t>
                </a:r>
              </a:p>
              <a:p>
                <a:r>
                  <a:rPr lang="en-US" b="1" dirty="0"/>
                  <a:t>Definition</a:t>
                </a:r>
                <a:r>
                  <a:rPr lang="en-US" dirty="0"/>
                  <a:t>: q</a:t>
                </a:r>
                <a:r>
                  <a:rPr lang="en-US" baseline="-25000" dirty="0"/>
                  <a:t>1</a:t>
                </a:r>
                <a:r>
                  <a:rPr lang="en-US" dirty="0"/>
                  <a:t> and q</a:t>
                </a:r>
                <a:r>
                  <a:rPr lang="en-US" baseline="-25000" dirty="0"/>
                  <a:t>2</a:t>
                </a:r>
                <a:r>
                  <a:rPr lang="en-US" dirty="0"/>
                  <a:t> are </a:t>
                </a:r>
                <a:r>
                  <a:rPr lang="en-US" i="1" dirty="0"/>
                  <a:t>equivalent</a:t>
                </a:r>
                <a:r>
                  <a:rPr lang="en-US" dirty="0"/>
                  <a:t> (in the same class) means for all </a:t>
                </a:r>
                <a:r>
                  <a:rPr lang="en-US" dirty="0" err="1"/>
                  <a:t>σ</a:t>
                </a:r>
                <a:r>
                  <a:rPr lang="en-US" dirty="0"/>
                  <a:t> ∈ </a:t>
                </a:r>
                <a:r>
                  <a:rPr lang="en-US" dirty="0" err="1"/>
                  <a:t>Σ</a:t>
                </a:r>
                <a:r>
                  <a:rPr lang="en-US" dirty="0"/>
                  <a:t>∗, </a:t>
                </a:r>
                <a:r>
                  <a:rPr lang="en-US" dirty="0" err="1"/>
                  <a:t>δ</a:t>
                </a:r>
                <a:r>
                  <a:rPr lang="en-US" dirty="0"/>
                  <a:t>(q</a:t>
                </a:r>
                <a:r>
                  <a:rPr lang="en-US" baseline="-25000" dirty="0"/>
                  <a:t>1</a:t>
                </a:r>
                <a:r>
                  <a:rPr lang="en-US" dirty="0"/>
                  <a:t>,σ) ∈ F if and only if </a:t>
                </a:r>
                <a:r>
                  <a:rPr lang="en-US" dirty="0" err="1"/>
                  <a:t>δ</a:t>
                </a:r>
                <a:r>
                  <a:rPr lang="en-US" dirty="0"/>
                  <a:t>(q</a:t>
                </a:r>
                <a:r>
                  <a:rPr lang="en-US" baseline="-25000" dirty="0"/>
                  <a:t>2</a:t>
                </a:r>
                <a:r>
                  <a:rPr lang="en-US" dirty="0"/>
                  <a:t>,σ) ∈ F </a:t>
                </a:r>
              </a:p>
              <a:p>
                <a:r>
                  <a:rPr lang="en-US" dirty="0"/>
                  <a:t> I.e., If there exists a string </a:t>
                </a:r>
                <a:r>
                  <a:rPr lang="en-US" dirty="0" err="1"/>
                  <a:t>σ</a:t>
                </a:r>
                <a:r>
                  <a:rPr lang="en-US" dirty="0"/>
                  <a:t> such that </a:t>
                </a:r>
              </a:p>
              <a:p>
                <a:pPr lvl="1"/>
                <a:r>
                  <a:rPr lang="en-US" dirty="0" err="1"/>
                  <a:t>δ</a:t>
                </a:r>
                <a:r>
                  <a:rPr lang="en-US" dirty="0"/>
                  <a:t>(q</a:t>
                </a:r>
                <a:r>
                  <a:rPr lang="en-US" baseline="-25000" dirty="0"/>
                  <a:t>1</a:t>
                </a:r>
                <a:r>
                  <a:rPr lang="en-US" dirty="0"/>
                  <a:t>,σ) ∈ F</a:t>
                </a:r>
              </a:p>
              <a:p>
                <a:pPr lvl="1"/>
                <a:r>
                  <a:rPr lang="en-US" dirty="0" err="1"/>
                  <a:t>δ</a:t>
                </a:r>
                <a:r>
                  <a:rPr lang="en-US" dirty="0"/>
                  <a:t>(q</a:t>
                </a:r>
                <a:r>
                  <a:rPr lang="en-US" baseline="-25000" dirty="0"/>
                  <a:t>2</a:t>
                </a:r>
                <a:r>
                  <a:rPr lang="en-US" dirty="0"/>
                  <a:t>,σ)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en-US" dirty="0"/>
                  <a:t> F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then the two states are not in the same class.</a:t>
                </a:r>
              </a:p>
              <a:p>
                <a:r>
                  <a:rPr lang="en-US" dirty="0"/>
                  <a:t>Example: q</a:t>
                </a:r>
                <a:r>
                  <a:rPr lang="en-US" baseline="-25000" dirty="0"/>
                  <a:t>0</a:t>
                </a:r>
                <a:r>
                  <a:rPr lang="en-US" dirty="0"/>
                  <a:t> and q</a:t>
                </a:r>
                <a:r>
                  <a:rPr lang="en-US" baseline="-25000" dirty="0"/>
                  <a:t>1</a:t>
                </a:r>
                <a:r>
                  <a:rPr lang="en-US" dirty="0"/>
                  <a:t> are in different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655790"/>
              </a:xfrm>
              <a:blipFill>
                <a:blip r:embed="rId2"/>
                <a:stretch>
                  <a:fillRect l="-1286" t="-3819" r="-1929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4"/>
          <p:cNvSpPr/>
          <p:nvPr/>
        </p:nvSpPr>
        <p:spPr>
          <a:xfrm>
            <a:off x="5431536" y="502920"/>
            <a:ext cx="3383280" cy="1554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Q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0" y="8432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6570" y="123003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7353" y="148085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79966" y="91721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59122" y="711200"/>
            <a:ext cx="152400" cy="12395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7123176" y="591799"/>
            <a:ext cx="556790" cy="1233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4359475" y="545684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586340" y="546441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74467" y="5780846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H="1">
            <a:off x="4683475" y="5780846"/>
            <a:ext cx="12700" cy="458206"/>
          </a:xfrm>
          <a:prstGeom prst="curvedConnector3">
            <a:avLst>
              <a:gd name="adj1" fmla="val 37628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6220" y="64165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16965" y="53807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22" name="Curved Connector 21"/>
          <p:cNvCxnSpPr>
            <a:stCxn id="17" idx="6"/>
          </p:cNvCxnSpPr>
          <p:nvPr/>
        </p:nvCxnSpPr>
        <p:spPr>
          <a:xfrm>
            <a:off x="5007475" y="5780846"/>
            <a:ext cx="578865" cy="756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7083241" y="5499640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9085" y="63183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26" name="Curved Connector 25"/>
          <p:cNvCxnSpPr>
            <a:stCxn id="16" idx="6"/>
            <a:endCxn id="23" idx="2"/>
          </p:cNvCxnSpPr>
          <p:nvPr/>
        </p:nvCxnSpPr>
        <p:spPr>
          <a:xfrm>
            <a:off x="6234340" y="5788412"/>
            <a:ext cx="848901" cy="3522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7"/>
            <a:endCxn id="23" idx="5"/>
          </p:cNvCxnSpPr>
          <p:nvPr/>
        </p:nvCxnSpPr>
        <p:spPr>
          <a:xfrm rot="16200000" flipH="1">
            <a:off x="7407241" y="5823640"/>
            <a:ext cx="458206" cy="12700"/>
          </a:xfrm>
          <a:prstGeom prst="curvedConnector5">
            <a:avLst>
              <a:gd name="adj1" fmla="val -49890"/>
              <a:gd name="adj2" fmla="val 6155142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6310" y="5580791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0,1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89205" y="54468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188929" y="5630922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Curved Connector 38"/>
          <p:cNvCxnSpPr>
            <a:stCxn id="16" idx="4"/>
          </p:cNvCxnSpPr>
          <p:nvPr/>
        </p:nvCxnSpPr>
        <p:spPr>
          <a:xfrm rot="5400000" flipH="1">
            <a:off x="5389889" y="5591962"/>
            <a:ext cx="49489" cy="991412"/>
          </a:xfrm>
          <a:prstGeom prst="curvedConnector4">
            <a:avLst>
              <a:gd name="adj1" fmla="val -461921"/>
              <a:gd name="adj2" fmla="val 663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states are either accepting or not </a:t>
            </a:r>
          </a:p>
          <a:p>
            <a:r>
              <a:rPr lang="en-US" b="1" dirty="0"/>
              <a:t>If</a:t>
            </a:r>
            <a:r>
              <a:rPr lang="en-US" dirty="0"/>
              <a:t> there is a class C and character a ∈ </a:t>
            </a:r>
            <a:r>
              <a:rPr lang="en-US" dirty="0" err="1"/>
              <a:t>Σ</a:t>
            </a:r>
            <a:r>
              <a:rPr lang="en-US" dirty="0"/>
              <a:t> such that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</a:t>
            </a:r>
            <a:r>
              <a:rPr lang="en-US" baseline="-25000" dirty="0" err="1"/>
              <a:t>i</a:t>
            </a:r>
            <a:r>
              <a:rPr lang="en-US" dirty="0" err="1"/>
              <a:t>,a</a:t>
            </a:r>
            <a:r>
              <a:rPr lang="en-US" dirty="0"/>
              <a:t>)|q</a:t>
            </a:r>
            <a:r>
              <a:rPr lang="en-US" baseline="-25000" dirty="0"/>
              <a:t>i</a:t>
            </a:r>
            <a:r>
              <a:rPr lang="en-US" dirty="0"/>
              <a:t> ∈ C} are in k &gt; 1 equivalence classes</a:t>
            </a:r>
          </a:p>
          <a:p>
            <a:r>
              <a:rPr lang="en-US" b="1" dirty="0"/>
              <a:t>Then</a:t>
            </a:r>
            <a:r>
              <a:rPr lang="en-US" dirty="0"/>
              <a:t> Split C into k classes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such that </a:t>
            </a:r>
          </a:p>
          <a:p>
            <a:pPr marL="457200" lvl="1" indent="0">
              <a:buNone/>
            </a:pPr>
            <a:r>
              <a:rPr lang="en-US" dirty="0" err="1"/>
              <a:t>δ</a:t>
            </a:r>
            <a:r>
              <a:rPr lang="en-US" dirty="0"/>
              <a:t>(q</a:t>
            </a:r>
            <a:r>
              <a:rPr lang="en-US" baseline="-25000" dirty="0"/>
              <a:t>i</a:t>
            </a:r>
            <a:r>
              <a:rPr lang="en-US" dirty="0"/>
              <a:t>, a), where q</a:t>
            </a:r>
            <a:r>
              <a:rPr lang="en-US" baseline="-25000" dirty="0"/>
              <a:t>i</a:t>
            </a:r>
            <a:r>
              <a:rPr lang="en-US" dirty="0"/>
              <a:t> ∈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, are in the same equivalence class. </a:t>
            </a:r>
          </a:p>
          <a:p>
            <a:r>
              <a:rPr lang="en-US" dirty="0"/>
              <a:t>Repeat until no more splits are needed.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9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860115" y="285588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086980" y="286345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5107" y="3179886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9" idx="1"/>
            <a:endCxn id="5" idx="0"/>
          </p:cNvCxnSpPr>
          <p:nvPr/>
        </p:nvCxnSpPr>
        <p:spPr>
          <a:xfrm rot="16200000" flipH="1" flipV="1">
            <a:off x="3873663" y="2100873"/>
            <a:ext cx="299895" cy="1225261"/>
          </a:xfrm>
          <a:prstGeom prst="curvedConnector3">
            <a:avLst>
              <a:gd name="adj1" fmla="val -10787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0871" y="275072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7605" y="27797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10" name="Curved Connector 9"/>
          <p:cNvCxnSpPr/>
          <p:nvPr/>
        </p:nvCxnSpPr>
        <p:spPr>
          <a:xfrm>
            <a:off x="2508115" y="3179886"/>
            <a:ext cx="578865" cy="756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4482634" y="377822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470" y="17919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13" name="Curved Connector 12"/>
          <p:cNvCxnSpPr>
            <a:stCxn id="5" idx="7"/>
            <a:endCxn id="19" idx="2"/>
          </p:cNvCxnSpPr>
          <p:nvPr/>
        </p:nvCxnSpPr>
        <p:spPr>
          <a:xfrm rot="5400000" flipH="1" flipV="1">
            <a:off x="4007869" y="2424875"/>
            <a:ext cx="165689" cy="90126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0"/>
            <a:endCxn id="19" idx="4"/>
          </p:cNvCxnSpPr>
          <p:nvPr/>
        </p:nvCxnSpPr>
        <p:spPr>
          <a:xfrm rot="5400000" flipH="1" flipV="1">
            <a:off x="4505207" y="3418088"/>
            <a:ext cx="661565" cy="5871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6355" y="21993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588322" y="3909507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17"/>
          <p:cNvCxnSpPr>
            <a:stCxn id="19" idx="0"/>
            <a:endCxn id="4" idx="0"/>
          </p:cNvCxnSpPr>
          <p:nvPr/>
        </p:nvCxnSpPr>
        <p:spPr>
          <a:xfrm rot="16200000" flipH="1" flipV="1">
            <a:off x="3331117" y="1321658"/>
            <a:ext cx="387226" cy="2681229"/>
          </a:xfrm>
          <a:prstGeom prst="curvedConnector3">
            <a:avLst>
              <a:gd name="adj1" fmla="val -1561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4541344" y="2468660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202711" y="2986094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Curved Connector 23"/>
          <p:cNvCxnSpPr>
            <a:stCxn id="5" idx="5"/>
            <a:endCxn id="11" idx="2"/>
          </p:cNvCxnSpPr>
          <p:nvPr/>
        </p:nvCxnSpPr>
        <p:spPr>
          <a:xfrm rot="16200000" flipH="1">
            <a:off x="3718523" y="3338114"/>
            <a:ext cx="685670" cy="84255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7379" y="38396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8166" y="32789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42" name="Curved Connector 41"/>
          <p:cNvCxnSpPr>
            <a:stCxn id="11" idx="5"/>
            <a:endCxn id="11" idx="7"/>
          </p:cNvCxnSpPr>
          <p:nvPr/>
        </p:nvCxnSpPr>
        <p:spPr>
          <a:xfrm rot="5400000" flipH="1">
            <a:off x="4806634" y="4102225"/>
            <a:ext cx="458206" cy="12700"/>
          </a:xfrm>
          <a:prstGeom prst="curvedConnector5">
            <a:avLst>
              <a:gd name="adj1" fmla="val -49890"/>
              <a:gd name="adj2" fmla="val -3532780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16740" y="39674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49" name="Curved Connector 48"/>
          <p:cNvCxnSpPr>
            <a:stCxn id="4" idx="3"/>
            <a:endCxn id="4" idx="5"/>
          </p:cNvCxnSpPr>
          <p:nvPr/>
        </p:nvCxnSpPr>
        <p:spPr>
          <a:xfrm rot="16200000" flipH="1">
            <a:off x="2184115" y="3179886"/>
            <a:ext cx="12700" cy="458206"/>
          </a:xfrm>
          <a:prstGeom prst="curvedConnector3">
            <a:avLst>
              <a:gd name="adj1" fmla="val 25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12679" y="37253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5" name="Cloud 54"/>
          <p:cNvSpPr/>
          <p:nvPr/>
        </p:nvSpPr>
        <p:spPr>
          <a:xfrm>
            <a:off x="5596915" y="1494379"/>
            <a:ext cx="3383280" cy="1554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Q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2841" y="1837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18481" y="22635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94205" y="21921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16327" y="191103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0" name="Straight Connector 59"/>
          <p:cNvCxnSpPr>
            <a:endCxn id="55" idx="1"/>
          </p:cNvCxnSpPr>
          <p:nvPr/>
        </p:nvCxnSpPr>
        <p:spPr>
          <a:xfrm>
            <a:off x="7155454" y="1552452"/>
            <a:ext cx="133101" cy="14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21421"/>
              </p:ext>
            </p:extLst>
          </p:nvPr>
        </p:nvGraphicFramePr>
        <p:xfrm>
          <a:off x="6335642" y="4426225"/>
          <a:ext cx="2181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6670272" y="159590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C</a:t>
            </a:r>
            <a:r>
              <a:rPr lang="en-US" sz="2400" b="1" u="sng" baseline="-25000">
                <a:solidFill>
                  <a:schemeClr val="bg1"/>
                </a:solidFill>
              </a:rPr>
              <a:t>0</a:t>
            </a:r>
            <a:endParaRPr lang="en-US" sz="2400" b="1" u="sng" baseline="-250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81051" y="1582232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C</a:t>
            </a:r>
            <a:r>
              <a:rPr lang="en-US" sz="2400" b="1" u="sng" baseline="-25000">
                <a:solidFill>
                  <a:schemeClr val="bg1"/>
                </a:solidFill>
              </a:rPr>
              <a:t>1</a:t>
            </a:r>
            <a:endParaRPr lang="en-US" sz="2400" b="1" u="sng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5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860115" y="285588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086980" y="286345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5107" y="3179886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9" idx="1"/>
            <a:endCxn id="5" idx="0"/>
          </p:cNvCxnSpPr>
          <p:nvPr/>
        </p:nvCxnSpPr>
        <p:spPr>
          <a:xfrm rot="16200000" flipH="1" flipV="1">
            <a:off x="3873663" y="2100873"/>
            <a:ext cx="299895" cy="1225261"/>
          </a:xfrm>
          <a:prstGeom prst="curvedConnector3">
            <a:avLst>
              <a:gd name="adj1" fmla="val -10787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1018" y="25861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7117" y="31252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10" name="Curved Connector 9"/>
          <p:cNvCxnSpPr/>
          <p:nvPr/>
        </p:nvCxnSpPr>
        <p:spPr>
          <a:xfrm>
            <a:off x="2508115" y="3179886"/>
            <a:ext cx="578865" cy="756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4482634" y="377822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103" y="28285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13" name="Curved Connector 12"/>
          <p:cNvCxnSpPr>
            <a:stCxn id="5" idx="1"/>
            <a:endCxn id="4" idx="7"/>
          </p:cNvCxnSpPr>
          <p:nvPr/>
        </p:nvCxnSpPr>
        <p:spPr>
          <a:xfrm rot="16200000" flipV="1">
            <a:off x="2793765" y="2570236"/>
            <a:ext cx="7566" cy="768659"/>
          </a:xfrm>
          <a:prstGeom prst="curvedConnector3">
            <a:avLst>
              <a:gd name="adj1" fmla="val 437566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0"/>
            <a:endCxn id="19" idx="4"/>
          </p:cNvCxnSpPr>
          <p:nvPr/>
        </p:nvCxnSpPr>
        <p:spPr>
          <a:xfrm rot="5400000" flipH="1" flipV="1">
            <a:off x="4505207" y="3418088"/>
            <a:ext cx="661565" cy="5871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6355" y="21993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588322" y="3909507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17"/>
          <p:cNvCxnSpPr>
            <a:stCxn id="19" idx="3"/>
            <a:endCxn id="11" idx="1"/>
          </p:cNvCxnSpPr>
          <p:nvPr/>
        </p:nvCxnSpPr>
        <p:spPr>
          <a:xfrm rot="5400000">
            <a:off x="4181207" y="3418087"/>
            <a:ext cx="851359" cy="5871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4541344" y="2468660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Curved Connector 23"/>
          <p:cNvCxnSpPr>
            <a:stCxn id="5" idx="5"/>
            <a:endCxn id="19" idx="2"/>
          </p:cNvCxnSpPr>
          <p:nvPr/>
        </p:nvCxnSpPr>
        <p:spPr>
          <a:xfrm rot="5400000" flipH="1" flipV="1">
            <a:off x="3778765" y="2653977"/>
            <a:ext cx="623895" cy="901261"/>
          </a:xfrm>
          <a:prstGeom prst="curvedConnector4">
            <a:avLst>
              <a:gd name="adj1" fmla="val -36641"/>
              <a:gd name="adj2" fmla="val 5526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58400" y="31739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63067" y="32895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42" name="Curved Connector 41"/>
          <p:cNvCxnSpPr>
            <a:stCxn id="11" idx="5"/>
            <a:endCxn id="11" idx="7"/>
          </p:cNvCxnSpPr>
          <p:nvPr/>
        </p:nvCxnSpPr>
        <p:spPr>
          <a:xfrm rot="5400000" flipH="1">
            <a:off x="4806634" y="4102225"/>
            <a:ext cx="458206" cy="12700"/>
          </a:xfrm>
          <a:prstGeom prst="curvedConnector5">
            <a:avLst>
              <a:gd name="adj1" fmla="val -49890"/>
              <a:gd name="adj2" fmla="val -3532780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16740" y="39674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49" name="Curved Connector 48"/>
          <p:cNvCxnSpPr>
            <a:stCxn id="4" idx="3"/>
            <a:endCxn id="4" idx="5"/>
          </p:cNvCxnSpPr>
          <p:nvPr/>
        </p:nvCxnSpPr>
        <p:spPr>
          <a:xfrm rot="16200000" flipH="1">
            <a:off x="2184115" y="3179886"/>
            <a:ext cx="12700" cy="458206"/>
          </a:xfrm>
          <a:prstGeom prst="curvedConnector3">
            <a:avLst>
              <a:gd name="adj1" fmla="val 25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12679" y="37253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5" name="Cloud 54"/>
          <p:cNvSpPr/>
          <p:nvPr/>
        </p:nvSpPr>
        <p:spPr>
          <a:xfrm>
            <a:off x="5596915" y="1494379"/>
            <a:ext cx="3383280" cy="1554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Q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2841" y="1837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18481" y="22635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24888" y="23597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16327" y="191103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0" name="Straight Connector 59"/>
          <p:cNvCxnSpPr>
            <a:endCxn id="55" idx="1"/>
          </p:cNvCxnSpPr>
          <p:nvPr/>
        </p:nvCxnSpPr>
        <p:spPr>
          <a:xfrm>
            <a:off x="7155454" y="1552452"/>
            <a:ext cx="133101" cy="14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50207"/>
              </p:ext>
            </p:extLst>
          </p:nvPr>
        </p:nvGraphicFramePr>
        <p:xfrm>
          <a:off x="1725139" y="4763979"/>
          <a:ext cx="4228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2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6670272" y="159590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C</a:t>
            </a:r>
            <a:r>
              <a:rPr lang="en-US" sz="2400" b="1" u="sng" baseline="-25000">
                <a:solidFill>
                  <a:schemeClr val="bg1"/>
                </a:solidFill>
              </a:rPr>
              <a:t>0</a:t>
            </a:r>
            <a:endParaRPr lang="en-US" sz="2400" b="1" u="sng" baseline="-250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81051" y="1582232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C</a:t>
            </a:r>
            <a:r>
              <a:rPr lang="en-US" sz="2400" b="1" u="sng" baseline="-25000">
                <a:solidFill>
                  <a:schemeClr val="bg1"/>
                </a:solidFill>
              </a:rPr>
              <a:t>1</a:t>
            </a:r>
            <a:endParaRPr lang="en-US" sz="2400" b="1" u="sng" baseline="-25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4197" y="5875049"/>
            <a:ext cx="7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25445" y="5521506"/>
            <a:ext cx="7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all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discussed a variety of specifications: RLs, RE, DFAs, NFAs</a:t>
            </a:r>
          </a:p>
          <a:p>
            <a:pPr lvl="1"/>
            <a:r>
              <a:rPr lang="en-US" dirty="0"/>
              <a:t>RLs: a class of languages</a:t>
            </a:r>
          </a:p>
          <a:p>
            <a:pPr lvl="1"/>
            <a:r>
              <a:rPr lang="en-US" dirty="0"/>
              <a:t>RE a way to specify RLs</a:t>
            </a:r>
          </a:p>
          <a:p>
            <a:pPr lvl="1"/>
            <a:r>
              <a:rPr lang="en-US" dirty="0"/>
              <a:t>DFAs: a way to implement scanners for RLs </a:t>
            </a:r>
          </a:p>
          <a:p>
            <a:pPr lvl="1"/>
            <a:r>
              <a:rPr lang="en-US" dirty="0"/>
              <a:t>NFAs: a simpler way to implement scanners for RLs 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Are these all of equal power? </a:t>
            </a:r>
          </a:p>
          <a:p>
            <a:pPr lvl="1"/>
            <a:r>
              <a:rPr lang="en-US" dirty="0"/>
              <a:t>Are NFAs same as DFAs?</a:t>
            </a:r>
          </a:p>
          <a:p>
            <a:pPr lvl="1"/>
            <a:r>
              <a:rPr lang="en-US" dirty="0"/>
              <a:t>Do REs specify only regular languages?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Languages Equivalence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Thm</a:t>
            </a:r>
            <a:r>
              <a:rPr lang="en-US" dirty="0"/>
              <a:t>: The following statements are equivalent: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a regular language.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the language described by a regular expression.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recognized by an NFA.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recognized by a DFA. </a:t>
            </a:r>
          </a:p>
          <a:p>
            <a:r>
              <a:rPr lang="en-US" dirty="0"/>
              <a:t>We will prove: (</a:t>
            </a:r>
            <a:r>
              <a:rPr lang="en-US" dirty="0" err="1"/>
              <a:t>i</a:t>
            </a:r>
            <a:r>
              <a:rPr lang="en-US" dirty="0"/>
              <a:t>) ≡ (ii) ≡ (iii) ≡ (iv)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 are equivalent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5825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regular language can be specified by a regular expression.</a:t>
            </a:r>
          </a:p>
          <a:p>
            <a:r>
              <a:rPr lang="en-US" dirty="0"/>
              <a:t>Every regular expression specifies a regular language.</a:t>
            </a:r>
          </a:p>
          <a:p>
            <a:r>
              <a:rPr lang="en-US" dirty="0"/>
              <a:t>Idea: There is a one-to-one correspondence between the 2 definitions.</a:t>
            </a:r>
          </a:p>
          <a:p>
            <a:r>
              <a:rPr lang="en-US" dirty="0"/>
              <a:t>Apart from notation, the recursive definitions are identical.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03263"/>
              </p:ext>
            </p:extLst>
          </p:nvPr>
        </p:nvGraphicFramePr>
        <p:xfrm>
          <a:off x="593031" y="3301345"/>
          <a:ext cx="78867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Operation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Regular</a:t>
                      </a:r>
                      <a:r>
                        <a:rPr lang="en-US" sz="2400" baseline="0" dirty="0">
                          <a:effectLst/>
                        </a:rPr>
                        <a:t> Language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Regular</a:t>
                      </a:r>
                      <a:r>
                        <a:rPr lang="en-US" sz="2400" baseline="0" dirty="0">
                          <a:effectLst/>
                        </a:rPr>
                        <a:t> Expression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Empty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Empty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{ε}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err="1">
                          <a:effectLst/>
                        </a:rPr>
                        <a:t>ε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{a},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l-GR" sz="2400" dirty="0">
                          <a:effectLst/>
                        </a:rPr>
                        <a:t>a ∈ 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err="1">
                          <a:effectLst/>
                        </a:rPr>
                        <a:t>a</a:t>
                      </a:r>
                      <a:endParaRPr lang="de-DE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Disjunction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-25000" dirty="0">
                          <a:effectLst/>
                        </a:rPr>
                        <a:t>1 </a:t>
                      </a:r>
                      <a:r>
                        <a:rPr lang="el-GR" sz="2400" dirty="0">
                          <a:effectLst/>
                        </a:rPr>
                        <a:t>∪ L</a:t>
                      </a:r>
                      <a:r>
                        <a:rPr lang="el-GR" sz="2400" baseline="-25000" dirty="0">
                          <a:effectLst/>
                        </a:rPr>
                        <a:t>2</a:t>
                      </a:r>
                      <a:r>
                        <a:rPr lang="el-GR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R</a:t>
                      </a:r>
                      <a:r>
                        <a:rPr lang="de-DE" sz="2400" baseline="-25000" dirty="0">
                          <a:effectLst/>
                        </a:rPr>
                        <a:t>1</a:t>
                      </a:r>
                      <a:r>
                        <a:rPr lang="de-DE" sz="2400" dirty="0">
                          <a:effectLst/>
                        </a:rPr>
                        <a:t>|R</a:t>
                      </a:r>
                      <a:r>
                        <a:rPr lang="de-DE" sz="2400" baseline="-25000" dirty="0">
                          <a:effectLst/>
                        </a:rPr>
                        <a:t>2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Concatenation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-25000" dirty="0">
                          <a:effectLst/>
                        </a:rPr>
                        <a:t>1</a:t>
                      </a:r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-25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effectLst/>
                        </a:rPr>
                        <a:t>R</a:t>
                      </a:r>
                      <a:r>
                        <a:rPr lang="de-DE" sz="2400" u="none" baseline="-25000" dirty="0">
                          <a:effectLst/>
                        </a:rPr>
                        <a:t>1</a:t>
                      </a:r>
                      <a:r>
                        <a:rPr lang="de-DE" sz="2400" dirty="0">
                          <a:effectLst/>
                        </a:rPr>
                        <a:t>R</a:t>
                      </a:r>
                      <a:r>
                        <a:rPr lang="de-DE" sz="2400" baseline="-25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Kleene-*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30000" dirty="0">
                          <a:effectLst/>
                        </a:rPr>
                        <a:t>∗</a:t>
                      </a:r>
                      <a:r>
                        <a:rPr lang="el-GR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R*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1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Equivalent to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Proof: We will show that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RE R there is an NFA M that recognizes L(R)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NFA M there is an RE that specifies L(M)</a:t>
            </a:r>
          </a:p>
          <a:p>
            <a:r>
              <a:rPr lang="en-US" dirty="0"/>
              <a:t>We do part 1 first.</a:t>
            </a:r>
          </a:p>
          <a:p>
            <a:pPr lvl="1"/>
            <a:r>
              <a:rPr lang="en-US" dirty="0"/>
              <a:t>Idea: For each RE base case and inductive step we can construct a corresponding NFA, hence for any RE, we can construct an NFA.</a:t>
            </a:r>
          </a:p>
          <a:p>
            <a:r>
              <a:rPr lang="en-US" dirty="0"/>
              <a:t>Recall the base cases:</a:t>
            </a:r>
          </a:p>
          <a:p>
            <a:pPr lvl="1"/>
            <a:r>
              <a:rPr lang="en-US" dirty="0"/>
              <a:t>Empty Language: </a:t>
            </a:r>
            <a:r>
              <a:rPr lang="en-US" b="1" dirty="0"/>
              <a:t>∅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Empty String:</a:t>
            </a:r>
            <a:r>
              <a:rPr lang="en-US" b="1" dirty="0"/>
              <a:t> </a:t>
            </a:r>
            <a:r>
              <a:rPr lang="en-US" b="1" dirty="0" err="1"/>
              <a:t>ε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Single character: </a:t>
            </a:r>
            <a:r>
              <a:rPr lang="en-US" b="1" dirty="0"/>
              <a:t>a</a:t>
            </a:r>
          </a:p>
          <a:p>
            <a:r>
              <a:rPr lang="en-US" dirty="0"/>
              <a:t>And inductive steps:</a:t>
            </a:r>
          </a:p>
          <a:p>
            <a:pPr lvl="1"/>
            <a:r>
              <a:rPr lang="en-US" dirty="0"/>
              <a:t>Disjunction: </a:t>
            </a:r>
            <a:r>
              <a:rPr lang="en-US" b="1" dirty="0"/>
              <a:t>R</a:t>
            </a:r>
            <a:r>
              <a:rPr lang="en-US" b="1" baseline="-25000" dirty="0"/>
              <a:t>1</a:t>
            </a:r>
            <a:r>
              <a:rPr lang="en-US" b="1" dirty="0"/>
              <a:t>|R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Concatenation: </a:t>
            </a:r>
            <a:r>
              <a:rPr lang="en-US" b="1" dirty="0"/>
              <a:t>R</a:t>
            </a:r>
            <a:r>
              <a:rPr lang="en-US" b="1" baseline="-25000" dirty="0"/>
              <a:t>1</a:t>
            </a:r>
            <a:r>
              <a:rPr lang="en-US" b="1" dirty="0"/>
              <a:t>R</a:t>
            </a:r>
            <a:r>
              <a:rPr lang="en-US" b="1" baseline="-25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Kleene-*:  </a:t>
            </a:r>
            <a:r>
              <a:rPr lang="en-US" b="1" dirty="0"/>
              <a:t>R∗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8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for each RE Base Case.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An NFA </a:t>
            </a:r>
            <a:r>
              <a:rPr lang="en-US" i="1" dirty="0"/>
              <a:t>M = (</a:t>
            </a:r>
            <a:r>
              <a:rPr lang="en-US" i="1" dirty="0" err="1"/>
              <a:t>Q,Σ,δ,q</a:t>
            </a:r>
            <a:r>
              <a:rPr lang="en-US" i="1" baseline="-25000" dirty="0" err="1"/>
              <a:t>S</a:t>
            </a:r>
            <a:r>
              <a:rPr lang="en-US" i="1" dirty="0" err="1"/>
              <a:t>,F</a:t>
            </a:r>
            <a:r>
              <a:rPr lang="en-US" i="1" dirty="0"/>
              <a:t>)</a:t>
            </a:r>
            <a:endParaRPr lang="en-US" dirty="0"/>
          </a:p>
          <a:p>
            <a:r>
              <a:rPr lang="en-US" dirty="0"/>
              <a:t>Empty Language: </a:t>
            </a:r>
            <a:r>
              <a:rPr lang="en-US" b="1" dirty="0"/>
              <a:t>∅</a:t>
            </a:r>
            <a:r>
              <a:rPr lang="en-US" dirty="0"/>
              <a:t> : Q = {q</a:t>
            </a:r>
            <a:r>
              <a:rPr lang="en-US" baseline="-25000" dirty="0"/>
              <a:t>1</a:t>
            </a:r>
            <a:r>
              <a:rPr lang="en-US" dirty="0"/>
              <a:t>}, F =  ∅, </a:t>
            </a:r>
            <a:r>
              <a:rPr lang="en-US" dirty="0" err="1"/>
              <a:t>δ</a:t>
            </a:r>
            <a:r>
              <a:rPr lang="en-US" dirty="0"/>
              <a:t> = ∅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Empty String: </a:t>
            </a:r>
            <a:r>
              <a:rPr lang="en-US" b="1" dirty="0" err="1"/>
              <a:t>ε</a:t>
            </a:r>
            <a:r>
              <a:rPr lang="en-US" dirty="0"/>
              <a:t> : Q = {q</a:t>
            </a:r>
            <a:r>
              <a:rPr lang="en-US" baseline="-25000" dirty="0"/>
              <a:t>1</a:t>
            </a:r>
            <a:r>
              <a:rPr lang="en-US" dirty="0"/>
              <a:t>}, F  = {q</a:t>
            </a:r>
            <a:r>
              <a:rPr lang="en-US" baseline="-25000" dirty="0"/>
              <a:t>1</a:t>
            </a:r>
            <a:r>
              <a:rPr lang="en-US" dirty="0"/>
              <a:t>}, </a:t>
            </a:r>
            <a:r>
              <a:rPr lang="en-US" dirty="0" err="1"/>
              <a:t>δ</a:t>
            </a:r>
            <a:r>
              <a:rPr lang="en-US" dirty="0"/>
              <a:t> = ∅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Single character: </a:t>
            </a:r>
            <a:r>
              <a:rPr lang="en-US" b="1" dirty="0"/>
              <a:t>a</a:t>
            </a:r>
            <a:r>
              <a:rPr lang="en-US" dirty="0"/>
              <a:t> : Q = {q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/>
              <a:t>}, F = {q</a:t>
            </a:r>
            <a:r>
              <a:rPr lang="en-US" baseline="-25000" dirty="0"/>
              <a:t>2</a:t>
            </a:r>
            <a:r>
              <a:rPr lang="en-US" dirty="0"/>
              <a:t>}, </a:t>
            </a:r>
            <a:r>
              <a:rPr lang="en-US" dirty="0" err="1"/>
              <a:t>δ</a:t>
            </a: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,a) = q</a:t>
            </a:r>
            <a:r>
              <a:rPr lang="en-US" baseline="-25000" dirty="0"/>
              <a:t>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93775" y="2907566"/>
            <a:ext cx="933008" cy="648000"/>
            <a:chOff x="6365178" y="2685544"/>
            <a:chExt cx="933008" cy="64800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6650186" y="2685544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365178" y="3009544"/>
              <a:ext cx="2850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72000" y="4131037"/>
            <a:ext cx="933008" cy="648000"/>
            <a:chOff x="7063843" y="3277330"/>
            <a:chExt cx="933008" cy="648000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7348851" y="3277330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063843" y="3601330"/>
              <a:ext cx="2850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7457777" y="3404085"/>
              <a:ext cx="432000" cy="432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4357" y="5459988"/>
            <a:ext cx="2128851" cy="648000"/>
            <a:chOff x="7063843" y="4357983"/>
            <a:chExt cx="2128851" cy="64800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7348851" y="4357983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063843" y="4681983"/>
              <a:ext cx="2850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645313" y="4484738"/>
              <a:ext cx="432000" cy="432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8544694" y="4357983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17" name="Straight Arrow Connector 16"/>
            <p:cNvCxnSpPr>
              <a:stCxn id="12" idx="6"/>
              <a:endCxn id="16" idx="2"/>
            </p:cNvCxnSpPr>
            <p:nvPr/>
          </p:nvCxnSpPr>
          <p:spPr>
            <a:xfrm>
              <a:off x="7996851" y="4681983"/>
              <a:ext cx="5478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801988" y="539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841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NFAs for each RE Inductive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5466995" cy="43630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Notation:</a:t>
            </a:r>
          </a:p>
          <a:p>
            <a:pPr lvl="1"/>
            <a:r>
              <a:rPr lang="en-US" i="1" dirty="0"/>
              <a:t>M(R</a:t>
            </a:r>
            <a:r>
              <a:rPr lang="en-US" i="1" baseline="-25000" dirty="0"/>
              <a:t>1</a:t>
            </a:r>
            <a:r>
              <a:rPr lang="en-US" i="1" dirty="0"/>
              <a:t>) = (Q</a:t>
            </a:r>
            <a:r>
              <a:rPr lang="en-US" i="1" baseline="-25000" dirty="0"/>
              <a:t>1</a:t>
            </a:r>
            <a:r>
              <a:rPr lang="en-US" i="1" dirty="0"/>
              <a:t>,Σ,δ</a:t>
            </a:r>
            <a:r>
              <a:rPr lang="en-US" i="1" baseline="-25000" dirty="0"/>
              <a:t>1</a:t>
            </a:r>
            <a:r>
              <a:rPr lang="en-US" i="1" dirty="0"/>
              <a:t>,q</a:t>
            </a:r>
            <a:r>
              <a:rPr lang="en-US" i="1" baseline="-25000" dirty="0"/>
              <a:t>1</a:t>
            </a:r>
            <a:r>
              <a:rPr lang="en-US" i="1" dirty="0"/>
              <a:t>,F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  <a:p>
            <a:pPr lvl="1"/>
            <a:r>
              <a:rPr lang="en-US" i="1" dirty="0"/>
              <a:t>M(R</a:t>
            </a:r>
            <a:r>
              <a:rPr lang="en-US" i="1" baseline="-25000" dirty="0"/>
              <a:t>2</a:t>
            </a:r>
            <a:r>
              <a:rPr lang="en-US" i="1" dirty="0"/>
              <a:t>) = (Q</a:t>
            </a:r>
            <a:r>
              <a:rPr lang="en-US" i="1" baseline="-25000" dirty="0"/>
              <a:t>2</a:t>
            </a:r>
            <a:r>
              <a:rPr lang="en-US" i="1" dirty="0"/>
              <a:t>,Σ,δ</a:t>
            </a:r>
            <a:r>
              <a:rPr lang="en-US" i="1" baseline="-25000" dirty="0"/>
              <a:t>2</a:t>
            </a:r>
            <a:r>
              <a:rPr lang="en-US" i="1" dirty="0"/>
              <a:t>,q</a:t>
            </a:r>
            <a:r>
              <a:rPr lang="en-US" i="1" baseline="-25000" dirty="0"/>
              <a:t>2</a:t>
            </a:r>
            <a:r>
              <a:rPr lang="en-US" i="1" dirty="0"/>
              <a:t>,F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</a:p>
          <a:p>
            <a:r>
              <a:rPr lang="en-US" b="1" dirty="0"/>
              <a:t>Disjunction: 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|R</a:t>
            </a:r>
            <a:r>
              <a:rPr lang="en-US" baseline="-25000" dirty="0"/>
              <a:t>2</a:t>
            </a:r>
            <a:r>
              <a:rPr lang="en-US" dirty="0"/>
              <a:t> :</a:t>
            </a:r>
          </a:p>
          <a:p>
            <a:pPr lvl="1"/>
            <a:r>
              <a:rPr lang="en-US" i="1" dirty="0"/>
              <a:t>M(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|R</a:t>
            </a:r>
            <a:r>
              <a:rPr lang="en-US" baseline="-25000" dirty="0"/>
              <a:t>2</a:t>
            </a:r>
            <a:r>
              <a:rPr lang="en-US" dirty="0"/>
              <a:t>) = (</a:t>
            </a:r>
            <a:r>
              <a:rPr lang="en-US" i="1" dirty="0"/>
              <a:t>Q,Σ,δ,q</a:t>
            </a:r>
            <a:r>
              <a:rPr lang="en-US" i="1" baseline="-25000" dirty="0"/>
              <a:t>0</a:t>
            </a:r>
            <a:r>
              <a:rPr lang="en-US" i="1" dirty="0"/>
              <a:t>,F)</a:t>
            </a:r>
            <a:endParaRPr lang="en-US" dirty="0"/>
          </a:p>
          <a:p>
            <a:pPr lvl="1"/>
            <a:r>
              <a:rPr lang="en-US" dirty="0"/>
              <a:t>Q = Q</a:t>
            </a:r>
            <a:r>
              <a:rPr lang="en-US" baseline="-25000" dirty="0"/>
              <a:t>1</a:t>
            </a:r>
            <a:r>
              <a:rPr lang="en-US" dirty="0"/>
              <a:t> ∪ Q</a:t>
            </a:r>
            <a:r>
              <a:rPr lang="en-US" baseline="-25000" dirty="0"/>
              <a:t>2</a:t>
            </a:r>
            <a:r>
              <a:rPr lang="en-US" dirty="0"/>
              <a:t> ∪ {q</a:t>
            </a:r>
            <a:r>
              <a:rPr lang="en-US" baseline="-25000" dirty="0"/>
              <a:t>0</a:t>
            </a:r>
            <a:r>
              <a:rPr lang="en-US" dirty="0"/>
              <a:t>},</a:t>
            </a:r>
          </a:p>
          <a:p>
            <a:pPr lvl="1"/>
            <a:r>
              <a:rPr lang="en-US" dirty="0"/>
              <a:t>F = F</a:t>
            </a:r>
            <a:r>
              <a:rPr lang="en-US" baseline="-25000" dirty="0"/>
              <a:t>1</a:t>
            </a:r>
            <a:r>
              <a:rPr lang="en-US" dirty="0"/>
              <a:t> ∪F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= δ</a:t>
            </a:r>
            <a:r>
              <a:rPr lang="en-US" baseline="-25000" dirty="0"/>
              <a:t>1</a:t>
            </a:r>
            <a:r>
              <a:rPr lang="en-US" dirty="0"/>
              <a:t> ∪ δ</a:t>
            </a:r>
            <a:r>
              <a:rPr lang="en-US" baseline="-25000" dirty="0"/>
              <a:t>2</a:t>
            </a:r>
            <a:r>
              <a:rPr lang="en-US" dirty="0"/>
              <a:t> ∪ {</a:t>
            </a:r>
            <a:r>
              <a:rPr lang="en-US" dirty="0" err="1"/>
              <a:t>δ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,ε) = {q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/>
              <a:t>}}</a:t>
            </a:r>
          </a:p>
          <a:p>
            <a:r>
              <a:rPr lang="en-US" b="1" dirty="0"/>
              <a:t>Concatenation</a:t>
            </a:r>
            <a:r>
              <a:rPr lang="en-US" dirty="0"/>
              <a:t>: R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M(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) = (</a:t>
            </a:r>
            <a:r>
              <a:rPr lang="en-US" i="1" dirty="0"/>
              <a:t>Q,Σ,δ,q</a:t>
            </a:r>
            <a:r>
              <a:rPr lang="en-US" i="1" baseline="-25000" dirty="0"/>
              <a:t>1</a:t>
            </a:r>
            <a:r>
              <a:rPr lang="en-US" i="1" dirty="0"/>
              <a:t>,F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/>
              <a:t>Q = Q</a:t>
            </a:r>
            <a:r>
              <a:rPr lang="en-US" baseline="-25000" dirty="0"/>
              <a:t>1</a:t>
            </a:r>
            <a:r>
              <a:rPr lang="en-US" dirty="0"/>
              <a:t> ∪Q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 err="1"/>
              <a:t>δ</a:t>
            </a:r>
            <a:r>
              <a:rPr lang="en-US" dirty="0"/>
              <a:t> = δ</a:t>
            </a:r>
            <a:r>
              <a:rPr lang="en-US" baseline="-25000" dirty="0"/>
              <a:t>1</a:t>
            </a:r>
            <a:r>
              <a:rPr lang="en-US" dirty="0"/>
              <a:t> ∪ δ</a:t>
            </a:r>
            <a:r>
              <a:rPr lang="en-US" baseline="-25000" dirty="0"/>
              <a:t>2</a:t>
            </a:r>
            <a:r>
              <a:rPr lang="en-US" dirty="0"/>
              <a:t> ∪ {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q,ε</a:t>
            </a:r>
            <a:r>
              <a:rPr lang="en-US" dirty="0"/>
              <a:t>) = {q</a:t>
            </a:r>
            <a:r>
              <a:rPr lang="en-US" baseline="-25000" dirty="0"/>
              <a:t>2</a:t>
            </a:r>
            <a:r>
              <a:rPr lang="en-US" dirty="0"/>
              <a:t>} | q ∈ F</a:t>
            </a:r>
            <a:r>
              <a:rPr lang="en-US" baseline="-25000" dirty="0"/>
              <a:t>1</a:t>
            </a:r>
            <a:r>
              <a:rPr lang="en-US" dirty="0"/>
              <a:t>}</a:t>
            </a:r>
            <a:r>
              <a:rPr lang="en-US" baseline="-25000" dirty="0"/>
              <a:t> </a:t>
            </a:r>
          </a:p>
          <a:p>
            <a:r>
              <a:rPr lang="en-US" b="1" dirty="0"/>
              <a:t>Kleene-*: 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∗ :</a:t>
            </a:r>
          </a:p>
          <a:p>
            <a:pPr lvl="1"/>
            <a:r>
              <a:rPr lang="en-US" i="1" dirty="0"/>
              <a:t>M(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*) = (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i="1" dirty="0"/>
              <a:t>,Σ,δ,q</a:t>
            </a:r>
            <a:r>
              <a:rPr lang="en-US" i="1" baseline="-25000" dirty="0"/>
              <a:t>1</a:t>
            </a:r>
            <a:r>
              <a:rPr lang="en-US" i="1" dirty="0"/>
              <a:t>,F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 err="1"/>
              <a:t>δ</a:t>
            </a:r>
            <a:r>
              <a:rPr lang="en-US" dirty="0"/>
              <a:t> = δ</a:t>
            </a:r>
            <a:r>
              <a:rPr lang="en-US" baseline="-25000" dirty="0"/>
              <a:t>1</a:t>
            </a:r>
            <a:r>
              <a:rPr lang="en-US" dirty="0"/>
              <a:t> ∪ {</a:t>
            </a:r>
            <a:r>
              <a:rPr lang="en-US" dirty="0" err="1"/>
              <a:t>δ</a:t>
            </a: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,ε) = {q</a:t>
            </a:r>
            <a:r>
              <a:rPr lang="en-US" baseline="-25000" dirty="0"/>
              <a:t> </a:t>
            </a:r>
            <a:r>
              <a:rPr lang="en-US" dirty="0"/>
              <a:t>∈F} ∪ {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q,ε</a:t>
            </a:r>
            <a:r>
              <a:rPr lang="en-US" dirty="0"/>
              <a:t>) = {q</a:t>
            </a:r>
            <a:r>
              <a:rPr lang="en-US" baseline="-25000" dirty="0"/>
              <a:t>1</a:t>
            </a:r>
            <a:r>
              <a:rPr lang="en-US" dirty="0"/>
              <a:t>} | q ∈ F</a:t>
            </a:r>
            <a:r>
              <a:rPr lang="en-US" baseline="-25000" dirty="0"/>
              <a:t>1</a:t>
            </a:r>
            <a:r>
              <a:rPr lang="en-US" dirty="0"/>
              <a:t>}</a:t>
            </a:r>
            <a:r>
              <a:rPr lang="en-US" baseline="-250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72642" y="2336897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4830226" y="2660897"/>
            <a:ext cx="342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611524" y="1725373"/>
            <a:ext cx="2031423" cy="8225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M(R</a:t>
            </a:r>
            <a:r>
              <a:rPr lang="en-US" sz="2800" baseline="-25000">
                <a:solidFill>
                  <a:schemeClr val="tx1"/>
                </a:solidFill>
              </a:rPr>
              <a:t>1</a:t>
            </a:r>
            <a:r>
              <a:rPr lang="en-US" sz="28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>
            <a:stCxn id="5" idx="7"/>
            <a:endCxn id="4" idx="1"/>
          </p:cNvCxnSpPr>
          <p:nvPr/>
        </p:nvCxnSpPr>
        <p:spPr>
          <a:xfrm flipV="1">
            <a:off x="5725745" y="2136659"/>
            <a:ext cx="885779" cy="295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11523" y="2765957"/>
            <a:ext cx="2031423" cy="8225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M(R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" name="Straight Arrow Connector 18"/>
          <p:cNvCxnSpPr>
            <a:stCxn id="5" idx="5"/>
            <a:endCxn id="18" idx="1"/>
          </p:cNvCxnSpPr>
          <p:nvPr/>
        </p:nvCxnSpPr>
        <p:spPr>
          <a:xfrm>
            <a:off x="5725745" y="2890000"/>
            <a:ext cx="885778" cy="287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8864" y="19945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ε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09753" y="29428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ε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68182" y="3896785"/>
            <a:ext cx="1442668" cy="8225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M(R</a:t>
            </a:r>
            <a:r>
              <a:rPr lang="en-US" sz="2800" baseline="-25000">
                <a:solidFill>
                  <a:schemeClr val="tx1"/>
                </a:solidFill>
              </a:rPr>
              <a:t>1</a:t>
            </a:r>
            <a:r>
              <a:rPr lang="en-US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73144" y="3915279"/>
            <a:ext cx="1081761" cy="8225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M(R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87093" y="4139613"/>
            <a:ext cx="458072" cy="36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F</a:t>
            </a:r>
            <a:r>
              <a:rPr lang="en-US" sz="2000" baseline="-25000">
                <a:solidFill>
                  <a:schemeClr val="tx1"/>
                </a:solidFill>
              </a:rPr>
              <a:t>1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1" idx="1"/>
          </p:cNvCxnSpPr>
          <p:nvPr/>
        </p:nvCxnSpPr>
        <p:spPr>
          <a:xfrm>
            <a:off x="6845165" y="4320678"/>
            <a:ext cx="727979" cy="5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92194" y="39853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ε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16788" y="5463005"/>
            <a:ext cx="2031423" cy="8225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M(R</a:t>
            </a:r>
            <a:r>
              <a:rPr lang="en-US" sz="2800" baseline="-25000">
                <a:solidFill>
                  <a:schemeClr val="tx1"/>
                </a:solidFill>
              </a:rPr>
              <a:t>1</a:t>
            </a:r>
            <a:r>
              <a:rPr lang="en-US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83457" y="5732126"/>
            <a:ext cx="399068" cy="3083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F</a:t>
            </a:r>
            <a:r>
              <a:rPr lang="en-US" sz="2000" baseline="-25000">
                <a:solidFill>
                  <a:schemeClr val="tx1"/>
                </a:solidFill>
              </a:rPr>
              <a:t>1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47" name="Curved Connector 46"/>
          <p:cNvCxnSpPr>
            <a:stCxn id="42" idx="3"/>
            <a:endCxn id="40" idx="1"/>
          </p:cNvCxnSpPr>
          <p:nvPr/>
        </p:nvCxnSpPr>
        <p:spPr>
          <a:xfrm flipH="1" flipV="1">
            <a:off x="6416788" y="5874291"/>
            <a:ext cx="1965737" cy="12008"/>
          </a:xfrm>
          <a:prstGeom prst="curvedConnector5">
            <a:avLst>
              <a:gd name="adj1" fmla="val -11629"/>
              <a:gd name="adj2" fmla="val 4986101"/>
              <a:gd name="adj3" fmla="val 1116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52" idx="4"/>
            <a:endCxn id="42" idx="2"/>
          </p:cNvCxnSpPr>
          <p:nvPr/>
        </p:nvCxnSpPr>
        <p:spPr>
          <a:xfrm rot="5400000" flipH="1" flipV="1">
            <a:off x="7394453" y="5360895"/>
            <a:ext cx="108961" cy="1468113"/>
          </a:xfrm>
          <a:prstGeom prst="curvedConnector3">
            <a:avLst>
              <a:gd name="adj1" fmla="val -36592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6434581" y="5588839"/>
            <a:ext cx="560593" cy="56059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</a:t>
            </a:r>
            <a:r>
              <a:rPr lang="en-US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04029" y="49575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ε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318204" y="624768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ε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91273" y="1537762"/>
            <a:ext cx="3663014" cy="21612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</a:rPr>
              <a:t>M(R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|R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08205" y="3805527"/>
            <a:ext cx="4234152" cy="10254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>
                <a:solidFill>
                  <a:schemeClr val="tx1"/>
                </a:solidFill>
              </a:rPr>
              <a:t>M(R</a:t>
            </a:r>
            <a:r>
              <a:rPr lang="en-US" sz="2000" baseline="-25000">
                <a:solidFill>
                  <a:schemeClr val="tx1"/>
                </a:solidFill>
              </a:rPr>
              <a:t>1</a:t>
            </a:r>
            <a:r>
              <a:rPr lang="en-US" sz="2000">
                <a:solidFill>
                  <a:schemeClr val="tx1"/>
                </a:solidFill>
              </a:rPr>
              <a:t>R</a:t>
            </a:r>
            <a:r>
              <a:rPr lang="en-US" sz="2000" baseline="-2500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01070" y="4997117"/>
            <a:ext cx="2853217" cy="17028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M(R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539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8" grpId="0" animBg="1"/>
      <p:bldP spid="23" grpId="0"/>
      <p:bldP spid="24" grpId="0"/>
      <p:bldP spid="30" grpId="0" animBg="1"/>
      <p:bldP spid="31" grpId="0" animBg="1"/>
      <p:bldP spid="33" grpId="0" animBg="1"/>
      <p:bldP spid="45" grpId="0"/>
      <p:bldP spid="40" grpId="0" animBg="1"/>
      <p:bldP spid="42" grpId="0" animBg="1"/>
      <p:bldP spid="52" grpId="0" animBg="1"/>
      <p:bldP spid="73" grpId="0"/>
      <p:bldP spid="74" grpId="0"/>
      <p:bldP spid="28" grpId="0" animBg="1"/>
      <p:bldP spid="39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Regular Expressions are Equivalent to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71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Proof: We will show that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RE R there is an NFA M that recognizes L(R) ✅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NFA M there is an RE the specifies L(M)</a:t>
            </a:r>
          </a:p>
          <a:p>
            <a:r>
              <a:rPr lang="en-US" dirty="0"/>
              <a:t>Part 2 is a bit trickier. </a:t>
            </a:r>
          </a:p>
          <a:p>
            <a:r>
              <a:rPr lang="en-US" dirty="0"/>
              <a:t>Proof Idea: </a:t>
            </a:r>
          </a:p>
          <a:p>
            <a:pPr lvl="1"/>
            <a:r>
              <a:rPr lang="en-US" dirty="0"/>
              <a:t>Treat NFA as a GNFA (Generalized NFA)</a:t>
            </a:r>
          </a:p>
          <a:p>
            <a:pPr lvl="2"/>
            <a:r>
              <a:rPr lang="en-US" dirty="0"/>
              <a:t>Edges are labeled by REs, not just characters 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δ</a:t>
            </a: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,α) = q</a:t>
            </a:r>
            <a:r>
              <a:rPr lang="en-US" baseline="-25000" dirty="0"/>
              <a:t>2</a:t>
            </a:r>
            <a:r>
              <a:rPr lang="en-US" dirty="0"/>
              <a:t>, the (q</a:t>
            </a:r>
            <a:r>
              <a:rPr lang="en-US" baseline="-25000" dirty="0"/>
              <a:t>1</a:t>
            </a:r>
            <a:r>
              <a:rPr lang="en-US" dirty="0"/>
              <a:t>,αβ) → (q</a:t>
            </a:r>
            <a:r>
              <a:rPr lang="en-US" baseline="-25000" dirty="0"/>
              <a:t>2</a:t>
            </a:r>
            <a:r>
              <a:rPr lang="en-US" dirty="0"/>
              <a:t>,β) </a:t>
            </a:r>
          </a:p>
          <a:p>
            <a:r>
              <a:rPr lang="en-US" dirty="0"/>
              <a:t>Start with the NFA (which is a GNFA)</a:t>
            </a:r>
          </a:p>
          <a:p>
            <a:r>
              <a:rPr lang="en-US" dirty="0"/>
              <a:t>Collapse the GNFA, one state at a time into an RE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9155" y="5500568"/>
            <a:ext cx="1010093" cy="6911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NFA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8681" y="5500568"/>
            <a:ext cx="1010093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GNFA</a:t>
            </a:r>
            <a:r>
              <a:rPr lang="en-US" sz="2400" baseline="-25000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8207" y="5500568"/>
            <a:ext cx="1010093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GNFA</a:t>
            </a:r>
            <a:r>
              <a:rPr lang="en-US" sz="2400" baseline="-250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5733" y="5500568"/>
            <a:ext cx="1010093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GNFA</a:t>
            </a:r>
            <a:r>
              <a:rPr lang="en-US" sz="2400" baseline="-25000" dirty="0" err="1"/>
              <a:t>k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505257" y="5500568"/>
            <a:ext cx="1010093" cy="6911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</a:t>
            </a:r>
            <a:endParaRPr lang="en-US" sz="2400" baseline="-25000" dirty="0"/>
          </a:p>
        </p:txBody>
      </p:sp>
      <p:sp>
        <p:nvSpPr>
          <p:cNvPr id="9" name="Right Arrow 8"/>
          <p:cNvSpPr/>
          <p:nvPr/>
        </p:nvSpPr>
        <p:spPr>
          <a:xfrm>
            <a:off x="3330207" y="5656514"/>
            <a:ext cx="446567" cy="38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909733" y="5656514"/>
            <a:ext cx="446567" cy="38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97259" y="5656514"/>
            <a:ext cx="446567" cy="38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417733" y="5656514"/>
            <a:ext cx="446567" cy="38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50681" y="5656514"/>
            <a:ext cx="446567" cy="38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5587</TotalTime>
  <Words>2494</Words>
  <Application>Microsoft Macintosh PowerPoint</Application>
  <PresentationFormat>On-screen Show (4:3)</PresentationFormat>
  <Paragraphs>563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Equivalence of Regular Languages, Expressions, and Automata</vt:lpstr>
      <vt:lpstr>Agenda</vt:lpstr>
      <vt:lpstr>Are these all the same?</vt:lpstr>
      <vt:lpstr>Regular Languages Equivalence Theorem</vt:lpstr>
      <vt:lpstr>Regular Languages are equivalent to Regular Expressions</vt:lpstr>
      <vt:lpstr>Regular Expressions are Equivalent to NFAs</vt:lpstr>
      <vt:lpstr>NFA for each RE Base Case.</vt:lpstr>
      <vt:lpstr>NFAs for each RE Inductive Step</vt:lpstr>
      <vt:lpstr>Back to Regular Expressions are Equivalent to NFAs</vt:lpstr>
      <vt:lpstr>NFA to RE To Do List</vt:lpstr>
      <vt:lpstr>Collapsing the GNFA</vt:lpstr>
      <vt:lpstr>Removing a State from a Path</vt:lpstr>
      <vt:lpstr>Example for NFA to RE Process</vt:lpstr>
      <vt:lpstr>Regular Languages Equivalence Theorem</vt:lpstr>
      <vt:lpstr>NFAs are Equivalent to DFAs</vt:lpstr>
      <vt:lpstr>For each NFA N(L)  there is a DFA M(L)</vt:lpstr>
      <vt:lpstr>The δ’ Function for DFA M(L)</vt:lpstr>
      <vt:lpstr>Example L=(0|1)*1(0|1)(0|1)</vt:lpstr>
      <vt:lpstr>Example L=(0|1)*1(0|1)(0|1)</vt:lpstr>
      <vt:lpstr>Example  L=(aa|bb)* | (ab|ba)*(a|b)</vt:lpstr>
      <vt:lpstr>Minimization of Automata</vt:lpstr>
      <vt:lpstr>Equivalence Classes</vt:lpstr>
      <vt:lpstr>Minimization Procedure</vt:lpstr>
      <vt:lpstr>Example 1 </vt:lpstr>
      <vt:lpstr>Example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216</cp:revision>
  <cp:lastPrinted>2019-05-16T19:13:38Z</cp:lastPrinted>
  <dcterms:created xsi:type="dcterms:W3CDTF">2016-04-26T16:49:25Z</dcterms:created>
  <dcterms:modified xsi:type="dcterms:W3CDTF">2019-05-16T19:23:26Z</dcterms:modified>
</cp:coreProperties>
</file>