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03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62" r:id="rId12"/>
    <p:sldId id="346" r:id="rId13"/>
    <p:sldId id="347" r:id="rId14"/>
    <p:sldId id="348" r:id="rId15"/>
    <p:sldId id="350" r:id="rId16"/>
    <p:sldId id="351" r:id="rId17"/>
    <p:sldId id="352" r:id="rId18"/>
    <p:sldId id="353" r:id="rId19"/>
    <p:sldId id="361" r:id="rId20"/>
    <p:sldId id="354" r:id="rId21"/>
    <p:sldId id="364" r:id="rId22"/>
    <p:sldId id="355" r:id="rId23"/>
    <p:sldId id="363" r:id="rId24"/>
    <p:sldId id="357" r:id="rId25"/>
    <p:sldId id="356" r:id="rId26"/>
    <p:sldId id="3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01"/>
    <p:restoredTop sz="95646"/>
  </p:normalViewPr>
  <p:slideViewPr>
    <p:cSldViewPr snapToGrid="0" snapToObjects="1">
      <p:cViewPr varScale="1">
        <p:scale>
          <a:sx n="122" d="100"/>
          <a:sy n="122" d="100"/>
        </p:scale>
        <p:origin x="32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A51B5E-73E0-CE41-8775-FCE0382B05F0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1FDD52-2E0A-414D-A7A2-986C6BBF16A2}">
      <dgm:prSet phldrT="[Text]"/>
      <dgm:spPr/>
      <dgm:t>
        <a:bodyPr/>
        <a:lstStyle/>
        <a:p>
          <a:r>
            <a:rPr lang="en-US" dirty="0"/>
            <a:t>Develop RE</a:t>
          </a:r>
        </a:p>
      </dgm:t>
    </dgm:pt>
    <dgm:pt modelId="{A1CF671E-594D-8E4C-AEA7-F216286BEC9E}" type="parTrans" cxnId="{C78FFB4F-C601-174D-B332-C1CD1B61E9F5}">
      <dgm:prSet/>
      <dgm:spPr/>
      <dgm:t>
        <a:bodyPr/>
        <a:lstStyle/>
        <a:p>
          <a:endParaRPr lang="en-US"/>
        </a:p>
      </dgm:t>
    </dgm:pt>
    <dgm:pt modelId="{CD517BF0-DA55-5148-8E35-4C790ADD8F05}" type="sibTrans" cxnId="{C78FFB4F-C601-174D-B332-C1CD1B61E9F5}">
      <dgm:prSet/>
      <dgm:spPr/>
      <dgm:t>
        <a:bodyPr/>
        <a:lstStyle/>
        <a:p>
          <a:endParaRPr lang="en-US"/>
        </a:p>
      </dgm:t>
    </dgm:pt>
    <dgm:pt modelId="{DDF1E4EF-1521-5F44-9837-44BBF89ADF7C}">
      <dgm:prSet phldrT="[Text]"/>
      <dgm:spPr/>
      <dgm:t>
        <a:bodyPr/>
        <a:lstStyle/>
        <a:p>
          <a:r>
            <a:rPr lang="en-US" dirty="0"/>
            <a:t>Minimize DFA</a:t>
          </a:r>
        </a:p>
      </dgm:t>
    </dgm:pt>
    <dgm:pt modelId="{947144DF-1873-E14B-B9FE-3893F0E4B8AE}" type="parTrans" cxnId="{D91A5A15-0F44-D74D-BD6E-4E98EEBA5A4B}">
      <dgm:prSet/>
      <dgm:spPr/>
      <dgm:t>
        <a:bodyPr/>
        <a:lstStyle/>
        <a:p>
          <a:endParaRPr lang="en-US"/>
        </a:p>
      </dgm:t>
    </dgm:pt>
    <dgm:pt modelId="{9EF260C0-4FEB-0647-80D1-0C11FED9DDAD}" type="sibTrans" cxnId="{D91A5A15-0F44-D74D-BD6E-4E98EEBA5A4B}">
      <dgm:prSet/>
      <dgm:spPr/>
      <dgm:t>
        <a:bodyPr/>
        <a:lstStyle/>
        <a:p>
          <a:endParaRPr lang="en-US"/>
        </a:p>
      </dgm:t>
    </dgm:pt>
    <dgm:pt modelId="{52F1D774-FD83-214A-B21F-D129F702068B}">
      <dgm:prSet phldrT="[Text]"/>
      <dgm:spPr/>
      <dgm:t>
        <a:bodyPr/>
        <a:lstStyle/>
        <a:p>
          <a:r>
            <a:rPr lang="en-US" dirty="0"/>
            <a:t>Generate Table</a:t>
          </a:r>
        </a:p>
      </dgm:t>
    </dgm:pt>
    <dgm:pt modelId="{BE1BE0EE-DF3D-AA48-AD7D-06421735339A}" type="parTrans" cxnId="{2AE484C8-D9AB-4D48-87CB-4B4093FC203C}">
      <dgm:prSet/>
      <dgm:spPr/>
      <dgm:t>
        <a:bodyPr/>
        <a:lstStyle/>
        <a:p>
          <a:endParaRPr lang="en-US"/>
        </a:p>
      </dgm:t>
    </dgm:pt>
    <dgm:pt modelId="{1203BDD8-E587-DA49-8300-A11445A9FD43}" type="sibTrans" cxnId="{2AE484C8-D9AB-4D48-87CB-4B4093FC203C}">
      <dgm:prSet/>
      <dgm:spPr/>
      <dgm:t>
        <a:bodyPr/>
        <a:lstStyle/>
        <a:p>
          <a:endParaRPr lang="en-US"/>
        </a:p>
      </dgm:t>
    </dgm:pt>
    <dgm:pt modelId="{FF63FD5F-97AC-E147-8485-4C758685D70A}">
      <dgm:prSet/>
      <dgm:spPr/>
      <dgm:t>
        <a:bodyPr/>
        <a:lstStyle/>
        <a:p>
          <a:r>
            <a:rPr lang="en-US" dirty="0"/>
            <a:t>Transform REs to NFA</a:t>
          </a:r>
        </a:p>
      </dgm:t>
    </dgm:pt>
    <dgm:pt modelId="{D4C1520D-F174-BF4D-B953-1A7C194564E5}" type="parTrans" cxnId="{DA2832EC-FBA3-8342-8698-A3D3F1FDCE2E}">
      <dgm:prSet/>
      <dgm:spPr/>
      <dgm:t>
        <a:bodyPr/>
        <a:lstStyle/>
        <a:p>
          <a:endParaRPr lang="en-US"/>
        </a:p>
      </dgm:t>
    </dgm:pt>
    <dgm:pt modelId="{B3B50C11-2B80-6E4A-8025-EE10EFAC596C}" type="sibTrans" cxnId="{DA2832EC-FBA3-8342-8698-A3D3F1FDCE2E}">
      <dgm:prSet/>
      <dgm:spPr/>
      <dgm:t>
        <a:bodyPr/>
        <a:lstStyle/>
        <a:p>
          <a:endParaRPr lang="en-US"/>
        </a:p>
      </dgm:t>
    </dgm:pt>
    <dgm:pt modelId="{B725F1D6-495A-B745-B0F6-38E5A7432AF3}">
      <dgm:prSet/>
      <dgm:spPr/>
      <dgm:t>
        <a:bodyPr/>
        <a:lstStyle/>
        <a:p>
          <a:r>
            <a:rPr lang="en-US" dirty="0"/>
            <a:t>Transform NFA to DFA</a:t>
          </a:r>
        </a:p>
      </dgm:t>
    </dgm:pt>
    <dgm:pt modelId="{F2D074BE-9994-CF47-854D-47D000755504}" type="parTrans" cxnId="{A5767EEC-6C2D-8A47-8D88-45B8E48D31FF}">
      <dgm:prSet/>
      <dgm:spPr/>
      <dgm:t>
        <a:bodyPr/>
        <a:lstStyle/>
        <a:p>
          <a:endParaRPr lang="en-US"/>
        </a:p>
      </dgm:t>
    </dgm:pt>
    <dgm:pt modelId="{A1A2F1B4-7D68-2149-9684-9109CCDAC153}" type="sibTrans" cxnId="{A5767EEC-6C2D-8A47-8D88-45B8E48D31FF}">
      <dgm:prSet/>
      <dgm:spPr/>
      <dgm:t>
        <a:bodyPr/>
        <a:lstStyle/>
        <a:p>
          <a:endParaRPr lang="en-US"/>
        </a:p>
      </dgm:t>
    </dgm:pt>
    <dgm:pt modelId="{42273352-0182-0F4D-ADC5-889AF40BB5AF}" type="pres">
      <dgm:prSet presAssocID="{FAA51B5E-73E0-CE41-8775-FCE0382B05F0}" presName="rootnode" presStyleCnt="0">
        <dgm:presLayoutVars>
          <dgm:chMax/>
          <dgm:chPref/>
          <dgm:dir/>
          <dgm:animLvl val="lvl"/>
        </dgm:presLayoutVars>
      </dgm:prSet>
      <dgm:spPr/>
    </dgm:pt>
    <dgm:pt modelId="{67A62D23-9AD1-E84E-ABDB-C71D9B66BF42}" type="pres">
      <dgm:prSet presAssocID="{EF1FDD52-2E0A-414D-A7A2-986C6BBF16A2}" presName="composite" presStyleCnt="0"/>
      <dgm:spPr/>
    </dgm:pt>
    <dgm:pt modelId="{D7E321BE-1373-3A4E-A285-7F005EAAE17B}" type="pres">
      <dgm:prSet presAssocID="{EF1FDD52-2E0A-414D-A7A2-986C6BBF16A2}" presName="bentUpArrow1" presStyleLbl="alignImgPlace1" presStyleIdx="0" presStyleCnt="4" custLinFactNeighborX="-45110"/>
      <dgm:spPr/>
    </dgm:pt>
    <dgm:pt modelId="{71A4EB83-ABBF-7E4F-8FDC-D5076E755EAD}" type="pres">
      <dgm:prSet presAssocID="{EF1FDD52-2E0A-414D-A7A2-986C6BBF16A2}" presName="ParentText" presStyleLbl="node1" presStyleIdx="0" presStyleCnt="5" custScaleX="279988" custLinFactNeighborX="7403">
        <dgm:presLayoutVars>
          <dgm:chMax val="1"/>
          <dgm:chPref val="1"/>
          <dgm:bulletEnabled val="1"/>
        </dgm:presLayoutVars>
      </dgm:prSet>
      <dgm:spPr/>
    </dgm:pt>
    <dgm:pt modelId="{B85306D4-17AA-A94A-A19C-A811C21B0DAA}" type="pres">
      <dgm:prSet presAssocID="{EF1FDD52-2E0A-414D-A7A2-986C6BBF16A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C167125-0F99-E94B-89F2-0262237CBC8D}" type="pres">
      <dgm:prSet presAssocID="{CD517BF0-DA55-5148-8E35-4C790ADD8F05}" presName="sibTrans" presStyleCnt="0"/>
      <dgm:spPr/>
    </dgm:pt>
    <dgm:pt modelId="{29135716-1B5A-8944-8676-AA2C17A967E8}" type="pres">
      <dgm:prSet presAssocID="{FF63FD5F-97AC-E147-8485-4C758685D70A}" presName="composite" presStyleCnt="0"/>
      <dgm:spPr/>
    </dgm:pt>
    <dgm:pt modelId="{41FD034E-8380-A145-88AC-CA8BA5EBB85A}" type="pres">
      <dgm:prSet presAssocID="{FF63FD5F-97AC-E147-8485-4C758685D70A}" presName="bentUpArrow1" presStyleLbl="alignImgPlace1" presStyleIdx="1" presStyleCnt="4" custLinFactNeighborX="-45110"/>
      <dgm:spPr/>
    </dgm:pt>
    <dgm:pt modelId="{DD43D94A-1B7F-3E4C-A89A-33DAC50EB174}" type="pres">
      <dgm:prSet presAssocID="{FF63FD5F-97AC-E147-8485-4C758685D70A}" presName="ParentText" presStyleLbl="node1" presStyleIdx="1" presStyleCnt="5" custScaleX="279988" custLinFactNeighborX="7403">
        <dgm:presLayoutVars>
          <dgm:chMax val="1"/>
          <dgm:chPref val="1"/>
          <dgm:bulletEnabled val="1"/>
        </dgm:presLayoutVars>
      </dgm:prSet>
      <dgm:spPr/>
    </dgm:pt>
    <dgm:pt modelId="{E344CE46-8D03-FE45-AD66-34ECF7DE73F6}" type="pres">
      <dgm:prSet presAssocID="{FF63FD5F-97AC-E147-8485-4C758685D70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7D06397-36DA-E844-9485-3A5D25BD8C52}" type="pres">
      <dgm:prSet presAssocID="{B3B50C11-2B80-6E4A-8025-EE10EFAC596C}" presName="sibTrans" presStyleCnt="0"/>
      <dgm:spPr/>
    </dgm:pt>
    <dgm:pt modelId="{7A796614-CD0A-8B46-A056-5755A3186F5A}" type="pres">
      <dgm:prSet presAssocID="{B725F1D6-495A-B745-B0F6-38E5A7432AF3}" presName="composite" presStyleCnt="0"/>
      <dgm:spPr/>
    </dgm:pt>
    <dgm:pt modelId="{7516A353-870D-C044-8E08-4EAAE068E861}" type="pres">
      <dgm:prSet presAssocID="{B725F1D6-495A-B745-B0F6-38E5A7432AF3}" presName="bentUpArrow1" presStyleLbl="alignImgPlace1" presStyleIdx="2" presStyleCnt="4" custLinFactNeighborX="-45110"/>
      <dgm:spPr/>
    </dgm:pt>
    <dgm:pt modelId="{2D8B10DA-0371-4F48-811C-42259FA59656}" type="pres">
      <dgm:prSet presAssocID="{B725F1D6-495A-B745-B0F6-38E5A7432AF3}" presName="ParentText" presStyleLbl="node1" presStyleIdx="2" presStyleCnt="5" custScaleX="279988" custLinFactNeighborX="8312">
        <dgm:presLayoutVars>
          <dgm:chMax val="1"/>
          <dgm:chPref val="1"/>
          <dgm:bulletEnabled val="1"/>
        </dgm:presLayoutVars>
      </dgm:prSet>
      <dgm:spPr/>
    </dgm:pt>
    <dgm:pt modelId="{5FFAAA6B-95A2-8A43-A851-D7A13660EE4C}" type="pres">
      <dgm:prSet presAssocID="{B725F1D6-495A-B745-B0F6-38E5A7432AF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93B56F3-3533-7745-A823-E405794910FA}" type="pres">
      <dgm:prSet presAssocID="{A1A2F1B4-7D68-2149-9684-9109CCDAC153}" presName="sibTrans" presStyleCnt="0"/>
      <dgm:spPr/>
    </dgm:pt>
    <dgm:pt modelId="{22790887-04EB-254A-A00F-E65F0F018689}" type="pres">
      <dgm:prSet presAssocID="{DDF1E4EF-1521-5F44-9837-44BBF89ADF7C}" presName="composite" presStyleCnt="0"/>
      <dgm:spPr/>
    </dgm:pt>
    <dgm:pt modelId="{039B092B-7956-B84B-9EB0-DC0D18BA6190}" type="pres">
      <dgm:prSet presAssocID="{DDF1E4EF-1521-5F44-9837-44BBF89ADF7C}" presName="bentUpArrow1" presStyleLbl="alignImgPlace1" presStyleIdx="3" presStyleCnt="4" custLinFactNeighborX="-45110"/>
      <dgm:spPr/>
    </dgm:pt>
    <dgm:pt modelId="{A402E3D4-17AD-CF4D-9B30-28981CE089E1}" type="pres">
      <dgm:prSet presAssocID="{DDF1E4EF-1521-5F44-9837-44BBF89ADF7C}" presName="ParentText" presStyleLbl="node1" presStyleIdx="3" presStyleCnt="5" custScaleX="279988" custLinFactNeighborX="7403">
        <dgm:presLayoutVars>
          <dgm:chMax val="1"/>
          <dgm:chPref val="1"/>
          <dgm:bulletEnabled val="1"/>
        </dgm:presLayoutVars>
      </dgm:prSet>
      <dgm:spPr/>
    </dgm:pt>
    <dgm:pt modelId="{C0CB20BE-D61C-3F46-8CBE-80998E3D7A2E}" type="pres">
      <dgm:prSet presAssocID="{DDF1E4EF-1521-5F44-9837-44BBF89ADF7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DE092FA-DC88-4E43-8020-54BBABC59B18}" type="pres">
      <dgm:prSet presAssocID="{9EF260C0-4FEB-0647-80D1-0C11FED9DDAD}" presName="sibTrans" presStyleCnt="0"/>
      <dgm:spPr/>
    </dgm:pt>
    <dgm:pt modelId="{FDC490F8-6A6B-484F-8BEB-9D927B5E827A}" type="pres">
      <dgm:prSet presAssocID="{52F1D774-FD83-214A-B21F-D129F702068B}" presName="composite" presStyleCnt="0"/>
      <dgm:spPr/>
    </dgm:pt>
    <dgm:pt modelId="{756F935F-C982-844B-B39C-69D79EFC2965}" type="pres">
      <dgm:prSet presAssocID="{52F1D774-FD83-214A-B21F-D129F702068B}" presName="ParentText" presStyleLbl="node1" presStyleIdx="4" presStyleCnt="5" custScaleX="279988" custLinFactNeighborX="2206">
        <dgm:presLayoutVars>
          <dgm:chMax val="1"/>
          <dgm:chPref val="1"/>
          <dgm:bulletEnabled val="1"/>
        </dgm:presLayoutVars>
      </dgm:prSet>
      <dgm:spPr/>
    </dgm:pt>
  </dgm:ptLst>
  <dgm:cxnLst>
    <dgm:cxn modelId="{D91A5A15-0F44-D74D-BD6E-4E98EEBA5A4B}" srcId="{FAA51B5E-73E0-CE41-8775-FCE0382B05F0}" destId="{DDF1E4EF-1521-5F44-9837-44BBF89ADF7C}" srcOrd="3" destOrd="0" parTransId="{947144DF-1873-E14B-B9FE-3893F0E4B8AE}" sibTransId="{9EF260C0-4FEB-0647-80D1-0C11FED9DDAD}"/>
    <dgm:cxn modelId="{B8752922-2245-9940-B847-36BBC58B2DDB}" type="presOf" srcId="{52F1D774-FD83-214A-B21F-D129F702068B}" destId="{756F935F-C982-844B-B39C-69D79EFC2965}" srcOrd="0" destOrd="0" presId="urn:microsoft.com/office/officeart/2005/8/layout/StepDownProcess"/>
    <dgm:cxn modelId="{4507D137-80BC-744E-9659-B402218C444F}" type="presOf" srcId="{FAA51B5E-73E0-CE41-8775-FCE0382B05F0}" destId="{42273352-0182-0F4D-ADC5-889AF40BB5AF}" srcOrd="0" destOrd="0" presId="urn:microsoft.com/office/officeart/2005/8/layout/StepDownProcess"/>
    <dgm:cxn modelId="{C78FFB4F-C601-174D-B332-C1CD1B61E9F5}" srcId="{FAA51B5E-73E0-CE41-8775-FCE0382B05F0}" destId="{EF1FDD52-2E0A-414D-A7A2-986C6BBF16A2}" srcOrd="0" destOrd="0" parTransId="{A1CF671E-594D-8E4C-AEA7-F216286BEC9E}" sibTransId="{CD517BF0-DA55-5148-8E35-4C790ADD8F05}"/>
    <dgm:cxn modelId="{3D6E9D6F-4771-7247-9264-45161FA3E4D3}" type="presOf" srcId="{FF63FD5F-97AC-E147-8485-4C758685D70A}" destId="{DD43D94A-1B7F-3E4C-A89A-33DAC50EB174}" srcOrd="0" destOrd="0" presId="urn:microsoft.com/office/officeart/2005/8/layout/StepDownProcess"/>
    <dgm:cxn modelId="{641176A8-BF11-8C4A-96FE-7FE590024269}" type="presOf" srcId="{DDF1E4EF-1521-5F44-9837-44BBF89ADF7C}" destId="{A402E3D4-17AD-CF4D-9B30-28981CE089E1}" srcOrd="0" destOrd="0" presId="urn:microsoft.com/office/officeart/2005/8/layout/StepDownProcess"/>
    <dgm:cxn modelId="{7AEC4BAB-710F-9D4E-9B06-3D91B1567FE4}" type="presOf" srcId="{B725F1D6-495A-B745-B0F6-38E5A7432AF3}" destId="{2D8B10DA-0371-4F48-811C-42259FA59656}" srcOrd="0" destOrd="0" presId="urn:microsoft.com/office/officeart/2005/8/layout/StepDownProcess"/>
    <dgm:cxn modelId="{2AE484C8-D9AB-4D48-87CB-4B4093FC203C}" srcId="{FAA51B5E-73E0-CE41-8775-FCE0382B05F0}" destId="{52F1D774-FD83-214A-B21F-D129F702068B}" srcOrd="4" destOrd="0" parTransId="{BE1BE0EE-DF3D-AA48-AD7D-06421735339A}" sibTransId="{1203BDD8-E587-DA49-8300-A11445A9FD43}"/>
    <dgm:cxn modelId="{DA2832EC-FBA3-8342-8698-A3D3F1FDCE2E}" srcId="{FAA51B5E-73E0-CE41-8775-FCE0382B05F0}" destId="{FF63FD5F-97AC-E147-8485-4C758685D70A}" srcOrd="1" destOrd="0" parTransId="{D4C1520D-F174-BF4D-B953-1A7C194564E5}" sibTransId="{B3B50C11-2B80-6E4A-8025-EE10EFAC596C}"/>
    <dgm:cxn modelId="{A5767EEC-6C2D-8A47-8D88-45B8E48D31FF}" srcId="{FAA51B5E-73E0-CE41-8775-FCE0382B05F0}" destId="{B725F1D6-495A-B745-B0F6-38E5A7432AF3}" srcOrd="2" destOrd="0" parTransId="{F2D074BE-9994-CF47-854D-47D000755504}" sibTransId="{A1A2F1B4-7D68-2149-9684-9109CCDAC153}"/>
    <dgm:cxn modelId="{285003F9-C676-0947-8238-638B55BA6360}" type="presOf" srcId="{EF1FDD52-2E0A-414D-A7A2-986C6BBF16A2}" destId="{71A4EB83-ABBF-7E4F-8FDC-D5076E755EAD}" srcOrd="0" destOrd="0" presId="urn:microsoft.com/office/officeart/2005/8/layout/StepDownProcess"/>
    <dgm:cxn modelId="{90D3D9F8-EACD-1C4A-ACDC-014BB0F54F0E}" type="presParOf" srcId="{42273352-0182-0F4D-ADC5-889AF40BB5AF}" destId="{67A62D23-9AD1-E84E-ABDB-C71D9B66BF42}" srcOrd="0" destOrd="0" presId="urn:microsoft.com/office/officeart/2005/8/layout/StepDownProcess"/>
    <dgm:cxn modelId="{4A7DFC1F-09A2-F841-B2E6-4F382E81F94F}" type="presParOf" srcId="{67A62D23-9AD1-E84E-ABDB-C71D9B66BF42}" destId="{D7E321BE-1373-3A4E-A285-7F005EAAE17B}" srcOrd="0" destOrd="0" presId="urn:microsoft.com/office/officeart/2005/8/layout/StepDownProcess"/>
    <dgm:cxn modelId="{C92374DB-282D-EA44-9964-C240E5413212}" type="presParOf" srcId="{67A62D23-9AD1-E84E-ABDB-C71D9B66BF42}" destId="{71A4EB83-ABBF-7E4F-8FDC-D5076E755EAD}" srcOrd="1" destOrd="0" presId="urn:microsoft.com/office/officeart/2005/8/layout/StepDownProcess"/>
    <dgm:cxn modelId="{7D37E257-C6E0-3E41-9C04-AD1DB917BF2E}" type="presParOf" srcId="{67A62D23-9AD1-E84E-ABDB-C71D9B66BF42}" destId="{B85306D4-17AA-A94A-A19C-A811C21B0DAA}" srcOrd="2" destOrd="0" presId="urn:microsoft.com/office/officeart/2005/8/layout/StepDownProcess"/>
    <dgm:cxn modelId="{0D3BD43C-516A-5D4E-80D3-D9629156C853}" type="presParOf" srcId="{42273352-0182-0F4D-ADC5-889AF40BB5AF}" destId="{BC167125-0F99-E94B-89F2-0262237CBC8D}" srcOrd="1" destOrd="0" presId="urn:microsoft.com/office/officeart/2005/8/layout/StepDownProcess"/>
    <dgm:cxn modelId="{303616AF-9F68-9C45-A0C9-709225EAE881}" type="presParOf" srcId="{42273352-0182-0F4D-ADC5-889AF40BB5AF}" destId="{29135716-1B5A-8944-8676-AA2C17A967E8}" srcOrd="2" destOrd="0" presId="urn:microsoft.com/office/officeart/2005/8/layout/StepDownProcess"/>
    <dgm:cxn modelId="{1DC3738D-7054-C649-A94C-69173D7B0153}" type="presParOf" srcId="{29135716-1B5A-8944-8676-AA2C17A967E8}" destId="{41FD034E-8380-A145-88AC-CA8BA5EBB85A}" srcOrd="0" destOrd="0" presId="urn:microsoft.com/office/officeart/2005/8/layout/StepDownProcess"/>
    <dgm:cxn modelId="{55DFBC19-6C42-F84F-B426-68E4326F20B1}" type="presParOf" srcId="{29135716-1B5A-8944-8676-AA2C17A967E8}" destId="{DD43D94A-1B7F-3E4C-A89A-33DAC50EB174}" srcOrd="1" destOrd="0" presId="urn:microsoft.com/office/officeart/2005/8/layout/StepDownProcess"/>
    <dgm:cxn modelId="{079E9E04-6E00-FD49-97D0-1E6F0436920D}" type="presParOf" srcId="{29135716-1B5A-8944-8676-AA2C17A967E8}" destId="{E344CE46-8D03-FE45-AD66-34ECF7DE73F6}" srcOrd="2" destOrd="0" presId="urn:microsoft.com/office/officeart/2005/8/layout/StepDownProcess"/>
    <dgm:cxn modelId="{732F983A-1753-1741-A452-5FBE4CB3A09B}" type="presParOf" srcId="{42273352-0182-0F4D-ADC5-889AF40BB5AF}" destId="{77D06397-36DA-E844-9485-3A5D25BD8C52}" srcOrd="3" destOrd="0" presId="urn:microsoft.com/office/officeart/2005/8/layout/StepDownProcess"/>
    <dgm:cxn modelId="{A407B591-21B0-C84E-BFEF-12D260166331}" type="presParOf" srcId="{42273352-0182-0F4D-ADC5-889AF40BB5AF}" destId="{7A796614-CD0A-8B46-A056-5755A3186F5A}" srcOrd="4" destOrd="0" presId="urn:microsoft.com/office/officeart/2005/8/layout/StepDownProcess"/>
    <dgm:cxn modelId="{4C1E350E-C238-3A4A-A488-5176B770C284}" type="presParOf" srcId="{7A796614-CD0A-8B46-A056-5755A3186F5A}" destId="{7516A353-870D-C044-8E08-4EAAE068E861}" srcOrd="0" destOrd="0" presId="urn:microsoft.com/office/officeart/2005/8/layout/StepDownProcess"/>
    <dgm:cxn modelId="{7A15E566-E2B2-A34A-B592-B0F6AA26309B}" type="presParOf" srcId="{7A796614-CD0A-8B46-A056-5755A3186F5A}" destId="{2D8B10DA-0371-4F48-811C-42259FA59656}" srcOrd="1" destOrd="0" presId="urn:microsoft.com/office/officeart/2005/8/layout/StepDownProcess"/>
    <dgm:cxn modelId="{14953723-E4A2-AA48-B8B1-7D4F9E7E2AB2}" type="presParOf" srcId="{7A796614-CD0A-8B46-A056-5755A3186F5A}" destId="{5FFAAA6B-95A2-8A43-A851-D7A13660EE4C}" srcOrd="2" destOrd="0" presId="urn:microsoft.com/office/officeart/2005/8/layout/StepDownProcess"/>
    <dgm:cxn modelId="{949EBBA3-464A-ED4C-A536-BC23B4277A6D}" type="presParOf" srcId="{42273352-0182-0F4D-ADC5-889AF40BB5AF}" destId="{393B56F3-3533-7745-A823-E405794910FA}" srcOrd="5" destOrd="0" presId="urn:microsoft.com/office/officeart/2005/8/layout/StepDownProcess"/>
    <dgm:cxn modelId="{2093A245-3131-1541-98AB-1F9F888133E7}" type="presParOf" srcId="{42273352-0182-0F4D-ADC5-889AF40BB5AF}" destId="{22790887-04EB-254A-A00F-E65F0F018689}" srcOrd="6" destOrd="0" presId="urn:microsoft.com/office/officeart/2005/8/layout/StepDownProcess"/>
    <dgm:cxn modelId="{20126B9D-7397-8246-B495-79520881DBD0}" type="presParOf" srcId="{22790887-04EB-254A-A00F-E65F0F018689}" destId="{039B092B-7956-B84B-9EB0-DC0D18BA6190}" srcOrd="0" destOrd="0" presId="urn:microsoft.com/office/officeart/2005/8/layout/StepDownProcess"/>
    <dgm:cxn modelId="{44BCAD9F-244B-3942-A0A7-BC0B65AD3534}" type="presParOf" srcId="{22790887-04EB-254A-A00F-E65F0F018689}" destId="{A402E3D4-17AD-CF4D-9B30-28981CE089E1}" srcOrd="1" destOrd="0" presId="urn:microsoft.com/office/officeart/2005/8/layout/StepDownProcess"/>
    <dgm:cxn modelId="{07A6F292-D940-B842-9EC9-BFC863C18C6C}" type="presParOf" srcId="{22790887-04EB-254A-A00F-E65F0F018689}" destId="{C0CB20BE-D61C-3F46-8CBE-80998E3D7A2E}" srcOrd="2" destOrd="0" presId="urn:microsoft.com/office/officeart/2005/8/layout/StepDownProcess"/>
    <dgm:cxn modelId="{31D9D292-D71D-4C45-A1F4-99163843C822}" type="presParOf" srcId="{42273352-0182-0F4D-ADC5-889AF40BB5AF}" destId="{CDE092FA-DC88-4E43-8020-54BBABC59B18}" srcOrd="7" destOrd="0" presId="urn:microsoft.com/office/officeart/2005/8/layout/StepDownProcess"/>
    <dgm:cxn modelId="{EE3BF170-8CBA-FE48-9E17-90F6D805B6C9}" type="presParOf" srcId="{42273352-0182-0F4D-ADC5-889AF40BB5AF}" destId="{FDC490F8-6A6B-484F-8BEB-9D927B5E827A}" srcOrd="8" destOrd="0" presId="urn:microsoft.com/office/officeart/2005/8/layout/StepDownProcess"/>
    <dgm:cxn modelId="{AF138642-2DD7-7940-92B1-C126493C9609}" type="presParOf" srcId="{FDC490F8-6A6B-484F-8BEB-9D927B5E827A}" destId="{756F935F-C982-844B-B39C-69D79EFC296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321BE-1373-3A4E-A285-7F005EAAE17B}">
      <dsp:nvSpPr>
        <dsp:cNvPr id="0" name=""/>
        <dsp:cNvSpPr/>
      </dsp:nvSpPr>
      <dsp:spPr>
        <a:xfrm rot="5400000">
          <a:off x="756190" y="912889"/>
          <a:ext cx="593422" cy="6755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A4EB83-ABBF-7E4F-8FDC-D5076E755EAD}">
      <dsp:nvSpPr>
        <dsp:cNvPr id="0" name=""/>
        <dsp:cNvSpPr/>
      </dsp:nvSpPr>
      <dsp:spPr>
        <a:xfrm>
          <a:off x="78666" y="255069"/>
          <a:ext cx="2797006" cy="6992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 RE</a:t>
          </a:r>
        </a:p>
      </dsp:txBody>
      <dsp:txXfrm>
        <a:off x="112807" y="289210"/>
        <a:ext cx="2728724" cy="630967"/>
      </dsp:txXfrm>
    </dsp:sp>
    <dsp:sp modelId="{B85306D4-17AA-A94A-A19C-A811C21B0DAA}">
      <dsp:nvSpPr>
        <dsp:cNvPr id="0" name=""/>
        <dsp:cNvSpPr/>
      </dsp:nvSpPr>
      <dsp:spPr>
        <a:xfrm>
          <a:off x="1902702" y="321758"/>
          <a:ext cx="726558" cy="56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D034E-8380-A145-88AC-CA8BA5EBB85A}">
      <dsp:nvSpPr>
        <dsp:cNvPr id="0" name=""/>
        <dsp:cNvSpPr/>
      </dsp:nvSpPr>
      <dsp:spPr>
        <a:xfrm rot="5400000">
          <a:off x="2098753" y="1698377"/>
          <a:ext cx="593422" cy="6755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43D94A-1B7F-3E4C-A89A-33DAC50EB174}">
      <dsp:nvSpPr>
        <dsp:cNvPr id="0" name=""/>
        <dsp:cNvSpPr/>
      </dsp:nvSpPr>
      <dsp:spPr>
        <a:xfrm>
          <a:off x="1421229" y="1040556"/>
          <a:ext cx="2797006" cy="6992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Transform REs to NFA</a:t>
          </a:r>
        </a:p>
      </dsp:txBody>
      <dsp:txXfrm>
        <a:off x="1455370" y="1074697"/>
        <a:ext cx="2728724" cy="630967"/>
      </dsp:txXfrm>
    </dsp:sp>
    <dsp:sp modelId="{E344CE46-8D03-FE45-AD66-34ECF7DE73F6}">
      <dsp:nvSpPr>
        <dsp:cNvPr id="0" name=""/>
        <dsp:cNvSpPr/>
      </dsp:nvSpPr>
      <dsp:spPr>
        <a:xfrm>
          <a:off x="3245265" y="1107246"/>
          <a:ext cx="726558" cy="56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6A353-870D-C044-8E08-4EAAE068E861}">
      <dsp:nvSpPr>
        <dsp:cNvPr id="0" name=""/>
        <dsp:cNvSpPr/>
      </dsp:nvSpPr>
      <dsp:spPr>
        <a:xfrm rot="5400000">
          <a:off x="3441316" y="2483864"/>
          <a:ext cx="593422" cy="6755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8B10DA-0371-4F48-811C-42259FA59656}">
      <dsp:nvSpPr>
        <dsp:cNvPr id="0" name=""/>
        <dsp:cNvSpPr/>
      </dsp:nvSpPr>
      <dsp:spPr>
        <a:xfrm>
          <a:off x="2772872" y="1826044"/>
          <a:ext cx="2797006" cy="6992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Transform NFA to DFA</a:t>
          </a:r>
        </a:p>
      </dsp:txBody>
      <dsp:txXfrm>
        <a:off x="2807013" y="1860185"/>
        <a:ext cx="2728724" cy="630967"/>
      </dsp:txXfrm>
    </dsp:sp>
    <dsp:sp modelId="{5FFAAA6B-95A2-8A43-A851-D7A13660EE4C}">
      <dsp:nvSpPr>
        <dsp:cNvPr id="0" name=""/>
        <dsp:cNvSpPr/>
      </dsp:nvSpPr>
      <dsp:spPr>
        <a:xfrm>
          <a:off x="4587828" y="1892733"/>
          <a:ext cx="726558" cy="56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B092B-7956-B84B-9EB0-DC0D18BA6190}">
      <dsp:nvSpPr>
        <dsp:cNvPr id="0" name=""/>
        <dsp:cNvSpPr/>
      </dsp:nvSpPr>
      <dsp:spPr>
        <a:xfrm rot="5400000">
          <a:off x="4783879" y="3269352"/>
          <a:ext cx="593422" cy="67559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02E3D4-17AD-CF4D-9B30-28981CE089E1}">
      <dsp:nvSpPr>
        <dsp:cNvPr id="0" name=""/>
        <dsp:cNvSpPr/>
      </dsp:nvSpPr>
      <dsp:spPr>
        <a:xfrm>
          <a:off x="4106355" y="2611531"/>
          <a:ext cx="2797006" cy="6992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Minimize DFA</a:t>
          </a:r>
        </a:p>
      </dsp:txBody>
      <dsp:txXfrm>
        <a:off x="4140496" y="2645672"/>
        <a:ext cx="2728724" cy="630967"/>
      </dsp:txXfrm>
    </dsp:sp>
    <dsp:sp modelId="{C0CB20BE-D61C-3F46-8CBE-80998E3D7A2E}">
      <dsp:nvSpPr>
        <dsp:cNvPr id="0" name=""/>
        <dsp:cNvSpPr/>
      </dsp:nvSpPr>
      <dsp:spPr>
        <a:xfrm>
          <a:off x="5930391" y="2678221"/>
          <a:ext cx="726558" cy="565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F935F-C982-844B-B39C-69D79EFC2965}">
      <dsp:nvSpPr>
        <dsp:cNvPr id="0" name=""/>
        <dsp:cNvSpPr/>
      </dsp:nvSpPr>
      <dsp:spPr>
        <a:xfrm>
          <a:off x="5379676" y="3397019"/>
          <a:ext cx="2797006" cy="69924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Generate Table</a:t>
          </a:r>
        </a:p>
      </dsp:txBody>
      <dsp:txXfrm>
        <a:off x="5413817" y="3431160"/>
        <a:ext cx="2728724" cy="630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6630-6A12-9D40-A134-BAE3240B8370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8F088-EF52-B242-9416-16CF4050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38F088-EF52-B242-9416-16CF40509B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auchlan@dal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Scanner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Properties of RLs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Case-based (ad-hoc)</a:t>
            </a:r>
          </a:p>
          <a:p>
            <a:pPr lvl="1"/>
            <a:r>
              <a:rPr lang="en-US" dirty="0"/>
              <a:t>Implemented by hand</a:t>
            </a:r>
          </a:p>
          <a:p>
            <a:pPr lvl="1"/>
            <a:r>
              <a:rPr lang="en-US" dirty="0"/>
              <a:t>Transitions are implemented using switch or if statements </a:t>
            </a:r>
          </a:p>
          <a:p>
            <a:r>
              <a:rPr lang="en-US" b="1" dirty="0"/>
              <a:t>Table-based (ad-hoc) </a:t>
            </a:r>
          </a:p>
          <a:p>
            <a:pPr lvl="1"/>
            <a:r>
              <a:rPr lang="en-US" dirty="0"/>
              <a:t>Implemented by hand </a:t>
            </a:r>
          </a:p>
          <a:p>
            <a:pPr lvl="1"/>
            <a:r>
              <a:rPr lang="en-US" dirty="0"/>
              <a:t>Transitions are implemented using table lookup </a:t>
            </a:r>
          </a:p>
          <a:p>
            <a:r>
              <a:rPr lang="en-US" b="1" dirty="0"/>
              <a:t>Table-based (generated) </a:t>
            </a:r>
          </a:p>
          <a:p>
            <a:pPr lvl="1"/>
            <a:r>
              <a:rPr lang="en-US" dirty="0"/>
              <a:t>Generated from a series of REs (e.g., </a:t>
            </a:r>
            <a:r>
              <a:rPr lang="en-US" dirty="0" err="1"/>
              <a:t>lex</a:t>
            </a:r>
            <a:r>
              <a:rPr lang="en-US" dirty="0"/>
              <a:t>, flex)</a:t>
            </a:r>
          </a:p>
          <a:p>
            <a:pPr lvl="1"/>
            <a:r>
              <a:rPr lang="en-US" dirty="0"/>
              <a:t>Transitions are implemented using table lookup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3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Scanners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Use a state variable to keep track of what you have seen so far.</a:t>
            </a:r>
          </a:p>
          <a:p>
            <a:r>
              <a:rPr lang="en-US" sz="1800" dirty="0"/>
              <a:t>Use a nested switch statement to decide on transition</a:t>
            </a:r>
          </a:p>
          <a:p>
            <a:pPr lvl="1"/>
            <a:r>
              <a:rPr lang="en-US" sz="1400" dirty="0"/>
              <a:t>Outer switch switches on state</a:t>
            </a:r>
          </a:p>
          <a:p>
            <a:pPr lvl="1"/>
            <a:r>
              <a:rPr lang="en-US" sz="1400" dirty="0"/>
              <a:t>Inner switches switch on character </a:t>
            </a:r>
          </a:p>
          <a:p>
            <a:r>
              <a:rPr lang="en-US" sz="1800" dirty="0"/>
              <a:t>Each inner case represents a transition</a:t>
            </a:r>
          </a:p>
          <a:p>
            <a:r>
              <a:rPr lang="en-US" sz="1800" dirty="0"/>
              <a:t>If no transition is possible </a:t>
            </a:r>
          </a:p>
          <a:p>
            <a:pPr lvl="1"/>
            <a:r>
              <a:rPr lang="en-US" sz="1400" dirty="0"/>
              <a:t>Current token is done</a:t>
            </a:r>
          </a:p>
          <a:p>
            <a:pPr lvl="1"/>
            <a:r>
              <a:rPr lang="en-US" sz="1400" dirty="0"/>
              <a:t>Reset state to NEW_TOKEN</a:t>
            </a:r>
          </a:p>
          <a:p>
            <a:pPr lvl="1"/>
            <a:r>
              <a:rPr lang="en-US" sz="1400" dirty="0"/>
              <a:t>Return completed token </a:t>
            </a:r>
          </a:p>
          <a:p>
            <a:pPr lvl="1"/>
            <a:r>
              <a:rPr lang="en-US" sz="1400" dirty="0"/>
              <a:t>Reset current token to empty</a:t>
            </a:r>
          </a:p>
          <a:p>
            <a:r>
              <a:rPr lang="en-US" sz="1800" dirty="0"/>
              <a:t>Repeat until all input is read</a:t>
            </a:r>
          </a:p>
          <a:p>
            <a:r>
              <a:rPr lang="en-US" sz="1800" dirty="0"/>
              <a:t>Note: The code is long and tedious but simple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29410" y="1846644"/>
            <a:ext cx="4075430" cy="46158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while input available: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c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next_char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switch(state):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case NEW_TOKEN: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switch(c) # switch on character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case ‘C’: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state = STATE_2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token.add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(c)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break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…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case STATE_1: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switch(c) # switch on character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…</a:t>
            </a:r>
          </a:p>
          <a:p>
            <a:pPr marL="0" indent="0">
              <a:buNone/>
            </a:pP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  case STATE_2: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switch(c) # switch on character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…</a:t>
            </a:r>
            <a:endParaRPr lang="is-I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  …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6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Case-based Scanners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Use a state variable to keep track of what you have seen so far.</a:t>
            </a:r>
          </a:p>
          <a:p>
            <a:r>
              <a:rPr lang="en-US" sz="1800" dirty="0"/>
              <a:t>Use a nested switch statement to decide on transition</a:t>
            </a:r>
          </a:p>
          <a:p>
            <a:pPr lvl="1"/>
            <a:r>
              <a:rPr lang="en-US" sz="1400" dirty="0"/>
              <a:t>Outer switch switches on state</a:t>
            </a:r>
          </a:p>
          <a:p>
            <a:pPr lvl="1"/>
            <a:r>
              <a:rPr lang="en-US" sz="1400" dirty="0"/>
              <a:t>Inner switches switch on character </a:t>
            </a:r>
          </a:p>
          <a:p>
            <a:r>
              <a:rPr lang="en-US" sz="1800" dirty="0"/>
              <a:t>If the next character is part of the next token, </a:t>
            </a:r>
          </a:p>
          <a:p>
            <a:pPr lvl="1"/>
            <a:r>
              <a:rPr lang="en-US" sz="1800" dirty="0"/>
              <a:t>Return current token if using iterative mode</a:t>
            </a:r>
          </a:p>
          <a:p>
            <a:pPr lvl="1"/>
            <a:r>
              <a:rPr lang="en-US" sz="1800" dirty="0"/>
              <a:t>Save current token and reset state if using complete pass mode</a:t>
            </a:r>
          </a:p>
          <a:p>
            <a:r>
              <a:rPr lang="en-US" sz="1800" dirty="0"/>
              <a:t>Keep doing this as long you have input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39920" y="1825624"/>
            <a:ext cx="4075430" cy="46158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state = NEW_TOKEN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while input available: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c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next_char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switch(state):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case NEW_TOKEN: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switch(c):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case [ \n\t\r]: # white space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break   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case [0-9]: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state = NUMBER 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token.add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(c)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break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case [a-z]: 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state = WORD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token.add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(c)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break</a:t>
            </a:r>
          </a:p>
          <a:p>
            <a:pPr marL="0" indent="0">
              <a:buNone/>
            </a:pP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5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Table-based Scanners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3836847"/>
              </p:ext>
            </p:extLst>
          </p:nvPr>
        </p:nvGraphicFramePr>
        <p:xfrm>
          <a:off x="628650" y="1825625"/>
          <a:ext cx="4143809" cy="270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6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0695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3790" y="1825625"/>
            <a:ext cx="4220210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next_token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state = 0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(token)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while input available: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c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next_char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ns = Tab[state][c]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if ns == X: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undo(c)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break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state = ns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token.add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 c )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Table[state][TYP]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return (token,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typ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0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based (auto generated)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8330" y="1825625"/>
            <a:ext cx="38862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%{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#include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string.h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y.tab.h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%}</a:t>
            </a:r>
          </a:p>
          <a:p>
            <a:pPr marL="0" indent="0">
              <a:buNone/>
            </a:pP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D       [0-9]</a:t>
            </a:r>
          </a:p>
          <a:p>
            <a:pPr marL="0" indent="0">
              <a:buNone/>
            </a:pP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NUM     {D}+</a:t>
            </a:r>
          </a:p>
          <a:p>
            <a:pPr marL="0" indent="0">
              <a:buNone/>
            </a:pP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INT     "-"?{NUM}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      [A-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Za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-z_][A-Za-z0-9_]*</a:t>
            </a:r>
          </a:p>
          <a:p>
            <a:pPr marL="0" indent="0">
              <a:buNone/>
            </a:pP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WS      [\t\ \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%%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&lt;&lt;EOF&gt;&gt; { return(END_OF_FILE);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while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	{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(KW_WHILE);}</a:t>
            </a:r>
          </a:p>
          <a:p>
            <a:pPr marL="0" indent="0">
              <a:buNone/>
            </a:pP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  {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(KW_IF);}</a:t>
            </a:r>
          </a:p>
          <a:p>
            <a:pPr marL="0" indent="0">
              <a:buNone/>
            </a:pP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script such as the one on the left is fed into a scanner generator</a:t>
            </a:r>
          </a:p>
          <a:p>
            <a:pPr marL="457200" lvl="1" indent="0">
              <a:buNone/>
            </a:pPr>
            <a:r>
              <a:rPr lang="en-US" dirty="0"/>
              <a:t>E.g., flex, </a:t>
            </a:r>
            <a:r>
              <a:rPr lang="en-US" dirty="0" err="1"/>
              <a:t>lex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The script contains regular expressions and actions.</a:t>
            </a:r>
          </a:p>
          <a:p>
            <a:r>
              <a:rPr lang="en-US" sz="2400" dirty="0"/>
              <a:t>The generator generates code that performs the specific actions when the corresponding token is encountered.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160" y="5966459"/>
            <a:ext cx="151384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foo.l</a:t>
            </a:r>
            <a:r>
              <a:rPr lang="en-US" dirty="0"/>
              <a:t>  script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56254" y="5941059"/>
            <a:ext cx="1619250" cy="74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Courier" charset="0"/>
                <a:ea typeface="Courier" charset="0"/>
                <a:cs typeface="Courier" charset="0"/>
              </a:rPr>
              <a:t>flex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5760" y="5966459"/>
            <a:ext cx="1513840" cy="690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foo.c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398077" y="6108541"/>
            <a:ext cx="546100" cy="406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787581" y="6108541"/>
            <a:ext cx="546100" cy="406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Scanner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771062"/>
              </p:ext>
            </p:extLst>
          </p:nvPr>
        </p:nvGraphicFramePr>
        <p:xfrm>
          <a:off x="628649" y="1825625"/>
          <a:ext cx="817668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2335" y="2032000"/>
            <a:ext cx="2593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Scanner generation </a:t>
            </a:r>
            <a:r>
              <a:rPr lang="en-US"/>
              <a:t>can be completely </a:t>
            </a:r>
            <a:r>
              <a:rPr lang="en-US" dirty="0"/>
              <a:t>automated except for the first step. </a:t>
            </a:r>
          </a:p>
        </p:txBody>
      </p:sp>
    </p:spTree>
    <p:extLst>
      <p:ext uri="{BB962C8B-B14F-4D97-AF65-F5344CB8AC3E}">
        <p14:creationId xmlns:p14="http://schemas.microsoft.com/office/powerpoint/2010/main" val="50580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These are extended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Token type, value and location are returned, not (accept/reject) </a:t>
            </a:r>
          </a:p>
          <a:p>
            <a:r>
              <a:rPr lang="en-US" dirty="0"/>
              <a:t>A different accepting state is used for each token type </a:t>
            </a:r>
          </a:p>
          <a:p>
            <a:r>
              <a:rPr lang="en-US" dirty="0"/>
              <a:t>Keyword and identifiers are treated separately (both look the same) </a:t>
            </a:r>
          </a:p>
          <a:p>
            <a:pPr lvl="1"/>
            <a:r>
              <a:rPr lang="en-US" dirty="0"/>
              <a:t>Keywords are encoded in REs or stored in a hash-table. </a:t>
            </a:r>
          </a:p>
          <a:p>
            <a:r>
              <a:rPr lang="en-US" dirty="0"/>
              <a:t>Backtracking to last accepted state is done to find longest token </a:t>
            </a:r>
          </a:p>
          <a:p>
            <a:r>
              <a:rPr lang="en-US" b="1" dirty="0"/>
              <a:t>Question: How do we ensure that our tokens are representable by REs?</a:t>
            </a:r>
          </a:p>
        </p:txBody>
      </p:sp>
    </p:spTree>
    <p:extLst>
      <p:ext uri="{BB962C8B-B14F-4D97-AF65-F5344CB8AC3E}">
        <p14:creationId xmlns:p14="http://schemas.microsoft.com/office/powerpoint/2010/main" val="149809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All Tokens Regular?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theory/scanners only work for regular languages</a:t>
            </a:r>
          </a:p>
          <a:p>
            <a:r>
              <a:rPr lang="en-US" dirty="0"/>
              <a:t>Tokens are typically regular (How do we know?)</a:t>
            </a:r>
          </a:p>
          <a:p>
            <a:r>
              <a:rPr lang="en-US" dirty="0"/>
              <a:t>What happens when we combine tokens? </a:t>
            </a:r>
          </a:p>
          <a:p>
            <a:r>
              <a:rPr lang="en-US" dirty="0"/>
              <a:t>Do the languages remain regular?</a:t>
            </a:r>
          </a:p>
          <a:p>
            <a:r>
              <a:rPr lang="en-US" dirty="0"/>
              <a:t>It depends...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R and S are regular languages then so are: </a:t>
                </a:r>
              </a:p>
              <a:p>
                <a:r>
                  <a:rPr lang="en-US" dirty="0"/>
                  <a:t>RS, R ∪ S, R∗ </a:t>
                </a:r>
              </a:p>
              <a:p>
                <a:pPr marL="457200" lvl="1" indent="0">
                  <a:buNone/>
                </a:pPr>
                <a:r>
                  <a:rPr lang="en-US" dirty="0"/>
                  <a:t>by definition, RLs are closed under concatenation, union, and Kleene-* 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s-I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Σ</a:t>
                </a:r>
                <a:r>
                  <a:rPr lang="en-US" baseline="30000" dirty="0"/>
                  <a:t>∗ </a:t>
                </a:r>
                <a:r>
                  <a:rPr lang="en-US" dirty="0"/>
                  <a:t>\ R   (complement of R)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Switch accepting and rejecting states of the DFA (or NFA). </a:t>
                </a:r>
              </a:p>
              <a:p>
                <a:r>
                  <a:rPr lang="en-US" dirty="0"/>
                  <a:t>R</a:t>
                </a:r>
                <a:r>
                  <a:rPr lang="en-US" baseline="30000" dirty="0"/>
                  <a:t>r</a:t>
                </a:r>
                <a:r>
                  <a:rPr lang="en-US" dirty="0"/>
                  <a:t> ={</a:t>
                </a:r>
                <a:r>
                  <a:rPr lang="en-US" dirty="0" err="1"/>
                  <a:t>σ</a:t>
                </a:r>
                <a:r>
                  <a:rPr lang="en-US" baseline="30000" dirty="0" err="1"/>
                  <a:t>r</a:t>
                </a:r>
                <a:r>
                  <a:rPr lang="en-US" dirty="0" err="1"/>
                  <a:t>|σ∈R</a:t>
                </a:r>
                <a:r>
                  <a:rPr lang="en-US" dirty="0"/>
                  <a:t>}  (reverse of R)</a:t>
                </a:r>
              </a:p>
              <a:p>
                <a:pPr marL="457200" lvl="1" indent="0">
                  <a:buNone/>
                </a:pPr>
                <a:r>
                  <a:rPr lang="en-US" dirty="0"/>
                  <a:t>RE for R written backwards or reverse transitions in DFA </a:t>
                </a:r>
                <a:r>
                  <a:rPr lang="is-IS" dirty="0"/>
                  <a:t>…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R∩S (intersection of R and S)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R ∩ S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</m:bar>
                        <m:r>
                          <a:rPr lang="is-IS" i="1" smtClean="0">
                            <a:latin typeface="Cambria Math" charset="0"/>
                          </a:rPr>
                          <m:t>∪</m:t>
                        </m:r>
                        <m:r>
                          <a:rPr lang="is-IS" i="1">
                            <a:latin typeface="Cambria Math" charset="0"/>
                          </a:rPr>
                          <m:t> </m:t>
                        </m:r>
                        <m:bar>
                          <m:barPr>
                            <m:pos m:val="top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</m:e>
                        </m:bar>
                      </m:e>
                    </m:bar>
                  </m:oMath>
                </a14:m>
                <a:endParaRPr lang="en-US" dirty="0"/>
              </a:p>
              <a:p>
                <a:r>
                  <a:rPr lang="en-US" dirty="0"/>
                  <a:t>R \ S : symmetric difference of R and S </a:t>
                </a:r>
              </a:p>
              <a:p>
                <a:pPr marL="457200" lvl="1" indent="0">
                  <a:buNone/>
                </a:pPr>
                <a:r>
                  <a:rPr lang="en-US" dirty="0"/>
                  <a:t>R \ S = R ∩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s-I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𝑆</m:t>
                        </m:r>
                      </m:e>
                    </m:ba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801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7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1C34-E833-894B-A873-21E8A7A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0B87-167E-B44C-8F8F-A56BCF36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L =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/>
              <a:t> | p is not prime} is not regular.</a:t>
            </a:r>
          </a:p>
          <a:p>
            <a:pPr lvl="1"/>
            <a:r>
              <a:rPr lang="en-US" dirty="0"/>
              <a:t>Recall that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baseline="30000" dirty="0"/>
              <a:t> </a:t>
            </a:r>
            <a:r>
              <a:rPr lang="en-US" dirty="0"/>
              <a:t>| p is prime} is not regular</a:t>
            </a:r>
          </a:p>
          <a:p>
            <a:r>
              <a:rPr lang="en-US" dirty="0"/>
              <a:t>Show that L =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 err="1"/>
              <a:t>b</a:t>
            </a:r>
            <a:r>
              <a:rPr lang="en-US" baseline="30000" dirty="0" err="1"/>
              <a:t>q</a:t>
            </a:r>
            <a:r>
              <a:rPr lang="en-US" dirty="0"/>
              <a:t> | p or q is prime} is not regular.</a:t>
            </a:r>
          </a:p>
          <a:p>
            <a:r>
              <a:rPr lang="en-US" dirty="0"/>
              <a:t>Show that L =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 err="1"/>
              <a:t>a</a:t>
            </a:r>
            <a:r>
              <a:rPr lang="en-US" dirty="0"/>
              <a:t>*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/>
              <a:t> | p is prime} is regular.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strike="sngStrike" dirty="0"/>
              <a:t>Assignment 1 is out and due May 24</a:t>
            </a:r>
          </a:p>
          <a:p>
            <a:pPr lvl="1"/>
            <a:r>
              <a:rPr lang="en-US"/>
              <a:t>Assignment 2 </a:t>
            </a:r>
            <a:r>
              <a:rPr lang="en-US" dirty="0"/>
              <a:t>is out and due May 31</a:t>
            </a:r>
          </a:p>
          <a:p>
            <a:pPr lvl="1"/>
            <a:r>
              <a:rPr lang="en-US" dirty="0"/>
              <a:t>Professor </a:t>
            </a:r>
            <a:r>
              <a:rPr lang="en-US" dirty="0" err="1"/>
              <a:t>Zeh</a:t>
            </a:r>
            <a:r>
              <a:rPr lang="en-US" dirty="0"/>
              <a:t> will give the May 30 lecture</a:t>
            </a:r>
          </a:p>
          <a:p>
            <a:r>
              <a:rPr lang="en-US" dirty="0"/>
              <a:t>Readings:</a:t>
            </a:r>
          </a:p>
          <a:p>
            <a:pPr lvl="1"/>
            <a:r>
              <a:rPr lang="en-US" dirty="0"/>
              <a:t>Today: 2.2.1</a:t>
            </a:r>
          </a:p>
          <a:p>
            <a:pPr lvl="1"/>
            <a:r>
              <a:rPr lang="en-US" dirty="0"/>
              <a:t>Next: 2.2.1</a:t>
            </a:r>
          </a:p>
          <a:p>
            <a:pPr lvl="1"/>
            <a:r>
              <a:rPr lang="en-US" dirty="0"/>
              <a:t>Note: I recommend using alternative texts for this part of the course:</a:t>
            </a:r>
          </a:p>
          <a:p>
            <a:pPr lvl="1"/>
            <a:r>
              <a:rPr lang="en-US" dirty="0" err="1"/>
              <a:t>E..g</a:t>
            </a:r>
            <a:r>
              <a:rPr lang="en-US" dirty="0"/>
              <a:t>, </a:t>
            </a:r>
            <a:r>
              <a:rPr lang="en-US" dirty="0" err="1"/>
              <a:t>Hopcorft</a:t>
            </a:r>
            <a:r>
              <a:rPr lang="en-US" dirty="0"/>
              <a:t> et al, “Introduction to Automata Theory”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Minimization</a:t>
            </a:r>
          </a:p>
          <a:p>
            <a:pPr lvl="1"/>
            <a:r>
              <a:rPr lang="en-US" dirty="0"/>
              <a:t>Scanner Implementations</a:t>
            </a:r>
          </a:p>
          <a:p>
            <a:pPr lvl="1"/>
            <a:r>
              <a:rPr lang="en-US" dirty="0"/>
              <a:t>Properties of 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Nonregular</a:t>
            </a:r>
            <a:r>
              <a:rPr lang="en-US" dirty="0"/>
              <a:t>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Not all languages are regular!</a:t>
            </a:r>
          </a:p>
          <a:p>
            <a:pPr marL="457200" lvl="1" indent="0">
              <a:buNone/>
            </a:pPr>
            <a:r>
              <a:rPr lang="en-US" dirty="0"/>
              <a:t>E.g. L =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|n &gt;= 0} is not regular.</a:t>
            </a:r>
          </a:p>
          <a:p>
            <a:r>
              <a:rPr lang="en-US" dirty="0"/>
              <a:t>Intuition: We need to keep track of how many 0’s we encounter.</a:t>
            </a:r>
          </a:p>
          <a:p>
            <a:r>
              <a:rPr lang="en-US" dirty="0"/>
              <a:t>A DFA has a finite number of states, so beyond that number we cannot keep track.</a:t>
            </a:r>
          </a:p>
          <a:p>
            <a:r>
              <a:rPr lang="en-US" dirty="0"/>
              <a:t>How do we prove this formally? </a:t>
            </a:r>
          </a:p>
          <a:p>
            <a:pPr marL="457200" lvl="1" indent="0">
              <a:buNone/>
            </a:pPr>
            <a:r>
              <a:rPr lang="en-US" dirty="0"/>
              <a:t>The Pumping Lemma!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91" y="4081722"/>
            <a:ext cx="2643372" cy="26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90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C5D1-EFEE-8543-B9AA-A5553B6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97747-FA15-F847-836A-1A70C9F484DA}"/>
              </a:ext>
            </a:extLst>
          </p:cNvPr>
          <p:cNvSpPr/>
          <p:nvPr/>
        </p:nvSpPr>
        <p:spPr>
          <a:xfrm>
            <a:off x="1765738" y="1953448"/>
            <a:ext cx="5339255" cy="362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DFA M</a:t>
            </a:r>
          </a:p>
          <a:p>
            <a:r>
              <a:rPr lang="en-US" dirty="0"/>
              <a:t>10 states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CFC006-19EE-5B4C-AF01-598D3EB01461}"/>
              </a:ext>
            </a:extLst>
          </p:cNvPr>
          <p:cNvSpPr/>
          <p:nvPr/>
        </p:nvSpPr>
        <p:spPr>
          <a:xfrm>
            <a:off x="1902373" y="3484179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</a:t>
            </a:r>
            <a:r>
              <a:rPr lang="en-US" sz="1400" baseline="-25000" dirty="0">
                <a:solidFill>
                  <a:schemeClr val="tx1"/>
                </a:solidFill>
              </a:rPr>
              <a:t>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3E7C56-2000-884C-A30D-5D06B47DEF26}"/>
              </a:ext>
            </a:extLst>
          </p:cNvPr>
          <p:cNvSpPr/>
          <p:nvPr/>
        </p:nvSpPr>
        <p:spPr>
          <a:xfrm>
            <a:off x="2848305" y="2921875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BEBA77-6656-1746-AF9C-F969DBD45DEB}"/>
              </a:ext>
            </a:extLst>
          </p:cNvPr>
          <p:cNvSpPr/>
          <p:nvPr/>
        </p:nvSpPr>
        <p:spPr>
          <a:xfrm>
            <a:off x="4976649" y="4432573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0928CA-B507-9045-A651-5296146ED457}"/>
              </a:ext>
            </a:extLst>
          </p:cNvPr>
          <p:cNvSpPr/>
          <p:nvPr/>
        </p:nvSpPr>
        <p:spPr>
          <a:xfrm>
            <a:off x="5402316" y="3737741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2D7B6C-1969-2D48-B432-B69862A2ED2F}"/>
              </a:ext>
            </a:extLst>
          </p:cNvPr>
          <p:cNvSpPr/>
          <p:nvPr/>
        </p:nvSpPr>
        <p:spPr>
          <a:xfrm>
            <a:off x="5008180" y="3046853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21590F-C002-3B40-B57F-B861BCCA1D31}"/>
              </a:ext>
            </a:extLst>
          </p:cNvPr>
          <p:cNvSpPr/>
          <p:nvPr/>
        </p:nvSpPr>
        <p:spPr>
          <a:xfrm>
            <a:off x="4593021" y="2272860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C85C81-DA49-DF43-A143-2C37F97302C4}"/>
              </a:ext>
            </a:extLst>
          </p:cNvPr>
          <p:cNvSpPr/>
          <p:nvPr/>
        </p:nvSpPr>
        <p:spPr>
          <a:xfrm>
            <a:off x="3589282" y="2251840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A978A6-DAD2-D74F-AC56-F2845F98BA55}"/>
              </a:ext>
            </a:extLst>
          </p:cNvPr>
          <p:cNvSpPr/>
          <p:nvPr/>
        </p:nvSpPr>
        <p:spPr>
          <a:xfrm>
            <a:off x="6332485" y="3025667"/>
            <a:ext cx="483476" cy="50712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q</a:t>
            </a:r>
            <a:r>
              <a:rPr lang="en-US" sz="1400" baseline="-25000" dirty="0">
                <a:solidFill>
                  <a:schemeClr val="bg1"/>
                </a:solidFill>
              </a:rPr>
              <a:t>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B845B1-575C-234A-A867-5C8C7636E764}"/>
              </a:ext>
            </a:extLst>
          </p:cNvPr>
          <p:cNvSpPr/>
          <p:nvPr/>
        </p:nvSpPr>
        <p:spPr>
          <a:xfrm>
            <a:off x="3725919" y="4459342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17C4C2-D983-7A4D-89FE-541FEDEA266F}"/>
              </a:ext>
            </a:extLst>
          </p:cNvPr>
          <p:cNvSpPr/>
          <p:nvPr/>
        </p:nvSpPr>
        <p:spPr>
          <a:xfrm>
            <a:off x="3090043" y="3952218"/>
            <a:ext cx="483476" cy="5071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C6D677-4F1A-2F4E-873B-E4D7742AE92A}"/>
              </a:ext>
            </a:extLst>
          </p:cNvPr>
          <p:cNvSpPr/>
          <p:nvPr/>
        </p:nvSpPr>
        <p:spPr>
          <a:xfrm>
            <a:off x="6400802" y="3104495"/>
            <a:ext cx="365760" cy="3759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1D76FB9B-AF8E-4F44-98C2-CCADCC166C71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 flipV="1">
            <a:off x="2341837" y="2977711"/>
            <a:ext cx="308742" cy="70419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080473F-2122-E646-8FF2-46704F66F22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093782" y="2505403"/>
            <a:ext cx="499239" cy="2101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BC3CA8D-FADF-FC4A-99E6-69952D93D74E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5400000" flipH="1" flipV="1">
            <a:off x="3131426" y="2464020"/>
            <a:ext cx="416473" cy="4992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81FFCC2B-0AA4-D04D-B6D2-8A5931D39BB4}"/>
              </a:ext>
            </a:extLst>
          </p:cNvPr>
          <p:cNvCxnSpPr>
            <a:cxnSpLocks/>
            <a:stCxn id="9" idx="4"/>
            <a:endCxn id="8" idx="1"/>
          </p:cNvCxnSpPr>
          <p:nvPr/>
        </p:nvCxnSpPr>
        <p:spPr>
          <a:xfrm rot="16200000" flipH="1">
            <a:off x="5232503" y="3571391"/>
            <a:ext cx="258031" cy="2232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55E8A20-FDF8-5D43-BA7A-80769E3CC202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5491656" y="3279229"/>
            <a:ext cx="840829" cy="2118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D49A8B3-8687-3A46-9ABA-9CA7F16501BD}"/>
              </a:ext>
            </a:extLst>
          </p:cNvPr>
          <p:cNvCxnSpPr>
            <a:cxnSpLocks/>
            <a:stCxn id="10" idx="6"/>
            <a:endCxn id="9" idx="7"/>
          </p:cNvCxnSpPr>
          <p:nvPr/>
        </p:nvCxnSpPr>
        <p:spPr>
          <a:xfrm>
            <a:off x="5076497" y="2526422"/>
            <a:ext cx="344356" cy="59469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642A2957-6B2B-F94C-8356-59BF414CE494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V="1">
            <a:off x="4215749" y="4686135"/>
            <a:ext cx="760901" cy="635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45D05972-404E-924B-99A3-517699D5D2E2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rot="10800000">
            <a:off x="3331781" y="4459342"/>
            <a:ext cx="394138" cy="25356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E67E93EF-5B0B-A241-A6F4-38C9390018CB}"/>
              </a:ext>
            </a:extLst>
          </p:cNvPr>
          <p:cNvCxnSpPr>
            <a:cxnSpLocks/>
            <a:stCxn id="14" idx="0"/>
            <a:endCxn id="6" idx="4"/>
          </p:cNvCxnSpPr>
          <p:nvPr/>
        </p:nvCxnSpPr>
        <p:spPr>
          <a:xfrm rot="16200000" flipV="1">
            <a:off x="2949303" y="3569740"/>
            <a:ext cx="523219" cy="24173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4DD7455-79D9-844F-AF82-B8EC19D2B204}"/>
              </a:ext>
            </a:extLst>
          </p:cNvPr>
          <p:cNvCxnSpPr>
            <a:cxnSpLocks/>
            <a:stCxn id="8" idx="6"/>
            <a:endCxn id="7" idx="6"/>
          </p:cNvCxnSpPr>
          <p:nvPr/>
        </p:nvCxnSpPr>
        <p:spPr>
          <a:xfrm flipH="1">
            <a:off x="5460125" y="3991303"/>
            <a:ext cx="425667" cy="694832"/>
          </a:xfrm>
          <a:prstGeom prst="curvedConnector3">
            <a:avLst>
              <a:gd name="adj1" fmla="val -5370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EC1CB4A8-EF1D-A94F-9229-DC6B2E152525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3573519" y="3300415"/>
            <a:ext cx="1434661" cy="9053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6BCDAD-E412-A548-AAA7-275170011F0A}"/>
              </a:ext>
            </a:extLst>
          </p:cNvPr>
          <p:cNvCxnSpPr>
            <a:cxnSpLocks/>
            <a:stCxn id="11" idx="4"/>
            <a:endCxn id="7" idx="1"/>
          </p:cNvCxnSpPr>
          <p:nvPr/>
        </p:nvCxnSpPr>
        <p:spPr>
          <a:xfrm rot="16200000" flipH="1">
            <a:off x="3565298" y="3024686"/>
            <a:ext cx="1747876" cy="121643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01F49B4C-230C-9A4C-B97B-480EABAC53C1}"/>
              </a:ext>
            </a:extLst>
          </p:cNvPr>
          <p:cNvCxnSpPr>
            <a:cxnSpLocks/>
            <a:stCxn id="14" idx="2"/>
            <a:endCxn id="5" idx="5"/>
          </p:cNvCxnSpPr>
          <p:nvPr/>
        </p:nvCxnSpPr>
        <p:spPr>
          <a:xfrm rot="10800000">
            <a:off x="2315047" y="3917036"/>
            <a:ext cx="774997" cy="28874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E1744C-AC87-204E-9AAF-52E9EBA1E1AB}"/>
              </a:ext>
            </a:extLst>
          </p:cNvPr>
          <p:cNvSpPr txBox="1"/>
          <p:nvPr/>
        </p:nvSpPr>
        <p:spPr>
          <a:xfrm>
            <a:off x="3042476" y="234787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8A6FCE-353E-C549-80F4-A35FEF143430}"/>
              </a:ext>
            </a:extLst>
          </p:cNvPr>
          <p:cNvSpPr txBox="1"/>
          <p:nvPr/>
        </p:nvSpPr>
        <p:spPr>
          <a:xfrm>
            <a:off x="4177588" y="221124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DF9F57-DB70-FE44-A9E2-27D1F78A9B4A}"/>
              </a:ext>
            </a:extLst>
          </p:cNvPr>
          <p:cNvSpPr txBox="1"/>
          <p:nvPr/>
        </p:nvSpPr>
        <p:spPr>
          <a:xfrm>
            <a:off x="5113005" y="26421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EB3CF8-D4AE-4843-B0C8-5F072D55F250}"/>
              </a:ext>
            </a:extLst>
          </p:cNvPr>
          <p:cNvSpPr txBox="1"/>
          <p:nvPr/>
        </p:nvSpPr>
        <p:spPr>
          <a:xfrm>
            <a:off x="5764647" y="29574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6B0F92-4746-6B48-A60D-16C9F25DBA5D}"/>
              </a:ext>
            </a:extLst>
          </p:cNvPr>
          <p:cNvSpPr txBox="1"/>
          <p:nvPr/>
        </p:nvSpPr>
        <p:spPr>
          <a:xfrm>
            <a:off x="3021454" y="35880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0965B0-1BEB-F441-B249-8A594866E279}"/>
              </a:ext>
            </a:extLst>
          </p:cNvPr>
          <p:cNvSpPr txBox="1"/>
          <p:nvPr/>
        </p:nvSpPr>
        <p:spPr>
          <a:xfrm>
            <a:off x="3294727" y="4544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0D55E8-7474-744E-A185-1A003AD8F8B9}"/>
              </a:ext>
            </a:extLst>
          </p:cNvPr>
          <p:cNvSpPr txBox="1"/>
          <p:nvPr/>
        </p:nvSpPr>
        <p:spPr>
          <a:xfrm>
            <a:off x="5102498" y="35460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5651AD-E65F-C348-8D57-8226FAAC220F}"/>
              </a:ext>
            </a:extLst>
          </p:cNvPr>
          <p:cNvSpPr txBox="1"/>
          <p:nvPr/>
        </p:nvSpPr>
        <p:spPr>
          <a:xfrm>
            <a:off x="4482386" y="45970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5FCFAD-4628-8345-9622-40C171CD09BA}"/>
              </a:ext>
            </a:extLst>
          </p:cNvPr>
          <p:cNvSpPr txBox="1"/>
          <p:nvPr/>
        </p:nvSpPr>
        <p:spPr>
          <a:xfrm>
            <a:off x="5953831" y="44289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502A3D-48A3-D94E-8E52-4F3C8E080B26}"/>
              </a:ext>
            </a:extLst>
          </p:cNvPr>
          <p:cNvSpPr txBox="1"/>
          <p:nvPr/>
        </p:nvSpPr>
        <p:spPr>
          <a:xfrm>
            <a:off x="2275221" y="29364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E1ADD0-490C-954D-9F63-3891247C578B}"/>
              </a:ext>
            </a:extLst>
          </p:cNvPr>
          <p:cNvSpPr txBox="1"/>
          <p:nvPr/>
        </p:nvSpPr>
        <p:spPr>
          <a:xfrm>
            <a:off x="1152054" y="2862595"/>
            <a:ext cx="6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dirty="0" err="1">
                <a:solidFill>
                  <a:srgbClr val="FF0000"/>
                </a:solidFill>
              </a:rPr>
              <a:t>yzyz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B3295F-A943-A14B-B3A6-224B2E92F52D}"/>
              </a:ext>
            </a:extLst>
          </p:cNvPr>
          <p:cNvSpPr txBox="1"/>
          <p:nvPr/>
        </p:nvSpPr>
        <p:spPr>
          <a:xfrm>
            <a:off x="746622" y="3455635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b="1" dirty="0" err="1"/>
              <a:t>yzyyxxzx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A0AE76-060E-D84F-A1F8-CE3449D93EB3}"/>
              </a:ext>
            </a:extLst>
          </p:cNvPr>
          <p:cNvSpPr txBox="1"/>
          <p:nvPr/>
        </p:nvSpPr>
        <p:spPr>
          <a:xfrm>
            <a:off x="10373710" y="6201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AF4EFE-ED1F-2E49-AC61-F9600C4DBCAC}"/>
              </a:ext>
            </a:extLst>
          </p:cNvPr>
          <p:cNvSpPr txBox="1"/>
          <p:nvPr/>
        </p:nvSpPr>
        <p:spPr>
          <a:xfrm>
            <a:off x="1668601" y="5696289"/>
            <a:ext cx="684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If a DFA with n states reads a string of length n or greater, one or more states will be visited multiple times (there will be a cycle).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923424-8AA7-A340-87DD-082EB5B0EA65}"/>
              </a:ext>
            </a:extLst>
          </p:cNvPr>
          <p:cNvSpPr txBox="1"/>
          <p:nvPr/>
        </p:nvSpPr>
        <p:spPr>
          <a:xfrm>
            <a:off x="361389" y="4048675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b="1" dirty="0" err="1"/>
              <a:t>yzyyxxzx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dirty="0" err="1">
                <a:solidFill>
                  <a:srgbClr val="FF0000"/>
                </a:solidFill>
              </a:rPr>
              <a:t>zyz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6BDE86-E166-EB4F-BB91-DCE4119F0315}"/>
              </a:ext>
            </a:extLst>
          </p:cNvPr>
          <p:cNvSpPr txBox="1"/>
          <p:nvPr/>
        </p:nvSpPr>
        <p:spPr>
          <a:xfrm>
            <a:off x="167426" y="4641716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x</a:t>
            </a:r>
            <a:r>
              <a:rPr lang="en-US" dirty="0"/>
              <a:t>(</a:t>
            </a:r>
            <a:r>
              <a:rPr lang="en-US" b="1" dirty="0" err="1"/>
              <a:t>yzyyxxzx</a:t>
            </a:r>
            <a:r>
              <a:rPr lang="en-US" dirty="0"/>
              <a:t>)</a:t>
            </a:r>
            <a:r>
              <a:rPr lang="en-US" baseline="30000" dirty="0" err="1"/>
              <a:t>i</a:t>
            </a:r>
            <a:r>
              <a:rPr lang="en-US" dirty="0" err="1">
                <a:solidFill>
                  <a:srgbClr val="FF0000"/>
                </a:solidFill>
              </a:rPr>
              <a:t>yzyz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Line Callout 1 79">
            <a:extLst>
              <a:ext uri="{FF2B5EF4-FFF2-40B4-BE49-F238E27FC236}">
                <a16:creationId xmlns:a16="http://schemas.microsoft.com/office/drawing/2014/main" id="{CF26C0B2-C977-394F-BC2F-DB724135371C}"/>
              </a:ext>
            </a:extLst>
          </p:cNvPr>
          <p:cNvSpPr/>
          <p:nvPr/>
        </p:nvSpPr>
        <p:spPr>
          <a:xfrm>
            <a:off x="409903" y="5358684"/>
            <a:ext cx="1125585" cy="1069112"/>
          </a:xfrm>
          <a:prstGeom prst="borderCallout1">
            <a:avLst>
              <a:gd name="adj1" fmla="val 18750"/>
              <a:gd name="adj2" fmla="val -8333"/>
              <a:gd name="adj3" fmla="val -38896"/>
              <a:gd name="adj4" fmla="val 2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string of this form is accepted!</a:t>
            </a:r>
          </a:p>
        </p:txBody>
      </p:sp>
    </p:spTree>
    <p:extLst>
      <p:ext uri="{BB962C8B-B14F-4D97-AF65-F5344CB8AC3E}">
        <p14:creationId xmlns:p14="http://schemas.microsoft.com/office/powerpoint/2010/main" val="428999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05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4" grpId="0"/>
      <p:bldP spid="75" grpId="0"/>
      <p:bldP spid="78" grpId="0"/>
      <p:bldP spid="79" grpId="0"/>
      <p:bldP spid="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every regular language L, there exists a constant n such that every </a:t>
            </a:r>
            <a:r>
              <a:rPr lang="en-US" dirty="0" err="1"/>
              <a:t>σ</a:t>
            </a:r>
            <a:r>
              <a:rPr lang="en-US" dirty="0"/>
              <a:t> ∈ L, where |</a:t>
            </a:r>
            <a:r>
              <a:rPr lang="en-US" dirty="0" err="1"/>
              <a:t>σ</a:t>
            </a:r>
            <a:r>
              <a:rPr lang="en-US" dirty="0"/>
              <a:t>| ≥ n, can be divided into three substrings </a:t>
            </a:r>
            <a:r>
              <a:rPr lang="en-US" dirty="0" err="1"/>
              <a:t>σ</a:t>
            </a:r>
            <a:r>
              <a:rPr lang="en-US" dirty="0"/>
              <a:t> = αβ</a:t>
            </a:r>
            <a:r>
              <a:rPr lang="en-US" dirty="0" err="1"/>
              <a:t>γ</a:t>
            </a:r>
            <a:r>
              <a:rPr lang="en-US" dirty="0"/>
              <a:t> with the following properties: </a:t>
            </a:r>
          </a:p>
          <a:p>
            <a:pPr lvl="1"/>
            <a:r>
              <a:rPr lang="en-US" dirty="0"/>
              <a:t>|αβ|≤n</a:t>
            </a:r>
          </a:p>
          <a:p>
            <a:pPr lvl="1"/>
            <a:r>
              <a:rPr lang="en-US" dirty="0"/>
              <a:t>|β| &gt; 0,and</a:t>
            </a:r>
          </a:p>
          <a:p>
            <a:pPr lvl="1"/>
            <a:r>
              <a:rPr lang="en-US" dirty="0"/>
              <a:t>αβ</a:t>
            </a:r>
            <a:r>
              <a:rPr lang="en-US" baseline="30000" dirty="0"/>
              <a:t>k</a:t>
            </a:r>
            <a:r>
              <a:rPr lang="en-US" dirty="0"/>
              <a:t>γ∈L,∀k≥0 </a:t>
            </a:r>
          </a:p>
          <a:p>
            <a:endParaRPr lang="en-US" dirty="0"/>
          </a:p>
          <a:p>
            <a:r>
              <a:rPr lang="en-US" dirty="0"/>
              <a:t>We can use this Lemma to show that a given language is </a:t>
            </a:r>
            <a:r>
              <a:rPr lang="en-US" b="1" dirty="0"/>
              <a:t>non-regular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579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99" y="2668770"/>
            <a:ext cx="2066851" cy="2066851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3301409" y="6048364"/>
            <a:ext cx="2541182" cy="501795"/>
          </a:xfrm>
          <a:prstGeom prst="wedgeRectCallout">
            <a:avLst>
              <a:gd name="adj1" fmla="val 87117"/>
              <a:gd name="adj2" fmla="val -39942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Hence, L is not regular!</a:t>
            </a:r>
          </a:p>
          <a:p>
            <a:pPr algn="ctr"/>
            <a:r>
              <a:rPr lang="en-US" b="1" dirty="0"/>
              <a:t>I win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301409" y="5321804"/>
            <a:ext cx="2541182" cy="501795"/>
          </a:xfrm>
          <a:prstGeom prst="wedgeRectCallout">
            <a:avLst>
              <a:gd name="adj1" fmla="val 79168"/>
              <a:gd name="adj2" fmla="val -32102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choose j such that </a:t>
            </a:r>
          </a:p>
          <a:p>
            <a:pPr algn="ctr"/>
            <a:r>
              <a:rPr lang="en-US" dirty="0"/>
              <a:t> </a:t>
            </a:r>
            <a:r>
              <a:rPr lang="el-GR" dirty="0" err="1"/>
              <a:t>αβ</a:t>
            </a:r>
            <a:r>
              <a:rPr lang="en-US" baseline="30000" dirty="0"/>
              <a:t>j</a:t>
            </a:r>
            <a:r>
              <a:rPr lang="el-GR" dirty="0"/>
              <a:t>γ</a:t>
            </a:r>
            <a:r>
              <a:rPr lang="en-US" dirty="0"/>
              <a:t> ∉ 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Pumping Lemma is like an Argument with the Devil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68769"/>
            <a:ext cx="2066851" cy="206685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301409" y="1690689"/>
            <a:ext cx="2541182" cy="501795"/>
          </a:xfrm>
          <a:prstGeom prst="wedgeRectCallout">
            <a:avLst>
              <a:gd name="adj1" fmla="val -82758"/>
              <a:gd name="adj2" fmla="val 2659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think L is regular.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301409" y="2417871"/>
            <a:ext cx="2541182" cy="501795"/>
          </a:xfrm>
          <a:prstGeom prst="wedgeRectCallout">
            <a:avLst>
              <a:gd name="adj1" fmla="val 77912"/>
              <a:gd name="adj2" fmla="val 11759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don’t.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301409" y="3145053"/>
            <a:ext cx="2541182" cy="501795"/>
          </a:xfrm>
          <a:prstGeom prst="wedgeRectCallout">
            <a:avLst>
              <a:gd name="adj1" fmla="val -80248"/>
              <a:gd name="adj2" fmla="val -530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choose n.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3301409" y="4599417"/>
            <a:ext cx="2541182" cy="501795"/>
          </a:xfrm>
          <a:prstGeom prst="wedgeRectCallout">
            <a:avLst>
              <a:gd name="adj1" fmla="val -79411"/>
              <a:gd name="adj2" fmla="val -2744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get to divide </a:t>
            </a:r>
            <a:r>
              <a:rPr lang="el-GR" dirty="0"/>
              <a:t>σ </a:t>
            </a:r>
            <a:r>
              <a:rPr lang="en-US" dirty="0"/>
              <a:t>into</a:t>
            </a:r>
            <a:r>
              <a:rPr lang="el-GR" dirty="0"/>
              <a:t> </a:t>
            </a:r>
            <a:r>
              <a:rPr lang="el-GR" dirty="0" err="1"/>
              <a:t>αβγ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301409" y="3872235"/>
            <a:ext cx="2541182" cy="501795"/>
          </a:xfrm>
          <a:prstGeom prst="wedgeRectCallout">
            <a:avLst>
              <a:gd name="adj1" fmla="val 77494"/>
              <a:gd name="adj2" fmla="val -10065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</a:t>
            </a:r>
            <a:r>
              <a:rPr lang="en-US"/>
              <a:t>choose 𝞼∈L</a:t>
            </a:r>
            <a:endParaRPr lang="en-US" dirty="0"/>
          </a:p>
        </p:txBody>
      </p:sp>
      <p:sp>
        <p:nvSpPr>
          <p:cNvPr id="2" name="Cloud Callout 1"/>
          <p:cNvSpPr/>
          <p:nvPr/>
        </p:nvSpPr>
        <p:spPr>
          <a:xfrm>
            <a:off x="1020726" y="2192484"/>
            <a:ext cx="510361" cy="593246"/>
          </a:xfrm>
          <a:prstGeom prst="cloudCallout">
            <a:avLst>
              <a:gd name="adj1" fmla="val 60327"/>
              <a:gd name="adj2" fmla="val 5824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1858113" y="1895861"/>
            <a:ext cx="1065840" cy="593246"/>
          </a:xfrm>
          <a:prstGeom prst="cloudCallout">
            <a:avLst>
              <a:gd name="adj1" fmla="val -48007"/>
              <a:gd name="adj2" fmla="val 1120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l-GR" sz="2000" dirty="0" err="1"/>
              <a:t>αβγ</a:t>
            </a:r>
            <a:r>
              <a:rPr lang="en-US" sz="2000" dirty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958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7" grpId="0" animBg="1"/>
      <p:bldP spid="8" grpId="0" animBg="1"/>
      <p:bldP spid="9" grpId="0" animBg="1"/>
      <p:bldP spid="11" grpId="0" animBg="1"/>
      <p:bldP spid="10" grpId="0" animBg="1"/>
      <p:bldP spid="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the Pumping 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Procedure: To show that L is not regular </a:t>
            </a:r>
          </a:p>
          <a:p>
            <a:r>
              <a:rPr lang="en-US" dirty="0"/>
              <a:t>Convince yourself L is not regular (intuition)</a:t>
            </a:r>
          </a:p>
          <a:p>
            <a:r>
              <a:rPr lang="en-US" dirty="0"/>
              <a:t>Assume that L is regular and that there is a constant n as stated by the Pumping Lemma</a:t>
            </a:r>
          </a:p>
          <a:p>
            <a:r>
              <a:rPr lang="en-US" dirty="0">
                <a:solidFill>
                  <a:srgbClr val="C00000"/>
                </a:solidFill>
              </a:rPr>
              <a:t>Select </a:t>
            </a:r>
            <a:r>
              <a:rPr lang="en-US" dirty="0" err="1">
                <a:solidFill>
                  <a:srgbClr val="C00000"/>
                </a:solidFill>
              </a:rPr>
              <a:t>σ</a:t>
            </a:r>
            <a:r>
              <a:rPr lang="en-US" dirty="0">
                <a:solidFill>
                  <a:srgbClr val="C00000"/>
                </a:solidFill>
              </a:rPr>
              <a:t> ∈ L such that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 err="1">
                <a:solidFill>
                  <a:srgbClr val="C00000"/>
                </a:solidFill>
              </a:rPr>
              <a:t>σ</a:t>
            </a:r>
            <a:r>
              <a:rPr lang="en-US" dirty="0">
                <a:solidFill>
                  <a:srgbClr val="C00000"/>
                </a:solidFill>
              </a:rPr>
              <a:t>| &gt; n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σ</a:t>
            </a:r>
            <a:r>
              <a:rPr lang="en-US" dirty="0">
                <a:solidFill>
                  <a:srgbClr val="C00000"/>
                </a:solidFill>
              </a:rPr>
              <a:t> = αβ</a:t>
            </a:r>
            <a:r>
              <a:rPr lang="en-US" dirty="0" err="1">
                <a:solidFill>
                  <a:srgbClr val="C00000"/>
                </a:solidFill>
              </a:rPr>
              <a:t>γ</a:t>
            </a:r>
            <a:r>
              <a:rPr lang="en-US" dirty="0">
                <a:solidFill>
                  <a:srgbClr val="C00000"/>
                </a:solidFill>
              </a:rPr>
              <a:t> such that </a:t>
            </a:r>
            <a:r>
              <a:rPr lang="en-US" b="1" dirty="0">
                <a:solidFill>
                  <a:srgbClr val="C00000"/>
                </a:solidFill>
              </a:rPr>
              <a:t>for all α and β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|αβ| ≤ n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|β| &gt; 0 </a:t>
            </a:r>
          </a:p>
          <a:p>
            <a:r>
              <a:rPr lang="en-US" dirty="0">
                <a:solidFill>
                  <a:srgbClr val="C00000"/>
                </a:solidFill>
              </a:rPr>
              <a:t>Show that there </a:t>
            </a:r>
            <a:r>
              <a:rPr lang="en-US" b="1" dirty="0">
                <a:solidFill>
                  <a:srgbClr val="C00000"/>
                </a:solidFill>
              </a:rPr>
              <a:t>exists a j ≥ 0</a:t>
            </a:r>
            <a:r>
              <a:rPr lang="en-US" dirty="0">
                <a:solidFill>
                  <a:srgbClr val="C00000"/>
                </a:solidFill>
              </a:rPr>
              <a:t> such that αβ</a:t>
            </a:r>
            <a:r>
              <a:rPr lang="en-US" baseline="30000" dirty="0" err="1">
                <a:solidFill>
                  <a:srgbClr val="C00000"/>
                </a:solidFill>
              </a:rPr>
              <a:t>j</a:t>
            </a:r>
            <a:r>
              <a:rPr lang="en-US" dirty="0" err="1">
                <a:solidFill>
                  <a:srgbClr val="C00000"/>
                </a:solidFill>
              </a:rPr>
              <a:t>γ</a:t>
            </a:r>
            <a:r>
              <a:rPr lang="en-US" dirty="0">
                <a:solidFill>
                  <a:srgbClr val="C00000"/>
                </a:solidFill>
              </a:rPr>
              <a:t> ∉ L </a:t>
            </a:r>
          </a:p>
          <a:p>
            <a:r>
              <a:rPr lang="en-US" dirty="0"/>
              <a:t>But according to Pumping Lemma, </a:t>
            </a:r>
            <a:r>
              <a:rPr lang="en-US" dirty="0" err="1"/>
              <a:t>σ</a:t>
            </a:r>
            <a:r>
              <a:rPr lang="en-US" dirty="0"/>
              <a:t> ∈ L.</a:t>
            </a:r>
          </a:p>
          <a:p>
            <a:r>
              <a:rPr lang="en-US" dirty="0"/>
              <a:t>Contradiction! </a:t>
            </a:r>
          </a:p>
          <a:p>
            <a:r>
              <a:rPr lang="en-US" dirty="0"/>
              <a:t>Therefore L is not regular.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448579">
            <a:off x="6762474" y="3124131"/>
            <a:ext cx="186781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HARD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1C17096F-309F-754C-9449-BD6AFA561BC7}"/>
              </a:ext>
            </a:extLst>
          </p:cNvPr>
          <p:cNvSpPr/>
          <p:nvPr/>
        </p:nvSpPr>
        <p:spPr>
          <a:xfrm>
            <a:off x="3942080" y="3230880"/>
            <a:ext cx="1889760" cy="548640"/>
          </a:xfrm>
          <a:prstGeom prst="borderCallout1">
            <a:avLst>
              <a:gd name="adj1" fmla="val 72454"/>
              <a:gd name="adj2" fmla="val -5107"/>
              <a:gd name="adj3" fmla="val 49537"/>
              <a:gd name="adj4" fmla="val -106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</a:t>
            </a:r>
            <a:r>
              <a:rPr lang="en-US" dirty="0"/>
              <a:t> will (typically) be a function of n</a:t>
            </a:r>
          </a:p>
        </p:txBody>
      </p:sp>
    </p:spTree>
    <p:extLst>
      <p:ext uri="{BB962C8B-B14F-4D97-AF65-F5344CB8AC3E}">
        <p14:creationId xmlns:p14="http://schemas.microsoft.com/office/powerpoint/2010/main" val="96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90048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/>
              <a:t>Use the Pumping </a:t>
            </a:r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74054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Show that L = {0</a:t>
            </a:r>
            <a:r>
              <a:rPr lang="en-US" baseline="30000" dirty="0"/>
              <a:t>m</a:t>
            </a:r>
            <a:r>
              <a:rPr lang="en-US" dirty="0"/>
              <a:t>10</a:t>
            </a:r>
            <a:r>
              <a:rPr lang="en-US" baseline="30000" dirty="0"/>
              <a:t>m</a:t>
            </a:r>
            <a:r>
              <a:rPr lang="en-US" dirty="0"/>
              <a:t>|m ≥ 0} is not regular. </a:t>
            </a:r>
          </a:p>
          <a:p>
            <a:r>
              <a:rPr lang="en-US" dirty="0"/>
              <a:t>Proof by contradiction: Assume L is regular.</a:t>
            </a:r>
          </a:p>
          <a:p>
            <a:r>
              <a:rPr lang="en-US" dirty="0"/>
              <a:t>If L is regular, then there exists an n, by the PL</a:t>
            </a:r>
          </a:p>
          <a:p>
            <a:r>
              <a:rPr lang="en-US" dirty="0"/>
              <a:t>Select </a:t>
            </a:r>
            <a:r>
              <a:rPr lang="en-US" dirty="0" err="1"/>
              <a:t>σ</a:t>
            </a:r>
            <a:r>
              <a:rPr lang="en-US" dirty="0"/>
              <a:t> = 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Therefore, </a:t>
            </a:r>
            <a:r>
              <a:rPr lang="en-US" b="1" dirty="0"/>
              <a:t>for all α and β </a:t>
            </a:r>
          </a:p>
          <a:p>
            <a:pPr lvl="1"/>
            <a:r>
              <a:rPr lang="en-US" dirty="0"/>
              <a:t>αβ = 0</a:t>
            </a:r>
            <a:r>
              <a:rPr lang="en-US" baseline="30000" dirty="0"/>
              <a:t>p</a:t>
            </a:r>
            <a:r>
              <a:rPr lang="en-US" dirty="0"/>
              <a:t>, because p ≤ n </a:t>
            </a:r>
          </a:p>
          <a:p>
            <a:pPr lvl="1"/>
            <a:r>
              <a:rPr lang="en-US" dirty="0"/>
              <a:t> β = 0</a:t>
            </a:r>
            <a:r>
              <a:rPr lang="en-US" baseline="30000" dirty="0"/>
              <a:t>j</a:t>
            </a:r>
            <a:r>
              <a:rPr lang="en-US" dirty="0"/>
              <a:t>, 0 &lt; j ≤ p </a:t>
            </a:r>
          </a:p>
          <a:p>
            <a:r>
              <a:rPr lang="en-US" dirty="0"/>
              <a:t>By the PL, αβ</a:t>
            </a:r>
            <a:r>
              <a:rPr lang="en-US" baseline="30000" dirty="0"/>
              <a:t>2</a:t>
            </a:r>
            <a:r>
              <a:rPr lang="en-US" dirty="0"/>
              <a:t>γ∈L</a:t>
            </a:r>
          </a:p>
          <a:p>
            <a:r>
              <a:rPr lang="en-US" dirty="0"/>
              <a:t>But αβ</a:t>
            </a:r>
            <a:r>
              <a:rPr lang="en-US" baseline="30000" dirty="0"/>
              <a:t>2</a:t>
            </a:r>
            <a:r>
              <a:rPr lang="en-US" dirty="0"/>
              <a:t>γ = 0</a:t>
            </a:r>
            <a:r>
              <a:rPr lang="en-US" baseline="30000" dirty="0"/>
              <a:t>n+j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 ∉ L </a:t>
            </a:r>
          </a:p>
          <a:p>
            <a:r>
              <a:rPr lang="en-US" b="1" dirty="0"/>
              <a:t>Contradiction!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374887" y="2849518"/>
            <a:ext cx="1134829" cy="1577009"/>
            <a:chOff x="6374887" y="2849518"/>
            <a:chExt cx="1134829" cy="1577009"/>
          </a:xfrm>
        </p:grpSpPr>
        <p:sp>
          <p:nvSpPr>
            <p:cNvPr id="8" name="TextBox 7"/>
            <p:cNvSpPr txBox="1"/>
            <p:nvPr/>
          </p:nvSpPr>
          <p:spPr>
            <a:xfrm>
              <a:off x="6374887" y="3699110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78358" y="4057195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αβ</a:t>
              </a:r>
            </a:p>
          </p:txBody>
        </p:sp>
        <p:sp>
          <p:nvSpPr>
            <p:cNvPr id="17" name="Left Brace 16"/>
            <p:cNvSpPr/>
            <p:nvPr/>
          </p:nvSpPr>
          <p:spPr>
            <a:xfrm rot="5400000">
              <a:off x="6584873" y="3176545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84079" y="30676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080935" y="2849518"/>
              <a:ext cx="428781" cy="82308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393717" y="2849518"/>
              <a:ext cx="474918" cy="849592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109613" y="4057195"/>
            <a:ext cx="1971322" cy="1497847"/>
            <a:chOff x="5109613" y="4057195"/>
            <a:chExt cx="1971322" cy="1497847"/>
          </a:xfrm>
        </p:grpSpPr>
        <p:sp>
          <p:nvSpPr>
            <p:cNvPr id="9" name="TextBox 8"/>
            <p:cNvSpPr txBox="1"/>
            <p:nvPr/>
          </p:nvSpPr>
          <p:spPr>
            <a:xfrm>
              <a:off x="5109613" y="4842855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32625" y="4842855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01006" y="517864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α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8398" y="51857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β</a:t>
              </a:r>
            </a:p>
          </p:txBody>
        </p:sp>
        <p:sp>
          <p:nvSpPr>
            <p:cNvPr id="24" name="Left Brace 23"/>
            <p:cNvSpPr/>
            <p:nvPr/>
          </p:nvSpPr>
          <p:spPr>
            <a:xfrm rot="5400000">
              <a:off x="6046154" y="4328407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45360" y="4219485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109613" y="4057195"/>
              <a:ext cx="1284103" cy="78566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540943" y="4080075"/>
              <a:ext cx="539992" cy="744394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868636" y="1798796"/>
            <a:ext cx="1743737" cy="1337430"/>
            <a:chOff x="6868636" y="1798796"/>
            <a:chExt cx="1743737" cy="1337430"/>
          </a:xfrm>
        </p:grpSpPr>
        <p:sp>
          <p:nvSpPr>
            <p:cNvPr id="5" name="TextBox 4"/>
            <p:cNvSpPr txBox="1"/>
            <p:nvPr/>
          </p:nvSpPr>
          <p:spPr>
            <a:xfrm>
              <a:off x="6868636" y="2477380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99992" y="2477379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01395" y="2477379"/>
              <a:ext cx="278219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7059790" y="1907718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58996" y="17987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33557" y="276689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σ</a:t>
              </a:r>
              <a:r>
                <a:rPr lang="en-US" dirty="0"/>
                <a:t> </a:t>
              </a:r>
            </a:p>
          </p:txBody>
        </p:sp>
        <p:sp>
          <p:nvSpPr>
            <p:cNvPr id="43" name="Left Brace 42"/>
            <p:cNvSpPr/>
            <p:nvPr/>
          </p:nvSpPr>
          <p:spPr>
            <a:xfrm rot="5400000">
              <a:off x="8074802" y="1919453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74008" y="18105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23403" y="5201364"/>
            <a:ext cx="3181563" cy="1325221"/>
            <a:chOff x="1723403" y="5201364"/>
            <a:chExt cx="3181563" cy="1325221"/>
          </a:xfrm>
        </p:grpSpPr>
        <p:sp>
          <p:nvSpPr>
            <p:cNvPr id="33" name="TextBox 32"/>
            <p:cNvSpPr txBox="1"/>
            <p:nvPr/>
          </p:nvSpPr>
          <p:spPr>
            <a:xfrm>
              <a:off x="1723403" y="5814398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46190" y="5814398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14796" y="6150184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α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2188" y="61572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β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168977" y="5814398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80390" y="5814398"/>
              <a:ext cx="712381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00</a:t>
              </a:r>
              <a:r>
                <a:rPr lang="is-IS" dirty="0"/>
                <a:t>…0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1764" y="5814398"/>
              <a:ext cx="278219" cy="3721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71118" y="61572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β</a:t>
              </a:r>
            </a:p>
          </p:txBody>
        </p:sp>
        <p:sp>
          <p:nvSpPr>
            <p:cNvPr id="41" name="Left Brace 40"/>
            <p:cNvSpPr/>
            <p:nvPr/>
          </p:nvSpPr>
          <p:spPr>
            <a:xfrm rot="5400000">
              <a:off x="2664326" y="4589320"/>
              <a:ext cx="300331" cy="213373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31934" y="523371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n+j</a:t>
              </a:r>
              <a:endParaRPr lang="en-US" dirty="0"/>
            </a:p>
          </p:txBody>
        </p:sp>
        <p:sp>
          <p:nvSpPr>
            <p:cNvPr id="45" name="Left Brace 44"/>
            <p:cNvSpPr/>
            <p:nvPr/>
          </p:nvSpPr>
          <p:spPr>
            <a:xfrm rot="5400000">
              <a:off x="4408904" y="5310286"/>
              <a:ext cx="304907" cy="68721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08110" y="52013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|i</a:t>
            </a:r>
            <a:r>
              <a:rPr lang="en-US" dirty="0"/>
              <a:t> &lt; j}</a:t>
            </a:r>
          </a:p>
          <a:p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p</a:t>
            </a:r>
            <a:r>
              <a:rPr lang="en-US" dirty="0" err="1"/>
              <a:t>|p</a:t>
            </a:r>
            <a:r>
              <a:rPr lang="en-US" dirty="0"/>
              <a:t> is prime}</a:t>
            </a:r>
          </a:p>
          <a:p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baseline="30000" dirty="0"/>
              <a:t> </a:t>
            </a:r>
            <a:r>
              <a:rPr lang="en-US" dirty="0"/>
              <a:t>| </a:t>
            </a:r>
            <a:r>
              <a:rPr lang="en-US" dirty="0" err="1"/>
              <a:t>i</a:t>
            </a:r>
            <a:r>
              <a:rPr lang="en-US" dirty="0"/>
              <a:t> = j mod 3}</a:t>
            </a:r>
          </a:p>
          <a:p>
            <a:pPr marL="457200" lvl="1" indent="0">
              <a:buNone/>
            </a:pPr>
            <a:r>
              <a:rPr lang="en-US" dirty="0"/>
              <a:t>This one is actually regular</a:t>
            </a:r>
          </a:p>
          <a:p>
            <a:r>
              <a:rPr lang="en-US" dirty="0"/>
              <a:t>Note: We cannot use the Pumping Lemma to prove a language is regular.</a:t>
            </a:r>
          </a:p>
          <a:p>
            <a:r>
              <a:rPr lang="en-US" dirty="0"/>
              <a:t>Question: How do you show a language is regular?</a:t>
            </a:r>
          </a:p>
          <a:p>
            <a:pPr lvl="1"/>
            <a:r>
              <a:rPr lang="en-US" dirty="0"/>
              <a:t>Construct a regular expression for the language</a:t>
            </a:r>
          </a:p>
          <a:p>
            <a:pPr lvl="1"/>
            <a:r>
              <a:rPr lang="en-US" dirty="0"/>
              <a:t>Construct an NFA that recognizes the language</a:t>
            </a:r>
          </a:p>
          <a:p>
            <a:pPr lvl="1"/>
            <a:r>
              <a:rPr lang="en-US" dirty="0"/>
              <a:t>Construct the language from known Regular Languages using closure properties of regular languages.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8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1BD6-9429-E546-8900-9CC6EF7E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Centre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C938-2791-4E4E-A33E-9255B4CB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Lauchlan</a:t>
            </a:r>
            <a:r>
              <a:rPr lang="en-US" dirty="0"/>
              <a:t> and </a:t>
            </a:r>
            <a:r>
              <a:rPr lang="en-US" dirty="0" err="1"/>
              <a:t>Kaari</a:t>
            </a:r>
            <a:r>
              <a:rPr lang="en-US" dirty="0"/>
              <a:t> are the TAs for CSCI 3136</a:t>
            </a:r>
          </a:p>
          <a:p>
            <a:r>
              <a:rPr lang="en-US" dirty="0"/>
              <a:t>Holds office hours in the Learning Centre on</a:t>
            </a:r>
          </a:p>
          <a:p>
            <a:pPr lvl="1"/>
            <a:r>
              <a:rPr lang="en-US" dirty="0" err="1"/>
              <a:t>Kaari</a:t>
            </a:r>
            <a:r>
              <a:rPr lang="en-US" dirty="0"/>
              <a:t>: Thursday 1 – 3pm</a:t>
            </a:r>
          </a:p>
          <a:p>
            <a:pPr lvl="1"/>
            <a:r>
              <a:rPr lang="en-US" dirty="0" err="1"/>
              <a:t>Lauchlan</a:t>
            </a:r>
            <a:r>
              <a:rPr lang="en-US" dirty="0"/>
              <a:t>: Monday 12 – 2pm</a:t>
            </a:r>
          </a:p>
          <a:p>
            <a:pPr lvl="1"/>
            <a:r>
              <a:rPr lang="en-US" dirty="0" err="1"/>
              <a:t>Lauchlan</a:t>
            </a:r>
            <a:r>
              <a:rPr lang="en-US" dirty="0"/>
              <a:t>: Friday 11 - 12</a:t>
            </a:r>
          </a:p>
          <a:p>
            <a:r>
              <a:rPr lang="en-US" dirty="0"/>
              <a:t>Email </a:t>
            </a:r>
            <a:r>
              <a:rPr lang="en-US" dirty="0" err="1"/>
              <a:t>Lauchlan</a:t>
            </a:r>
            <a:r>
              <a:rPr lang="en-US" dirty="0"/>
              <a:t> to meet outside of above hours: </a:t>
            </a:r>
            <a:r>
              <a:rPr lang="en-US" dirty="0">
                <a:hlinkClick r:id="rId2"/>
              </a:rPr>
              <a:t>lauchlan@dal.ca</a:t>
            </a:r>
            <a:endParaRPr lang="en-US" dirty="0"/>
          </a:p>
          <a:p>
            <a:r>
              <a:rPr lang="en-US" dirty="0"/>
              <a:t>The Learning Center is in the Goldberg CS Building (CS 233)</a:t>
            </a:r>
          </a:p>
        </p:txBody>
      </p:sp>
    </p:spTree>
    <p:extLst>
      <p:ext uri="{BB962C8B-B14F-4D97-AF65-F5344CB8AC3E}">
        <p14:creationId xmlns:p14="http://schemas.microsoft.com/office/powerpoint/2010/main" val="216909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of Automata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Motivation</a:t>
            </a:r>
            <a:r>
              <a:rPr lang="en-US" dirty="0"/>
              <a:t>: To build a scanner, we need to build a DFA</a:t>
            </a:r>
          </a:p>
          <a:p>
            <a:r>
              <a:rPr lang="en-US" dirty="0"/>
              <a:t>The simpler a DFA is, the more efficient it is.</a:t>
            </a:r>
          </a:p>
          <a:p>
            <a:r>
              <a:rPr lang="en-US" dirty="0"/>
              <a:t>So, we want to build the smallest DFA possible</a:t>
            </a:r>
          </a:p>
          <a:p>
            <a:r>
              <a:rPr lang="en-US" b="1" dirty="0"/>
              <a:t>Process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 a DFA to recognize L ✅</a:t>
            </a:r>
          </a:p>
          <a:p>
            <a:pPr lvl="2"/>
            <a:r>
              <a:rPr lang="en-US" dirty="0"/>
              <a:t>Specify L with a regular expression </a:t>
            </a:r>
          </a:p>
          <a:p>
            <a:pPr lvl="2"/>
            <a:r>
              <a:rPr lang="en-US" dirty="0"/>
              <a:t>Create an NFA that recognizes L </a:t>
            </a:r>
          </a:p>
          <a:p>
            <a:pPr lvl="2"/>
            <a:r>
              <a:rPr lang="en-US" dirty="0"/>
              <a:t>Convert NFA to DFA </a:t>
            </a:r>
          </a:p>
          <a:p>
            <a:pPr lvl="1"/>
            <a:r>
              <a:rPr lang="en-US" dirty="0"/>
              <a:t>Minimize it.</a:t>
            </a:r>
          </a:p>
          <a:p>
            <a:r>
              <a:rPr lang="en-US" dirty="0"/>
              <a:t>A DFA is </a:t>
            </a:r>
            <a:r>
              <a:rPr lang="en-US" i="1" dirty="0"/>
              <a:t>minimal </a:t>
            </a:r>
            <a:r>
              <a:rPr lang="en-US" dirty="0"/>
              <a:t>if it has the minimum number of states necessary to recognize L </a:t>
            </a:r>
          </a:p>
        </p:txBody>
      </p:sp>
    </p:spTree>
    <p:extLst>
      <p:ext uri="{BB962C8B-B14F-4D97-AF65-F5344CB8AC3E}">
        <p14:creationId xmlns:p14="http://schemas.microsoft.com/office/powerpoint/2010/main" val="84094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655790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Start with a DFA M = (Q,,Σ,δ,q</a:t>
                </a:r>
                <a:r>
                  <a:rPr lang="en-US" baseline="-25000" dirty="0"/>
                  <a:t>0</a:t>
                </a:r>
                <a:r>
                  <a:rPr lang="en-US" dirty="0"/>
                  <a:t>,F)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Divide Q into equivalence classes</a:t>
                </a:r>
              </a:p>
              <a:p>
                <a:r>
                  <a:rPr lang="en-US" dirty="0"/>
                  <a:t>The classes represent the states of the minimal DFA</a:t>
                </a:r>
              </a:p>
              <a:p>
                <a:r>
                  <a:rPr lang="en-US" b="1" dirty="0"/>
                  <a:t>Definition</a:t>
                </a:r>
                <a:r>
                  <a:rPr lang="en-US" dirty="0"/>
                  <a:t>: q</a:t>
                </a:r>
                <a:r>
                  <a:rPr lang="en-US" baseline="-25000" dirty="0"/>
                  <a:t>1</a:t>
                </a:r>
                <a:r>
                  <a:rPr lang="en-US" dirty="0"/>
                  <a:t> and q</a:t>
                </a:r>
                <a:r>
                  <a:rPr lang="en-US" baseline="-25000" dirty="0"/>
                  <a:t>2</a:t>
                </a:r>
                <a:r>
                  <a:rPr lang="en-US" dirty="0"/>
                  <a:t> are </a:t>
                </a:r>
                <a:r>
                  <a:rPr lang="en-US" i="1" dirty="0"/>
                  <a:t>equivalent</a:t>
                </a:r>
                <a:r>
                  <a:rPr lang="en-US" dirty="0"/>
                  <a:t> (in the same class) means for all </a:t>
                </a:r>
                <a:r>
                  <a:rPr lang="en-US" dirty="0" err="1"/>
                  <a:t>σ</a:t>
                </a:r>
                <a:r>
                  <a:rPr lang="en-US" dirty="0"/>
                  <a:t> ∈ </a:t>
                </a:r>
                <a:r>
                  <a:rPr lang="en-US" dirty="0" err="1"/>
                  <a:t>Σ</a:t>
                </a:r>
                <a:r>
                  <a:rPr lang="en-US" dirty="0"/>
                  <a:t>∗, </a:t>
                </a:r>
                <a:r>
                  <a:rPr lang="en-US" dirty="0" err="1"/>
                  <a:t>δ</a:t>
                </a:r>
                <a:r>
                  <a:rPr lang="en-US" dirty="0"/>
                  <a:t>(q</a:t>
                </a:r>
                <a:r>
                  <a:rPr lang="en-US" baseline="-25000" dirty="0"/>
                  <a:t>1</a:t>
                </a:r>
                <a:r>
                  <a:rPr lang="en-US" dirty="0"/>
                  <a:t>,σ) ∈ F if and only if </a:t>
                </a:r>
                <a:r>
                  <a:rPr lang="en-US" dirty="0" err="1"/>
                  <a:t>δ</a:t>
                </a:r>
                <a:r>
                  <a:rPr lang="en-US" dirty="0"/>
                  <a:t>(q</a:t>
                </a:r>
                <a:r>
                  <a:rPr lang="en-US" baseline="-25000" dirty="0"/>
                  <a:t>2</a:t>
                </a:r>
                <a:r>
                  <a:rPr lang="en-US" dirty="0"/>
                  <a:t>,σ) ∈ F </a:t>
                </a:r>
              </a:p>
              <a:p>
                <a:r>
                  <a:rPr lang="en-US" dirty="0"/>
                  <a:t> I.e., If there exists a string </a:t>
                </a:r>
                <a:r>
                  <a:rPr lang="en-US" dirty="0" err="1"/>
                  <a:t>σ</a:t>
                </a:r>
                <a:r>
                  <a:rPr lang="en-US" dirty="0"/>
                  <a:t> such that </a:t>
                </a:r>
              </a:p>
              <a:p>
                <a:pPr lvl="1"/>
                <a:r>
                  <a:rPr lang="en-US" dirty="0" err="1"/>
                  <a:t>δ</a:t>
                </a:r>
                <a:r>
                  <a:rPr lang="en-US" dirty="0"/>
                  <a:t>(q</a:t>
                </a:r>
                <a:r>
                  <a:rPr lang="en-US" baseline="-25000" dirty="0"/>
                  <a:t>1</a:t>
                </a:r>
                <a:r>
                  <a:rPr lang="en-US" dirty="0"/>
                  <a:t>,σ) ∈ F</a:t>
                </a:r>
              </a:p>
              <a:p>
                <a:pPr lvl="1"/>
                <a:r>
                  <a:rPr lang="en-US" dirty="0" err="1"/>
                  <a:t>δ</a:t>
                </a:r>
                <a:r>
                  <a:rPr lang="en-US" dirty="0"/>
                  <a:t>(q</a:t>
                </a:r>
                <a:r>
                  <a:rPr lang="en-US" baseline="-25000" dirty="0"/>
                  <a:t>2</a:t>
                </a:r>
                <a:r>
                  <a:rPr lang="en-US" dirty="0"/>
                  <a:t>,σ)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en-US" dirty="0"/>
                  <a:t> F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then the two states are not in the same class.</a:t>
                </a:r>
              </a:p>
              <a:p>
                <a:r>
                  <a:rPr lang="en-US" dirty="0"/>
                  <a:t>Example: q</a:t>
                </a:r>
                <a:r>
                  <a:rPr lang="en-US" baseline="-25000" dirty="0"/>
                  <a:t>0</a:t>
                </a:r>
                <a:r>
                  <a:rPr lang="en-US" dirty="0"/>
                  <a:t> and q</a:t>
                </a:r>
                <a:r>
                  <a:rPr lang="en-US" baseline="-25000" dirty="0"/>
                  <a:t>1</a:t>
                </a:r>
                <a:r>
                  <a:rPr lang="en-US" dirty="0"/>
                  <a:t> are in different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655790"/>
              </a:xfrm>
              <a:blipFill>
                <a:blip r:embed="rId2"/>
                <a:stretch>
                  <a:fillRect l="-1286" t="-3819" r="-1929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4"/>
          <p:cNvSpPr/>
          <p:nvPr/>
        </p:nvSpPr>
        <p:spPr>
          <a:xfrm>
            <a:off x="5431536" y="502920"/>
            <a:ext cx="3383280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0" y="8432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6570" y="123003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7353" y="148085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79966" y="91721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359122" y="711200"/>
            <a:ext cx="152400" cy="12395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</p:cNvCxnSpPr>
          <p:nvPr/>
        </p:nvCxnSpPr>
        <p:spPr>
          <a:xfrm>
            <a:off x="7123176" y="591799"/>
            <a:ext cx="556790" cy="1233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4359475" y="545684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586340" y="546441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74467" y="5780846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H="1">
            <a:off x="4683475" y="5780846"/>
            <a:ext cx="12700" cy="458206"/>
          </a:xfrm>
          <a:prstGeom prst="curvedConnector3">
            <a:avLst>
              <a:gd name="adj1" fmla="val 37628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6220" y="64165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16965" y="538073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22" name="Curved Connector 21"/>
          <p:cNvCxnSpPr>
            <a:stCxn id="17" idx="6"/>
          </p:cNvCxnSpPr>
          <p:nvPr/>
        </p:nvCxnSpPr>
        <p:spPr>
          <a:xfrm>
            <a:off x="5007475" y="5780846"/>
            <a:ext cx="578865" cy="756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7083241" y="549964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9085" y="63183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26" name="Curved Connector 25"/>
          <p:cNvCxnSpPr>
            <a:stCxn id="16" idx="6"/>
            <a:endCxn id="23" idx="2"/>
          </p:cNvCxnSpPr>
          <p:nvPr/>
        </p:nvCxnSpPr>
        <p:spPr>
          <a:xfrm>
            <a:off x="6234340" y="5788412"/>
            <a:ext cx="848901" cy="3522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7"/>
            <a:endCxn id="23" idx="5"/>
          </p:cNvCxnSpPr>
          <p:nvPr/>
        </p:nvCxnSpPr>
        <p:spPr>
          <a:xfrm rot="16200000" flipH="1">
            <a:off x="7407241" y="5823640"/>
            <a:ext cx="458206" cy="12700"/>
          </a:xfrm>
          <a:prstGeom prst="curvedConnector5">
            <a:avLst>
              <a:gd name="adj1" fmla="val -49890"/>
              <a:gd name="adj2" fmla="val 6155142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36310" y="558079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0,1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489205" y="54468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188929" y="5630922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Curved Connector 38"/>
          <p:cNvCxnSpPr>
            <a:stCxn id="16" idx="4"/>
          </p:cNvCxnSpPr>
          <p:nvPr/>
        </p:nvCxnSpPr>
        <p:spPr>
          <a:xfrm rot="5400000" flipH="1">
            <a:off x="5389889" y="5591962"/>
            <a:ext cx="49489" cy="991412"/>
          </a:xfrm>
          <a:prstGeom prst="curvedConnector4">
            <a:avLst>
              <a:gd name="adj1" fmla="val -461921"/>
              <a:gd name="adj2" fmla="val 6634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states are either accepting or not </a:t>
            </a:r>
          </a:p>
          <a:p>
            <a:r>
              <a:rPr lang="en-US" b="1" dirty="0"/>
              <a:t>If</a:t>
            </a:r>
            <a:r>
              <a:rPr lang="en-US" dirty="0"/>
              <a:t> there is a class C and character a ∈ </a:t>
            </a:r>
            <a:r>
              <a:rPr lang="en-US" dirty="0" err="1"/>
              <a:t>Σ</a:t>
            </a:r>
            <a:r>
              <a:rPr lang="en-US" dirty="0"/>
              <a:t> such that</a:t>
            </a:r>
          </a:p>
          <a:p>
            <a:pPr marL="457200" lvl="1" indent="0">
              <a:buNone/>
            </a:pPr>
            <a:r>
              <a:rPr lang="en-US" dirty="0"/>
              <a:t>{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</a:t>
            </a:r>
            <a:r>
              <a:rPr lang="en-US" baseline="-25000" dirty="0" err="1"/>
              <a:t>i</a:t>
            </a:r>
            <a:r>
              <a:rPr lang="en-US" dirty="0" err="1"/>
              <a:t>,a</a:t>
            </a:r>
            <a:r>
              <a:rPr lang="en-US" dirty="0"/>
              <a:t>)|q</a:t>
            </a:r>
            <a:r>
              <a:rPr lang="en-US" baseline="-25000" dirty="0"/>
              <a:t>i</a:t>
            </a:r>
            <a:r>
              <a:rPr lang="en-US" dirty="0"/>
              <a:t> ∈ C} are in k &gt; 1 equivalence classes</a:t>
            </a:r>
          </a:p>
          <a:p>
            <a:pPr lvl="1"/>
            <a:r>
              <a:rPr lang="en-US" dirty="0"/>
              <a:t>If there exists q, r ∈ C where q’ = 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q,a</a:t>
            </a:r>
            <a:r>
              <a:rPr lang="en-US" dirty="0"/>
              <a:t>) and r’ = </a:t>
            </a:r>
            <a:r>
              <a:rPr lang="en-US" dirty="0" err="1"/>
              <a:t>δ</a:t>
            </a:r>
            <a:r>
              <a:rPr lang="en-US" dirty="0"/>
              <a:t>(</a:t>
            </a:r>
            <a:r>
              <a:rPr lang="en-US" dirty="0" err="1"/>
              <a:t>r,a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Such that q’ and r’ are not in the same equivalence class </a:t>
            </a:r>
          </a:p>
          <a:p>
            <a:pPr marL="0" indent="0">
              <a:buNone/>
            </a:pPr>
            <a:r>
              <a:rPr lang="en-US" b="1" dirty="0"/>
              <a:t>   Then</a:t>
            </a:r>
            <a:r>
              <a:rPr lang="en-US" dirty="0"/>
              <a:t> Split C into k classes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such that </a:t>
            </a:r>
          </a:p>
          <a:p>
            <a:pPr marL="457200" lvl="1" indent="0">
              <a:buNone/>
            </a:pPr>
            <a:r>
              <a:rPr lang="en-US" dirty="0" err="1"/>
              <a:t>δ</a:t>
            </a:r>
            <a:r>
              <a:rPr lang="en-US" dirty="0"/>
              <a:t>(q</a:t>
            </a:r>
            <a:r>
              <a:rPr lang="en-US" baseline="-25000" dirty="0"/>
              <a:t>i</a:t>
            </a:r>
            <a:r>
              <a:rPr lang="en-US" dirty="0"/>
              <a:t>, a), where q</a:t>
            </a:r>
            <a:r>
              <a:rPr lang="en-US" baseline="-25000" dirty="0"/>
              <a:t>i</a:t>
            </a:r>
            <a:r>
              <a:rPr lang="en-US" dirty="0"/>
              <a:t> ∈ </a:t>
            </a:r>
            <a:r>
              <a:rPr lang="en-US" dirty="0" err="1"/>
              <a:t>C</a:t>
            </a:r>
            <a:r>
              <a:rPr lang="en-US" baseline="-25000" dirty="0" err="1"/>
              <a:t>k</a:t>
            </a:r>
            <a:r>
              <a:rPr lang="en-US" dirty="0"/>
              <a:t>, are in the same equivalence class. </a:t>
            </a:r>
          </a:p>
          <a:p>
            <a:r>
              <a:rPr lang="en-US" dirty="0"/>
              <a:t>Repeat until no more splits are needed. </a:t>
            </a:r>
          </a:p>
          <a:p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32BA5C7-1B97-6F40-AF3A-7E74653F136B}"/>
              </a:ext>
            </a:extLst>
          </p:cNvPr>
          <p:cNvSpPr/>
          <p:nvPr/>
        </p:nvSpPr>
        <p:spPr>
          <a:xfrm>
            <a:off x="5760720" y="5190534"/>
            <a:ext cx="3383280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50A3F-DAF6-034F-BBFB-74B8E420D0B9}"/>
              </a:ext>
            </a:extLst>
          </p:cNvPr>
          <p:cNvSpPr txBox="1"/>
          <p:nvPr/>
        </p:nvSpPr>
        <p:spPr>
          <a:xfrm>
            <a:off x="6171886" y="58041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A7D7B-0109-8744-9C5B-501ABEA9556D}"/>
              </a:ext>
            </a:extLst>
          </p:cNvPr>
          <p:cNvSpPr txBox="1"/>
          <p:nvPr/>
        </p:nvSpPr>
        <p:spPr>
          <a:xfrm>
            <a:off x="8035754" y="591764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09184-48DA-9848-95D3-C6080F16DE55}"/>
              </a:ext>
            </a:extLst>
          </p:cNvPr>
          <p:cNvSpPr txBox="1"/>
          <p:nvPr/>
        </p:nvSpPr>
        <p:spPr>
          <a:xfrm>
            <a:off x="7246537" y="616847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F058E-CE89-4644-B7F4-90D56382FF91}"/>
              </a:ext>
            </a:extLst>
          </p:cNvPr>
          <p:cNvSpPr txBox="1"/>
          <p:nvPr/>
        </p:nvSpPr>
        <p:spPr>
          <a:xfrm>
            <a:off x="8009150" y="52790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AEC49A-D687-7C4B-A7DD-BCEF1AA3645C}"/>
              </a:ext>
            </a:extLst>
          </p:cNvPr>
          <p:cNvCxnSpPr/>
          <p:nvPr/>
        </p:nvCxnSpPr>
        <p:spPr>
          <a:xfrm flipH="1">
            <a:off x="6688306" y="5398814"/>
            <a:ext cx="152400" cy="12395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5F0328-08D7-1C44-BD88-BAA5DE0716B2}"/>
              </a:ext>
            </a:extLst>
          </p:cNvPr>
          <p:cNvCxnSpPr>
            <a:stCxn id="5" idx="3"/>
          </p:cNvCxnSpPr>
          <p:nvPr/>
        </p:nvCxnSpPr>
        <p:spPr>
          <a:xfrm>
            <a:off x="7452360" y="5279413"/>
            <a:ext cx="556790" cy="12338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0B81F60-8580-AA40-9E30-7FA2E53E7D9D}"/>
              </a:ext>
            </a:extLst>
          </p:cNvPr>
          <p:cNvCxnSpPr>
            <a:stCxn id="9" idx="1"/>
            <a:endCxn id="6" idx="2"/>
          </p:cNvCxnSpPr>
          <p:nvPr/>
        </p:nvCxnSpPr>
        <p:spPr>
          <a:xfrm rot="10800000" flipV="1">
            <a:off x="6364408" y="5463676"/>
            <a:ext cx="1644743" cy="709779"/>
          </a:xfrm>
          <a:prstGeom prst="curvedConnector4">
            <a:avLst>
              <a:gd name="adj1" fmla="val 44147"/>
              <a:gd name="adj2" fmla="val 132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5ADE3D9-84D9-E74C-8E5F-06F7CFCC6420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rot="10800000" flipV="1">
            <a:off x="6556928" y="5463676"/>
            <a:ext cx="1452222" cy="525113"/>
          </a:xfrm>
          <a:prstGeom prst="curvedConnector3">
            <a:avLst>
              <a:gd name="adj1" fmla="val 68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140A96C-769D-C74B-9A6E-A46A44756F9D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7631580" y="6102314"/>
            <a:ext cx="404175" cy="2508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933448-4B43-7D4A-B919-1D033F2366DF}"/>
              </a:ext>
            </a:extLst>
          </p:cNvPr>
          <p:cNvSpPr txBox="1"/>
          <p:nvPr/>
        </p:nvSpPr>
        <p:spPr>
          <a:xfrm>
            <a:off x="7098900" y="526261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8EDB93-A034-6C43-B0F1-3B011BEC06D9}"/>
              </a:ext>
            </a:extLst>
          </p:cNvPr>
          <p:cNvSpPr txBox="1"/>
          <p:nvPr/>
        </p:nvSpPr>
        <p:spPr>
          <a:xfrm>
            <a:off x="7829367" y="602461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9974B7-89FE-2344-8D90-E85B6251F711}"/>
              </a:ext>
            </a:extLst>
          </p:cNvPr>
          <p:cNvCxnSpPr>
            <a:cxnSpLocks/>
          </p:cNvCxnSpPr>
          <p:nvPr/>
        </p:nvCxnSpPr>
        <p:spPr>
          <a:xfrm flipV="1">
            <a:off x="7713958" y="5736820"/>
            <a:ext cx="1333806" cy="10725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860115" y="285588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086980" y="286345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5107" y="3179886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9" idx="1"/>
            <a:endCxn id="5" idx="0"/>
          </p:cNvCxnSpPr>
          <p:nvPr/>
        </p:nvCxnSpPr>
        <p:spPr>
          <a:xfrm rot="16200000" flipH="1" flipV="1">
            <a:off x="3873663" y="2100873"/>
            <a:ext cx="299895" cy="1225261"/>
          </a:xfrm>
          <a:prstGeom prst="curvedConnector3">
            <a:avLst>
              <a:gd name="adj1" fmla="val -10787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0871" y="275072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7605" y="277977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10" name="Curved Connector 9"/>
          <p:cNvCxnSpPr/>
          <p:nvPr/>
        </p:nvCxnSpPr>
        <p:spPr>
          <a:xfrm>
            <a:off x="2508115" y="3179886"/>
            <a:ext cx="578865" cy="756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4482634" y="377822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0470" y="17919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13" name="Curved Connector 12"/>
          <p:cNvCxnSpPr>
            <a:stCxn id="5" idx="7"/>
            <a:endCxn id="19" idx="2"/>
          </p:cNvCxnSpPr>
          <p:nvPr/>
        </p:nvCxnSpPr>
        <p:spPr>
          <a:xfrm rot="5400000" flipH="1" flipV="1">
            <a:off x="4007869" y="2424875"/>
            <a:ext cx="165689" cy="90126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0"/>
            <a:endCxn id="19" idx="4"/>
          </p:cNvCxnSpPr>
          <p:nvPr/>
        </p:nvCxnSpPr>
        <p:spPr>
          <a:xfrm rot="5400000" flipH="1" flipV="1">
            <a:off x="4505207" y="3418088"/>
            <a:ext cx="661565" cy="5871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6355" y="21993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588322" y="3909507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19" idx="0"/>
            <a:endCxn id="4" idx="0"/>
          </p:cNvCxnSpPr>
          <p:nvPr/>
        </p:nvCxnSpPr>
        <p:spPr>
          <a:xfrm rot="16200000" flipH="1" flipV="1">
            <a:off x="3331117" y="1321658"/>
            <a:ext cx="387226" cy="2681229"/>
          </a:xfrm>
          <a:prstGeom prst="curvedConnector3">
            <a:avLst>
              <a:gd name="adj1" fmla="val -1561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541344" y="246866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202711" y="2986094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Curved Connector 23"/>
          <p:cNvCxnSpPr>
            <a:stCxn id="5" idx="5"/>
            <a:endCxn id="11" idx="2"/>
          </p:cNvCxnSpPr>
          <p:nvPr/>
        </p:nvCxnSpPr>
        <p:spPr>
          <a:xfrm rot="16200000" flipH="1">
            <a:off x="3718523" y="3338114"/>
            <a:ext cx="685670" cy="84255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7379" y="383964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8166" y="32789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42" name="Curved Connector 41"/>
          <p:cNvCxnSpPr>
            <a:stCxn id="11" idx="5"/>
            <a:endCxn id="11" idx="7"/>
          </p:cNvCxnSpPr>
          <p:nvPr/>
        </p:nvCxnSpPr>
        <p:spPr>
          <a:xfrm rot="5400000" flipH="1">
            <a:off x="4806634" y="4102225"/>
            <a:ext cx="458206" cy="12700"/>
          </a:xfrm>
          <a:prstGeom prst="curvedConnector5">
            <a:avLst>
              <a:gd name="adj1" fmla="val -49890"/>
              <a:gd name="adj2" fmla="val -3532780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16740" y="39674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49" name="Curved Connector 48"/>
          <p:cNvCxnSpPr>
            <a:stCxn id="4" idx="3"/>
            <a:endCxn id="4" idx="5"/>
          </p:cNvCxnSpPr>
          <p:nvPr/>
        </p:nvCxnSpPr>
        <p:spPr>
          <a:xfrm rot="16200000" flipH="1">
            <a:off x="2184115" y="3179886"/>
            <a:ext cx="12700" cy="458206"/>
          </a:xfrm>
          <a:prstGeom prst="curvedConnector3">
            <a:avLst>
              <a:gd name="adj1" fmla="val 25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12679" y="37253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5" name="Cloud 54"/>
          <p:cNvSpPr/>
          <p:nvPr/>
        </p:nvSpPr>
        <p:spPr>
          <a:xfrm>
            <a:off x="5596915" y="1494379"/>
            <a:ext cx="3383280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2841" y="1837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18481" y="22635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94205" y="21921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16327" y="191103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0" name="Straight Connector 59"/>
          <p:cNvCxnSpPr>
            <a:endCxn id="55" idx="1"/>
          </p:cNvCxnSpPr>
          <p:nvPr/>
        </p:nvCxnSpPr>
        <p:spPr>
          <a:xfrm>
            <a:off x="7155454" y="1552452"/>
            <a:ext cx="133101" cy="14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37906"/>
              </p:ext>
            </p:extLst>
          </p:nvPr>
        </p:nvGraphicFramePr>
        <p:xfrm>
          <a:off x="6335642" y="4426225"/>
          <a:ext cx="21819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6670272" y="159590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C</a:t>
            </a:r>
            <a:r>
              <a:rPr lang="en-US" sz="2400" b="1" u="sng" baseline="-25000">
                <a:solidFill>
                  <a:schemeClr val="bg1"/>
                </a:solidFill>
              </a:rPr>
              <a:t>0</a:t>
            </a:r>
            <a:endParaRPr lang="en-US" sz="2400" b="1" u="sng" baseline="-250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81051" y="1582232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C</a:t>
            </a:r>
            <a:r>
              <a:rPr lang="en-US" sz="2400" b="1" u="sng" baseline="-25000">
                <a:solidFill>
                  <a:schemeClr val="bg1"/>
                </a:solidFill>
              </a:rPr>
              <a:t>1</a:t>
            </a:r>
            <a:endParaRPr lang="en-US" sz="2400" b="1" u="sng" baseline="-250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727507" y="4315462"/>
            <a:ext cx="2844493" cy="1844412"/>
            <a:chOff x="1727507" y="4113441"/>
            <a:chExt cx="2844493" cy="1844412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012515" y="4688232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C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239380" y="4695798"/>
              <a:ext cx="648000" cy="6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C</a:t>
              </a:r>
              <a:r>
                <a:rPr lang="en-US" sz="2400" baseline="-25000" dirty="0">
                  <a:solidFill>
                    <a:sysClr val="windowText" lastClr="000000"/>
                  </a:solidFill>
                </a:rPr>
                <a:t>1</a:t>
              </a:r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1727507" y="5012232"/>
              <a:ext cx="2850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670005" y="4612122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cxnSp>
          <p:nvCxnSpPr>
            <p:cNvPr id="39" name="Curved Connector 38"/>
            <p:cNvCxnSpPr/>
            <p:nvPr/>
          </p:nvCxnSpPr>
          <p:spPr>
            <a:xfrm>
              <a:off x="2660515" y="5012232"/>
              <a:ext cx="578865" cy="7566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3355111" y="4818440"/>
              <a:ext cx="432000" cy="432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57490" y="481217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cxnSp>
          <p:nvCxnSpPr>
            <p:cNvPr id="45" name="Curved Connector 44"/>
            <p:cNvCxnSpPr>
              <a:stCxn id="37" idx="3"/>
              <a:endCxn id="37" idx="5"/>
            </p:cNvCxnSpPr>
            <p:nvPr/>
          </p:nvCxnSpPr>
          <p:spPr>
            <a:xfrm rot="16200000" flipH="1">
              <a:off x="2336515" y="5012232"/>
              <a:ext cx="12700" cy="458206"/>
            </a:xfrm>
            <a:prstGeom prst="curvedConnector3">
              <a:avLst>
                <a:gd name="adj1" fmla="val 254722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165079" y="555774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cxnSp>
          <p:nvCxnSpPr>
            <p:cNvPr id="47" name="Curved Connector 46"/>
            <p:cNvCxnSpPr>
              <a:stCxn id="36" idx="7"/>
              <a:endCxn id="36" idx="5"/>
            </p:cNvCxnSpPr>
            <p:nvPr/>
          </p:nvCxnSpPr>
          <p:spPr>
            <a:xfrm rot="16200000" flipH="1">
              <a:off x="3563380" y="5019798"/>
              <a:ext cx="458206" cy="12700"/>
            </a:xfrm>
            <a:prstGeom prst="curvedConnector5">
              <a:avLst>
                <a:gd name="adj1" fmla="val -49890"/>
                <a:gd name="adj2" fmla="val 6155142"/>
                <a:gd name="adj3" fmla="val 14989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786057" y="4113441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cxnSp>
          <p:nvCxnSpPr>
            <p:cNvPr id="51" name="Curved Connector 50"/>
            <p:cNvCxnSpPr>
              <a:stCxn id="36" idx="0"/>
              <a:endCxn id="35" idx="0"/>
            </p:cNvCxnSpPr>
            <p:nvPr/>
          </p:nvCxnSpPr>
          <p:spPr>
            <a:xfrm rot="16200000" flipV="1">
              <a:off x="2946165" y="4078582"/>
              <a:ext cx="7566" cy="1226865"/>
            </a:xfrm>
            <a:prstGeom prst="curvedConnector3">
              <a:avLst>
                <a:gd name="adj1" fmla="val 3121412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75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860115" y="2855886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086980" y="2863452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5107" y="3179886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19" idx="1"/>
            <a:endCxn id="5" idx="0"/>
          </p:cNvCxnSpPr>
          <p:nvPr/>
        </p:nvCxnSpPr>
        <p:spPr>
          <a:xfrm rot="16200000" flipH="1" flipV="1">
            <a:off x="3873663" y="2100873"/>
            <a:ext cx="299895" cy="1225261"/>
          </a:xfrm>
          <a:prstGeom prst="curvedConnector3">
            <a:avLst>
              <a:gd name="adj1" fmla="val -10787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41018" y="25861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7117" y="31252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10" name="Curved Connector 9"/>
          <p:cNvCxnSpPr/>
          <p:nvPr/>
        </p:nvCxnSpPr>
        <p:spPr>
          <a:xfrm>
            <a:off x="2508115" y="3179886"/>
            <a:ext cx="578865" cy="7566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4482634" y="3778225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3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8103" y="28285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13" name="Curved Connector 12"/>
          <p:cNvCxnSpPr>
            <a:stCxn id="5" idx="1"/>
            <a:endCxn id="4" idx="7"/>
          </p:cNvCxnSpPr>
          <p:nvPr/>
        </p:nvCxnSpPr>
        <p:spPr>
          <a:xfrm rot="16200000" flipV="1">
            <a:off x="2793765" y="2570236"/>
            <a:ext cx="7566" cy="768659"/>
          </a:xfrm>
          <a:prstGeom prst="curvedConnector3">
            <a:avLst>
              <a:gd name="adj1" fmla="val 437566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1" idx="0"/>
            <a:endCxn id="19" idx="4"/>
          </p:cNvCxnSpPr>
          <p:nvPr/>
        </p:nvCxnSpPr>
        <p:spPr>
          <a:xfrm rot="5400000" flipH="1" flipV="1">
            <a:off x="4505207" y="3418088"/>
            <a:ext cx="661565" cy="5871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6355" y="21993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4588322" y="3909507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urved Connector 17"/>
          <p:cNvCxnSpPr>
            <a:stCxn id="19" idx="3"/>
            <a:endCxn id="11" idx="1"/>
          </p:cNvCxnSpPr>
          <p:nvPr/>
        </p:nvCxnSpPr>
        <p:spPr>
          <a:xfrm rot="5400000">
            <a:off x="4181207" y="3418087"/>
            <a:ext cx="851359" cy="5871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541344" y="2468660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Curved Connector 23"/>
          <p:cNvCxnSpPr>
            <a:stCxn id="5" idx="5"/>
            <a:endCxn id="19" idx="2"/>
          </p:cNvCxnSpPr>
          <p:nvPr/>
        </p:nvCxnSpPr>
        <p:spPr>
          <a:xfrm rot="5400000" flipH="1" flipV="1">
            <a:off x="3778765" y="2653977"/>
            <a:ext cx="623895" cy="901261"/>
          </a:xfrm>
          <a:prstGeom prst="curvedConnector4">
            <a:avLst>
              <a:gd name="adj1" fmla="val -36641"/>
              <a:gd name="adj2" fmla="val 5526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58400" y="31739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63067" y="328956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42" name="Curved Connector 41"/>
          <p:cNvCxnSpPr>
            <a:stCxn id="11" idx="5"/>
            <a:endCxn id="11" idx="7"/>
          </p:cNvCxnSpPr>
          <p:nvPr/>
        </p:nvCxnSpPr>
        <p:spPr>
          <a:xfrm rot="5400000" flipH="1">
            <a:off x="4806634" y="4102225"/>
            <a:ext cx="458206" cy="12700"/>
          </a:xfrm>
          <a:prstGeom prst="curvedConnector5">
            <a:avLst>
              <a:gd name="adj1" fmla="val -49890"/>
              <a:gd name="adj2" fmla="val -3532780"/>
              <a:gd name="adj3" fmla="val 14989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216740" y="39674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cxnSp>
        <p:nvCxnSpPr>
          <p:cNvPr id="49" name="Curved Connector 48"/>
          <p:cNvCxnSpPr>
            <a:stCxn id="4" idx="3"/>
            <a:endCxn id="4" idx="5"/>
          </p:cNvCxnSpPr>
          <p:nvPr/>
        </p:nvCxnSpPr>
        <p:spPr>
          <a:xfrm rot="16200000" flipH="1">
            <a:off x="2184115" y="3179886"/>
            <a:ext cx="12700" cy="458206"/>
          </a:xfrm>
          <a:prstGeom prst="curvedConnector3">
            <a:avLst>
              <a:gd name="adj1" fmla="val 25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12679" y="37253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55" name="Cloud 54"/>
          <p:cNvSpPr/>
          <p:nvPr/>
        </p:nvSpPr>
        <p:spPr>
          <a:xfrm>
            <a:off x="5596915" y="1494379"/>
            <a:ext cx="3383280" cy="15544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2841" y="183706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18481" y="22635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24888" y="235974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916327" y="191103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60" name="Straight Connector 59"/>
          <p:cNvCxnSpPr>
            <a:endCxn id="55" idx="1"/>
          </p:cNvCxnSpPr>
          <p:nvPr/>
        </p:nvCxnSpPr>
        <p:spPr>
          <a:xfrm>
            <a:off x="7155454" y="1552452"/>
            <a:ext cx="133101" cy="14947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4749"/>
              </p:ext>
            </p:extLst>
          </p:nvPr>
        </p:nvGraphicFramePr>
        <p:xfrm>
          <a:off x="1725139" y="4763979"/>
          <a:ext cx="4228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2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q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6670272" y="159590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C</a:t>
            </a:r>
            <a:r>
              <a:rPr lang="en-US" sz="2400" b="1" u="sng" baseline="-25000">
                <a:solidFill>
                  <a:schemeClr val="bg1"/>
                </a:solidFill>
              </a:rPr>
              <a:t>0</a:t>
            </a:r>
            <a:endParaRPr lang="en-US" sz="2400" b="1" u="sng" baseline="-250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81051" y="1582232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</a:rPr>
              <a:t>C</a:t>
            </a:r>
            <a:r>
              <a:rPr lang="en-US" sz="2400" b="1" u="sng" baseline="-25000">
                <a:solidFill>
                  <a:schemeClr val="bg1"/>
                </a:solidFill>
              </a:rPr>
              <a:t>1</a:t>
            </a:r>
            <a:endParaRPr lang="en-US" sz="2400" b="1" u="sng" baseline="-25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4197" y="5875049"/>
            <a:ext cx="7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925445" y="5521506"/>
            <a:ext cx="7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Scanner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Scanners produce a token stream from a character stream </a:t>
            </a:r>
          </a:p>
          <a:p>
            <a:pPr lvl="1"/>
            <a:r>
              <a:rPr lang="en-US" dirty="0"/>
              <a:t>Token = (token type, value) </a:t>
            </a:r>
          </a:p>
          <a:p>
            <a:r>
              <a:rPr lang="en-US" dirty="0"/>
              <a:t>Scanners operate in one of two modes: </a:t>
            </a:r>
          </a:p>
          <a:p>
            <a:pPr lvl="1"/>
            <a:r>
              <a:rPr lang="en-US" b="1" dirty="0"/>
              <a:t>Complete pass mode</a:t>
            </a:r>
            <a:r>
              <a:rPr lang="en-US" dirty="0"/>
              <a:t>:  produces the entire token stream at once </a:t>
            </a:r>
          </a:p>
          <a:p>
            <a:pPr lvl="1"/>
            <a:r>
              <a:rPr lang="en-US" b="1" dirty="0"/>
              <a:t>Iterative mode: </a:t>
            </a:r>
            <a:r>
              <a:rPr lang="en-US" dirty="0"/>
              <a:t>produces the next token when requested by parser </a:t>
            </a:r>
          </a:p>
          <a:p>
            <a:r>
              <a:rPr lang="en-US" dirty="0"/>
              <a:t>Note: Scanners typically produce the longest possible valid tokens</a:t>
            </a:r>
          </a:p>
          <a:p>
            <a:pPr marL="457200" lvl="1" indent="0">
              <a:buNone/>
            </a:pPr>
            <a:r>
              <a:rPr lang="en-US" dirty="0"/>
              <a:t>Example: abc42 can either be tokenized as </a:t>
            </a:r>
          </a:p>
          <a:p>
            <a:pPr lvl="1"/>
            <a:r>
              <a:rPr lang="en-US" dirty="0"/>
              <a:t>(identifier, “</a:t>
            </a:r>
            <a:r>
              <a:rPr lang="en-US" dirty="0" err="1"/>
              <a:t>abc</a:t>
            </a:r>
            <a:r>
              <a:rPr lang="en-US" dirty="0"/>
              <a:t>”) (</a:t>
            </a:r>
            <a:r>
              <a:rPr lang="en-US" dirty="0" err="1"/>
              <a:t>int</a:t>
            </a:r>
            <a:r>
              <a:rPr lang="en-US" dirty="0"/>
              <a:t>, 42)</a:t>
            </a:r>
          </a:p>
          <a:p>
            <a:pPr lvl="1"/>
            <a:r>
              <a:rPr lang="en-US" dirty="0"/>
              <a:t>(identifier, “abc42”)</a:t>
            </a:r>
          </a:p>
          <a:p>
            <a:pPr marL="457200" lvl="1" indent="0">
              <a:buNone/>
            </a:pPr>
            <a:r>
              <a:rPr lang="en-US" dirty="0"/>
              <a:t>The latter is what will be produced.</a:t>
            </a:r>
          </a:p>
        </p:txBody>
      </p:sp>
    </p:spTree>
    <p:extLst>
      <p:ext uri="{BB962C8B-B14F-4D97-AF65-F5344CB8AC3E}">
        <p14:creationId xmlns:p14="http://schemas.microsoft.com/office/powerpoint/2010/main" val="133710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6904</TotalTime>
  <Words>2241</Words>
  <Application>Microsoft Macintosh PowerPoint</Application>
  <PresentationFormat>On-screen Show (4:3)</PresentationFormat>
  <Paragraphs>477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Building a Scanner and Properties of RLs</vt:lpstr>
      <vt:lpstr>Agenda</vt:lpstr>
      <vt:lpstr>Learning Centre Office Hours</vt:lpstr>
      <vt:lpstr>Minimization of Automata</vt:lpstr>
      <vt:lpstr>Equivalence Classes</vt:lpstr>
      <vt:lpstr>Minimization Procedure</vt:lpstr>
      <vt:lpstr>Example 1 </vt:lpstr>
      <vt:lpstr>Example 2 </vt:lpstr>
      <vt:lpstr>Implementing a Scanner</vt:lpstr>
      <vt:lpstr>Implementation Options</vt:lpstr>
      <vt:lpstr>Case-based Scanners</vt:lpstr>
      <vt:lpstr>Case-based Scanners Example</vt:lpstr>
      <vt:lpstr>Table-based Scanners</vt:lpstr>
      <vt:lpstr>Table based (auto generated)</vt:lpstr>
      <vt:lpstr>Generating a Scanner</vt:lpstr>
      <vt:lpstr>Note: These are extended DFAs</vt:lpstr>
      <vt:lpstr>Are All Tokens Regular?</vt:lpstr>
      <vt:lpstr>Properties of Regular Languages</vt:lpstr>
      <vt:lpstr>Examples:</vt:lpstr>
      <vt:lpstr>Nonregular Languages</vt:lpstr>
      <vt:lpstr>Intuition</vt:lpstr>
      <vt:lpstr>The Pumping Lemma</vt:lpstr>
      <vt:lpstr>Using the Pumping Lemma is like an Argument with the Devil</vt:lpstr>
      <vt:lpstr>Applying the Pumping Lemma</vt:lpstr>
      <vt:lpstr>Example: Use the Pumping Lemma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279</cp:revision>
  <cp:lastPrinted>2019-05-21T13:28:29Z</cp:lastPrinted>
  <dcterms:created xsi:type="dcterms:W3CDTF">2016-04-26T16:49:25Z</dcterms:created>
  <dcterms:modified xsi:type="dcterms:W3CDTF">2019-05-24T11:50:33Z</dcterms:modified>
</cp:coreProperties>
</file>