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80" r:id="rId4"/>
    <p:sldId id="354" r:id="rId5"/>
    <p:sldId id="381" r:id="rId6"/>
    <p:sldId id="355" r:id="rId7"/>
    <p:sldId id="360" r:id="rId8"/>
    <p:sldId id="357" r:id="rId9"/>
    <p:sldId id="382" r:id="rId10"/>
    <p:sldId id="356" r:id="rId11"/>
    <p:sldId id="358" r:id="rId12"/>
    <p:sldId id="362" r:id="rId13"/>
    <p:sldId id="361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1" r:id="rId22"/>
    <p:sldId id="370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05"/>
    <p:restoredTop sz="73646"/>
  </p:normalViewPr>
  <p:slideViewPr>
    <p:cSldViewPr snapToGrid="0" snapToObjects="1">
      <p:cViewPr varScale="1">
        <p:scale>
          <a:sx n="104" d="100"/>
          <a:sy n="104" d="100"/>
        </p:scale>
        <p:origin x="216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Pumping Lemma &amp;</a:t>
            </a:r>
            <a:br>
              <a:rPr lang="en-US" dirty="0"/>
            </a:br>
            <a:r>
              <a:rPr lang="en-US" dirty="0"/>
              <a:t>Introduction to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90048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/>
              <a:t>Use the Pumping </a:t>
            </a:r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4054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Show that L = {0</a:t>
            </a:r>
            <a:r>
              <a:rPr lang="en-US" baseline="30000" dirty="0"/>
              <a:t>m</a:t>
            </a:r>
            <a:r>
              <a:rPr lang="en-US" dirty="0"/>
              <a:t>10</a:t>
            </a:r>
            <a:r>
              <a:rPr lang="en-US" baseline="30000" dirty="0"/>
              <a:t>m</a:t>
            </a:r>
            <a:r>
              <a:rPr lang="en-US" dirty="0"/>
              <a:t>|m ≥ 0} is not regular. </a:t>
            </a:r>
          </a:p>
          <a:p>
            <a:r>
              <a:rPr lang="en-US" dirty="0"/>
              <a:t>Proof by contradiction: Assume L is regular.</a:t>
            </a:r>
          </a:p>
          <a:p>
            <a:r>
              <a:rPr lang="en-US" dirty="0"/>
              <a:t>If L is regular, then there exists an n, by the PL</a:t>
            </a:r>
          </a:p>
          <a:p>
            <a:r>
              <a:rPr lang="en-US" dirty="0"/>
              <a:t>Select </a:t>
            </a:r>
            <a:r>
              <a:rPr lang="en-US" dirty="0" err="1"/>
              <a:t>σ</a:t>
            </a:r>
            <a:r>
              <a:rPr lang="en-US" dirty="0"/>
              <a:t> = 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Therefore, </a:t>
            </a:r>
            <a:r>
              <a:rPr lang="en-US" b="1" dirty="0"/>
              <a:t>for all α and β </a:t>
            </a:r>
          </a:p>
          <a:p>
            <a:pPr lvl="1"/>
            <a:r>
              <a:rPr lang="en-US" dirty="0"/>
              <a:t>αβ = 0</a:t>
            </a:r>
            <a:r>
              <a:rPr lang="en-US" baseline="30000" dirty="0"/>
              <a:t>p</a:t>
            </a:r>
            <a:r>
              <a:rPr lang="en-US" dirty="0"/>
              <a:t>, because p ≤ n </a:t>
            </a:r>
          </a:p>
          <a:p>
            <a:pPr lvl="1"/>
            <a:r>
              <a:rPr lang="en-US" dirty="0"/>
              <a:t> β = 0</a:t>
            </a:r>
            <a:r>
              <a:rPr lang="en-US" baseline="30000" dirty="0"/>
              <a:t>j</a:t>
            </a:r>
            <a:r>
              <a:rPr lang="en-US" dirty="0"/>
              <a:t>, 0 &lt; j ≤ p </a:t>
            </a:r>
          </a:p>
          <a:p>
            <a:r>
              <a:rPr lang="en-US" dirty="0"/>
              <a:t>By the PL, αβ</a:t>
            </a:r>
            <a:r>
              <a:rPr lang="en-US" baseline="30000" dirty="0"/>
              <a:t>2</a:t>
            </a:r>
            <a:r>
              <a:rPr lang="en-US" dirty="0"/>
              <a:t>γ∈L</a:t>
            </a:r>
          </a:p>
          <a:p>
            <a:r>
              <a:rPr lang="en-US" dirty="0"/>
              <a:t>But αβ</a:t>
            </a:r>
            <a:r>
              <a:rPr lang="en-US" baseline="30000" dirty="0"/>
              <a:t>2</a:t>
            </a:r>
            <a:r>
              <a:rPr lang="en-US" dirty="0"/>
              <a:t>γ = 0</a:t>
            </a:r>
            <a:r>
              <a:rPr lang="en-US" baseline="30000" dirty="0"/>
              <a:t>n+j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 ∉ L </a:t>
            </a:r>
          </a:p>
          <a:p>
            <a:r>
              <a:rPr lang="en-US" b="1" dirty="0"/>
              <a:t>Contradiction!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374887" y="2849518"/>
            <a:ext cx="1134829" cy="1577009"/>
            <a:chOff x="6374887" y="2849518"/>
            <a:chExt cx="1134829" cy="1577009"/>
          </a:xfrm>
        </p:grpSpPr>
        <p:sp>
          <p:nvSpPr>
            <p:cNvPr id="8" name="TextBox 7"/>
            <p:cNvSpPr txBox="1"/>
            <p:nvPr/>
          </p:nvSpPr>
          <p:spPr>
            <a:xfrm>
              <a:off x="6374887" y="3699110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8358" y="405719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αβ</a:t>
              </a:r>
            </a:p>
          </p:txBody>
        </p:sp>
        <p:sp>
          <p:nvSpPr>
            <p:cNvPr id="17" name="Left Brace 16"/>
            <p:cNvSpPr/>
            <p:nvPr/>
          </p:nvSpPr>
          <p:spPr>
            <a:xfrm rot="5400000">
              <a:off x="6584873" y="3176545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84079" y="30676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080935" y="2849518"/>
              <a:ext cx="428781" cy="82308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393717" y="2849518"/>
              <a:ext cx="474918" cy="84959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109613" y="4057195"/>
            <a:ext cx="1971322" cy="1497847"/>
            <a:chOff x="5109613" y="4057195"/>
            <a:chExt cx="1971322" cy="1497847"/>
          </a:xfrm>
        </p:grpSpPr>
        <p:sp>
          <p:nvSpPr>
            <p:cNvPr id="9" name="TextBox 8"/>
            <p:cNvSpPr txBox="1"/>
            <p:nvPr/>
          </p:nvSpPr>
          <p:spPr>
            <a:xfrm>
              <a:off x="5109613" y="4842855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32625" y="4842855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1006" y="517864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α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8398" y="51857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β</a:t>
              </a:r>
            </a:p>
          </p:txBody>
        </p:sp>
        <p:sp>
          <p:nvSpPr>
            <p:cNvPr id="24" name="Left Brace 23"/>
            <p:cNvSpPr/>
            <p:nvPr/>
          </p:nvSpPr>
          <p:spPr>
            <a:xfrm rot="5400000">
              <a:off x="6046154" y="4328407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45360" y="421948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109613" y="4057195"/>
              <a:ext cx="1284103" cy="78566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540943" y="4080075"/>
              <a:ext cx="539992" cy="74439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868636" y="1798796"/>
            <a:ext cx="1743737" cy="1337430"/>
            <a:chOff x="6868636" y="1798796"/>
            <a:chExt cx="1743737" cy="1337430"/>
          </a:xfrm>
        </p:grpSpPr>
        <p:sp>
          <p:nvSpPr>
            <p:cNvPr id="5" name="TextBox 4"/>
            <p:cNvSpPr txBox="1"/>
            <p:nvPr/>
          </p:nvSpPr>
          <p:spPr>
            <a:xfrm>
              <a:off x="6868636" y="2477380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99992" y="2477379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01395" y="2477379"/>
              <a:ext cx="278219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7059790" y="1907718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58996" y="17987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3557" y="276689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σ</a:t>
              </a:r>
              <a:r>
                <a:rPr lang="en-US" dirty="0"/>
                <a:t> </a:t>
              </a:r>
            </a:p>
          </p:txBody>
        </p:sp>
        <p:sp>
          <p:nvSpPr>
            <p:cNvPr id="43" name="Left Brace 42"/>
            <p:cNvSpPr/>
            <p:nvPr/>
          </p:nvSpPr>
          <p:spPr>
            <a:xfrm rot="5400000">
              <a:off x="8074802" y="1919453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74008" y="18105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23403" y="5201364"/>
            <a:ext cx="3181563" cy="1325221"/>
            <a:chOff x="1723403" y="5201364"/>
            <a:chExt cx="3181563" cy="1325221"/>
          </a:xfrm>
        </p:grpSpPr>
        <p:sp>
          <p:nvSpPr>
            <p:cNvPr id="33" name="TextBox 32"/>
            <p:cNvSpPr txBox="1"/>
            <p:nvPr/>
          </p:nvSpPr>
          <p:spPr>
            <a:xfrm>
              <a:off x="1723403" y="5814398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46190" y="5814398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14796" y="615018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2188" y="61572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β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68977" y="5814398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80390" y="5814398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1764" y="5814398"/>
              <a:ext cx="278219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71118" y="61572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β</a:t>
              </a:r>
            </a:p>
          </p:txBody>
        </p:sp>
        <p:sp>
          <p:nvSpPr>
            <p:cNvPr id="41" name="Left Brace 40"/>
            <p:cNvSpPr/>
            <p:nvPr/>
          </p:nvSpPr>
          <p:spPr>
            <a:xfrm rot="5400000">
              <a:off x="2664326" y="4589320"/>
              <a:ext cx="300331" cy="21337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31934" y="523371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n+j</a:t>
              </a:r>
              <a:endParaRPr lang="en-US" dirty="0"/>
            </a:p>
          </p:txBody>
        </p:sp>
        <p:sp>
          <p:nvSpPr>
            <p:cNvPr id="45" name="Left Brace 44"/>
            <p:cNvSpPr/>
            <p:nvPr/>
          </p:nvSpPr>
          <p:spPr>
            <a:xfrm rot="5400000">
              <a:off x="4408904" y="5310286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08110" y="52013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6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|i</a:t>
            </a:r>
            <a:r>
              <a:rPr lang="en-US" dirty="0"/>
              <a:t> &lt; j}</a:t>
            </a:r>
          </a:p>
          <a:p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 err="1"/>
              <a:t>|p</a:t>
            </a:r>
            <a:r>
              <a:rPr lang="en-US" dirty="0"/>
              <a:t> is prime}</a:t>
            </a:r>
          </a:p>
          <a:p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baseline="30000" dirty="0"/>
              <a:t> </a:t>
            </a:r>
            <a:r>
              <a:rPr lang="en-US" dirty="0"/>
              <a:t>| </a:t>
            </a:r>
            <a:r>
              <a:rPr lang="en-US" dirty="0" err="1"/>
              <a:t>i</a:t>
            </a:r>
            <a:r>
              <a:rPr lang="en-US" dirty="0"/>
              <a:t> = j mod 3}</a:t>
            </a:r>
          </a:p>
          <a:p>
            <a:pPr marL="457200" lvl="1" indent="0">
              <a:buNone/>
            </a:pPr>
            <a:r>
              <a:rPr lang="en-US" dirty="0"/>
              <a:t>This one is actually regular</a:t>
            </a:r>
          </a:p>
          <a:p>
            <a:r>
              <a:rPr lang="en-US" dirty="0"/>
              <a:t>Note: We cannot use the Pumping Lemma to prove a language is regular.</a:t>
            </a:r>
          </a:p>
          <a:p>
            <a:r>
              <a:rPr lang="en-US" dirty="0"/>
              <a:t>Question: How do you show a language is regular?</a:t>
            </a:r>
          </a:p>
          <a:p>
            <a:pPr lvl="1"/>
            <a:r>
              <a:rPr lang="en-US" dirty="0"/>
              <a:t>Construct a regular expression for the language</a:t>
            </a:r>
          </a:p>
          <a:p>
            <a:pPr lvl="1"/>
            <a:r>
              <a:rPr lang="en-US" dirty="0"/>
              <a:t>Construct an NFA that recognizes the language</a:t>
            </a:r>
          </a:p>
          <a:p>
            <a:pPr lvl="1"/>
            <a:r>
              <a:rPr lang="en-US" dirty="0"/>
              <a:t>Construct the language from known Regular Languages using closure properties of regular languages. </a:t>
            </a:r>
          </a:p>
          <a:p>
            <a:r>
              <a:rPr lang="en-US" dirty="0"/>
              <a:t>So, we’re done</a:t>
            </a:r>
            <a:r>
              <a:rPr lang="is-IS" dirty="0"/>
              <a:t>… right?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 Parser?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scanner yields a stream of tokens</a:t>
            </a:r>
          </a:p>
          <a:p>
            <a:r>
              <a:rPr lang="en-US" dirty="0"/>
              <a:t>Q: Is this sufficient to determine if the input is a valid program?</a:t>
            </a:r>
          </a:p>
          <a:p>
            <a:r>
              <a:rPr lang="en-US" dirty="0"/>
              <a:t>A: No! Most programming languages are not regular!</a:t>
            </a:r>
          </a:p>
          <a:p>
            <a:pPr marL="457200" lvl="1" indent="0">
              <a:buNone/>
            </a:pPr>
            <a:r>
              <a:rPr lang="en-US" dirty="0"/>
              <a:t>E.g. braces and brackets must match: ((1 + 3) ∗ (3 + 2))</a:t>
            </a:r>
          </a:p>
          <a:p>
            <a:r>
              <a:rPr lang="en-US" dirty="0"/>
              <a:t>Scanners are useful for </a:t>
            </a:r>
          </a:p>
          <a:p>
            <a:pPr lvl="1"/>
            <a:r>
              <a:rPr lang="en-US" dirty="0"/>
              <a:t>Checking if program’s tokens are correct</a:t>
            </a:r>
          </a:p>
          <a:p>
            <a:pPr lvl="1"/>
            <a:r>
              <a:rPr lang="en-US" dirty="0"/>
              <a:t>Providing higher level representation of programs </a:t>
            </a:r>
          </a:p>
          <a:p>
            <a:r>
              <a:rPr lang="en-US" dirty="0"/>
              <a:t>Scanners cannot check if the syntax is correct</a:t>
            </a:r>
          </a:p>
          <a:p>
            <a:pPr lvl="1"/>
            <a:r>
              <a:rPr lang="en-US" dirty="0"/>
              <a:t>Analogy: Correctly spelled words do not make a correct sentence</a:t>
            </a:r>
          </a:p>
          <a:p>
            <a:r>
              <a:rPr lang="en-US" dirty="0"/>
              <a:t>We need a different mechanism for checking syntax</a:t>
            </a:r>
          </a:p>
          <a:p>
            <a:r>
              <a:rPr lang="en-US" dirty="0"/>
              <a:t>We need a 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Phases of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500" y="2070355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021" y="2990719"/>
            <a:ext cx="3109548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Parser (Syntax Analysis)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956" y="3957249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Target Independent Code </a:t>
            </a:r>
            <a:r>
              <a:rPr lang="en-US" sz="2400" dirty="0"/>
              <a:t>Generator (Semantic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6" y="4900696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Dependent Code Generator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650" y="5844142"/>
            <a:ext cx="95869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Linker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H="1">
            <a:off x="3173021" y="2301188"/>
            <a:ext cx="3242070" cy="920364"/>
          </a:xfrm>
          <a:prstGeom prst="bentConnector5">
            <a:avLst>
              <a:gd name="adj1" fmla="val -7051"/>
              <a:gd name="adj2" fmla="val 50000"/>
              <a:gd name="adj3" fmla="val 1070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H="1">
            <a:off x="1080956" y="3221552"/>
            <a:ext cx="5201613" cy="966530"/>
          </a:xfrm>
          <a:prstGeom prst="bentConnector5">
            <a:avLst>
              <a:gd name="adj1" fmla="val -4395"/>
              <a:gd name="adj2" fmla="val 50000"/>
              <a:gd name="adj3" fmla="val 1043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H="1">
            <a:off x="1080956" y="4188082"/>
            <a:ext cx="7207556" cy="943447"/>
          </a:xfrm>
          <a:prstGeom prst="bentConnector5">
            <a:avLst>
              <a:gd name="adj1" fmla="val -3172"/>
              <a:gd name="adj2" fmla="val 50000"/>
              <a:gd name="adj3" fmla="val 1031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092650" y="5131529"/>
            <a:ext cx="4195862" cy="943446"/>
          </a:xfrm>
          <a:prstGeom prst="bentConnector5">
            <a:avLst>
              <a:gd name="adj1" fmla="val -5448"/>
              <a:gd name="adj2" fmla="val 50000"/>
              <a:gd name="adj3" fmla="val 126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5051349" y="6074974"/>
            <a:ext cx="132816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" idx="1"/>
          </p:cNvCxnSpPr>
          <p:nvPr/>
        </p:nvCxnSpPr>
        <p:spPr>
          <a:xfrm flipV="1">
            <a:off x="2020393" y="2301188"/>
            <a:ext cx="102010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" y="2116521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260" y="5890308"/>
            <a:ext cx="1219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Executable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30355" y="2591913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0601" y="3532869"/>
            <a:ext cx="11682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0393" y="4473962"/>
            <a:ext cx="5328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Abstract Syntax Tree or Target Independent Code Rep.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2363" y="5441668"/>
            <a:ext cx="2364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 (machine) Code</a:t>
            </a:r>
          </a:p>
        </p:txBody>
      </p:sp>
      <p:sp>
        <p:nvSpPr>
          <p:cNvPr id="33" name="Right Bracket 32"/>
          <p:cNvSpPr/>
          <p:nvPr/>
        </p:nvSpPr>
        <p:spPr>
          <a:xfrm>
            <a:off x="8288512" y="1871418"/>
            <a:ext cx="554863" cy="2899867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8151542" y="3059968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35" name="Right Bracket 34"/>
          <p:cNvSpPr/>
          <p:nvPr/>
        </p:nvSpPr>
        <p:spPr>
          <a:xfrm>
            <a:off x="8269837" y="4771285"/>
            <a:ext cx="554863" cy="1661451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8178607" y="54860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92844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Parser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288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Parsing takes a stream of tokens </a:t>
            </a:r>
          </a:p>
          <a:p>
            <a:pPr lvl="1"/>
            <a:r>
              <a:rPr lang="en-US" dirty="0"/>
              <a:t>Checks whether the tokens represent a syntactically correct program</a:t>
            </a:r>
          </a:p>
          <a:p>
            <a:pPr lvl="1"/>
            <a:r>
              <a:rPr lang="en-US" dirty="0"/>
              <a:t>Creates a parse tree (a high level representation of the program) </a:t>
            </a:r>
          </a:p>
          <a:p>
            <a:r>
              <a:rPr lang="en-US" dirty="0"/>
              <a:t>Question: How do we know what the correct syntax is? </a:t>
            </a:r>
          </a:p>
          <a:p>
            <a:r>
              <a:rPr lang="en-US" dirty="0"/>
              <a:t>Answer: Based on the language specification</a:t>
            </a:r>
          </a:p>
          <a:p>
            <a:r>
              <a:rPr lang="en-US" dirty="0"/>
              <a:t>Question: How do we specify the syntax</a:t>
            </a:r>
          </a:p>
          <a:p>
            <a:r>
              <a:rPr lang="en-US" dirty="0"/>
              <a:t>Answer: By a grammar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Grammars specify the syntax of a language </a:t>
            </a:r>
          </a:p>
          <a:p>
            <a:r>
              <a:rPr lang="en-US" dirty="0"/>
              <a:t>Example: English Sentences </a:t>
            </a:r>
          </a:p>
          <a:p>
            <a:pPr lvl="1"/>
            <a:r>
              <a:rPr lang="en-US" i="1" dirty="0"/>
              <a:t>Sentence</a:t>
            </a:r>
            <a:r>
              <a:rPr lang="en-US" dirty="0"/>
              <a:t> → </a:t>
            </a:r>
            <a:r>
              <a:rPr lang="en-US" i="1" dirty="0"/>
              <a:t>Phrase Verb Phrase . </a:t>
            </a:r>
          </a:p>
          <a:p>
            <a:pPr lvl="1"/>
            <a:r>
              <a:rPr lang="en-US" i="1" dirty="0"/>
              <a:t>Phrase</a:t>
            </a:r>
            <a:r>
              <a:rPr lang="en-US" dirty="0"/>
              <a:t> → </a:t>
            </a:r>
            <a:r>
              <a:rPr lang="en-US" i="1" dirty="0"/>
              <a:t>Noun</a:t>
            </a:r>
            <a:r>
              <a:rPr lang="en-US" dirty="0"/>
              <a:t> | </a:t>
            </a:r>
            <a:r>
              <a:rPr lang="en-US" i="1" dirty="0"/>
              <a:t>Adjective Phrase </a:t>
            </a:r>
          </a:p>
          <a:p>
            <a:pPr lvl="1"/>
            <a:r>
              <a:rPr lang="en-US" i="1" dirty="0"/>
              <a:t>Adjective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big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small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green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Noun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boss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cheese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Verb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jumps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eats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Valid Sentences: 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Boss is big cheese.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Boss eats green cheese. 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Green cheese jumps boss.</a:t>
            </a:r>
          </a:p>
          <a:p>
            <a:pPr marL="457200" lvl="1" indent="0">
              <a:buNone/>
            </a:pPr>
            <a:r>
              <a:rPr lang="en-US" dirty="0"/>
              <a:t>Not all valid sentences make sense!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1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Arithmetic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E Op E</a:t>
            </a:r>
          </a:p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/>
              <a:t> </a:t>
            </a:r>
            <a:r>
              <a:rPr lang="en-US" i="1" dirty="0"/>
              <a:t>E</a:t>
            </a:r>
          </a:p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Number</a:t>
            </a:r>
          </a:p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Identifier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pPr marL="0" indent="0">
              <a:buNone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</a:p>
          <a:p>
            <a:pPr marL="0" indent="0">
              <a:buNone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 marL="0" indent="0">
              <a:buNone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Valid Sentences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59999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(1 + 2 - 3) * 4</a:t>
            </a:r>
          </a:p>
          <a:p>
            <a:pPr marL="0" indent="0">
              <a:buNone/>
            </a:pPr>
            <a:r>
              <a:rPr lang="pl-PL" dirty="0"/>
              <a:t>- - 3 </a:t>
            </a:r>
          </a:p>
          <a:p>
            <a:pPr marL="0" indent="0">
              <a:buNone/>
            </a:pPr>
            <a:r>
              <a:rPr lang="pl-PL" dirty="0"/>
              <a:t>a + 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756" y="6115232"/>
            <a:ext cx="8552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Typically programming languages are specified by Context Free Grammars (CFG) </a:t>
            </a:r>
          </a:p>
        </p:txBody>
      </p:sp>
    </p:spTree>
    <p:extLst>
      <p:ext uri="{BB962C8B-B14F-4D97-AF65-F5344CB8AC3E}">
        <p14:creationId xmlns:p14="http://schemas.microsoft.com/office/powerpoint/2010/main" val="115896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CFG G is a 4-tuple G = (V,Σ,P,S) where </a:t>
            </a:r>
          </a:p>
          <a:p>
            <a:r>
              <a:rPr lang="en-US" dirty="0"/>
              <a:t>V is the set of non-terminals</a:t>
            </a:r>
          </a:p>
          <a:p>
            <a:pPr lvl="1"/>
            <a:r>
              <a:rPr lang="en-US" dirty="0"/>
              <a:t>Also known as “Variables”</a:t>
            </a:r>
          </a:p>
          <a:p>
            <a:pPr lvl="1"/>
            <a:r>
              <a:rPr lang="en-US" dirty="0"/>
              <a:t>Denoted by Capitalized letters/words </a:t>
            </a:r>
          </a:p>
          <a:p>
            <a:r>
              <a:rPr lang="en-US" dirty="0" err="1"/>
              <a:t>Σ</a:t>
            </a:r>
            <a:r>
              <a:rPr lang="en-US" dirty="0"/>
              <a:t> is the set of terminals</a:t>
            </a:r>
          </a:p>
          <a:p>
            <a:pPr lvl="1"/>
            <a:r>
              <a:rPr lang="en-US" dirty="0"/>
              <a:t>The text tokens returned by the scanner </a:t>
            </a:r>
          </a:p>
          <a:p>
            <a:r>
              <a:rPr lang="en-US" dirty="0"/>
              <a:t>P is the set of productions </a:t>
            </a:r>
          </a:p>
          <a:p>
            <a:pPr lvl="1"/>
            <a:r>
              <a:rPr lang="en-US" dirty="0"/>
              <a:t>Of the form N → (</a:t>
            </a:r>
            <a:r>
              <a:rPr lang="en-US" dirty="0" err="1"/>
              <a:t>Σ</a:t>
            </a:r>
            <a:r>
              <a:rPr lang="en-US" dirty="0"/>
              <a:t> ∪ V )*, N ∈ V </a:t>
            </a:r>
          </a:p>
          <a:p>
            <a:pPr lvl="1"/>
            <a:r>
              <a:rPr lang="en-US" dirty="0"/>
              <a:t>Also known as “Rewriting Rules”</a:t>
            </a:r>
          </a:p>
          <a:p>
            <a:r>
              <a:rPr lang="en-US" dirty="0"/>
              <a:t>S is the start symbol, S ∈ V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0C752-E5EF-A445-BA47-0FD933CAA89F}"/>
              </a:ext>
            </a:extLst>
          </p:cNvPr>
          <p:cNvSpPr txBox="1"/>
          <p:nvPr/>
        </p:nvSpPr>
        <p:spPr>
          <a:xfrm>
            <a:off x="5972785" y="4921786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/>
              <a:t> →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/>
              <a:t> </a:t>
            </a: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6CDE03BC-D404-874A-A141-CE157ADEA209}"/>
              </a:ext>
            </a:extLst>
          </p:cNvPr>
          <p:cNvSpPr/>
          <p:nvPr/>
        </p:nvSpPr>
        <p:spPr>
          <a:xfrm>
            <a:off x="6910286" y="3831982"/>
            <a:ext cx="1387408" cy="486383"/>
          </a:xfrm>
          <a:prstGeom prst="borderCallout1">
            <a:avLst>
              <a:gd name="adj1" fmla="val 18750"/>
              <a:gd name="adj2" fmla="val -8333"/>
              <a:gd name="adj3" fmla="val 236500"/>
              <a:gd name="adj4" fmla="val -45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nonterminal or variable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0A37ED63-AA93-4842-B0C8-E596808F6724}"/>
              </a:ext>
            </a:extLst>
          </p:cNvPr>
          <p:cNvSpPr/>
          <p:nvPr/>
        </p:nvSpPr>
        <p:spPr>
          <a:xfrm>
            <a:off x="7197319" y="4491387"/>
            <a:ext cx="1133205" cy="48638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40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123F62A-E76B-774B-8D06-70BA232238C3}"/>
              </a:ext>
            </a:extLst>
          </p:cNvPr>
          <p:cNvSpPr/>
          <p:nvPr/>
        </p:nvSpPr>
        <p:spPr>
          <a:xfrm rot="5400000">
            <a:off x="6460567" y="4855507"/>
            <a:ext cx="279300" cy="12548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01C947AB-54CB-FF43-BED6-49F2A92E675F}"/>
              </a:ext>
            </a:extLst>
          </p:cNvPr>
          <p:cNvSpPr/>
          <p:nvPr/>
        </p:nvSpPr>
        <p:spPr>
          <a:xfrm>
            <a:off x="7068394" y="5786819"/>
            <a:ext cx="1268210" cy="486383"/>
          </a:xfrm>
          <a:prstGeom prst="borderCallout1">
            <a:avLst>
              <a:gd name="adj1" fmla="val 18750"/>
              <a:gd name="adj2" fmla="val -8333"/>
              <a:gd name="adj3" fmla="val -35500"/>
              <a:gd name="adj4" fmla="val -34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116455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CFG Example: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/>
              <a:t>V = {E, Op}</a:t>
            </a:r>
          </a:p>
          <a:p>
            <a:r>
              <a:rPr lang="is-IS" dirty="0"/>
              <a:t>Σ = {identifier, number, (, ), +, −, ∗, /} </a:t>
            </a:r>
          </a:p>
          <a:p>
            <a:r>
              <a:rPr lang="is-IS" dirty="0"/>
              <a:t>P={ </a:t>
            </a:r>
          </a:p>
          <a:p>
            <a:pPr marL="914400" lvl="2" indent="0">
              <a:buNone/>
            </a:pPr>
            <a:r>
              <a:rPr lang="is-IS" dirty="0"/>
              <a:t>E → E Op E </a:t>
            </a:r>
          </a:p>
          <a:p>
            <a:pPr marL="914400" lvl="2" indent="0">
              <a:buNone/>
            </a:pPr>
            <a:r>
              <a:rPr lang="is-IS" dirty="0"/>
              <a:t>E → −E</a:t>
            </a:r>
          </a:p>
          <a:p>
            <a:pPr marL="914400" lvl="2" indent="0">
              <a:buNone/>
            </a:pPr>
            <a:r>
              <a:rPr lang="is-IS" dirty="0"/>
              <a:t>E → ( E )</a:t>
            </a:r>
          </a:p>
          <a:p>
            <a:pPr marL="914400" lvl="2" indent="0">
              <a:buNone/>
            </a:pPr>
            <a:r>
              <a:rPr lang="is-IS" dirty="0"/>
              <a:t>E → number </a:t>
            </a:r>
          </a:p>
          <a:p>
            <a:pPr marL="914400" lvl="2" indent="0">
              <a:buNone/>
            </a:pPr>
            <a:r>
              <a:rPr lang="is-IS" dirty="0"/>
              <a:t>E → identifier </a:t>
            </a:r>
          </a:p>
          <a:p>
            <a:pPr marL="914400" lvl="2" indent="0">
              <a:buNone/>
            </a:pPr>
            <a:r>
              <a:rPr lang="is-IS" dirty="0"/>
              <a:t>Op → + </a:t>
            </a:r>
          </a:p>
          <a:p>
            <a:pPr marL="914400" lvl="2" indent="0">
              <a:buNone/>
            </a:pPr>
            <a:r>
              <a:rPr lang="is-IS" dirty="0"/>
              <a:t>Op → − </a:t>
            </a:r>
          </a:p>
          <a:p>
            <a:pPr marL="914400" lvl="2" indent="0">
              <a:buNone/>
            </a:pPr>
            <a:r>
              <a:rPr lang="is-IS" dirty="0"/>
              <a:t>Op → ∗ </a:t>
            </a:r>
          </a:p>
          <a:p>
            <a:pPr marL="914400" lvl="2" indent="0">
              <a:buNone/>
            </a:pPr>
            <a:r>
              <a:rPr lang="is-IS" dirty="0"/>
              <a:t>Op → /</a:t>
            </a:r>
          </a:p>
          <a:p>
            <a:pPr marL="457200" lvl="1" indent="0">
              <a:buNone/>
            </a:pPr>
            <a:r>
              <a:rPr lang="is-IS" dirty="0"/>
              <a:t>} </a:t>
            </a:r>
          </a:p>
          <a:p>
            <a:r>
              <a:rPr lang="is-IS" dirty="0"/>
              <a:t>S = 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CFG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Note: Alternative productions can be merged using | </a:t>
            </a:r>
          </a:p>
          <a:p>
            <a:pPr lvl="1"/>
            <a:r>
              <a:rPr lang="en-US" dirty="0"/>
              <a:t>E.g., </a:t>
            </a:r>
            <a:r>
              <a:rPr lang="is-IS" dirty="0"/>
              <a:t>Op → + | - | * | /</a:t>
            </a:r>
            <a:endParaRPr lang="en-US" dirty="0"/>
          </a:p>
          <a:p>
            <a:r>
              <a:rPr lang="en-US" dirty="0"/>
              <a:t>Several different notations are in use:  </a:t>
            </a:r>
          </a:p>
          <a:p>
            <a:pPr lvl="1"/>
            <a:r>
              <a:rPr lang="en-US" b="1" dirty="0"/>
              <a:t>Backus-Naur Form (BNF) </a:t>
            </a:r>
            <a:r>
              <a:rPr lang="en-US" dirty="0"/>
              <a:t>uses ::= instead of →</a:t>
            </a:r>
          </a:p>
          <a:p>
            <a:pPr lvl="1"/>
            <a:r>
              <a:rPr lang="en-US" b="1" dirty="0"/>
              <a:t>Optional Components notation </a:t>
            </a:r>
            <a:r>
              <a:rPr lang="en-US" dirty="0" err="1"/>
              <a:t>N</a:t>
            </a:r>
            <a:r>
              <a:rPr lang="en-US" baseline="-25000" dirty="0" err="1"/>
              <a:t>opt</a:t>
            </a:r>
            <a:r>
              <a:rPr lang="en-US" dirty="0"/>
              <a:t> means that N is optional in the production </a:t>
            </a:r>
          </a:p>
          <a:p>
            <a:pPr lvl="1"/>
            <a:r>
              <a:rPr lang="en-US" b="1" dirty="0"/>
              <a:t>Regular Expressions in RHS notation </a:t>
            </a:r>
            <a:r>
              <a:rPr lang="en-US" dirty="0"/>
              <a:t>allows regular expressions of terminals and </a:t>
            </a:r>
            <a:r>
              <a:rPr lang="en-US" dirty="0" err="1"/>
              <a:t>nonterminals</a:t>
            </a:r>
            <a:r>
              <a:rPr lang="en-US" dirty="0"/>
              <a:t> </a:t>
            </a:r>
          </a:p>
          <a:p>
            <a:r>
              <a:rPr lang="en-US" dirty="0"/>
              <a:t>Question: How do we use a grammar? </a:t>
            </a:r>
          </a:p>
          <a:p>
            <a:r>
              <a:rPr lang="en-US" dirty="0"/>
              <a:t>We determine whether a program is </a:t>
            </a:r>
            <a:r>
              <a:rPr lang="en-US" i="1" dirty="0"/>
              <a:t>derivable </a:t>
            </a:r>
            <a:r>
              <a:rPr lang="en-US" dirty="0"/>
              <a:t>from the grammar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2 is out and due </a:t>
            </a:r>
            <a:r>
              <a:rPr lang="en-US" dirty="0">
                <a:solidFill>
                  <a:srgbClr val="FF0000"/>
                </a:solidFill>
              </a:rPr>
              <a:t>May 31</a:t>
            </a:r>
            <a:endParaRPr lang="en-US" dirty="0"/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Today: 2.3.0, 2.3.1</a:t>
            </a:r>
          </a:p>
          <a:p>
            <a:pPr lvl="1"/>
            <a:r>
              <a:rPr lang="en-US" dirty="0"/>
              <a:t>Note: I recommend using alternative texts for this part of the course:</a:t>
            </a:r>
          </a:p>
          <a:p>
            <a:pPr lvl="1"/>
            <a:r>
              <a:rPr lang="en-US" dirty="0" err="1"/>
              <a:t>E..g</a:t>
            </a:r>
            <a:r>
              <a:rPr lang="en-US" dirty="0"/>
              <a:t>, </a:t>
            </a:r>
            <a:r>
              <a:rPr lang="en-US" dirty="0" err="1"/>
              <a:t>Hopcorft</a:t>
            </a:r>
            <a:r>
              <a:rPr lang="en-US" dirty="0"/>
              <a:t> et al, “Introduction to Automata Theory”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Pumping Lemma</a:t>
            </a:r>
          </a:p>
          <a:p>
            <a:pPr lvl="1"/>
            <a:r>
              <a:rPr lang="en-US" dirty="0"/>
              <a:t>Introduction to Parsing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derivation is a sequence of rewriting operations that starts with the string </a:t>
            </a:r>
            <a:r>
              <a:rPr lang="en-US" dirty="0" err="1"/>
              <a:t>σ</a:t>
            </a:r>
            <a:r>
              <a:rPr lang="en-US" dirty="0"/>
              <a:t> = S and then repeats the following until </a:t>
            </a:r>
            <a:r>
              <a:rPr lang="en-US" dirty="0" err="1"/>
              <a:t>σ</a:t>
            </a:r>
            <a:r>
              <a:rPr lang="en-US" dirty="0"/>
              <a:t> contains only terminals: </a:t>
            </a:r>
          </a:p>
          <a:p>
            <a:pPr lvl="1"/>
            <a:r>
              <a:rPr lang="en-US" dirty="0"/>
              <a:t>Select a non-terminal in X∈V, such that </a:t>
            </a:r>
            <a:r>
              <a:rPr lang="en-US" dirty="0" err="1"/>
              <a:t>σ</a:t>
            </a:r>
            <a:r>
              <a:rPr lang="en-US" dirty="0"/>
              <a:t> = αXβ </a:t>
            </a:r>
          </a:p>
          <a:p>
            <a:pPr marL="914400" lvl="2" indent="0">
              <a:buNone/>
            </a:pPr>
            <a:r>
              <a:rPr lang="en-US" dirty="0"/>
              <a:t>where α,β∈(V ∪</a:t>
            </a:r>
            <a:r>
              <a:rPr lang="en-US" dirty="0" err="1"/>
              <a:t>Σ</a:t>
            </a:r>
            <a:r>
              <a:rPr lang="en-US" dirty="0"/>
              <a:t>)∗ </a:t>
            </a:r>
          </a:p>
          <a:p>
            <a:pPr lvl="1"/>
            <a:r>
              <a:rPr lang="en-US" dirty="0"/>
              <a:t>Select a production in (X → </a:t>
            </a:r>
            <a:r>
              <a:rPr lang="en-US" dirty="0" err="1"/>
              <a:t>ρ</a:t>
            </a:r>
            <a:r>
              <a:rPr lang="en-US" dirty="0"/>
              <a:t>)∈P,</a:t>
            </a:r>
          </a:p>
          <a:p>
            <a:pPr lvl="1"/>
            <a:r>
              <a:rPr lang="en-US" dirty="0"/>
              <a:t>Replace X with </a:t>
            </a:r>
            <a:r>
              <a:rPr lang="en-US" dirty="0" err="1"/>
              <a:t>ρ</a:t>
            </a:r>
            <a:r>
              <a:rPr lang="en-US" dirty="0"/>
              <a:t> in the partial derivation </a:t>
            </a:r>
            <a:r>
              <a:rPr lang="en-US" dirty="0" err="1"/>
              <a:t>σ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I.e., </a:t>
            </a:r>
            <a:r>
              <a:rPr lang="en-US" dirty="0" err="1"/>
              <a:t>σ</a:t>
            </a:r>
            <a:r>
              <a:rPr lang="en-US" dirty="0"/>
              <a:t> = α</a:t>
            </a:r>
            <a:r>
              <a:rPr lang="en-US" dirty="0" err="1"/>
              <a:t>ρ</a:t>
            </a:r>
            <a:r>
              <a:rPr lang="en-US" dirty="0"/>
              <a:t>β </a:t>
            </a:r>
          </a:p>
          <a:p>
            <a:r>
              <a:rPr lang="en-US" dirty="0"/>
              <a:t>Eventually, </a:t>
            </a:r>
            <a:r>
              <a:rPr lang="en-US" dirty="0" err="1"/>
              <a:t>σ</a:t>
            </a:r>
            <a:r>
              <a:rPr lang="en-US" dirty="0"/>
              <a:t> will consist of only terminals, meaning the derivation is complete. </a:t>
            </a:r>
          </a:p>
        </p:txBody>
      </p:sp>
    </p:spTree>
    <p:extLst>
      <p:ext uri="{BB962C8B-B14F-4D97-AF65-F5344CB8AC3E}">
        <p14:creationId xmlns:p14="http://schemas.microsoft.com/office/powerpoint/2010/main" val="204567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 in a Nutshell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6073" y="3420289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</a:t>
            </a:r>
            <a:r>
              <a:rPr lang="en-US" dirty="0"/>
              <a:t>X</a:t>
            </a:r>
            <a:r>
              <a:rPr lang="el-GR" dirty="0"/>
              <a:t>β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944" y="3420289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49291" y="2919076"/>
            <a:ext cx="967563" cy="404037"/>
            <a:chOff x="4088218" y="5199625"/>
            <a:chExt cx="967563" cy="404037"/>
          </a:xfrm>
        </p:grpSpPr>
        <p:sp>
          <p:nvSpPr>
            <p:cNvPr id="7" name="Rectangle 6"/>
            <p:cNvSpPr/>
            <p:nvPr/>
          </p:nvSpPr>
          <p:spPr>
            <a:xfrm>
              <a:off x="4743900" y="5199625"/>
              <a:ext cx="311881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/>
                <a:t>β </a:t>
              </a:r>
              <a:endParaRPr lang="el-G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30237" y="5199625"/>
              <a:ext cx="290624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ρ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8218" y="5199625"/>
              <a:ext cx="318980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α 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2937" y="5000101"/>
            <a:ext cx="3265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 until </a:t>
            </a:r>
            <a:r>
              <a:rPr lang="en-US"/>
              <a:t>no variables remain.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6072" y="2919077"/>
            <a:ext cx="967563" cy="404037"/>
            <a:chOff x="4088218" y="3785492"/>
            <a:chExt cx="967563" cy="404037"/>
          </a:xfrm>
        </p:grpSpPr>
        <p:sp>
          <p:nvSpPr>
            <p:cNvPr id="13" name="Rectangle 12"/>
            <p:cNvSpPr/>
            <p:nvPr/>
          </p:nvSpPr>
          <p:spPr>
            <a:xfrm>
              <a:off x="4743900" y="3785492"/>
              <a:ext cx="311881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/>
                <a:t>β </a:t>
              </a:r>
              <a:endParaRPr lang="el-G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30237" y="3785492"/>
              <a:ext cx="290624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X</a:t>
              </a:r>
              <a:r>
                <a:rPr lang="el-GR" dirty="0"/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88218" y="3785492"/>
              <a:ext cx="318980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α 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1718932" y="3261008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57502" y="3261008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238316" y="3244360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dirty="0">
                <a:solidFill>
                  <a:schemeClr val="tx1"/>
                </a:solidFill>
              </a:rPr>
              <a:t>X → ρ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9292" y="3409403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αρβ</a:t>
            </a:r>
            <a:r>
              <a:rPr lang="el-GR" dirty="0"/>
              <a:t> </a:t>
            </a:r>
          </a:p>
        </p:txBody>
      </p:sp>
      <p:sp>
        <p:nvSpPr>
          <p:cNvPr id="22" name="U-Turn Arrow 21"/>
          <p:cNvSpPr/>
          <p:nvPr/>
        </p:nvSpPr>
        <p:spPr>
          <a:xfrm rot="10800000">
            <a:off x="2490691" y="3944669"/>
            <a:ext cx="4442635" cy="1424763"/>
          </a:xfrm>
          <a:prstGeom prst="uturnArrow">
            <a:avLst>
              <a:gd name="adj1" fmla="val 24270"/>
              <a:gd name="adj2" fmla="val 25000"/>
              <a:gd name="adj3" fmla="val 25000"/>
              <a:gd name="adj4" fmla="val 43750"/>
              <a:gd name="adj5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6" grpId="0" animBg="1"/>
      <p:bldP spid="17" grpId="0" animBg="1"/>
      <p:bldP spid="18" grpId="0" animBg="1"/>
      <p:bldP spid="20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Derivation Example of </a:t>
            </a:r>
            <a:r>
              <a:rPr lang="en-US" sz="4100"/>
              <a:t>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) Op E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Op E ) Op E </a:t>
            </a:r>
          </a:p>
          <a:p>
            <a:pPr marL="0" indent="0">
              <a:buNone/>
            </a:pPr>
            <a:r>
              <a:rPr lang="is-IS" dirty="0"/>
              <a:t>	⇒ ( 42 </a:t>
            </a:r>
            <a:r>
              <a:rPr lang="is-IS" b="1" dirty="0"/>
              <a:t>Op</a:t>
            </a:r>
            <a:r>
              <a:rPr lang="is-IS" dirty="0"/>
              <a:t> E ) Op E </a:t>
            </a:r>
          </a:p>
          <a:p>
            <a:pPr marL="0" indent="0">
              <a:buNone/>
            </a:pPr>
            <a:r>
              <a:rPr lang="is-IS" dirty="0"/>
              <a:t>	⇒ ( 42 + </a:t>
            </a:r>
            <a:r>
              <a:rPr lang="is-IS" b="1" dirty="0"/>
              <a:t>E</a:t>
            </a:r>
            <a:r>
              <a:rPr lang="is-IS" dirty="0"/>
              <a:t> ) Op E </a:t>
            </a:r>
          </a:p>
          <a:p>
            <a:pPr marL="0" indent="0">
              <a:buNone/>
            </a:pPr>
            <a:r>
              <a:rPr lang="is-IS" dirty="0"/>
              <a:t>	⇒ ( 42 + 13 )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( 42 + 13 )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( 42 + 13 ) ∗ 11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4866" y="1825625"/>
            <a:ext cx="25504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E Op 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/>
              <a:t>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Identifier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F182-BFBD-8B49-99B1-E049D4DD3B72}"/>
              </a:ext>
            </a:extLst>
          </p:cNvPr>
          <p:cNvSpPr txBox="1"/>
          <p:nvPr/>
        </p:nvSpPr>
        <p:spPr>
          <a:xfrm>
            <a:off x="1352145" y="1456293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Derive (42 + 13) * 11</a:t>
            </a:r>
          </a:p>
        </p:txBody>
      </p:sp>
    </p:spTree>
    <p:extLst>
      <p:ext uri="{BB962C8B-B14F-4D97-AF65-F5344CB8AC3E}">
        <p14:creationId xmlns:p14="http://schemas.microsoft.com/office/powerpoint/2010/main" val="85535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177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Definition: We write S ⇒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 if there exists a derivation </a:t>
            </a:r>
          </a:p>
          <a:p>
            <a:pPr marL="0" indent="0">
              <a:buNone/>
            </a:pPr>
            <a:r>
              <a:rPr lang="en-US" dirty="0"/>
              <a:t>	S ⇒ σ</a:t>
            </a:r>
            <a:r>
              <a:rPr lang="en-US" baseline="-25000" dirty="0"/>
              <a:t>1</a:t>
            </a:r>
            <a:r>
              <a:rPr lang="en-US" dirty="0"/>
              <a:t> ⇒ σ</a:t>
            </a:r>
            <a:r>
              <a:rPr lang="en-US" baseline="-25000" dirty="0"/>
              <a:t>2</a:t>
            </a:r>
            <a:r>
              <a:rPr lang="en-US" dirty="0"/>
              <a:t> ⇒...⇒ 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r>
              <a:rPr lang="en-US" dirty="0"/>
              <a:t>Definition: Every grammar G defines a language: </a:t>
            </a:r>
          </a:p>
          <a:p>
            <a:pPr marL="0" indent="0">
              <a:buNone/>
            </a:pPr>
            <a:r>
              <a:rPr lang="en-US" dirty="0"/>
              <a:t>	L(G)={</a:t>
            </a:r>
            <a:r>
              <a:rPr lang="en-US" dirty="0" err="1"/>
              <a:t>σ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 </a:t>
            </a:r>
            <a:r>
              <a:rPr lang="en-US" dirty="0"/>
              <a:t>| S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} </a:t>
            </a:r>
          </a:p>
          <a:p>
            <a:r>
              <a:rPr lang="en-US" dirty="0"/>
              <a:t>Definition: If G is a context-free grammar then L(G) is a context-free language. </a:t>
            </a:r>
          </a:p>
          <a:p>
            <a:r>
              <a:rPr lang="en-US" dirty="0"/>
              <a:t>Example: What is the language defined by G = (V, </a:t>
            </a:r>
            <a:r>
              <a:rPr lang="en-US" dirty="0" err="1"/>
              <a:t>Σ</a:t>
            </a:r>
            <a:r>
              <a:rPr lang="en-US" dirty="0"/>
              <a:t>, P, S) </a:t>
            </a:r>
          </a:p>
          <a:p>
            <a:pPr lvl="1"/>
            <a:r>
              <a:rPr lang="en-US" dirty="0"/>
              <a:t>V = {S}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= {0,1,ε}</a:t>
            </a:r>
          </a:p>
          <a:p>
            <a:pPr lvl="1"/>
            <a:r>
              <a:rPr lang="en-US" dirty="0"/>
              <a:t>P= {</a:t>
            </a:r>
          </a:p>
          <a:p>
            <a:pPr marL="914400" lvl="2" indent="0">
              <a:buNone/>
            </a:pPr>
            <a:r>
              <a:rPr lang="en-US" dirty="0"/>
              <a:t>S → </a:t>
            </a:r>
            <a:r>
              <a:rPr lang="en-US" dirty="0" err="1"/>
              <a:t>ε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S → 0 S 1</a:t>
            </a:r>
          </a:p>
          <a:p>
            <a:pPr marL="457200" lvl="1" indent="0">
              <a:buNone/>
            </a:pPr>
            <a:r>
              <a:rPr lang="en-US" dirty="0"/>
              <a:t>    } </a:t>
            </a:r>
          </a:p>
          <a:p>
            <a:pPr lvl="1"/>
            <a:r>
              <a:rPr lang="en-US" dirty="0"/>
              <a:t>S = 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3926" y="4837813"/>
            <a:ext cx="3584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/>
              <a:t>The language L(G) = {0</a:t>
            </a:r>
            <a:r>
              <a:rPr lang="en-US" sz="2000" baseline="30000" dirty="0"/>
              <a:t>n</a:t>
            </a:r>
            <a:r>
              <a:rPr lang="en-US" sz="2000" dirty="0"/>
              <a:t>1</a:t>
            </a:r>
            <a:r>
              <a:rPr lang="en-US" sz="2000" baseline="30000" dirty="0"/>
              <a:t>n</a:t>
            </a:r>
            <a:r>
              <a:rPr lang="en-US" sz="2000" dirty="0"/>
              <a:t>|n ≥ 0} </a:t>
            </a:r>
          </a:p>
        </p:txBody>
      </p:sp>
    </p:spTree>
    <p:extLst>
      <p:ext uri="{BB962C8B-B14F-4D97-AF65-F5344CB8AC3E}">
        <p14:creationId xmlns:p14="http://schemas.microsoft.com/office/powerpoint/2010/main" val="833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the language defined by G = (V, </a:t>
            </a:r>
            <a:r>
              <a:rPr lang="en-US" dirty="0" err="1"/>
              <a:t>Σ</a:t>
            </a:r>
            <a:r>
              <a:rPr lang="en-US" dirty="0"/>
              <a:t>, P, S) </a:t>
            </a:r>
          </a:p>
          <a:p>
            <a:pPr lvl="1"/>
            <a:r>
              <a:rPr lang="en-US" dirty="0"/>
              <a:t>V = {S}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= {0,1,ε} </a:t>
            </a:r>
          </a:p>
          <a:p>
            <a:pPr lvl="1"/>
            <a:r>
              <a:rPr lang="en-US" dirty="0"/>
              <a:t>P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S→ε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 → 0S0 </a:t>
            </a:r>
          </a:p>
          <a:p>
            <a:pPr marL="0" indent="0">
              <a:buNone/>
            </a:pPr>
            <a:r>
              <a:rPr lang="en-US" dirty="0"/>
              <a:t>	S → 1S1</a:t>
            </a:r>
          </a:p>
          <a:p>
            <a:pPr marL="457200" lvl="1" indent="0">
              <a:buNone/>
            </a:pPr>
            <a:r>
              <a:rPr lang="en-US" dirty="0"/>
              <a:t>     }</a:t>
            </a:r>
          </a:p>
          <a:p>
            <a:pPr lvl="1"/>
            <a:r>
              <a:rPr lang="en-US" dirty="0"/>
              <a:t>S = S</a:t>
            </a:r>
          </a:p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These languages are </a:t>
            </a:r>
            <a:r>
              <a:rPr lang="en-US" dirty="0" err="1"/>
              <a:t>nonregular</a:t>
            </a:r>
            <a:endParaRPr lang="en-US" dirty="0"/>
          </a:p>
          <a:p>
            <a:pPr lvl="1"/>
            <a:r>
              <a:rPr lang="en-US" dirty="0"/>
              <a:t>All regular languages are also context-free languages </a:t>
            </a:r>
          </a:p>
          <a:p>
            <a:pPr lvl="1"/>
            <a:r>
              <a:rPr lang="en-US" dirty="0"/>
              <a:t>There are more context-free than regular languages</a:t>
            </a:r>
          </a:p>
          <a:p>
            <a:r>
              <a:rPr lang="en-US" dirty="0"/>
              <a:t>Q: How does we represent a derivation?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721395"/>
            <a:ext cx="3563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language L(G) = {</a:t>
            </a:r>
            <a:r>
              <a:rPr lang="en-US" sz="2000" dirty="0" err="1"/>
              <a:t>σσ</a:t>
            </a:r>
            <a:r>
              <a:rPr lang="en-US" sz="2000" baseline="30000" dirty="0" err="1"/>
              <a:t>r</a:t>
            </a:r>
            <a:r>
              <a:rPr lang="en-US" sz="2000" dirty="0" err="1"/>
              <a:t>|σ</a:t>
            </a:r>
            <a:r>
              <a:rPr lang="en-US" sz="2000" dirty="0"/>
              <a:t> ∈ </a:t>
            </a:r>
            <a:r>
              <a:rPr lang="en-US" sz="2000" dirty="0" err="1"/>
              <a:t>Σ</a:t>
            </a:r>
            <a:r>
              <a:rPr lang="en-US" sz="2000" dirty="0"/>
              <a:t>∗}</a:t>
            </a:r>
          </a:p>
          <a:p>
            <a:r>
              <a:rPr lang="en-US" sz="2000" dirty="0"/>
              <a:t>Note:  </a:t>
            </a:r>
            <a:r>
              <a:rPr lang="en-US" sz="2000" dirty="0" err="1"/>
              <a:t>σ</a:t>
            </a:r>
            <a:r>
              <a:rPr lang="en-US" sz="2000" baseline="30000" dirty="0" err="1"/>
              <a:t>r</a:t>
            </a:r>
            <a:r>
              <a:rPr lang="en-US" sz="2000" dirty="0"/>
              <a:t> means reverse of </a:t>
            </a:r>
            <a:r>
              <a:rPr lang="en-US" sz="2000" dirty="0" err="1"/>
              <a:t>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syntactically correct if it can be derived from the grammar of the language it is written in. </a:t>
            </a:r>
          </a:p>
          <a:p>
            <a:r>
              <a:rPr lang="en-US" dirty="0"/>
              <a:t>To analyze the program we need a better representation of it. </a:t>
            </a:r>
          </a:p>
          <a:p>
            <a:pPr marL="457200" lvl="1" indent="0">
              <a:buNone/>
            </a:pPr>
            <a:r>
              <a:rPr lang="en-US" dirty="0"/>
              <a:t>I.e., tokens are the input to the parser </a:t>
            </a:r>
          </a:p>
          <a:p>
            <a:r>
              <a:rPr lang="en-US" dirty="0"/>
              <a:t>So, each derivation can be represented by a parse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5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Root: S, the start nonterminal</a:t>
            </a:r>
          </a:p>
          <a:p>
            <a:r>
              <a:rPr lang="en-US" dirty="0"/>
              <a:t>Internal nodes: </a:t>
            </a:r>
            <a:r>
              <a:rPr lang="en-US" dirty="0" err="1"/>
              <a:t>nonterminals</a:t>
            </a:r>
            <a:r>
              <a:rPr lang="en-US" dirty="0"/>
              <a:t> </a:t>
            </a:r>
          </a:p>
          <a:p>
            <a:r>
              <a:rPr lang="en-US" dirty="0"/>
              <a:t>Leaf nodes: terminals (called the </a:t>
            </a:r>
            <a:r>
              <a:rPr lang="en-US" i="1" dirty="0"/>
              <a:t>yield </a:t>
            </a:r>
            <a:r>
              <a:rPr lang="en-US" dirty="0"/>
              <a:t>of the tree)</a:t>
            </a:r>
          </a:p>
          <a:p>
            <a:r>
              <a:rPr lang="en-US" dirty="0"/>
              <a:t>Edge(</a:t>
            </a:r>
            <a:r>
              <a:rPr lang="en-US" dirty="0" err="1"/>
              <a:t>X,w</a:t>
            </a:r>
            <a:r>
              <a:rPr lang="en-US" dirty="0"/>
              <a:t>) : X∈V, w∈α, where (X→α)∈P.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Parse Tree Example of 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) Op E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Op E ) Op E </a:t>
            </a:r>
          </a:p>
          <a:p>
            <a:pPr marL="0" indent="0">
              <a:buNone/>
            </a:pPr>
            <a:r>
              <a:rPr lang="is-IS" dirty="0"/>
              <a:t>	⇒ ( 42 </a:t>
            </a:r>
            <a:r>
              <a:rPr lang="is-IS" b="1" dirty="0"/>
              <a:t>Op</a:t>
            </a:r>
            <a:r>
              <a:rPr lang="is-IS" dirty="0"/>
              <a:t> E ) Op E </a:t>
            </a:r>
          </a:p>
          <a:p>
            <a:pPr marL="0" indent="0">
              <a:buNone/>
            </a:pPr>
            <a:r>
              <a:rPr lang="is-IS" dirty="0"/>
              <a:t>	⇒ ( 42 + </a:t>
            </a:r>
            <a:r>
              <a:rPr lang="is-IS" b="1" dirty="0"/>
              <a:t>E</a:t>
            </a:r>
            <a:r>
              <a:rPr lang="is-IS" dirty="0"/>
              <a:t> ) Op E </a:t>
            </a:r>
          </a:p>
          <a:p>
            <a:pPr marL="0" indent="0">
              <a:buNone/>
            </a:pPr>
            <a:r>
              <a:rPr lang="is-IS" dirty="0"/>
              <a:t>	⇒ ( 42 + 13 )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( 42 + 13 )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( 42 + 13 ) ∗ 11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9657" y="180764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652" y="246136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8705" y="2461362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6641" y="244597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7274" y="31619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9424" y="3161900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75904" y="3166292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5729" y="392156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4924" y="3921566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1085" y="3906174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42567" y="47190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9354" y="471900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8556" y="470361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7358" y="315602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9209" y="315602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 flipH="1">
            <a:off x="5975079" y="2176978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4" idx="2"/>
          </p:cNvCxnSpPr>
          <p:nvPr/>
        </p:nvCxnSpPr>
        <p:spPr>
          <a:xfrm flipV="1">
            <a:off x="6698095" y="2176978"/>
            <a:ext cx="0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0"/>
            <a:endCxn id="10" idx="2"/>
          </p:cNvCxnSpPr>
          <p:nvPr/>
        </p:nvCxnSpPr>
        <p:spPr>
          <a:xfrm flipV="1">
            <a:off x="5489523" y="3531232"/>
            <a:ext cx="496189" cy="374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2"/>
            <a:endCxn id="18" idx="0"/>
          </p:cNvCxnSpPr>
          <p:nvPr/>
        </p:nvCxnSpPr>
        <p:spPr>
          <a:xfrm>
            <a:off x="5489523" y="4275506"/>
            <a:ext cx="18385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7" idx="0"/>
          </p:cNvCxnSpPr>
          <p:nvPr/>
        </p:nvCxnSpPr>
        <p:spPr>
          <a:xfrm flipH="1">
            <a:off x="6069395" y="4290898"/>
            <a:ext cx="4919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14" idx="0"/>
          </p:cNvCxnSpPr>
          <p:nvPr/>
        </p:nvCxnSpPr>
        <p:spPr>
          <a:xfrm>
            <a:off x="5985712" y="3531232"/>
            <a:ext cx="88602" cy="39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9" idx="0"/>
          </p:cNvCxnSpPr>
          <p:nvPr/>
        </p:nvCxnSpPr>
        <p:spPr>
          <a:xfrm>
            <a:off x="7219090" y="2830694"/>
            <a:ext cx="117620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3" idx="0"/>
          </p:cNvCxnSpPr>
          <p:nvPr/>
        </p:nvCxnSpPr>
        <p:spPr>
          <a:xfrm>
            <a:off x="5985712" y="3531232"/>
            <a:ext cx="758455" cy="39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6" idx="0"/>
          </p:cNvCxnSpPr>
          <p:nvPr/>
        </p:nvCxnSpPr>
        <p:spPr>
          <a:xfrm>
            <a:off x="6744167" y="4290898"/>
            <a:ext cx="7752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2"/>
            <a:endCxn id="11" idx="0"/>
          </p:cNvCxnSpPr>
          <p:nvPr/>
        </p:nvCxnSpPr>
        <p:spPr>
          <a:xfrm flipH="1">
            <a:off x="5497023" y="2815302"/>
            <a:ext cx="478056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0"/>
            <a:endCxn id="4" idx="2"/>
          </p:cNvCxnSpPr>
          <p:nvPr/>
        </p:nvCxnSpPr>
        <p:spPr>
          <a:xfrm flipH="1" flipV="1">
            <a:off x="6698095" y="2176978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20" idx="0"/>
          </p:cNvCxnSpPr>
          <p:nvPr/>
        </p:nvCxnSpPr>
        <p:spPr>
          <a:xfrm>
            <a:off x="6698095" y="2830694"/>
            <a:ext cx="41155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0"/>
            <a:endCxn id="9" idx="2"/>
          </p:cNvCxnSpPr>
          <p:nvPr/>
        </p:nvCxnSpPr>
        <p:spPr>
          <a:xfrm flipH="1" flipV="1">
            <a:off x="5975079" y="2815302"/>
            <a:ext cx="428424" cy="35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10" idx="0"/>
          </p:cNvCxnSpPr>
          <p:nvPr/>
        </p:nvCxnSpPr>
        <p:spPr>
          <a:xfrm>
            <a:off x="5975079" y="2815302"/>
            <a:ext cx="10633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Another Example:  1 + 2 *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27098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Op E</a:t>
            </a:r>
          </a:p>
          <a:p>
            <a:pPr marL="0" indent="0">
              <a:buNone/>
            </a:pPr>
            <a:r>
              <a:rPr lang="is-IS" dirty="0"/>
              <a:t>	⇒ 1 </a:t>
            </a:r>
            <a:r>
              <a:rPr lang="is-IS" b="1" dirty="0"/>
              <a:t>Op</a:t>
            </a:r>
            <a:r>
              <a:rPr lang="is-IS" dirty="0"/>
              <a:t> E Op E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+ 2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+ 2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1 + 2 ∗ 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7098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  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+ 2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+ 2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1 + 2 ∗ 3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463" y="367897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458" y="433269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4511" y="4332692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2447" y="43173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9915" y="5033230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5230" y="503323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1710" y="503762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8373" y="588857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5160" y="588857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4362" y="587318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13164" y="5027355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75015" y="502735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 flipH="1">
            <a:off x="3060885" y="4048308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4" idx="2"/>
          </p:cNvCxnSpPr>
          <p:nvPr/>
        </p:nvCxnSpPr>
        <p:spPr>
          <a:xfrm flipV="1">
            <a:off x="3783901" y="4048308"/>
            <a:ext cx="0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18" idx="0"/>
          </p:cNvCxnSpPr>
          <p:nvPr/>
        </p:nvCxnSpPr>
        <p:spPr>
          <a:xfrm flipH="1">
            <a:off x="2535205" y="5402562"/>
            <a:ext cx="68463" cy="470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7" idx="0"/>
          </p:cNvCxnSpPr>
          <p:nvPr/>
        </p:nvCxnSpPr>
        <p:spPr>
          <a:xfrm>
            <a:off x="3099305" y="5402562"/>
            <a:ext cx="55896" cy="48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9" idx="0"/>
          </p:cNvCxnSpPr>
          <p:nvPr/>
        </p:nvCxnSpPr>
        <p:spPr>
          <a:xfrm>
            <a:off x="4304896" y="4702024"/>
            <a:ext cx="59111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16" idx="0"/>
          </p:cNvCxnSpPr>
          <p:nvPr/>
        </p:nvCxnSpPr>
        <p:spPr>
          <a:xfrm>
            <a:off x="3510148" y="5406954"/>
            <a:ext cx="269068" cy="48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2"/>
            <a:endCxn id="11" idx="0"/>
          </p:cNvCxnSpPr>
          <p:nvPr/>
        </p:nvCxnSpPr>
        <p:spPr>
          <a:xfrm flipH="1">
            <a:off x="2603668" y="4686632"/>
            <a:ext cx="457217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0"/>
            <a:endCxn id="4" idx="2"/>
          </p:cNvCxnSpPr>
          <p:nvPr/>
        </p:nvCxnSpPr>
        <p:spPr>
          <a:xfrm flipH="1" flipV="1">
            <a:off x="3783901" y="4048308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20" idx="0"/>
          </p:cNvCxnSpPr>
          <p:nvPr/>
        </p:nvCxnSpPr>
        <p:spPr>
          <a:xfrm>
            <a:off x="3783901" y="4702024"/>
            <a:ext cx="41155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0"/>
            <a:endCxn id="9" idx="2"/>
          </p:cNvCxnSpPr>
          <p:nvPr/>
        </p:nvCxnSpPr>
        <p:spPr>
          <a:xfrm flipH="1" flipV="1">
            <a:off x="3060885" y="4686632"/>
            <a:ext cx="449263" cy="35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10" idx="0"/>
          </p:cNvCxnSpPr>
          <p:nvPr/>
        </p:nvCxnSpPr>
        <p:spPr>
          <a:xfrm>
            <a:off x="3060885" y="4686632"/>
            <a:ext cx="38420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635963" y="3748155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156958" y="4401871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321095" y="4401871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912947" y="4386479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4638" y="5096801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579953" y="5096801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486433" y="5101193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554040" y="595132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129883" y="5952149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509085" y="5936757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56541" y="5108947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50760" y="50980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56" name="Straight Connector 155"/>
          <p:cNvCxnSpPr>
            <a:stCxn id="144" idx="2"/>
            <a:endCxn id="147" idx="0"/>
          </p:cNvCxnSpPr>
          <p:nvPr/>
        </p:nvCxnSpPr>
        <p:spPr>
          <a:xfrm flipH="1">
            <a:off x="7061385" y="4117487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6" idx="2"/>
            <a:endCxn id="155" idx="0"/>
          </p:cNvCxnSpPr>
          <p:nvPr/>
        </p:nvCxnSpPr>
        <p:spPr>
          <a:xfrm flipH="1">
            <a:off x="7200801" y="4771203"/>
            <a:ext cx="349684" cy="326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4" idx="2"/>
            <a:endCxn id="146" idx="0"/>
          </p:cNvCxnSpPr>
          <p:nvPr/>
        </p:nvCxnSpPr>
        <p:spPr>
          <a:xfrm flipH="1">
            <a:off x="7550485" y="4117487"/>
            <a:ext cx="233916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7" idx="2"/>
            <a:endCxn id="154" idx="0"/>
          </p:cNvCxnSpPr>
          <p:nvPr/>
        </p:nvCxnSpPr>
        <p:spPr>
          <a:xfrm flipH="1">
            <a:off x="6707384" y="4755811"/>
            <a:ext cx="354001" cy="35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9" idx="2"/>
            <a:endCxn id="153" idx="0"/>
          </p:cNvCxnSpPr>
          <p:nvPr/>
        </p:nvCxnSpPr>
        <p:spPr>
          <a:xfrm flipH="1">
            <a:off x="7659928" y="5466133"/>
            <a:ext cx="68463" cy="470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0" idx="0"/>
            <a:endCxn id="145" idx="2"/>
          </p:cNvCxnSpPr>
          <p:nvPr/>
        </p:nvCxnSpPr>
        <p:spPr>
          <a:xfrm flipH="1" flipV="1">
            <a:off x="8305396" y="4771203"/>
            <a:ext cx="329475" cy="329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8" idx="0"/>
            <a:endCxn id="145" idx="2"/>
          </p:cNvCxnSpPr>
          <p:nvPr/>
        </p:nvCxnSpPr>
        <p:spPr>
          <a:xfrm flipV="1">
            <a:off x="8224028" y="4771203"/>
            <a:ext cx="81368" cy="32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5" idx="2"/>
            <a:endCxn id="149" idx="0"/>
          </p:cNvCxnSpPr>
          <p:nvPr/>
        </p:nvCxnSpPr>
        <p:spPr>
          <a:xfrm flipH="1">
            <a:off x="7728391" y="4771203"/>
            <a:ext cx="577005" cy="32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4" idx="2"/>
            <a:endCxn id="145" idx="0"/>
          </p:cNvCxnSpPr>
          <p:nvPr/>
        </p:nvCxnSpPr>
        <p:spPr>
          <a:xfrm>
            <a:off x="7784401" y="4117487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1" idx="0"/>
            <a:endCxn id="150" idx="2"/>
          </p:cNvCxnSpPr>
          <p:nvPr/>
        </p:nvCxnSpPr>
        <p:spPr>
          <a:xfrm flipH="1" flipV="1">
            <a:off x="8634871" y="5470525"/>
            <a:ext cx="70012" cy="480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3745287" y="327396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 + 2) * 3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7779875" y="330694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+ (2 * 3)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1653499" y="1128221"/>
            <a:ext cx="5497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This is ambiguous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D7F94F-32AE-524F-BC9A-AFD383D19C80}"/>
              </a:ext>
            </a:extLst>
          </p:cNvPr>
          <p:cNvCxnSpPr>
            <a:cxnSpLocks/>
            <a:stCxn id="152" idx="0"/>
            <a:endCxn id="148" idx="2"/>
          </p:cNvCxnSpPr>
          <p:nvPr/>
        </p:nvCxnSpPr>
        <p:spPr>
          <a:xfrm flipH="1" flipV="1">
            <a:off x="8224028" y="5466133"/>
            <a:ext cx="55896" cy="48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uiExpand="1" build="p"/>
      <p:bldP spid="4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6" grpId="0" animBg="1"/>
      <p:bldP spid="17" grpId="0" animBg="1"/>
      <p:bldP spid="18" grpId="0" animBg="1"/>
      <p:bldP spid="19" grpId="0" animBg="1"/>
      <p:bldP spid="20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282" grpId="0"/>
      <p:bldP spid="283" grpId="0"/>
      <p:bldP spid="2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There are infinitely many grammars to specify the same language</a:t>
            </a:r>
          </a:p>
          <a:p>
            <a:pPr lvl="1"/>
            <a:r>
              <a:rPr lang="en-US" dirty="0"/>
              <a:t>There may be multiple parse trees for the same sentence! </a:t>
            </a:r>
          </a:p>
          <a:p>
            <a:r>
              <a:rPr lang="en-US" dirty="0"/>
              <a:t>Definition: If multiple parse trees can be generated by G for the same sentence, then G is </a:t>
            </a:r>
            <a:r>
              <a:rPr lang="en-US" i="1" dirty="0"/>
              <a:t>ambiguous</a:t>
            </a:r>
            <a:r>
              <a:rPr lang="en-US" dirty="0"/>
              <a:t>. </a:t>
            </a:r>
          </a:p>
          <a:p>
            <a:r>
              <a:rPr lang="en-US" dirty="0"/>
              <a:t>Definition: If L does not have an unambiguous grammar, then L is </a:t>
            </a:r>
            <a:r>
              <a:rPr lang="en-US" i="1" dirty="0"/>
              <a:t>inherently ambiguous </a:t>
            </a:r>
          </a:p>
          <a:p>
            <a:pPr lvl="1"/>
            <a:r>
              <a:rPr lang="en-US" dirty="0"/>
              <a:t>Usually not the case for programming languages!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1C34-E833-894B-A873-21E8A7A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last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0B87-167E-B44C-8F8F-A56BCF3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L =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/>
              <a:t> | p is not prime} is not regular.</a:t>
            </a:r>
          </a:p>
          <a:p>
            <a:pPr lvl="1"/>
            <a:r>
              <a:rPr lang="en-US" dirty="0"/>
              <a:t>Recall that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baseline="30000" dirty="0"/>
              <a:t> </a:t>
            </a:r>
            <a:r>
              <a:rPr lang="en-US" dirty="0"/>
              <a:t>| p is prime} is not regular</a:t>
            </a:r>
          </a:p>
          <a:p>
            <a:r>
              <a:rPr lang="en-US" dirty="0"/>
              <a:t>Show that L =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 err="1"/>
              <a:t>b</a:t>
            </a:r>
            <a:r>
              <a:rPr lang="en-US" baseline="30000" dirty="0" err="1"/>
              <a:t>q</a:t>
            </a:r>
            <a:r>
              <a:rPr lang="en-US" dirty="0"/>
              <a:t> | p or q is prime} is not regular.</a:t>
            </a:r>
          </a:p>
          <a:p>
            <a:r>
              <a:rPr lang="en-US" dirty="0"/>
              <a:t>Show that L =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 err="1"/>
              <a:t>a</a:t>
            </a:r>
            <a:r>
              <a:rPr lang="en-US" dirty="0"/>
              <a:t>*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/>
              <a:t> | p is prime} is regular.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Unambiguous Expression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dirty="0"/>
              <a:t>E →T</a:t>
            </a:r>
          </a:p>
          <a:p>
            <a:r>
              <a:rPr lang="is-IS" dirty="0"/>
              <a:t>E → E + T </a:t>
            </a:r>
          </a:p>
          <a:p>
            <a:r>
              <a:rPr lang="is-IS" dirty="0"/>
              <a:t>E → E − T </a:t>
            </a:r>
          </a:p>
          <a:p>
            <a:r>
              <a:rPr lang="is-IS" dirty="0"/>
              <a:t>T → F </a:t>
            </a:r>
          </a:p>
          <a:p>
            <a:r>
              <a:rPr lang="en-US" dirty="0"/>
              <a:t>T → T ∗ F</a:t>
            </a:r>
          </a:p>
          <a:p>
            <a:r>
              <a:rPr lang="en-US" dirty="0"/>
              <a:t>T → T / F</a:t>
            </a:r>
          </a:p>
          <a:p>
            <a:r>
              <a:rPr lang="en-US" dirty="0"/>
              <a:t>F → number </a:t>
            </a:r>
          </a:p>
          <a:p>
            <a:r>
              <a:rPr lang="en-US" dirty="0"/>
              <a:t>F → identifier </a:t>
            </a:r>
          </a:p>
          <a:p>
            <a:r>
              <a:rPr lang="en-US" dirty="0"/>
              <a:t>F → (E)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deriving 1 + </a:t>
            </a:r>
            <a:r>
              <a:rPr lang="en-US"/>
              <a:t>2 *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05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Nonregular</a:t>
            </a:r>
            <a:r>
              <a:rPr lang="en-US" dirty="0"/>
              <a:t>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Not all languages are regular!</a:t>
            </a:r>
          </a:p>
          <a:p>
            <a:pPr marL="457200" lvl="1" indent="0">
              <a:buNone/>
            </a:pPr>
            <a:r>
              <a:rPr lang="en-US" dirty="0"/>
              <a:t>E.g. L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|n &gt;= 0} is not regular.</a:t>
            </a:r>
          </a:p>
          <a:p>
            <a:r>
              <a:rPr lang="en-US" dirty="0"/>
              <a:t>Intuition: We need to keep track of how many 0’s we encounter.</a:t>
            </a:r>
          </a:p>
          <a:p>
            <a:r>
              <a:rPr lang="en-US" dirty="0"/>
              <a:t>A DFA has a finite number of states, so beyond that number we cannot keep track.</a:t>
            </a:r>
          </a:p>
          <a:p>
            <a:r>
              <a:rPr lang="en-US" dirty="0"/>
              <a:t>How do we prove this formally? </a:t>
            </a:r>
          </a:p>
          <a:p>
            <a:pPr marL="457200" lvl="1" indent="0">
              <a:buNone/>
            </a:pPr>
            <a:r>
              <a:rPr lang="en-US" dirty="0"/>
              <a:t>The Pumping Lemma!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91" y="4081722"/>
            <a:ext cx="2643372" cy="26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C5D1-EFEE-8543-B9AA-A5553B6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97747-FA15-F847-836A-1A70C9F484DA}"/>
              </a:ext>
            </a:extLst>
          </p:cNvPr>
          <p:cNvSpPr/>
          <p:nvPr/>
        </p:nvSpPr>
        <p:spPr>
          <a:xfrm>
            <a:off x="1765738" y="1953448"/>
            <a:ext cx="5339255" cy="362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DFA M</a:t>
            </a:r>
          </a:p>
          <a:p>
            <a:r>
              <a:rPr lang="en-US" dirty="0"/>
              <a:t>10 states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CFC006-19EE-5B4C-AF01-598D3EB01461}"/>
              </a:ext>
            </a:extLst>
          </p:cNvPr>
          <p:cNvSpPr/>
          <p:nvPr/>
        </p:nvSpPr>
        <p:spPr>
          <a:xfrm>
            <a:off x="1902373" y="3484179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</a:t>
            </a:r>
            <a:r>
              <a:rPr lang="en-US" sz="1400" baseline="-250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3E7C56-2000-884C-A30D-5D06B47DEF26}"/>
              </a:ext>
            </a:extLst>
          </p:cNvPr>
          <p:cNvSpPr/>
          <p:nvPr/>
        </p:nvSpPr>
        <p:spPr>
          <a:xfrm>
            <a:off x="2848305" y="2921875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BEBA77-6656-1746-AF9C-F969DBD45DEB}"/>
              </a:ext>
            </a:extLst>
          </p:cNvPr>
          <p:cNvSpPr/>
          <p:nvPr/>
        </p:nvSpPr>
        <p:spPr>
          <a:xfrm>
            <a:off x="4976649" y="4432573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0928CA-B507-9045-A651-5296146ED457}"/>
              </a:ext>
            </a:extLst>
          </p:cNvPr>
          <p:cNvSpPr/>
          <p:nvPr/>
        </p:nvSpPr>
        <p:spPr>
          <a:xfrm>
            <a:off x="5402316" y="3737741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2D7B6C-1969-2D48-B432-B69862A2ED2F}"/>
              </a:ext>
            </a:extLst>
          </p:cNvPr>
          <p:cNvSpPr/>
          <p:nvPr/>
        </p:nvSpPr>
        <p:spPr>
          <a:xfrm>
            <a:off x="5008180" y="3046853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21590F-C002-3B40-B57F-B861BCCA1D31}"/>
              </a:ext>
            </a:extLst>
          </p:cNvPr>
          <p:cNvSpPr/>
          <p:nvPr/>
        </p:nvSpPr>
        <p:spPr>
          <a:xfrm>
            <a:off x="4593021" y="2272860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C85C81-DA49-DF43-A143-2C37F97302C4}"/>
              </a:ext>
            </a:extLst>
          </p:cNvPr>
          <p:cNvSpPr/>
          <p:nvPr/>
        </p:nvSpPr>
        <p:spPr>
          <a:xfrm>
            <a:off x="3589282" y="2251840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A978A6-DAD2-D74F-AC56-F2845F98BA55}"/>
              </a:ext>
            </a:extLst>
          </p:cNvPr>
          <p:cNvSpPr/>
          <p:nvPr/>
        </p:nvSpPr>
        <p:spPr>
          <a:xfrm>
            <a:off x="6332485" y="3025667"/>
            <a:ext cx="483476" cy="5071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B845B1-575C-234A-A867-5C8C7636E764}"/>
              </a:ext>
            </a:extLst>
          </p:cNvPr>
          <p:cNvSpPr/>
          <p:nvPr/>
        </p:nvSpPr>
        <p:spPr>
          <a:xfrm>
            <a:off x="3725919" y="4459342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17C4C2-D983-7A4D-89FE-541FEDEA266F}"/>
              </a:ext>
            </a:extLst>
          </p:cNvPr>
          <p:cNvSpPr/>
          <p:nvPr/>
        </p:nvSpPr>
        <p:spPr>
          <a:xfrm>
            <a:off x="3090043" y="3952218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C6D677-4F1A-2F4E-873B-E4D7742AE92A}"/>
              </a:ext>
            </a:extLst>
          </p:cNvPr>
          <p:cNvSpPr/>
          <p:nvPr/>
        </p:nvSpPr>
        <p:spPr>
          <a:xfrm>
            <a:off x="6400802" y="3104495"/>
            <a:ext cx="365760" cy="3759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D76FB9B-AF8E-4F44-98C2-CCADCC166C71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2341837" y="2977711"/>
            <a:ext cx="308742" cy="70419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080473F-2122-E646-8FF2-46704F66F2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093782" y="2505403"/>
            <a:ext cx="499239" cy="2101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BC3CA8D-FADF-FC4A-99E6-69952D93D74E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5400000" flipH="1" flipV="1">
            <a:off x="3131426" y="2464020"/>
            <a:ext cx="416473" cy="4992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81FFCC2B-0AA4-D04D-B6D2-8A5931D39BB4}"/>
              </a:ext>
            </a:extLst>
          </p:cNvPr>
          <p:cNvCxnSpPr>
            <a:cxnSpLocks/>
            <a:stCxn id="9" idx="4"/>
            <a:endCxn id="8" idx="1"/>
          </p:cNvCxnSpPr>
          <p:nvPr/>
        </p:nvCxnSpPr>
        <p:spPr>
          <a:xfrm rot="16200000" flipH="1">
            <a:off x="5232503" y="3571391"/>
            <a:ext cx="258031" cy="2232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55E8A20-FDF8-5D43-BA7A-80769E3CC202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491656" y="3279229"/>
            <a:ext cx="840829" cy="2118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D49A8B3-8687-3A46-9ABA-9CA7F16501BD}"/>
              </a:ext>
            </a:extLst>
          </p:cNvPr>
          <p:cNvCxnSpPr>
            <a:cxnSpLocks/>
            <a:stCxn id="10" idx="6"/>
            <a:endCxn id="9" idx="7"/>
          </p:cNvCxnSpPr>
          <p:nvPr/>
        </p:nvCxnSpPr>
        <p:spPr>
          <a:xfrm>
            <a:off x="5076497" y="2526422"/>
            <a:ext cx="344356" cy="59469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642A2957-6B2B-F94C-8356-59BF414CE494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V="1">
            <a:off x="4215749" y="4686135"/>
            <a:ext cx="760901" cy="635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45D05972-404E-924B-99A3-517699D5D2E2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rot="10800000">
            <a:off x="3331781" y="4459342"/>
            <a:ext cx="394138" cy="25356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67E93EF-5B0B-A241-A6F4-38C9390018CB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rot="16200000" flipV="1">
            <a:off x="2949303" y="3569740"/>
            <a:ext cx="523219" cy="24173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4DD7455-79D9-844F-AF82-B8EC19D2B204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 flipH="1">
            <a:off x="5460125" y="3991303"/>
            <a:ext cx="425667" cy="694832"/>
          </a:xfrm>
          <a:prstGeom prst="curvedConnector3">
            <a:avLst>
              <a:gd name="adj1" fmla="val -537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C1CB4A8-EF1D-A94F-9229-DC6B2E152525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3573519" y="3300415"/>
            <a:ext cx="1434661" cy="9053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6BCDAD-E412-A548-AAA7-275170011F0A}"/>
              </a:ext>
            </a:extLst>
          </p:cNvPr>
          <p:cNvCxnSpPr>
            <a:cxnSpLocks/>
            <a:stCxn id="11" idx="4"/>
            <a:endCxn id="7" idx="1"/>
          </p:cNvCxnSpPr>
          <p:nvPr/>
        </p:nvCxnSpPr>
        <p:spPr>
          <a:xfrm rot="16200000" flipH="1">
            <a:off x="3565298" y="3024686"/>
            <a:ext cx="1747876" cy="12164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01F49B4C-230C-9A4C-B97B-480EABAC53C1}"/>
              </a:ext>
            </a:extLst>
          </p:cNvPr>
          <p:cNvCxnSpPr>
            <a:cxnSpLocks/>
            <a:stCxn id="14" idx="2"/>
            <a:endCxn id="5" idx="5"/>
          </p:cNvCxnSpPr>
          <p:nvPr/>
        </p:nvCxnSpPr>
        <p:spPr>
          <a:xfrm rot="10800000">
            <a:off x="2315047" y="3917036"/>
            <a:ext cx="774997" cy="28874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E1744C-AC87-204E-9AAF-52E9EBA1E1AB}"/>
              </a:ext>
            </a:extLst>
          </p:cNvPr>
          <p:cNvSpPr txBox="1"/>
          <p:nvPr/>
        </p:nvSpPr>
        <p:spPr>
          <a:xfrm>
            <a:off x="3042476" y="23478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8A6FCE-353E-C549-80F4-A35FEF143430}"/>
              </a:ext>
            </a:extLst>
          </p:cNvPr>
          <p:cNvSpPr txBox="1"/>
          <p:nvPr/>
        </p:nvSpPr>
        <p:spPr>
          <a:xfrm>
            <a:off x="4177588" y="221124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DF9F57-DB70-FE44-A9E2-27D1F78A9B4A}"/>
              </a:ext>
            </a:extLst>
          </p:cNvPr>
          <p:cNvSpPr txBox="1"/>
          <p:nvPr/>
        </p:nvSpPr>
        <p:spPr>
          <a:xfrm>
            <a:off x="5113005" y="26421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B3CF8-D4AE-4843-B0C8-5F072D55F250}"/>
              </a:ext>
            </a:extLst>
          </p:cNvPr>
          <p:cNvSpPr txBox="1"/>
          <p:nvPr/>
        </p:nvSpPr>
        <p:spPr>
          <a:xfrm>
            <a:off x="5764647" y="29574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6B0F92-4746-6B48-A60D-16C9F25DBA5D}"/>
              </a:ext>
            </a:extLst>
          </p:cNvPr>
          <p:cNvSpPr txBox="1"/>
          <p:nvPr/>
        </p:nvSpPr>
        <p:spPr>
          <a:xfrm>
            <a:off x="3021454" y="35880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0965B0-1BEB-F441-B249-8A594866E279}"/>
              </a:ext>
            </a:extLst>
          </p:cNvPr>
          <p:cNvSpPr txBox="1"/>
          <p:nvPr/>
        </p:nvSpPr>
        <p:spPr>
          <a:xfrm>
            <a:off x="3294727" y="4544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0D55E8-7474-744E-A185-1A003AD8F8B9}"/>
              </a:ext>
            </a:extLst>
          </p:cNvPr>
          <p:cNvSpPr txBox="1"/>
          <p:nvPr/>
        </p:nvSpPr>
        <p:spPr>
          <a:xfrm>
            <a:off x="5102498" y="35460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5651AD-E65F-C348-8D57-8226FAAC220F}"/>
              </a:ext>
            </a:extLst>
          </p:cNvPr>
          <p:cNvSpPr txBox="1"/>
          <p:nvPr/>
        </p:nvSpPr>
        <p:spPr>
          <a:xfrm>
            <a:off x="4482386" y="45970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5FCFAD-4628-8345-9622-40C171CD09BA}"/>
              </a:ext>
            </a:extLst>
          </p:cNvPr>
          <p:cNvSpPr txBox="1"/>
          <p:nvPr/>
        </p:nvSpPr>
        <p:spPr>
          <a:xfrm>
            <a:off x="5953831" y="44289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02A3D-48A3-D94E-8E52-4F3C8E080B26}"/>
              </a:ext>
            </a:extLst>
          </p:cNvPr>
          <p:cNvSpPr txBox="1"/>
          <p:nvPr/>
        </p:nvSpPr>
        <p:spPr>
          <a:xfrm>
            <a:off x="2275221" y="29364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E1ADD0-490C-954D-9F63-3891247C578B}"/>
              </a:ext>
            </a:extLst>
          </p:cNvPr>
          <p:cNvSpPr txBox="1"/>
          <p:nvPr/>
        </p:nvSpPr>
        <p:spPr>
          <a:xfrm>
            <a:off x="1152054" y="2862595"/>
            <a:ext cx="6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dirty="0" err="1">
                <a:solidFill>
                  <a:srgbClr val="FF0000"/>
                </a:solidFill>
              </a:rPr>
              <a:t>yzyz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B3295F-A943-A14B-B3A6-224B2E92F52D}"/>
              </a:ext>
            </a:extLst>
          </p:cNvPr>
          <p:cNvSpPr txBox="1"/>
          <p:nvPr/>
        </p:nvSpPr>
        <p:spPr>
          <a:xfrm>
            <a:off x="746622" y="3455635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b="1" dirty="0" err="1"/>
              <a:t>yzyyxxzx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A0AE76-060E-D84F-A1F8-CE3449D93EB3}"/>
              </a:ext>
            </a:extLst>
          </p:cNvPr>
          <p:cNvSpPr txBox="1"/>
          <p:nvPr/>
        </p:nvSpPr>
        <p:spPr>
          <a:xfrm>
            <a:off x="10373710" y="6201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AF4EFE-ED1F-2E49-AC61-F9600C4DBCAC}"/>
              </a:ext>
            </a:extLst>
          </p:cNvPr>
          <p:cNvSpPr txBox="1"/>
          <p:nvPr/>
        </p:nvSpPr>
        <p:spPr>
          <a:xfrm>
            <a:off x="1668601" y="5696289"/>
            <a:ext cx="684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If a DFA with n states reads a string of length n or greater, one or more states will be visited multiple times (there will be a cycle).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923424-8AA7-A340-87DD-082EB5B0EA65}"/>
              </a:ext>
            </a:extLst>
          </p:cNvPr>
          <p:cNvSpPr txBox="1"/>
          <p:nvPr/>
        </p:nvSpPr>
        <p:spPr>
          <a:xfrm>
            <a:off x="361389" y="4048675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b="1" dirty="0" err="1"/>
              <a:t>yzyyxxzx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dirty="0" err="1">
                <a:solidFill>
                  <a:srgbClr val="FF0000"/>
                </a:solidFill>
              </a:rPr>
              <a:t>zyz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6BDE86-E166-EB4F-BB91-DCE4119F0315}"/>
              </a:ext>
            </a:extLst>
          </p:cNvPr>
          <p:cNvSpPr txBox="1"/>
          <p:nvPr/>
        </p:nvSpPr>
        <p:spPr>
          <a:xfrm>
            <a:off x="167426" y="4641716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x</a:t>
            </a:r>
            <a:r>
              <a:rPr lang="en-US" dirty="0"/>
              <a:t>(</a:t>
            </a:r>
            <a:r>
              <a:rPr lang="en-US" b="1" dirty="0" err="1"/>
              <a:t>yzyyxxzx</a:t>
            </a:r>
            <a:r>
              <a:rPr lang="en-US" dirty="0"/>
              <a:t>)</a:t>
            </a:r>
            <a:r>
              <a:rPr lang="en-US" baseline="30000" dirty="0" err="1"/>
              <a:t>i</a:t>
            </a:r>
            <a:r>
              <a:rPr lang="en-US" dirty="0" err="1">
                <a:solidFill>
                  <a:srgbClr val="FF0000"/>
                </a:solidFill>
              </a:rPr>
              <a:t>yzyz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Line Callout 1 79">
            <a:extLst>
              <a:ext uri="{FF2B5EF4-FFF2-40B4-BE49-F238E27FC236}">
                <a16:creationId xmlns:a16="http://schemas.microsoft.com/office/drawing/2014/main" id="{CF26C0B2-C977-394F-BC2F-DB724135371C}"/>
              </a:ext>
            </a:extLst>
          </p:cNvPr>
          <p:cNvSpPr/>
          <p:nvPr/>
        </p:nvSpPr>
        <p:spPr>
          <a:xfrm>
            <a:off x="409903" y="5358684"/>
            <a:ext cx="1125585" cy="1069112"/>
          </a:xfrm>
          <a:prstGeom prst="borderCallout1">
            <a:avLst>
              <a:gd name="adj1" fmla="val 18750"/>
              <a:gd name="adj2" fmla="val -8333"/>
              <a:gd name="adj3" fmla="val -38896"/>
              <a:gd name="adj4" fmla="val 2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string of this form is accepted!</a:t>
            </a:r>
          </a:p>
        </p:txBody>
      </p:sp>
    </p:spTree>
    <p:extLst>
      <p:ext uri="{BB962C8B-B14F-4D97-AF65-F5344CB8AC3E}">
        <p14:creationId xmlns:p14="http://schemas.microsoft.com/office/powerpoint/2010/main" val="103997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4" grpId="0"/>
      <p:bldP spid="75" grpId="0"/>
      <p:bldP spid="78" grpId="0"/>
      <p:bldP spid="79" grpId="0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every regular language L, there exists a constant n such that every </a:t>
            </a:r>
            <a:r>
              <a:rPr lang="en-US" dirty="0" err="1"/>
              <a:t>σ</a:t>
            </a:r>
            <a:r>
              <a:rPr lang="en-US" dirty="0"/>
              <a:t> ∈ L, where |</a:t>
            </a:r>
            <a:r>
              <a:rPr lang="en-US" dirty="0" err="1"/>
              <a:t>σ</a:t>
            </a:r>
            <a:r>
              <a:rPr lang="en-US" dirty="0"/>
              <a:t>| ≥ n, can be divided into three substrings </a:t>
            </a:r>
            <a:r>
              <a:rPr lang="en-US" dirty="0" err="1"/>
              <a:t>σ</a:t>
            </a:r>
            <a:r>
              <a:rPr lang="en-US" dirty="0"/>
              <a:t> = αβ</a:t>
            </a:r>
            <a:r>
              <a:rPr lang="en-US" dirty="0" err="1"/>
              <a:t>γ</a:t>
            </a:r>
            <a:r>
              <a:rPr lang="en-US" dirty="0"/>
              <a:t> with the following properties: </a:t>
            </a:r>
          </a:p>
          <a:p>
            <a:pPr lvl="1"/>
            <a:r>
              <a:rPr lang="en-US" dirty="0"/>
              <a:t>|αβ|≤n</a:t>
            </a:r>
          </a:p>
          <a:p>
            <a:pPr lvl="1"/>
            <a:r>
              <a:rPr lang="en-US" dirty="0"/>
              <a:t>|β| &gt; 0,and</a:t>
            </a:r>
          </a:p>
          <a:p>
            <a:pPr lvl="1"/>
            <a:r>
              <a:rPr lang="en-US" dirty="0"/>
              <a:t>αβ</a:t>
            </a:r>
            <a:r>
              <a:rPr lang="en-US" baseline="30000" dirty="0"/>
              <a:t>k</a:t>
            </a:r>
            <a:r>
              <a:rPr lang="en-US" dirty="0"/>
              <a:t>γ∈L,∀k≥0 </a:t>
            </a:r>
          </a:p>
          <a:p>
            <a:endParaRPr lang="en-US" dirty="0"/>
          </a:p>
          <a:p>
            <a:r>
              <a:rPr lang="en-US" dirty="0"/>
              <a:t>We can use this Lemma to show that a given language is non-regular.</a:t>
            </a:r>
          </a:p>
        </p:txBody>
      </p:sp>
    </p:spTree>
    <p:extLst>
      <p:ext uri="{BB962C8B-B14F-4D97-AF65-F5344CB8AC3E}">
        <p14:creationId xmlns:p14="http://schemas.microsoft.com/office/powerpoint/2010/main" val="13405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9" y="2668770"/>
            <a:ext cx="2066851" cy="2066851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3301409" y="6048364"/>
            <a:ext cx="2541182" cy="501795"/>
          </a:xfrm>
          <a:prstGeom prst="wedgeRectCallout">
            <a:avLst>
              <a:gd name="adj1" fmla="val 87117"/>
              <a:gd name="adj2" fmla="val -3994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Hence, L is not regular!</a:t>
            </a:r>
          </a:p>
          <a:p>
            <a:pPr algn="ctr"/>
            <a:r>
              <a:rPr lang="en-US" b="1" dirty="0"/>
              <a:t>I win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301409" y="5321804"/>
            <a:ext cx="2541182" cy="501795"/>
          </a:xfrm>
          <a:prstGeom prst="wedgeRectCallout">
            <a:avLst>
              <a:gd name="adj1" fmla="val 79168"/>
              <a:gd name="adj2" fmla="val -3210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choose j such that </a:t>
            </a:r>
          </a:p>
          <a:p>
            <a:pPr algn="ctr"/>
            <a:r>
              <a:rPr lang="en-US" dirty="0"/>
              <a:t> </a:t>
            </a:r>
            <a:r>
              <a:rPr lang="el-GR" dirty="0" err="1"/>
              <a:t>αβ</a:t>
            </a:r>
            <a:r>
              <a:rPr lang="en-US" baseline="30000" dirty="0"/>
              <a:t>j</a:t>
            </a:r>
            <a:r>
              <a:rPr lang="el-GR" dirty="0"/>
              <a:t>γ</a:t>
            </a:r>
            <a:r>
              <a:rPr lang="en-US" dirty="0"/>
              <a:t> ∉ 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Pumping Lemma is like an Argument with the Devil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8769"/>
            <a:ext cx="2066851" cy="206685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301409" y="1690689"/>
            <a:ext cx="2541182" cy="501795"/>
          </a:xfrm>
          <a:prstGeom prst="wedgeRectCallout">
            <a:avLst>
              <a:gd name="adj1" fmla="val -82758"/>
              <a:gd name="adj2" fmla="val 2659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L is regular.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301409" y="2417871"/>
            <a:ext cx="2541182" cy="501795"/>
          </a:xfrm>
          <a:prstGeom prst="wedgeRectCallout">
            <a:avLst>
              <a:gd name="adj1" fmla="val 77912"/>
              <a:gd name="adj2" fmla="val 11759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301409" y="3145053"/>
            <a:ext cx="2541182" cy="501795"/>
          </a:xfrm>
          <a:prstGeom prst="wedgeRectCallout">
            <a:avLst>
              <a:gd name="adj1" fmla="val -80248"/>
              <a:gd name="adj2" fmla="val -530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choose n.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301409" y="4599417"/>
            <a:ext cx="2541182" cy="501795"/>
          </a:xfrm>
          <a:prstGeom prst="wedgeRectCallout">
            <a:avLst>
              <a:gd name="adj1" fmla="val -79411"/>
              <a:gd name="adj2" fmla="val -274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get to divide </a:t>
            </a:r>
            <a:r>
              <a:rPr lang="el-GR" dirty="0"/>
              <a:t>σ </a:t>
            </a:r>
            <a:r>
              <a:rPr lang="en-US" dirty="0"/>
              <a:t>into</a:t>
            </a:r>
            <a:r>
              <a:rPr lang="el-GR" dirty="0"/>
              <a:t> </a:t>
            </a:r>
            <a:r>
              <a:rPr lang="el-GR" dirty="0" err="1"/>
              <a:t>αβγ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301409" y="3872235"/>
            <a:ext cx="2541182" cy="501795"/>
          </a:xfrm>
          <a:prstGeom prst="wedgeRectCallout">
            <a:avLst>
              <a:gd name="adj1" fmla="val 77494"/>
              <a:gd name="adj2" fmla="val -10065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</a:t>
            </a:r>
            <a:r>
              <a:rPr lang="en-US"/>
              <a:t>choose 𝞼∈L</a:t>
            </a:r>
            <a:endParaRPr lang="en-US" dirty="0"/>
          </a:p>
        </p:txBody>
      </p:sp>
      <p:sp>
        <p:nvSpPr>
          <p:cNvPr id="2" name="Cloud Callout 1"/>
          <p:cNvSpPr/>
          <p:nvPr/>
        </p:nvSpPr>
        <p:spPr>
          <a:xfrm>
            <a:off x="1020726" y="2192484"/>
            <a:ext cx="510361" cy="593246"/>
          </a:xfrm>
          <a:prstGeom prst="cloudCallout">
            <a:avLst>
              <a:gd name="adj1" fmla="val 60327"/>
              <a:gd name="adj2" fmla="val 582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1858113" y="1895861"/>
            <a:ext cx="1065840" cy="593246"/>
          </a:xfrm>
          <a:prstGeom prst="cloudCallout">
            <a:avLst>
              <a:gd name="adj1" fmla="val -48007"/>
              <a:gd name="adj2" fmla="val 1120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l-GR" sz="2000" dirty="0" err="1"/>
              <a:t>αβγ</a:t>
            </a:r>
            <a:r>
              <a:rPr lang="en-US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76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7" grpId="0" animBg="1"/>
      <p:bldP spid="8" grpId="0" animBg="1"/>
      <p:bldP spid="9" grpId="0" animBg="1"/>
      <p:bldP spid="11" grpId="0" animBg="1"/>
      <p:bldP spid="10" grpId="0" animBg="1"/>
      <p:bldP spid="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the 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Procedure: To show that L is not regular </a:t>
            </a:r>
          </a:p>
          <a:p>
            <a:r>
              <a:rPr lang="en-US" dirty="0"/>
              <a:t>Convince yourself L is not regular (intuition)</a:t>
            </a:r>
          </a:p>
          <a:p>
            <a:r>
              <a:rPr lang="en-US" dirty="0"/>
              <a:t>Assume that L is regular and that there is a constant n as stated by the Pumping Lemma</a:t>
            </a:r>
          </a:p>
          <a:p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σ</a:t>
            </a:r>
            <a:r>
              <a:rPr lang="en-US" dirty="0">
                <a:solidFill>
                  <a:srgbClr val="C00000"/>
                </a:solidFill>
              </a:rPr>
              <a:t> ∈ L such that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 err="1">
                <a:solidFill>
                  <a:srgbClr val="C00000"/>
                </a:solidFill>
              </a:rPr>
              <a:t>σ</a:t>
            </a:r>
            <a:r>
              <a:rPr lang="en-US" dirty="0">
                <a:solidFill>
                  <a:srgbClr val="C00000"/>
                </a:solidFill>
              </a:rPr>
              <a:t>| &gt; n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σ</a:t>
            </a:r>
            <a:r>
              <a:rPr lang="en-US" dirty="0">
                <a:solidFill>
                  <a:srgbClr val="C00000"/>
                </a:solidFill>
              </a:rPr>
              <a:t> = αβ</a:t>
            </a:r>
            <a:r>
              <a:rPr lang="en-US" dirty="0" err="1">
                <a:solidFill>
                  <a:srgbClr val="C00000"/>
                </a:solidFill>
              </a:rPr>
              <a:t>γ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for all α and β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|αβ| ≤ n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|β| &gt; 0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There </a:t>
            </a:r>
            <a:r>
              <a:rPr lang="en-US" b="1" i="1" dirty="0">
                <a:solidFill>
                  <a:srgbClr val="C00000"/>
                </a:solidFill>
              </a:rPr>
              <a:t>exists a j ≥ 0</a:t>
            </a:r>
            <a:r>
              <a:rPr lang="en-US" dirty="0">
                <a:solidFill>
                  <a:srgbClr val="C00000"/>
                </a:solidFill>
              </a:rPr>
              <a:t> such that αβ</a:t>
            </a:r>
            <a:r>
              <a:rPr lang="en-US" baseline="30000" dirty="0" err="1">
                <a:solidFill>
                  <a:srgbClr val="C00000"/>
                </a:solidFill>
              </a:rPr>
              <a:t>j</a:t>
            </a:r>
            <a:r>
              <a:rPr lang="en-US" dirty="0" err="1">
                <a:solidFill>
                  <a:srgbClr val="C00000"/>
                </a:solidFill>
              </a:rPr>
              <a:t>γ</a:t>
            </a:r>
            <a:r>
              <a:rPr lang="en-US" dirty="0">
                <a:solidFill>
                  <a:srgbClr val="C00000"/>
                </a:solidFill>
              </a:rPr>
              <a:t> ∉ L </a:t>
            </a:r>
          </a:p>
          <a:p>
            <a:r>
              <a:rPr lang="en-US" dirty="0"/>
              <a:t>But according to Pumping Lemma, </a:t>
            </a:r>
            <a:r>
              <a:rPr lang="en-US" dirty="0" err="1"/>
              <a:t>σ</a:t>
            </a:r>
            <a:r>
              <a:rPr lang="en-US" dirty="0"/>
              <a:t> ∈ L.</a:t>
            </a:r>
          </a:p>
          <a:p>
            <a:r>
              <a:rPr lang="en-US" dirty="0"/>
              <a:t>Contradiction! </a:t>
            </a:r>
          </a:p>
          <a:p>
            <a:r>
              <a:rPr lang="en-US" dirty="0"/>
              <a:t>Therefore L is not regular. 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 rot="2448579">
            <a:off x="5711441" y="3124131"/>
            <a:ext cx="18678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HARD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425A77C5-C66B-4248-9457-9466E8A089A0}"/>
              </a:ext>
            </a:extLst>
          </p:cNvPr>
          <p:cNvSpPr/>
          <p:nvPr/>
        </p:nvSpPr>
        <p:spPr>
          <a:xfrm>
            <a:off x="3942080" y="3230880"/>
            <a:ext cx="1889760" cy="548640"/>
          </a:xfrm>
          <a:prstGeom prst="borderCallout1">
            <a:avLst>
              <a:gd name="adj1" fmla="val 72454"/>
              <a:gd name="adj2" fmla="val -5107"/>
              <a:gd name="adj3" fmla="val 49537"/>
              <a:gd name="adj4" fmla="val -106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r>
              <a:rPr lang="en-US" dirty="0"/>
              <a:t> will (typically) be a function of n</a:t>
            </a:r>
          </a:p>
        </p:txBody>
      </p:sp>
    </p:spTree>
    <p:extLst>
      <p:ext uri="{BB962C8B-B14F-4D97-AF65-F5344CB8AC3E}">
        <p14:creationId xmlns:p14="http://schemas.microsoft.com/office/powerpoint/2010/main" val="96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9" y="2668770"/>
            <a:ext cx="2066851" cy="2066851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3301409" y="6048364"/>
            <a:ext cx="2541182" cy="501795"/>
          </a:xfrm>
          <a:prstGeom prst="wedgeRectCallout">
            <a:avLst>
              <a:gd name="adj1" fmla="val 87117"/>
              <a:gd name="adj2" fmla="val -3994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Hence, L is not regular!</a:t>
            </a:r>
          </a:p>
          <a:p>
            <a:pPr algn="ctr"/>
            <a:r>
              <a:rPr lang="en-US" b="1" dirty="0"/>
              <a:t>I win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301409" y="5321804"/>
            <a:ext cx="2541182" cy="501795"/>
          </a:xfrm>
          <a:prstGeom prst="wedgeRectCallout">
            <a:avLst>
              <a:gd name="adj1" fmla="val 79168"/>
              <a:gd name="adj2" fmla="val -3210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choose j such that </a:t>
            </a:r>
          </a:p>
          <a:p>
            <a:pPr algn="ctr"/>
            <a:r>
              <a:rPr lang="en-US" dirty="0"/>
              <a:t> </a:t>
            </a:r>
            <a:r>
              <a:rPr lang="el-GR" dirty="0" err="1"/>
              <a:t>αβ</a:t>
            </a:r>
            <a:r>
              <a:rPr lang="en-US" baseline="30000" dirty="0"/>
              <a:t>j</a:t>
            </a:r>
            <a:r>
              <a:rPr lang="el-GR" dirty="0"/>
              <a:t>γ</a:t>
            </a:r>
            <a:r>
              <a:rPr lang="en-US" dirty="0"/>
              <a:t> ∉ 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Pumping Lemma is like an Argument with the Devil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8769"/>
            <a:ext cx="2066851" cy="206685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301409" y="1690689"/>
            <a:ext cx="2541182" cy="501795"/>
          </a:xfrm>
          <a:prstGeom prst="wedgeRectCallout">
            <a:avLst>
              <a:gd name="adj1" fmla="val -82758"/>
              <a:gd name="adj2" fmla="val 2659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L is regular.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301409" y="2417871"/>
            <a:ext cx="2541182" cy="501795"/>
          </a:xfrm>
          <a:prstGeom prst="wedgeRectCallout">
            <a:avLst>
              <a:gd name="adj1" fmla="val 77912"/>
              <a:gd name="adj2" fmla="val 11759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301409" y="3145053"/>
            <a:ext cx="2541182" cy="501795"/>
          </a:xfrm>
          <a:prstGeom prst="wedgeRectCallout">
            <a:avLst>
              <a:gd name="adj1" fmla="val -80248"/>
              <a:gd name="adj2" fmla="val -530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choose n.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301409" y="4599417"/>
            <a:ext cx="2541182" cy="501795"/>
          </a:xfrm>
          <a:prstGeom prst="wedgeRectCallout">
            <a:avLst>
              <a:gd name="adj1" fmla="val -79411"/>
              <a:gd name="adj2" fmla="val -274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get to divide </a:t>
            </a:r>
            <a:r>
              <a:rPr lang="el-GR" dirty="0"/>
              <a:t>σ </a:t>
            </a:r>
            <a:r>
              <a:rPr lang="en-US" dirty="0"/>
              <a:t>into</a:t>
            </a:r>
            <a:r>
              <a:rPr lang="el-GR" dirty="0"/>
              <a:t> </a:t>
            </a:r>
            <a:r>
              <a:rPr lang="el-GR" dirty="0" err="1"/>
              <a:t>αβγ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301409" y="3872235"/>
            <a:ext cx="2541182" cy="501795"/>
          </a:xfrm>
          <a:prstGeom prst="wedgeRectCallout">
            <a:avLst>
              <a:gd name="adj1" fmla="val 77494"/>
              <a:gd name="adj2" fmla="val -10065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</a:t>
            </a:r>
            <a:r>
              <a:rPr lang="en-US"/>
              <a:t>choose 𝞼∈L</a:t>
            </a:r>
            <a:endParaRPr lang="en-US" dirty="0"/>
          </a:p>
        </p:txBody>
      </p:sp>
      <p:sp>
        <p:nvSpPr>
          <p:cNvPr id="2" name="Cloud Callout 1"/>
          <p:cNvSpPr/>
          <p:nvPr/>
        </p:nvSpPr>
        <p:spPr>
          <a:xfrm>
            <a:off x="1020726" y="2192484"/>
            <a:ext cx="510361" cy="593246"/>
          </a:xfrm>
          <a:prstGeom prst="cloudCallout">
            <a:avLst>
              <a:gd name="adj1" fmla="val 60327"/>
              <a:gd name="adj2" fmla="val 582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1858113" y="1895861"/>
            <a:ext cx="1065840" cy="593246"/>
          </a:xfrm>
          <a:prstGeom prst="cloudCallout">
            <a:avLst>
              <a:gd name="adj1" fmla="val -48007"/>
              <a:gd name="adj2" fmla="val 1120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l-GR" sz="2000" dirty="0" err="1"/>
              <a:t>αβγ</a:t>
            </a:r>
            <a:r>
              <a:rPr lang="en-US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42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7" grpId="0" animBg="1"/>
      <p:bldP spid="8" grpId="0" animBg="1"/>
      <p:bldP spid="9" grpId="0" animBg="1"/>
      <p:bldP spid="11" grpId="0" animBg="1"/>
      <p:bldP spid="10" grpId="0" animBg="1"/>
      <p:bldP spid="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7872</TotalTime>
  <Words>1967</Words>
  <Application>Microsoft Macintosh PowerPoint</Application>
  <PresentationFormat>On-screen Show (4:3)</PresentationFormat>
  <Paragraphs>413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Office Theme</vt:lpstr>
      <vt:lpstr>The Pumping Lemma &amp; Introduction to Parsing</vt:lpstr>
      <vt:lpstr>Agenda</vt:lpstr>
      <vt:lpstr>Examples from last lecture:</vt:lpstr>
      <vt:lpstr>Nonregular Languages</vt:lpstr>
      <vt:lpstr>Intuition</vt:lpstr>
      <vt:lpstr>The Pumping Lemma</vt:lpstr>
      <vt:lpstr>Using the Pumping Lemma is like an Argument with the Devil</vt:lpstr>
      <vt:lpstr>Applying the Pumping Lemma</vt:lpstr>
      <vt:lpstr>Using the Pumping Lemma is like an Argument with the Devil</vt:lpstr>
      <vt:lpstr>Example: Use the Pumping Lemma</vt:lpstr>
      <vt:lpstr>Examples</vt:lpstr>
      <vt:lpstr>Why Do We Need a Parser?</vt:lpstr>
      <vt:lpstr>Recall: Phases of Compilation</vt:lpstr>
      <vt:lpstr>Meet the Parser</vt:lpstr>
      <vt:lpstr>Grammars</vt:lpstr>
      <vt:lpstr>Example: Arithmetic Expressions</vt:lpstr>
      <vt:lpstr>Context Free Grammars (CFG)</vt:lpstr>
      <vt:lpstr>A CFG Example: Expressions</vt:lpstr>
      <vt:lpstr>Notes on CFG Notation</vt:lpstr>
      <vt:lpstr>Derivations</vt:lpstr>
      <vt:lpstr>Derivations in a Nutshell</vt:lpstr>
      <vt:lpstr>Derivation Example of an Expression</vt:lpstr>
      <vt:lpstr>Definitions</vt:lpstr>
      <vt:lpstr>Example 2</vt:lpstr>
      <vt:lpstr>Parse Trees</vt:lpstr>
      <vt:lpstr>Structure of Parse Trees</vt:lpstr>
      <vt:lpstr>Parse Tree Example of an Expression</vt:lpstr>
      <vt:lpstr>Another Example:  1 + 2 * 3</vt:lpstr>
      <vt:lpstr>Ambiguity</vt:lpstr>
      <vt:lpstr>An Unambiguous Expression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301</cp:revision>
  <cp:lastPrinted>2016-05-11T13:17:58Z</cp:lastPrinted>
  <dcterms:created xsi:type="dcterms:W3CDTF">2016-04-26T16:49:25Z</dcterms:created>
  <dcterms:modified xsi:type="dcterms:W3CDTF">2019-05-28T13:47:53Z</dcterms:modified>
</cp:coreProperties>
</file>