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362" r:id="rId4"/>
    <p:sldId id="361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1" r:id="rId13"/>
    <p:sldId id="370" r:id="rId14"/>
    <p:sldId id="372" r:id="rId15"/>
    <p:sldId id="373" r:id="rId16"/>
    <p:sldId id="374" r:id="rId17"/>
    <p:sldId id="375" r:id="rId18"/>
    <p:sldId id="376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4" r:id="rId32"/>
    <p:sldId id="395" r:id="rId33"/>
    <p:sldId id="396" r:id="rId34"/>
    <p:sldId id="392" r:id="rId35"/>
    <p:sldId id="39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285"/>
    <p:restoredTop sz="73646"/>
  </p:normalViewPr>
  <p:slideViewPr>
    <p:cSldViewPr snapToGrid="0" snapToObjects="1">
      <p:cViewPr varScale="1">
        <p:scale>
          <a:sx n="128" d="100"/>
          <a:sy n="128" d="100"/>
        </p:scale>
        <p:origin x="7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6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39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0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1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8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08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6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553C-A872-8942-BABA-2ACCEE57556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0553C-A872-8942-BABA-2ACCEE575566}" type="datetimeFigureOut">
              <a:rPr lang="en-US" smtClean="0"/>
              <a:t>5/29/19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56D16-3FDB-6143-A13C-3AC360B28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3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Parsing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3136: Principles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35227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CFG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Note: Alternative productions can be merged using | </a:t>
            </a:r>
          </a:p>
          <a:p>
            <a:pPr lvl="1"/>
            <a:r>
              <a:rPr lang="en-US" dirty="0"/>
              <a:t>E.g., </a:t>
            </a:r>
            <a:r>
              <a:rPr lang="is-IS" dirty="0"/>
              <a:t>Op → + | - | * | /</a:t>
            </a:r>
            <a:endParaRPr lang="en-US" dirty="0"/>
          </a:p>
          <a:p>
            <a:r>
              <a:rPr lang="en-US" dirty="0"/>
              <a:t>Several different notations are in use:  </a:t>
            </a:r>
          </a:p>
          <a:p>
            <a:pPr lvl="1"/>
            <a:r>
              <a:rPr lang="en-US" b="1" dirty="0"/>
              <a:t>Backus-Naur Form (BNF) </a:t>
            </a:r>
            <a:r>
              <a:rPr lang="en-US" dirty="0"/>
              <a:t>uses ::= instead of →</a:t>
            </a:r>
          </a:p>
          <a:p>
            <a:pPr lvl="1"/>
            <a:r>
              <a:rPr lang="en-US" b="1" dirty="0"/>
              <a:t>Optional Components notation </a:t>
            </a:r>
            <a:r>
              <a:rPr lang="en-US" dirty="0" err="1"/>
              <a:t>N</a:t>
            </a:r>
            <a:r>
              <a:rPr lang="en-US" baseline="-25000" dirty="0" err="1"/>
              <a:t>opt</a:t>
            </a:r>
            <a:r>
              <a:rPr lang="en-US" dirty="0"/>
              <a:t> means that N is optional in the production </a:t>
            </a:r>
          </a:p>
          <a:p>
            <a:pPr lvl="1"/>
            <a:r>
              <a:rPr lang="en-US" b="1" dirty="0"/>
              <a:t>Regular Expressions in RHS notation </a:t>
            </a:r>
            <a:r>
              <a:rPr lang="en-US" dirty="0"/>
              <a:t>allows regular expressions of terminals and </a:t>
            </a:r>
            <a:r>
              <a:rPr lang="en-US" dirty="0" err="1"/>
              <a:t>nonterminals</a:t>
            </a:r>
            <a:r>
              <a:rPr lang="en-US" dirty="0"/>
              <a:t> </a:t>
            </a:r>
          </a:p>
          <a:p>
            <a:r>
              <a:rPr lang="en-US" dirty="0"/>
              <a:t>Question: How do we use a grammar? </a:t>
            </a:r>
          </a:p>
          <a:p>
            <a:r>
              <a:rPr lang="en-US" dirty="0"/>
              <a:t>We determine whether a program is </a:t>
            </a:r>
            <a:r>
              <a:rPr lang="en-US" i="1" dirty="0"/>
              <a:t>derivable </a:t>
            </a:r>
            <a:r>
              <a:rPr lang="en-US" dirty="0"/>
              <a:t>from the grammar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7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derivation is a sequence of rewriting operations that starts with the string </a:t>
            </a:r>
            <a:r>
              <a:rPr lang="en-US" dirty="0" err="1"/>
              <a:t>σ</a:t>
            </a:r>
            <a:r>
              <a:rPr lang="en-US" dirty="0"/>
              <a:t> = S and then repeats the following until </a:t>
            </a:r>
            <a:r>
              <a:rPr lang="en-US" dirty="0" err="1"/>
              <a:t>σ</a:t>
            </a:r>
            <a:r>
              <a:rPr lang="en-US" dirty="0"/>
              <a:t> contains only terminals: </a:t>
            </a:r>
          </a:p>
          <a:p>
            <a:pPr lvl="1"/>
            <a:r>
              <a:rPr lang="en-US" dirty="0"/>
              <a:t>Select a non-terminal in X∈V, such that </a:t>
            </a:r>
            <a:r>
              <a:rPr lang="en-US" dirty="0" err="1"/>
              <a:t>σ</a:t>
            </a:r>
            <a:r>
              <a:rPr lang="en-US" dirty="0"/>
              <a:t> = αXβ </a:t>
            </a:r>
          </a:p>
          <a:p>
            <a:pPr marL="914400" lvl="2" indent="0">
              <a:buNone/>
            </a:pPr>
            <a:r>
              <a:rPr lang="en-US" dirty="0"/>
              <a:t>where α,β∈(V ∪</a:t>
            </a:r>
            <a:r>
              <a:rPr lang="en-US" dirty="0" err="1"/>
              <a:t>Σ</a:t>
            </a:r>
            <a:r>
              <a:rPr lang="en-US" dirty="0"/>
              <a:t>)∗ </a:t>
            </a:r>
          </a:p>
          <a:p>
            <a:pPr lvl="1"/>
            <a:r>
              <a:rPr lang="en-US" dirty="0"/>
              <a:t>Select a production in (X → </a:t>
            </a:r>
            <a:r>
              <a:rPr lang="en-US" dirty="0" err="1"/>
              <a:t>ρ</a:t>
            </a:r>
            <a:r>
              <a:rPr lang="en-US" dirty="0"/>
              <a:t>)∈P,</a:t>
            </a:r>
          </a:p>
          <a:p>
            <a:pPr lvl="1"/>
            <a:r>
              <a:rPr lang="en-US" dirty="0"/>
              <a:t>Replace X with </a:t>
            </a:r>
            <a:r>
              <a:rPr lang="en-US" dirty="0" err="1"/>
              <a:t>ρ</a:t>
            </a:r>
            <a:r>
              <a:rPr lang="en-US" dirty="0"/>
              <a:t> in the partial derivation </a:t>
            </a:r>
            <a:r>
              <a:rPr lang="en-US" dirty="0" err="1"/>
              <a:t>σ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I.e., </a:t>
            </a:r>
            <a:r>
              <a:rPr lang="en-US" dirty="0" err="1"/>
              <a:t>σ</a:t>
            </a:r>
            <a:r>
              <a:rPr lang="en-US" dirty="0"/>
              <a:t> = α</a:t>
            </a:r>
            <a:r>
              <a:rPr lang="en-US" dirty="0" err="1"/>
              <a:t>ρ</a:t>
            </a:r>
            <a:r>
              <a:rPr lang="en-US" dirty="0"/>
              <a:t>β </a:t>
            </a:r>
          </a:p>
          <a:p>
            <a:r>
              <a:rPr lang="en-US" dirty="0"/>
              <a:t>Eventually, </a:t>
            </a:r>
            <a:r>
              <a:rPr lang="en-US" dirty="0" err="1"/>
              <a:t>σ</a:t>
            </a:r>
            <a:r>
              <a:rPr lang="en-US" dirty="0"/>
              <a:t> will consist of only terminals, meaning the derivation is complete. </a:t>
            </a:r>
          </a:p>
        </p:txBody>
      </p:sp>
    </p:spTree>
    <p:extLst>
      <p:ext uri="{BB962C8B-B14F-4D97-AF65-F5344CB8AC3E}">
        <p14:creationId xmlns:p14="http://schemas.microsoft.com/office/powerpoint/2010/main" val="2045670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Derivations in a Nutshell</a:t>
            </a:r>
          </a:p>
        </p:txBody>
      </p:sp>
      <p:sp>
        <p:nvSpPr>
          <p:cNvPr id="5" name="Rectangle 4"/>
          <p:cNvSpPr/>
          <p:nvPr/>
        </p:nvSpPr>
        <p:spPr>
          <a:xfrm>
            <a:off x="3996073" y="3420289"/>
            <a:ext cx="967563" cy="404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α</a:t>
            </a:r>
            <a:r>
              <a:rPr lang="en-US" dirty="0"/>
              <a:t>X</a:t>
            </a:r>
            <a:r>
              <a:rPr lang="el-GR" dirty="0"/>
              <a:t>β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6944" y="3420289"/>
            <a:ext cx="967563" cy="404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49291" y="2919076"/>
            <a:ext cx="967563" cy="404037"/>
            <a:chOff x="4088218" y="5199625"/>
            <a:chExt cx="967563" cy="404037"/>
          </a:xfrm>
        </p:grpSpPr>
        <p:sp>
          <p:nvSpPr>
            <p:cNvPr id="7" name="Rectangle 6"/>
            <p:cNvSpPr/>
            <p:nvPr/>
          </p:nvSpPr>
          <p:spPr>
            <a:xfrm>
              <a:off x="4743900" y="5199625"/>
              <a:ext cx="311881" cy="404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/>
                <a:t>β </a:t>
              </a:r>
              <a:endParaRPr lang="el-GR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430237" y="5199625"/>
              <a:ext cx="290624" cy="404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ρ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088218" y="5199625"/>
              <a:ext cx="318980" cy="404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α 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72937" y="5000101"/>
            <a:ext cx="326597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Repeat until </a:t>
            </a:r>
            <a:r>
              <a:rPr lang="en-US"/>
              <a:t>no variables remain.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96072" y="2919077"/>
            <a:ext cx="967563" cy="404037"/>
            <a:chOff x="4088218" y="3785492"/>
            <a:chExt cx="967563" cy="404037"/>
          </a:xfrm>
        </p:grpSpPr>
        <p:sp>
          <p:nvSpPr>
            <p:cNvPr id="13" name="Rectangle 12"/>
            <p:cNvSpPr/>
            <p:nvPr/>
          </p:nvSpPr>
          <p:spPr>
            <a:xfrm>
              <a:off x="4743900" y="3785492"/>
              <a:ext cx="311881" cy="404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/>
                <a:t>β </a:t>
              </a:r>
              <a:endParaRPr lang="el-GR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30237" y="3785492"/>
              <a:ext cx="290624" cy="404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X</a:t>
              </a:r>
              <a:r>
                <a:rPr lang="el-GR" dirty="0"/>
                <a:t> 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088218" y="3785492"/>
              <a:ext cx="318980" cy="404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dirty="0"/>
                <a:t>α </a:t>
              </a:r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1718932" y="3261008"/>
            <a:ext cx="924145" cy="74437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dirty="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2857502" y="3261008"/>
            <a:ext cx="924145" cy="74437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s-IS" dirty="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5238316" y="3244360"/>
            <a:ext cx="924145" cy="74437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s-IS" dirty="0">
                <a:solidFill>
                  <a:schemeClr val="tx1"/>
                </a:solidFill>
              </a:rPr>
              <a:t>X → ρ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49292" y="3409403"/>
            <a:ext cx="967563" cy="404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 err="1"/>
              <a:t>αρβ</a:t>
            </a:r>
            <a:r>
              <a:rPr lang="el-GR" dirty="0"/>
              <a:t> </a:t>
            </a:r>
          </a:p>
        </p:txBody>
      </p:sp>
      <p:sp>
        <p:nvSpPr>
          <p:cNvPr id="22" name="U-Turn Arrow 21"/>
          <p:cNvSpPr/>
          <p:nvPr/>
        </p:nvSpPr>
        <p:spPr>
          <a:xfrm rot="10800000">
            <a:off x="2490691" y="3944669"/>
            <a:ext cx="4442635" cy="1424763"/>
          </a:xfrm>
          <a:prstGeom prst="uturnArrow">
            <a:avLst>
              <a:gd name="adj1" fmla="val 24270"/>
              <a:gd name="adj2" fmla="val 25000"/>
              <a:gd name="adj3" fmla="val 25000"/>
              <a:gd name="adj4" fmla="val 43750"/>
              <a:gd name="adj5" fmla="val 100000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/>
      <p:bldP spid="16" grpId="0" animBg="1"/>
      <p:bldP spid="17" grpId="0" animBg="1"/>
      <p:bldP spid="18" grpId="0" animBg="1"/>
      <p:bldP spid="20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/>
              <a:t>Derivation Example of </a:t>
            </a:r>
            <a:r>
              <a:rPr lang="en-US" sz="4100"/>
              <a:t>an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s-IS" dirty="0"/>
              <a:t>          σ = </a:t>
            </a:r>
            <a:r>
              <a:rPr lang="is-IS" b="1" dirty="0"/>
              <a:t>E</a:t>
            </a:r>
          </a:p>
          <a:p>
            <a:pPr marL="0" indent="0">
              <a:buNone/>
            </a:pPr>
            <a:r>
              <a:rPr lang="is-IS" dirty="0"/>
              <a:t>	⇒ </a:t>
            </a:r>
            <a:r>
              <a:rPr lang="is-IS" b="1" dirty="0"/>
              <a:t>E</a:t>
            </a:r>
            <a:r>
              <a:rPr lang="is-IS" dirty="0"/>
              <a:t> Op E </a:t>
            </a:r>
          </a:p>
          <a:p>
            <a:pPr marL="0" indent="0">
              <a:buNone/>
            </a:pPr>
            <a:r>
              <a:rPr lang="is-IS" dirty="0"/>
              <a:t>	⇒ ( </a:t>
            </a:r>
            <a:r>
              <a:rPr lang="is-IS" b="1" dirty="0"/>
              <a:t>E</a:t>
            </a:r>
            <a:r>
              <a:rPr lang="is-IS" dirty="0"/>
              <a:t> ) Op E</a:t>
            </a:r>
          </a:p>
          <a:p>
            <a:pPr marL="0" indent="0">
              <a:buNone/>
            </a:pPr>
            <a:r>
              <a:rPr lang="is-IS" dirty="0"/>
              <a:t>	⇒ ( </a:t>
            </a:r>
            <a:r>
              <a:rPr lang="is-IS" b="1" dirty="0"/>
              <a:t>E</a:t>
            </a:r>
            <a:r>
              <a:rPr lang="is-IS" dirty="0"/>
              <a:t> Op E ) Op E </a:t>
            </a:r>
          </a:p>
          <a:p>
            <a:pPr marL="0" indent="0">
              <a:buNone/>
            </a:pPr>
            <a:r>
              <a:rPr lang="is-IS" dirty="0"/>
              <a:t>	⇒ ( 42 </a:t>
            </a:r>
            <a:r>
              <a:rPr lang="is-IS" b="1" dirty="0"/>
              <a:t>Op</a:t>
            </a:r>
            <a:r>
              <a:rPr lang="is-IS" dirty="0"/>
              <a:t> E ) Op E </a:t>
            </a:r>
          </a:p>
          <a:p>
            <a:pPr marL="0" indent="0">
              <a:buNone/>
            </a:pPr>
            <a:r>
              <a:rPr lang="is-IS" dirty="0"/>
              <a:t>	⇒ ( 42 + </a:t>
            </a:r>
            <a:r>
              <a:rPr lang="is-IS" b="1" dirty="0"/>
              <a:t>E</a:t>
            </a:r>
            <a:r>
              <a:rPr lang="is-IS" dirty="0"/>
              <a:t> ) Op E </a:t>
            </a:r>
          </a:p>
          <a:p>
            <a:pPr marL="0" indent="0">
              <a:buNone/>
            </a:pPr>
            <a:r>
              <a:rPr lang="is-IS" dirty="0"/>
              <a:t>	⇒ ( 42 + 13 ) </a:t>
            </a:r>
            <a:r>
              <a:rPr lang="is-IS" b="1" dirty="0"/>
              <a:t>Op</a:t>
            </a:r>
            <a:r>
              <a:rPr lang="is-IS" dirty="0"/>
              <a:t> E </a:t>
            </a:r>
          </a:p>
          <a:p>
            <a:pPr marL="0" indent="0">
              <a:buNone/>
            </a:pPr>
            <a:r>
              <a:rPr lang="is-IS" dirty="0"/>
              <a:t>	⇒ ( 42 + 13 ) ∗ </a:t>
            </a:r>
            <a:r>
              <a:rPr lang="is-IS" b="1" dirty="0"/>
              <a:t>E</a:t>
            </a:r>
            <a:r>
              <a:rPr lang="is-IS" dirty="0"/>
              <a:t> </a:t>
            </a:r>
          </a:p>
          <a:p>
            <a:pPr marL="0" indent="0">
              <a:buNone/>
            </a:pPr>
            <a:r>
              <a:rPr lang="is-IS" dirty="0"/>
              <a:t>	⇒ ( 42 + 13 ) ∗ 11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64866" y="1825625"/>
            <a:ext cx="255048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i="1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E</a:t>
            </a:r>
            <a:r>
              <a:rPr lang="en-US" dirty="0"/>
              <a:t> → </a:t>
            </a:r>
            <a:r>
              <a:rPr lang="en-US" i="1" dirty="0"/>
              <a:t>E Op E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E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dirty="0"/>
              <a:t> </a:t>
            </a:r>
            <a:r>
              <a:rPr lang="en-US" i="1" dirty="0"/>
              <a:t>E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E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E</a:t>
            </a:r>
            <a:r>
              <a:rPr lang="en-US" dirty="0"/>
              <a:t> → </a:t>
            </a:r>
            <a:r>
              <a:rPr lang="en-US" i="1" dirty="0"/>
              <a:t>Number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E</a:t>
            </a:r>
            <a:r>
              <a:rPr lang="en-US" dirty="0"/>
              <a:t> → </a:t>
            </a:r>
            <a:r>
              <a:rPr lang="en-US" i="1" dirty="0"/>
              <a:t>Identifier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Op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Op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Op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Op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9F182-BFBD-8B49-99B1-E049D4DD3B72}"/>
              </a:ext>
            </a:extLst>
          </p:cNvPr>
          <p:cNvSpPr txBox="1"/>
          <p:nvPr/>
        </p:nvSpPr>
        <p:spPr>
          <a:xfrm>
            <a:off x="1352145" y="1456293"/>
            <a:ext cx="2131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Derive (42 + 13) * 11</a:t>
            </a:r>
          </a:p>
        </p:txBody>
      </p:sp>
    </p:spTree>
    <p:extLst>
      <p:ext uri="{BB962C8B-B14F-4D97-AF65-F5344CB8AC3E}">
        <p14:creationId xmlns:p14="http://schemas.microsoft.com/office/powerpoint/2010/main" val="85535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177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Definition: We write S ⇒</a:t>
            </a:r>
            <a:r>
              <a:rPr lang="en-US" baseline="30000" dirty="0"/>
              <a:t>*</a:t>
            </a:r>
            <a:r>
              <a:rPr lang="en-US" dirty="0"/>
              <a:t> </a:t>
            </a:r>
            <a:r>
              <a:rPr lang="en-US" dirty="0" err="1"/>
              <a:t>σ</a:t>
            </a:r>
            <a:r>
              <a:rPr lang="en-US" dirty="0"/>
              <a:t> if there exists a derivation </a:t>
            </a:r>
          </a:p>
          <a:p>
            <a:pPr marL="0" indent="0">
              <a:buNone/>
            </a:pPr>
            <a:r>
              <a:rPr lang="en-US" dirty="0"/>
              <a:t>	S ⇒ σ</a:t>
            </a:r>
            <a:r>
              <a:rPr lang="en-US" baseline="-25000" dirty="0"/>
              <a:t>1</a:t>
            </a:r>
            <a:r>
              <a:rPr lang="en-US" dirty="0"/>
              <a:t> ⇒ σ</a:t>
            </a:r>
            <a:r>
              <a:rPr lang="en-US" baseline="-25000" dirty="0"/>
              <a:t>2</a:t>
            </a:r>
            <a:r>
              <a:rPr lang="en-US" dirty="0"/>
              <a:t> ⇒...⇒ </a:t>
            </a:r>
            <a:r>
              <a:rPr lang="en-US" dirty="0" err="1"/>
              <a:t>σ</a:t>
            </a:r>
            <a:r>
              <a:rPr lang="en-US" dirty="0"/>
              <a:t> </a:t>
            </a:r>
          </a:p>
          <a:p>
            <a:r>
              <a:rPr lang="en-US" dirty="0"/>
              <a:t>Definition: Every grammar G defines a language: </a:t>
            </a:r>
          </a:p>
          <a:p>
            <a:pPr marL="0" indent="0">
              <a:buNone/>
            </a:pPr>
            <a:r>
              <a:rPr lang="en-US" dirty="0"/>
              <a:t>	L(G)={</a:t>
            </a:r>
            <a:r>
              <a:rPr lang="en-US" dirty="0" err="1"/>
              <a:t>σ</a:t>
            </a:r>
            <a:r>
              <a:rPr lang="en-US" dirty="0"/>
              <a:t> ∈ </a:t>
            </a:r>
            <a:r>
              <a:rPr lang="en-US" dirty="0" err="1"/>
              <a:t>Σ</a:t>
            </a:r>
            <a:r>
              <a:rPr lang="en-US" baseline="30000" dirty="0"/>
              <a:t>∗ </a:t>
            </a:r>
            <a:r>
              <a:rPr lang="en-US" dirty="0"/>
              <a:t>| S ⇒</a:t>
            </a:r>
            <a:r>
              <a:rPr lang="en-US" baseline="30000" dirty="0"/>
              <a:t>∗</a:t>
            </a:r>
            <a:r>
              <a:rPr lang="en-US" dirty="0"/>
              <a:t> </a:t>
            </a:r>
            <a:r>
              <a:rPr lang="en-US" dirty="0" err="1"/>
              <a:t>σ</a:t>
            </a:r>
            <a:r>
              <a:rPr lang="en-US" dirty="0"/>
              <a:t>} </a:t>
            </a:r>
          </a:p>
          <a:p>
            <a:r>
              <a:rPr lang="en-US" dirty="0"/>
              <a:t>Definition: If G is a context-free grammar then L(G) is a context-free language. </a:t>
            </a:r>
          </a:p>
          <a:p>
            <a:r>
              <a:rPr lang="en-US" dirty="0"/>
              <a:t>Example: What is the language defined by G = (V, </a:t>
            </a:r>
            <a:r>
              <a:rPr lang="en-US" dirty="0" err="1"/>
              <a:t>Σ</a:t>
            </a:r>
            <a:r>
              <a:rPr lang="en-US" dirty="0"/>
              <a:t>, P, S) </a:t>
            </a:r>
          </a:p>
          <a:p>
            <a:pPr lvl="1"/>
            <a:r>
              <a:rPr lang="en-US" dirty="0"/>
              <a:t>V = {S}</a:t>
            </a:r>
          </a:p>
          <a:p>
            <a:pPr lvl="1"/>
            <a:r>
              <a:rPr lang="en-US" dirty="0" err="1"/>
              <a:t>Σ</a:t>
            </a:r>
            <a:r>
              <a:rPr lang="en-US" dirty="0"/>
              <a:t> = {0,1,ε}</a:t>
            </a:r>
          </a:p>
          <a:p>
            <a:pPr lvl="1"/>
            <a:r>
              <a:rPr lang="en-US" dirty="0"/>
              <a:t>P= {</a:t>
            </a:r>
          </a:p>
          <a:p>
            <a:pPr marL="914400" lvl="2" indent="0">
              <a:buNone/>
            </a:pPr>
            <a:r>
              <a:rPr lang="en-US" dirty="0"/>
              <a:t>S → </a:t>
            </a:r>
            <a:r>
              <a:rPr lang="en-US" dirty="0" err="1"/>
              <a:t>ε</a:t>
            </a:r>
            <a:endParaRPr lang="en-US" dirty="0"/>
          </a:p>
          <a:p>
            <a:pPr marL="914400" lvl="2" indent="0">
              <a:buNone/>
            </a:pPr>
            <a:r>
              <a:rPr lang="en-US" dirty="0"/>
              <a:t>S → 0 S 1</a:t>
            </a:r>
          </a:p>
          <a:p>
            <a:pPr marL="457200" lvl="1" indent="0">
              <a:buNone/>
            </a:pPr>
            <a:r>
              <a:rPr lang="en-US" dirty="0"/>
              <a:t>    } </a:t>
            </a:r>
          </a:p>
          <a:p>
            <a:pPr lvl="1"/>
            <a:r>
              <a:rPr lang="en-US" dirty="0"/>
              <a:t>S = 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63926" y="4837813"/>
            <a:ext cx="3584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000" dirty="0"/>
              <a:t>The language L(G) = {0</a:t>
            </a:r>
            <a:r>
              <a:rPr lang="en-US" sz="2000" baseline="30000" dirty="0"/>
              <a:t>n</a:t>
            </a:r>
            <a:r>
              <a:rPr lang="en-US" sz="2000" dirty="0"/>
              <a:t>1</a:t>
            </a:r>
            <a:r>
              <a:rPr lang="en-US" sz="2000" baseline="30000" dirty="0"/>
              <a:t>n</a:t>
            </a:r>
            <a:r>
              <a:rPr lang="en-US" sz="2000" dirty="0"/>
              <a:t>|n ≥ 0} </a:t>
            </a:r>
          </a:p>
        </p:txBody>
      </p:sp>
    </p:spTree>
    <p:extLst>
      <p:ext uri="{BB962C8B-B14F-4D97-AF65-F5344CB8AC3E}">
        <p14:creationId xmlns:p14="http://schemas.microsoft.com/office/powerpoint/2010/main" val="8332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is the language defined by G = (V, </a:t>
            </a:r>
            <a:r>
              <a:rPr lang="en-US" dirty="0" err="1"/>
              <a:t>Σ</a:t>
            </a:r>
            <a:r>
              <a:rPr lang="en-US" dirty="0"/>
              <a:t>, P, S) </a:t>
            </a:r>
          </a:p>
          <a:p>
            <a:pPr lvl="1"/>
            <a:r>
              <a:rPr lang="en-US" dirty="0"/>
              <a:t>V = {S}</a:t>
            </a:r>
          </a:p>
          <a:p>
            <a:pPr lvl="1"/>
            <a:r>
              <a:rPr lang="en-US" dirty="0" err="1"/>
              <a:t>Σ</a:t>
            </a:r>
            <a:r>
              <a:rPr lang="en-US" dirty="0"/>
              <a:t> = {0,1,ε} </a:t>
            </a:r>
          </a:p>
          <a:p>
            <a:pPr lvl="1"/>
            <a:r>
              <a:rPr lang="en-US" dirty="0"/>
              <a:t>P =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S→ε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 → 0S0 </a:t>
            </a:r>
          </a:p>
          <a:p>
            <a:pPr marL="0" indent="0">
              <a:buNone/>
            </a:pPr>
            <a:r>
              <a:rPr lang="en-US" dirty="0"/>
              <a:t>	S → 1S1</a:t>
            </a:r>
          </a:p>
          <a:p>
            <a:pPr marL="457200" lvl="1" indent="0">
              <a:buNone/>
            </a:pPr>
            <a:r>
              <a:rPr lang="en-US" dirty="0"/>
              <a:t>     }</a:t>
            </a:r>
          </a:p>
          <a:p>
            <a:pPr lvl="1"/>
            <a:r>
              <a:rPr lang="en-US" dirty="0"/>
              <a:t>S = S</a:t>
            </a:r>
          </a:p>
          <a:p>
            <a:r>
              <a:rPr lang="en-US" dirty="0"/>
              <a:t>Observations: </a:t>
            </a:r>
          </a:p>
          <a:p>
            <a:pPr lvl="1"/>
            <a:r>
              <a:rPr lang="en-US" dirty="0"/>
              <a:t>These languages are </a:t>
            </a:r>
            <a:r>
              <a:rPr lang="en-US" dirty="0" err="1"/>
              <a:t>nonregular</a:t>
            </a:r>
            <a:endParaRPr lang="en-US" dirty="0"/>
          </a:p>
          <a:p>
            <a:pPr lvl="1"/>
            <a:r>
              <a:rPr lang="en-US" dirty="0"/>
              <a:t>All regular languages are also context-free languages </a:t>
            </a:r>
          </a:p>
          <a:p>
            <a:pPr lvl="1"/>
            <a:r>
              <a:rPr lang="en-US" dirty="0"/>
              <a:t>There are more context-free than regular languages</a:t>
            </a:r>
          </a:p>
          <a:p>
            <a:r>
              <a:rPr lang="en-US" dirty="0"/>
              <a:t>Q: How does we represent a derivation?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0" y="3721395"/>
            <a:ext cx="3563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language L(G) = {</a:t>
            </a:r>
            <a:r>
              <a:rPr lang="en-US" sz="2000" dirty="0" err="1"/>
              <a:t>σσ</a:t>
            </a:r>
            <a:r>
              <a:rPr lang="en-US" sz="2000" baseline="30000" dirty="0" err="1"/>
              <a:t>r</a:t>
            </a:r>
            <a:r>
              <a:rPr lang="en-US" sz="2000" dirty="0" err="1"/>
              <a:t>|σ</a:t>
            </a:r>
            <a:r>
              <a:rPr lang="en-US" sz="2000" dirty="0"/>
              <a:t> ∈ </a:t>
            </a:r>
            <a:r>
              <a:rPr lang="en-US" sz="2000" dirty="0" err="1"/>
              <a:t>Σ</a:t>
            </a:r>
            <a:r>
              <a:rPr lang="en-US" sz="2000" dirty="0"/>
              <a:t>∗}</a:t>
            </a:r>
          </a:p>
          <a:p>
            <a:r>
              <a:rPr lang="en-US" sz="2000" dirty="0"/>
              <a:t>Note:  </a:t>
            </a:r>
            <a:r>
              <a:rPr lang="en-US" sz="2000" dirty="0" err="1"/>
              <a:t>σ</a:t>
            </a:r>
            <a:r>
              <a:rPr lang="en-US" sz="2000" baseline="30000" dirty="0" err="1"/>
              <a:t>r</a:t>
            </a:r>
            <a:r>
              <a:rPr lang="en-US" sz="2000" dirty="0"/>
              <a:t> means reverse of </a:t>
            </a:r>
            <a:r>
              <a:rPr lang="en-US" sz="2000" dirty="0" err="1"/>
              <a:t>σ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4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is syntactically correct if it can be derived from the grammar of the language it is written in. </a:t>
            </a:r>
          </a:p>
          <a:p>
            <a:r>
              <a:rPr lang="en-US" dirty="0"/>
              <a:t>To analyze the program we need a better representation of it. </a:t>
            </a:r>
          </a:p>
          <a:p>
            <a:pPr marL="457200" lvl="1" indent="0">
              <a:buNone/>
            </a:pPr>
            <a:r>
              <a:rPr lang="en-US" dirty="0"/>
              <a:t>I.e., tokens are the input to the parser </a:t>
            </a:r>
          </a:p>
          <a:p>
            <a:r>
              <a:rPr lang="en-US" dirty="0"/>
              <a:t>So, each derivation can be represented by a parse tree.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45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Parse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Root: S, the start nonterminal</a:t>
            </a:r>
          </a:p>
          <a:p>
            <a:r>
              <a:rPr lang="en-US" dirty="0"/>
              <a:t>Internal nodes: </a:t>
            </a:r>
            <a:r>
              <a:rPr lang="en-US" dirty="0" err="1"/>
              <a:t>nonterminals</a:t>
            </a:r>
            <a:r>
              <a:rPr lang="en-US" dirty="0"/>
              <a:t> </a:t>
            </a:r>
          </a:p>
          <a:p>
            <a:r>
              <a:rPr lang="en-US" dirty="0"/>
              <a:t>Leaf nodes: terminals (called the </a:t>
            </a:r>
            <a:r>
              <a:rPr lang="en-US" i="1" dirty="0"/>
              <a:t>yield </a:t>
            </a:r>
            <a:r>
              <a:rPr lang="en-US" dirty="0"/>
              <a:t>of the tree)</a:t>
            </a:r>
          </a:p>
          <a:p>
            <a:r>
              <a:rPr lang="en-US" dirty="0"/>
              <a:t>Edge(</a:t>
            </a:r>
            <a:r>
              <a:rPr lang="en-US" dirty="0" err="1"/>
              <a:t>X,w</a:t>
            </a:r>
            <a:r>
              <a:rPr lang="en-US" dirty="0"/>
              <a:t>) : X∈V, w∈α, where (X→α)∈P.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14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/>
              <a:t>Parse Tree Example of an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s-IS" dirty="0"/>
              <a:t>          σ = </a:t>
            </a:r>
            <a:r>
              <a:rPr lang="is-IS" b="1" dirty="0"/>
              <a:t>E</a:t>
            </a:r>
          </a:p>
          <a:p>
            <a:pPr marL="0" indent="0">
              <a:buNone/>
            </a:pPr>
            <a:r>
              <a:rPr lang="is-IS" dirty="0"/>
              <a:t>	⇒ </a:t>
            </a:r>
            <a:r>
              <a:rPr lang="is-IS" b="1" dirty="0"/>
              <a:t>E</a:t>
            </a:r>
            <a:r>
              <a:rPr lang="is-IS" dirty="0"/>
              <a:t> Op E </a:t>
            </a:r>
          </a:p>
          <a:p>
            <a:pPr marL="0" indent="0">
              <a:buNone/>
            </a:pPr>
            <a:r>
              <a:rPr lang="is-IS" dirty="0"/>
              <a:t>	⇒ ( </a:t>
            </a:r>
            <a:r>
              <a:rPr lang="is-IS" b="1" dirty="0"/>
              <a:t>E</a:t>
            </a:r>
            <a:r>
              <a:rPr lang="is-IS" dirty="0"/>
              <a:t> ) Op E</a:t>
            </a:r>
          </a:p>
          <a:p>
            <a:pPr marL="0" indent="0">
              <a:buNone/>
            </a:pPr>
            <a:r>
              <a:rPr lang="is-IS" dirty="0"/>
              <a:t>	⇒ ( </a:t>
            </a:r>
            <a:r>
              <a:rPr lang="is-IS" b="1" dirty="0"/>
              <a:t>E</a:t>
            </a:r>
            <a:r>
              <a:rPr lang="is-IS" dirty="0"/>
              <a:t> Op E ) Op E </a:t>
            </a:r>
          </a:p>
          <a:p>
            <a:pPr marL="0" indent="0">
              <a:buNone/>
            </a:pPr>
            <a:r>
              <a:rPr lang="is-IS" dirty="0"/>
              <a:t>	⇒ ( 42 </a:t>
            </a:r>
            <a:r>
              <a:rPr lang="is-IS" b="1" dirty="0"/>
              <a:t>Op</a:t>
            </a:r>
            <a:r>
              <a:rPr lang="is-IS" dirty="0"/>
              <a:t> E ) Op E </a:t>
            </a:r>
          </a:p>
          <a:p>
            <a:pPr marL="0" indent="0">
              <a:buNone/>
            </a:pPr>
            <a:r>
              <a:rPr lang="is-IS" dirty="0"/>
              <a:t>	⇒ ( 42 + </a:t>
            </a:r>
            <a:r>
              <a:rPr lang="is-IS" b="1" dirty="0"/>
              <a:t>E</a:t>
            </a:r>
            <a:r>
              <a:rPr lang="is-IS" dirty="0"/>
              <a:t> ) Op E </a:t>
            </a:r>
          </a:p>
          <a:p>
            <a:pPr marL="0" indent="0">
              <a:buNone/>
            </a:pPr>
            <a:r>
              <a:rPr lang="is-IS" dirty="0"/>
              <a:t>	⇒ ( 42 + 13 ) </a:t>
            </a:r>
            <a:r>
              <a:rPr lang="is-IS" b="1" dirty="0"/>
              <a:t>Op</a:t>
            </a:r>
            <a:r>
              <a:rPr lang="is-IS" dirty="0"/>
              <a:t> E </a:t>
            </a:r>
          </a:p>
          <a:p>
            <a:pPr marL="0" indent="0">
              <a:buNone/>
            </a:pPr>
            <a:r>
              <a:rPr lang="is-IS" dirty="0"/>
              <a:t>	⇒ ( 42 + 13 ) ∗ </a:t>
            </a:r>
            <a:r>
              <a:rPr lang="is-IS" b="1" dirty="0"/>
              <a:t>E</a:t>
            </a:r>
            <a:r>
              <a:rPr lang="is-IS" dirty="0"/>
              <a:t> </a:t>
            </a:r>
          </a:p>
          <a:p>
            <a:pPr marL="0" indent="0">
              <a:buNone/>
            </a:pPr>
            <a:r>
              <a:rPr lang="is-IS" dirty="0"/>
              <a:t>	⇒ ( 42 + 13 ) ∗ 11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49657" y="1807646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0652" y="2461362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68705" y="2461362"/>
            <a:ext cx="458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26641" y="2445970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37274" y="3161900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9424" y="3161900"/>
            <a:ext cx="255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75904" y="3166292"/>
            <a:ext cx="2551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95729" y="3921566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44924" y="3921566"/>
            <a:ext cx="458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Op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41085" y="3906174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42567" y="471900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19354" y="4719005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8556" y="4703613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27358" y="3156025"/>
            <a:ext cx="4187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589209" y="3156025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2" name="Straight Connector 21"/>
          <p:cNvCxnSpPr>
            <a:stCxn id="4" idx="2"/>
            <a:endCxn id="9" idx="0"/>
          </p:cNvCxnSpPr>
          <p:nvPr/>
        </p:nvCxnSpPr>
        <p:spPr>
          <a:xfrm flipH="1">
            <a:off x="5975079" y="2176978"/>
            <a:ext cx="723016" cy="268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0"/>
            <a:endCxn id="4" idx="2"/>
          </p:cNvCxnSpPr>
          <p:nvPr/>
        </p:nvCxnSpPr>
        <p:spPr>
          <a:xfrm flipV="1">
            <a:off x="6698095" y="2176978"/>
            <a:ext cx="0" cy="284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5" idx="0"/>
            <a:endCxn id="10" idx="2"/>
          </p:cNvCxnSpPr>
          <p:nvPr/>
        </p:nvCxnSpPr>
        <p:spPr>
          <a:xfrm flipV="1">
            <a:off x="5489523" y="3531232"/>
            <a:ext cx="496189" cy="3749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5" idx="2"/>
            <a:endCxn id="18" idx="0"/>
          </p:cNvCxnSpPr>
          <p:nvPr/>
        </p:nvCxnSpPr>
        <p:spPr>
          <a:xfrm>
            <a:off x="5489523" y="4275506"/>
            <a:ext cx="18385" cy="42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17" idx="0"/>
          </p:cNvCxnSpPr>
          <p:nvPr/>
        </p:nvCxnSpPr>
        <p:spPr>
          <a:xfrm flipH="1">
            <a:off x="6069395" y="4290898"/>
            <a:ext cx="4919" cy="42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0" idx="2"/>
            <a:endCxn id="14" idx="0"/>
          </p:cNvCxnSpPr>
          <p:nvPr/>
        </p:nvCxnSpPr>
        <p:spPr>
          <a:xfrm>
            <a:off x="5985712" y="3531232"/>
            <a:ext cx="88602" cy="390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19" idx="0"/>
          </p:cNvCxnSpPr>
          <p:nvPr/>
        </p:nvCxnSpPr>
        <p:spPr>
          <a:xfrm>
            <a:off x="7219090" y="2830694"/>
            <a:ext cx="117620" cy="325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2"/>
            <a:endCxn id="13" idx="0"/>
          </p:cNvCxnSpPr>
          <p:nvPr/>
        </p:nvCxnSpPr>
        <p:spPr>
          <a:xfrm>
            <a:off x="5985712" y="3531232"/>
            <a:ext cx="758455" cy="3903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2"/>
            <a:endCxn id="16" idx="0"/>
          </p:cNvCxnSpPr>
          <p:nvPr/>
        </p:nvCxnSpPr>
        <p:spPr>
          <a:xfrm>
            <a:off x="6744167" y="4290898"/>
            <a:ext cx="7752" cy="4281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2"/>
            <a:endCxn id="11" idx="0"/>
          </p:cNvCxnSpPr>
          <p:nvPr/>
        </p:nvCxnSpPr>
        <p:spPr>
          <a:xfrm flipH="1">
            <a:off x="5497023" y="2815302"/>
            <a:ext cx="478056" cy="346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7" idx="0"/>
            <a:endCxn id="4" idx="2"/>
          </p:cNvCxnSpPr>
          <p:nvPr/>
        </p:nvCxnSpPr>
        <p:spPr>
          <a:xfrm flipH="1" flipV="1">
            <a:off x="6698095" y="2176978"/>
            <a:ext cx="520995" cy="284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" idx="2"/>
            <a:endCxn id="20" idx="0"/>
          </p:cNvCxnSpPr>
          <p:nvPr/>
        </p:nvCxnSpPr>
        <p:spPr>
          <a:xfrm>
            <a:off x="6698095" y="2830694"/>
            <a:ext cx="41155" cy="325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0"/>
            <a:endCxn id="9" idx="2"/>
          </p:cNvCxnSpPr>
          <p:nvPr/>
        </p:nvCxnSpPr>
        <p:spPr>
          <a:xfrm flipH="1" flipV="1">
            <a:off x="5975079" y="2815302"/>
            <a:ext cx="428424" cy="350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" idx="2"/>
            <a:endCxn id="10" idx="0"/>
          </p:cNvCxnSpPr>
          <p:nvPr/>
        </p:nvCxnSpPr>
        <p:spPr>
          <a:xfrm>
            <a:off x="5975079" y="2815302"/>
            <a:ext cx="10633" cy="346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86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 dirty="0"/>
              <a:t>Another Example:  1 + 2 *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27098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s-IS" dirty="0"/>
              <a:t>          σ = </a:t>
            </a:r>
            <a:r>
              <a:rPr lang="is-IS" b="1" dirty="0"/>
              <a:t>E</a:t>
            </a:r>
          </a:p>
          <a:p>
            <a:pPr marL="0" indent="0">
              <a:buNone/>
            </a:pPr>
            <a:r>
              <a:rPr lang="is-IS" dirty="0"/>
              <a:t>	⇒ </a:t>
            </a:r>
            <a:r>
              <a:rPr lang="is-IS" b="1" dirty="0"/>
              <a:t>E</a:t>
            </a:r>
            <a:r>
              <a:rPr lang="is-IS" dirty="0"/>
              <a:t> Op E </a:t>
            </a:r>
          </a:p>
          <a:p>
            <a:pPr marL="0" indent="0">
              <a:buNone/>
            </a:pPr>
            <a:r>
              <a:rPr lang="is-IS" dirty="0"/>
              <a:t>	⇒ </a:t>
            </a:r>
            <a:r>
              <a:rPr lang="is-IS" b="1" dirty="0"/>
              <a:t>E</a:t>
            </a:r>
            <a:r>
              <a:rPr lang="is-IS" dirty="0"/>
              <a:t> Op E Op E</a:t>
            </a:r>
          </a:p>
          <a:p>
            <a:pPr marL="0" indent="0">
              <a:buNone/>
            </a:pPr>
            <a:r>
              <a:rPr lang="is-IS" dirty="0"/>
              <a:t>	⇒ 1 </a:t>
            </a:r>
            <a:r>
              <a:rPr lang="is-IS" b="1" dirty="0"/>
              <a:t>Op</a:t>
            </a:r>
            <a:r>
              <a:rPr lang="is-IS" dirty="0"/>
              <a:t> E Op E </a:t>
            </a:r>
          </a:p>
          <a:p>
            <a:pPr marL="0" indent="0">
              <a:buNone/>
            </a:pPr>
            <a:r>
              <a:rPr lang="is-IS" dirty="0"/>
              <a:t>	⇒ 1 + </a:t>
            </a:r>
            <a:r>
              <a:rPr lang="is-IS" b="1" dirty="0"/>
              <a:t>E</a:t>
            </a:r>
            <a:r>
              <a:rPr lang="is-IS" dirty="0"/>
              <a:t> Op E </a:t>
            </a:r>
          </a:p>
          <a:p>
            <a:pPr marL="0" indent="0">
              <a:buNone/>
            </a:pPr>
            <a:r>
              <a:rPr lang="is-IS" dirty="0"/>
              <a:t>	⇒ 1 + 2 </a:t>
            </a:r>
            <a:r>
              <a:rPr lang="is-IS" b="1" dirty="0"/>
              <a:t>Op</a:t>
            </a:r>
            <a:r>
              <a:rPr lang="is-IS" dirty="0"/>
              <a:t> E </a:t>
            </a:r>
          </a:p>
          <a:p>
            <a:pPr marL="0" indent="0">
              <a:buNone/>
            </a:pPr>
            <a:r>
              <a:rPr lang="is-IS" dirty="0"/>
              <a:t>	⇒ 1 + 2 ∗ </a:t>
            </a:r>
            <a:r>
              <a:rPr lang="is-IS" b="1" dirty="0"/>
              <a:t>E</a:t>
            </a:r>
            <a:r>
              <a:rPr lang="is-IS" dirty="0"/>
              <a:t> </a:t>
            </a:r>
          </a:p>
          <a:p>
            <a:pPr marL="0" indent="0">
              <a:buNone/>
            </a:pPr>
            <a:r>
              <a:rPr lang="is-IS" dirty="0"/>
              <a:t>	⇒ 1 + 2 ∗ 3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27098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is-IS" dirty="0"/>
              <a:t>            σ = </a:t>
            </a:r>
            <a:r>
              <a:rPr lang="is-IS" b="1" dirty="0"/>
              <a:t>E</a:t>
            </a:r>
          </a:p>
          <a:p>
            <a:pPr marL="0" indent="0">
              <a:buNone/>
            </a:pPr>
            <a:r>
              <a:rPr lang="is-IS" dirty="0"/>
              <a:t>	⇒ </a:t>
            </a:r>
            <a:r>
              <a:rPr lang="is-IS" b="1" dirty="0"/>
              <a:t>E</a:t>
            </a:r>
            <a:r>
              <a:rPr lang="is-IS" dirty="0"/>
              <a:t> Op E </a:t>
            </a:r>
          </a:p>
          <a:p>
            <a:pPr marL="0" indent="0">
              <a:buNone/>
            </a:pPr>
            <a:r>
              <a:rPr lang="is-IS" dirty="0"/>
              <a:t>	⇒ 1 </a:t>
            </a:r>
            <a:r>
              <a:rPr lang="is-IS" b="1" dirty="0"/>
              <a:t>Op</a:t>
            </a:r>
            <a:r>
              <a:rPr lang="is-IS" dirty="0"/>
              <a:t> E </a:t>
            </a:r>
          </a:p>
          <a:p>
            <a:pPr marL="0" indent="0">
              <a:buNone/>
            </a:pPr>
            <a:r>
              <a:rPr lang="is-IS" dirty="0"/>
              <a:t>	⇒ 1 + </a:t>
            </a:r>
            <a:r>
              <a:rPr lang="is-IS" b="1" dirty="0"/>
              <a:t>E</a:t>
            </a:r>
            <a:r>
              <a:rPr lang="is-IS" dirty="0"/>
              <a:t>  </a:t>
            </a:r>
          </a:p>
          <a:p>
            <a:pPr marL="0" indent="0">
              <a:buNone/>
            </a:pPr>
            <a:r>
              <a:rPr lang="is-IS" dirty="0"/>
              <a:t>	⇒ 1 + </a:t>
            </a:r>
            <a:r>
              <a:rPr lang="is-IS" b="1" dirty="0"/>
              <a:t>E</a:t>
            </a:r>
            <a:r>
              <a:rPr lang="is-IS" dirty="0"/>
              <a:t> Op E </a:t>
            </a:r>
          </a:p>
          <a:p>
            <a:pPr marL="0" indent="0">
              <a:buNone/>
            </a:pPr>
            <a:r>
              <a:rPr lang="is-IS" dirty="0"/>
              <a:t>	⇒ 1 + 2 </a:t>
            </a:r>
            <a:r>
              <a:rPr lang="is-IS" b="1" dirty="0"/>
              <a:t>Op</a:t>
            </a:r>
            <a:r>
              <a:rPr lang="is-IS" dirty="0"/>
              <a:t> E </a:t>
            </a:r>
          </a:p>
          <a:p>
            <a:pPr marL="0" indent="0">
              <a:buNone/>
            </a:pPr>
            <a:r>
              <a:rPr lang="is-IS" dirty="0"/>
              <a:t>	⇒ 1 + 2 ∗ </a:t>
            </a:r>
            <a:r>
              <a:rPr lang="is-IS" b="1" dirty="0"/>
              <a:t>E</a:t>
            </a:r>
            <a:r>
              <a:rPr lang="is-IS" dirty="0"/>
              <a:t> </a:t>
            </a:r>
          </a:p>
          <a:p>
            <a:pPr marL="0" indent="0">
              <a:buNone/>
            </a:pPr>
            <a:r>
              <a:rPr lang="is-IS" dirty="0"/>
              <a:t>	⇒ 1 + 2 ∗ 3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463" y="3678976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6458" y="4332692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554511" y="4332692"/>
            <a:ext cx="458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12447" y="4317300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69915" y="5033230"/>
            <a:ext cx="458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55230" y="5033230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61710" y="5037622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28373" y="5888578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05160" y="5888578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84362" y="5873186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13164" y="5027355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75015" y="5027355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22" name="Straight Connector 21"/>
          <p:cNvCxnSpPr>
            <a:stCxn id="4" idx="2"/>
            <a:endCxn id="9" idx="0"/>
          </p:cNvCxnSpPr>
          <p:nvPr/>
        </p:nvCxnSpPr>
        <p:spPr>
          <a:xfrm flipH="1">
            <a:off x="3060885" y="4048308"/>
            <a:ext cx="723016" cy="268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0"/>
            <a:endCxn id="4" idx="2"/>
          </p:cNvCxnSpPr>
          <p:nvPr/>
        </p:nvCxnSpPr>
        <p:spPr>
          <a:xfrm flipV="1">
            <a:off x="3783901" y="4048308"/>
            <a:ext cx="0" cy="284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  <a:endCxn id="18" idx="0"/>
          </p:cNvCxnSpPr>
          <p:nvPr/>
        </p:nvCxnSpPr>
        <p:spPr>
          <a:xfrm flipH="1">
            <a:off x="2535205" y="5402562"/>
            <a:ext cx="68463" cy="470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0" idx="2"/>
            <a:endCxn id="17" idx="0"/>
          </p:cNvCxnSpPr>
          <p:nvPr/>
        </p:nvCxnSpPr>
        <p:spPr>
          <a:xfrm>
            <a:off x="3099305" y="5402562"/>
            <a:ext cx="55896" cy="48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2"/>
            <a:endCxn id="19" idx="0"/>
          </p:cNvCxnSpPr>
          <p:nvPr/>
        </p:nvCxnSpPr>
        <p:spPr>
          <a:xfrm>
            <a:off x="4304896" y="4702024"/>
            <a:ext cx="59111" cy="325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2" idx="2"/>
            <a:endCxn id="16" idx="0"/>
          </p:cNvCxnSpPr>
          <p:nvPr/>
        </p:nvCxnSpPr>
        <p:spPr>
          <a:xfrm>
            <a:off x="3510148" y="5406954"/>
            <a:ext cx="269068" cy="481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2"/>
            <a:endCxn id="11" idx="0"/>
          </p:cNvCxnSpPr>
          <p:nvPr/>
        </p:nvCxnSpPr>
        <p:spPr>
          <a:xfrm flipH="1">
            <a:off x="2603668" y="4686632"/>
            <a:ext cx="457217" cy="346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7" idx="0"/>
            <a:endCxn id="4" idx="2"/>
          </p:cNvCxnSpPr>
          <p:nvPr/>
        </p:nvCxnSpPr>
        <p:spPr>
          <a:xfrm flipH="1" flipV="1">
            <a:off x="3783901" y="4048308"/>
            <a:ext cx="520995" cy="284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8" idx="2"/>
            <a:endCxn id="20" idx="0"/>
          </p:cNvCxnSpPr>
          <p:nvPr/>
        </p:nvCxnSpPr>
        <p:spPr>
          <a:xfrm>
            <a:off x="3783901" y="4702024"/>
            <a:ext cx="41155" cy="325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2" idx="0"/>
            <a:endCxn id="9" idx="2"/>
          </p:cNvCxnSpPr>
          <p:nvPr/>
        </p:nvCxnSpPr>
        <p:spPr>
          <a:xfrm flipH="1" flipV="1">
            <a:off x="3060885" y="4686632"/>
            <a:ext cx="449263" cy="350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9" idx="2"/>
            <a:endCxn id="10" idx="0"/>
          </p:cNvCxnSpPr>
          <p:nvPr/>
        </p:nvCxnSpPr>
        <p:spPr>
          <a:xfrm>
            <a:off x="3060885" y="4686632"/>
            <a:ext cx="38420" cy="346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7635963" y="3748155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156958" y="4401871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321095" y="4401871"/>
            <a:ext cx="458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Op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912947" y="4386479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994638" y="5096801"/>
            <a:ext cx="4587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579953" y="5096801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486433" y="5101193"/>
            <a:ext cx="2968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8554040" y="5951324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8129883" y="5952149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509085" y="5936757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6556541" y="5108947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050760" y="5098032"/>
            <a:ext cx="3000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156" name="Straight Connector 155"/>
          <p:cNvCxnSpPr>
            <a:stCxn id="144" idx="2"/>
            <a:endCxn id="147" idx="0"/>
          </p:cNvCxnSpPr>
          <p:nvPr/>
        </p:nvCxnSpPr>
        <p:spPr>
          <a:xfrm flipH="1">
            <a:off x="7061385" y="4117487"/>
            <a:ext cx="723016" cy="2689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>
            <a:stCxn id="146" idx="2"/>
            <a:endCxn id="155" idx="0"/>
          </p:cNvCxnSpPr>
          <p:nvPr/>
        </p:nvCxnSpPr>
        <p:spPr>
          <a:xfrm flipH="1">
            <a:off x="7200801" y="4771203"/>
            <a:ext cx="349684" cy="3268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>
            <a:stCxn id="144" idx="2"/>
            <a:endCxn id="146" idx="0"/>
          </p:cNvCxnSpPr>
          <p:nvPr/>
        </p:nvCxnSpPr>
        <p:spPr>
          <a:xfrm flipH="1">
            <a:off x="7550485" y="4117487"/>
            <a:ext cx="233916" cy="284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>
            <a:stCxn id="147" idx="2"/>
            <a:endCxn id="154" idx="0"/>
          </p:cNvCxnSpPr>
          <p:nvPr/>
        </p:nvCxnSpPr>
        <p:spPr>
          <a:xfrm flipH="1">
            <a:off x="6707384" y="4755811"/>
            <a:ext cx="354001" cy="353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49" idx="2"/>
            <a:endCxn id="153" idx="0"/>
          </p:cNvCxnSpPr>
          <p:nvPr/>
        </p:nvCxnSpPr>
        <p:spPr>
          <a:xfrm flipH="1">
            <a:off x="7659928" y="5466133"/>
            <a:ext cx="68463" cy="4706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>
            <a:stCxn id="150" idx="0"/>
            <a:endCxn id="145" idx="2"/>
          </p:cNvCxnSpPr>
          <p:nvPr/>
        </p:nvCxnSpPr>
        <p:spPr>
          <a:xfrm flipH="1" flipV="1">
            <a:off x="8305396" y="4771203"/>
            <a:ext cx="329475" cy="329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>
            <a:stCxn id="148" idx="0"/>
            <a:endCxn id="145" idx="2"/>
          </p:cNvCxnSpPr>
          <p:nvPr/>
        </p:nvCxnSpPr>
        <p:spPr>
          <a:xfrm flipV="1">
            <a:off x="8224028" y="4771203"/>
            <a:ext cx="81368" cy="325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45" idx="2"/>
            <a:endCxn id="149" idx="0"/>
          </p:cNvCxnSpPr>
          <p:nvPr/>
        </p:nvCxnSpPr>
        <p:spPr>
          <a:xfrm flipH="1">
            <a:off x="7728391" y="4771203"/>
            <a:ext cx="577005" cy="3255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>
            <a:stCxn id="144" idx="2"/>
            <a:endCxn id="145" idx="0"/>
          </p:cNvCxnSpPr>
          <p:nvPr/>
        </p:nvCxnSpPr>
        <p:spPr>
          <a:xfrm>
            <a:off x="7784401" y="4117487"/>
            <a:ext cx="520995" cy="284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>
            <a:stCxn id="151" idx="0"/>
            <a:endCxn id="150" idx="2"/>
          </p:cNvCxnSpPr>
          <p:nvPr/>
        </p:nvCxnSpPr>
        <p:spPr>
          <a:xfrm flipH="1" flipV="1">
            <a:off x="8634871" y="5470525"/>
            <a:ext cx="70012" cy="480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/>
          <p:cNvSpPr txBox="1"/>
          <p:nvPr/>
        </p:nvSpPr>
        <p:spPr>
          <a:xfrm>
            <a:off x="3745287" y="327396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 + 2) * 3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7779875" y="3306940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+ (2 * 3)</a:t>
            </a:r>
          </a:p>
        </p:txBody>
      </p:sp>
      <p:sp>
        <p:nvSpPr>
          <p:cNvPr id="284" name="Rectangle 283"/>
          <p:cNvSpPr/>
          <p:nvPr/>
        </p:nvSpPr>
        <p:spPr>
          <a:xfrm>
            <a:off x="1565949" y="1128221"/>
            <a:ext cx="54970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This is ambiguous</a:t>
            </a:r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!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5128" y="151349"/>
            <a:ext cx="18689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/>
              <a:t>Grammar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E → E Op E 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E → −E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E → ( E )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E → number 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E → identifier 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Op → + 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Op → − 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Op → ∗ </a:t>
            </a:r>
          </a:p>
          <a:p>
            <a:pPr marL="342900" indent="-342900">
              <a:buFont typeface="+mj-lt"/>
              <a:buAutoNum type="arabicPeriod"/>
            </a:pPr>
            <a:r>
              <a:rPr lang="is-IS" dirty="0"/>
              <a:t>Op → /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8236764" y="5458437"/>
            <a:ext cx="55896" cy="486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30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uiExpand="1" build="p"/>
      <p:bldP spid="4" grpId="0" uiExpand="1" animBg="1"/>
      <p:bldP spid="7" grpId="0" uiExpand="1" animBg="1"/>
      <p:bldP spid="8" grpId="0" uiExpand="1" animBg="1"/>
      <p:bldP spid="9" grpId="0" uiExpand="1" animBg="1"/>
      <p:bldP spid="10" grpId="0" uiExpand="1" animBg="1"/>
      <p:bldP spid="11" grpId="0" uiExpand="1" animBg="1"/>
      <p:bldP spid="12" grpId="0" uiExpand="1" animBg="1"/>
      <p:bldP spid="16" grpId="0" animBg="1"/>
      <p:bldP spid="17" grpId="0" animBg="1"/>
      <p:bldP spid="18" grpId="0" animBg="1"/>
      <p:bldP spid="19" grpId="0" animBg="1"/>
      <p:bldP spid="20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282" grpId="0"/>
      <p:bldP spid="283" grpId="0"/>
      <p:bldP spid="2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Announcements</a:t>
            </a:r>
          </a:p>
          <a:p>
            <a:pPr lvl="1"/>
            <a:r>
              <a:rPr lang="en-US" dirty="0"/>
              <a:t>Assignment 3 is out and due </a:t>
            </a:r>
            <a:r>
              <a:rPr lang="en-US" dirty="0">
                <a:solidFill>
                  <a:srgbClr val="FF0000"/>
                </a:solidFill>
              </a:rPr>
              <a:t>June 7</a:t>
            </a:r>
            <a:endParaRPr lang="en-US" dirty="0"/>
          </a:p>
          <a:p>
            <a:r>
              <a:rPr lang="en-US" dirty="0"/>
              <a:t>Readings:</a:t>
            </a:r>
          </a:p>
          <a:p>
            <a:pPr lvl="1"/>
            <a:r>
              <a:rPr lang="en-US" dirty="0"/>
              <a:t>Today: 2.3.0, 2.3.1</a:t>
            </a:r>
          </a:p>
          <a:p>
            <a:pPr lvl="1"/>
            <a:r>
              <a:rPr lang="en-US" dirty="0"/>
              <a:t>Note: I recommend using alternative texts for this part of the course:</a:t>
            </a:r>
          </a:p>
          <a:p>
            <a:pPr lvl="1"/>
            <a:r>
              <a:rPr lang="en-US" dirty="0" err="1"/>
              <a:t>E..g</a:t>
            </a:r>
            <a:r>
              <a:rPr lang="en-US" dirty="0"/>
              <a:t>, </a:t>
            </a:r>
            <a:r>
              <a:rPr lang="en-US" dirty="0" err="1"/>
              <a:t>Hopcorft</a:t>
            </a:r>
            <a:r>
              <a:rPr lang="en-US" dirty="0"/>
              <a:t> et al, “Introduction to Automata Theory”</a:t>
            </a:r>
          </a:p>
          <a:p>
            <a:r>
              <a:rPr lang="en-US" dirty="0"/>
              <a:t>Lecture Contents</a:t>
            </a:r>
          </a:p>
          <a:p>
            <a:pPr lvl="1"/>
            <a:r>
              <a:rPr lang="en-US" dirty="0"/>
              <a:t>Introduction to Parsing</a:t>
            </a:r>
          </a:p>
        </p:txBody>
      </p:sp>
    </p:spTree>
    <p:extLst>
      <p:ext uri="{BB962C8B-B14F-4D97-AF65-F5344CB8AC3E}">
        <p14:creationId xmlns:p14="http://schemas.microsoft.com/office/powerpoint/2010/main" val="1042149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Observations: </a:t>
            </a:r>
          </a:p>
          <a:p>
            <a:pPr lvl="1"/>
            <a:r>
              <a:rPr lang="en-US" dirty="0"/>
              <a:t>There are infinitely many grammars to specify the same language</a:t>
            </a:r>
          </a:p>
          <a:p>
            <a:pPr lvl="1"/>
            <a:r>
              <a:rPr lang="en-US" dirty="0"/>
              <a:t>There may be multiple parse trees for the same sentence! </a:t>
            </a:r>
          </a:p>
          <a:p>
            <a:r>
              <a:rPr lang="en-US" dirty="0"/>
              <a:t>Definition: If multiple parse trees can be generated by G for the same sentence, then G is </a:t>
            </a:r>
            <a:r>
              <a:rPr lang="en-US" i="1" dirty="0"/>
              <a:t>ambiguous</a:t>
            </a:r>
            <a:r>
              <a:rPr lang="en-US" dirty="0"/>
              <a:t>. </a:t>
            </a:r>
          </a:p>
          <a:p>
            <a:r>
              <a:rPr lang="en-US" dirty="0"/>
              <a:t>Definition: If L does not have an unambiguous grammar, then L is </a:t>
            </a:r>
            <a:r>
              <a:rPr lang="en-US" i="1" dirty="0"/>
              <a:t>inherently ambiguous </a:t>
            </a:r>
          </a:p>
          <a:p>
            <a:pPr lvl="1"/>
            <a:r>
              <a:rPr lang="en-US" dirty="0"/>
              <a:t>Usually not the case for programming languages!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950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Unambiguous Expression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s-IS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E →T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E → E + T 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E → E − T 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T → F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 → T ∗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 → T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 → number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 → identifier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 → (E)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Try deriving 1 + 2 * 3</a:t>
            </a:r>
          </a:p>
        </p:txBody>
      </p:sp>
    </p:spTree>
    <p:extLst>
      <p:ext uri="{BB962C8B-B14F-4D97-AF65-F5344CB8AC3E}">
        <p14:creationId xmlns:p14="http://schemas.microsoft.com/office/powerpoint/2010/main" val="1586592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Derivation orders refer to the order in which variables are replaced in the current partial derivation.</a:t>
            </a:r>
          </a:p>
          <a:p>
            <a:r>
              <a:rPr lang="en-US" dirty="0"/>
              <a:t>The two most common ones are:</a:t>
            </a:r>
          </a:p>
          <a:p>
            <a:pPr lvl="1"/>
            <a:r>
              <a:rPr lang="en-US" b="1" dirty="0"/>
              <a:t>Leftmost derivation </a:t>
            </a:r>
            <a:r>
              <a:rPr lang="en-US" dirty="0"/>
              <a:t>replaces the leftmost variable in each step </a:t>
            </a:r>
          </a:p>
          <a:p>
            <a:pPr lvl="1"/>
            <a:r>
              <a:rPr lang="en-US" b="1" dirty="0"/>
              <a:t>Rightmost derivation </a:t>
            </a:r>
            <a:r>
              <a:rPr lang="en-US" dirty="0"/>
              <a:t>replaces the rightmost variable in each step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Order</a:t>
            </a:r>
          </a:p>
        </p:txBody>
      </p:sp>
    </p:spTree>
    <p:extLst>
      <p:ext uri="{BB962C8B-B14F-4D97-AF65-F5344CB8AC3E}">
        <p14:creationId xmlns:p14="http://schemas.microsoft.com/office/powerpoint/2010/main" val="900997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Leftmost Derivation Example 1+2*3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i-FI" dirty="0"/>
              <a:t>E ⇒</a:t>
            </a:r>
            <a:r>
              <a:rPr lang="fi-FI" b="1" dirty="0"/>
              <a:t>E</a:t>
            </a:r>
            <a:r>
              <a:rPr lang="fi-FI" dirty="0"/>
              <a:t> + T </a:t>
            </a:r>
          </a:p>
          <a:p>
            <a:pPr marL="0" indent="0">
              <a:buNone/>
            </a:pPr>
            <a:r>
              <a:rPr lang="fi-FI" dirty="0"/>
              <a:t>   ⇒ </a:t>
            </a:r>
            <a:r>
              <a:rPr lang="fi-FI" b="1" dirty="0"/>
              <a:t>T</a:t>
            </a:r>
            <a:r>
              <a:rPr lang="fi-FI" dirty="0"/>
              <a:t> + T </a:t>
            </a:r>
          </a:p>
          <a:p>
            <a:pPr marL="0" indent="0">
              <a:buNone/>
            </a:pPr>
            <a:r>
              <a:rPr lang="fi-FI" dirty="0"/>
              <a:t>   ⇒ </a:t>
            </a:r>
            <a:r>
              <a:rPr lang="fi-FI" b="1" dirty="0"/>
              <a:t>F</a:t>
            </a:r>
            <a:r>
              <a:rPr lang="fi-FI" dirty="0"/>
              <a:t> + T</a:t>
            </a:r>
          </a:p>
          <a:p>
            <a:pPr marL="0" indent="0">
              <a:buNone/>
            </a:pPr>
            <a:r>
              <a:rPr lang="fi-FI" dirty="0"/>
              <a:t>   ⇒ 1 + </a:t>
            </a:r>
            <a:r>
              <a:rPr lang="fi-FI" b="1" dirty="0"/>
              <a:t>T</a:t>
            </a:r>
          </a:p>
          <a:p>
            <a:pPr marL="0" indent="0">
              <a:buNone/>
            </a:pPr>
            <a:r>
              <a:rPr lang="fi-FI" dirty="0"/>
              <a:t>   ⇒ 1 + </a:t>
            </a:r>
            <a:r>
              <a:rPr lang="fi-FI" b="1" dirty="0"/>
              <a:t>T</a:t>
            </a:r>
            <a:r>
              <a:rPr lang="fi-FI" dirty="0"/>
              <a:t> ∗ F</a:t>
            </a:r>
          </a:p>
          <a:p>
            <a:pPr marL="0" indent="0">
              <a:buNone/>
            </a:pPr>
            <a:r>
              <a:rPr lang="fi-FI" dirty="0"/>
              <a:t>   ⇒ 1 + </a:t>
            </a:r>
            <a:r>
              <a:rPr lang="fi-FI" b="1" dirty="0"/>
              <a:t>F</a:t>
            </a:r>
            <a:r>
              <a:rPr lang="fi-FI" dirty="0"/>
              <a:t> ∗ F</a:t>
            </a:r>
          </a:p>
          <a:p>
            <a:pPr marL="0" indent="0">
              <a:buNone/>
            </a:pPr>
            <a:r>
              <a:rPr lang="fi-FI" dirty="0"/>
              <a:t>   ⇒ 1 + 2 ∗ </a:t>
            </a:r>
            <a:r>
              <a:rPr lang="fi-FI" b="1" dirty="0"/>
              <a:t>F</a:t>
            </a:r>
            <a:r>
              <a:rPr lang="fi-FI" dirty="0"/>
              <a:t> </a:t>
            </a:r>
          </a:p>
          <a:p>
            <a:pPr marL="0" indent="0">
              <a:buNone/>
            </a:pPr>
            <a:r>
              <a:rPr lang="fi-FI" dirty="0"/>
              <a:t>   ⇒ 1 + 2 ∗ 3 </a:t>
            </a:r>
          </a:p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s-IS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E →T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E → E + T 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E → E − T 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T → F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 → T ∗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 → T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 → number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 → identifier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 → (E) </a:t>
            </a:r>
          </a:p>
        </p:txBody>
      </p:sp>
    </p:spTree>
    <p:extLst>
      <p:ext uri="{BB962C8B-B14F-4D97-AF65-F5344CB8AC3E}">
        <p14:creationId xmlns:p14="http://schemas.microsoft.com/office/powerpoint/2010/main" val="3477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100"/>
              <a:t>Rightmost Derivation Example 1+2*3</a:t>
            </a:r>
            <a:endParaRPr lang="en-US" sz="41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i-FI" dirty="0"/>
              <a:t>E ⇒ E + </a:t>
            </a:r>
            <a:r>
              <a:rPr lang="fi-FI" b="1" dirty="0"/>
              <a:t>T</a:t>
            </a:r>
            <a:r>
              <a:rPr lang="fi-FI" dirty="0"/>
              <a:t> </a:t>
            </a:r>
          </a:p>
          <a:p>
            <a:pPr marL="0" indent="0">
              <a:buNone/>
            </a:pPr>
            <a:r>
              <a:rPr lang="fi-FI" dirty="0"/>
              <a:t>   ⇒ E + T ∗ </a:t>
            </a:r>
            <a:r>
              <a:rPr lang="fi-FI" b="1" dirty="0"/>
              <a:t>F</a:t>
            </a:r>
          </a:p>
          <a:p>
            <a:pPr marL="0" indent="0">
              <a:buNone/>
            </a:pPr>
            <a:r>
              <a:rPr lang="fi-FI" dirty="0"/>
              <a:t>   ⇒ E + </a:t>
            </a:r>
            <a:r>
              <a:rPr lang="fi-FI" b="1" dirty="0"/>
              <a:t>T</a:t>
            </a:r>
            <a:r>
              <a:rPr lang="fi-FI" dirty="0"/>
              <a:t> ∗ 3</a:t>
            </a:r>
          </a:p>
          <a:p>
            <a:pPr marL="0" indent="0">
              <a:buNone/>
            </a:pPr>
            <a:r>
              <a:rPr lang="fi-FI" dirty="0"/>
              <a:t>   ⇒ E +</a:t>
            </a:r>
            <a:r>
              <a:rPr lang="fi-FI" b="1" dirty="0"/>
              <a:t> F </a:t>
            </a:r>
            <a:r>
              <a:rPr lang="fi-FI" dirty="0"/>
              <a:t>∗ 3</a:t>
            </a:r>
          </a:p>
          <a:p>
            <a:pPr marL="0" indent="0">
              <a:buNone/>
            </a:pPr>
            <a:r>
              <a:rPr lang="fi-FI" dirty="0"/>
              <a:t>   ⇒ </a:t>
            </a:r>
            <a:r>
              <a:rPr lang="fi-FI" b="1" dirty="0"/>
              <a:t>E</a:t>
            </a:r>
            <a:r>
              <a:rPr lang="fi-FI" dirty="0"/>
              <a:t> + 2 ∗ 3</a:t>
            </a:r>
          </a:p>
          <a:p>
            <a:pPr marL="0" indent="0">
              <a:buNone/>
            </a:pPr>
            <a:r>
              <a:rPr lang="fi-FI" dirty="0"/>
              <a:t>   ⇒ </a:t>
            </a:r>
            <a:r>
              <a:rPr lang="fi-FI" b="1" dirty="0"/>
              <a:t>T</a:t>
            </a:r>
            <a:r>
              <a:rPr lang="fi-FI" dirty="0"/>
              <a:t> + 2 ∗ 3</a:t>
            </a:r>
          </a:p>
          <a:p>
            <a:pPr marL="0" indent="0">
              <a:buNone/>
            </a:pPr>
            <a:r>
              <a:rPr lang="fi-FI" dirty="0"/>
              <a:t>   ⇒ </a:t>
            </a:r>
            <a:r>
              <a:rPr lang="fi-FI" b="1" dirty="0"/>
              <a:t>F </a:t>
            </a:r>
            <a:r>
              <a:rPr lang="fi-FI" dirty="0"/>
              <a:t>+ 2 ∗ 3</a:t>
            </a:r>
          </a:p>
          <a:p>
            <a:pPr marL="0" indent="0">
              <a:buNone/>
            </a:pPr>
            <a:r>
              <a:rPr lang="fi-FI" dirty="0"/>
              <a:t>   ⇒ 1 + 2 ∗ 3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s-IS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E →T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E → E + T 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E → E − T 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T → F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 → T ∗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 → T / 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 → number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 → identifier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 → (E) </a:t>
            </a:r>
          </a:p>
        </p:txBody>
      </p:sp>
    </p:spTree>
    <p:extLst>
      <p:ext uri="{BB962C8B-B14F-4D97-AF65-F5344CB8AC3E}">
        <p14:creationId xmlns:p14="http://schemas.microsoft.com/office/powerpoint/2010/main" val="27417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CFGs are used to specify programming language syntax</a:t>
            </a:r>
          </a:p>
          <a:p>
            <a:r>
              <a:rPr lang="en-US" dirty="0"/>
              <a:t>Parsing finds the parse tree of the program (token stream)</a:t>
            </a:r>
          </a:p>
          <a:p>
            <a:r>
              <a:rPr lang="en-US" dirty="0"/>
              <a:t>CFGs for programming languages must unambiguously capture the program structure.</a:t>
            </a:r>
          </a:p>
          <a:p>
            <a:r>
              <a:rPr lang="en-US" dirty="0"/>
              <a:t>Parsers must be efficient: </a:t>
            </a:r>
          </a:p>
          <a:p>
            <a:pPr lvl="1"/>
            <a:r>
              <a:rPr lang="en-US" dirty="0"/>
              <a:t>A parser can be generated from a CFG that runs in O(n</a:t>
            </a:r>
            <a:r>
              <a:rPr lang="en-US" baseline="30000" dirty="0"/>
              <a:t>3</a:t>
            </a:r>
            <a:r>
              <a:rPr lang="en-US" dirty="0"/>
              <a:t>) time</a:t>
            </a:r>
          </a:p>
          <a:p>
            <a:pPr lvl="1"/>
            <a:r>
              <a:rPr lang="en-US" dirty="0"/>
              <a:t>We prefer (require) linear time. </a:t>
            </a:r>
          </a:p>
          <a:p>
            <a:r>
              <a:rPr lang="en-US" dirty="0"/>
              <a:t>How do we get this?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854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Grammars: A Brief Aside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CFG is </a:t>
            </a:r>
            <a:r>
              <a:rPr lang="en-US" i="1" dirty="0"/>
              <a:t>right-linear </a:t>
            </a:r>
            <a:r>
              <a:rPr lang="en-US" dirty="0"/>
              <a:t>if all productions are of the form </a:t>
            </a:r>
          </a:p>
          <a:p>
            <a:pPr lvl="1"/>
            <a:r>
              <a:rPr lang="en-US" dirty="0"/>
              <a:t>A → </a:t>
            </a:r>
            <a:r>
              <a:rPr lang="en-US" dirty="0" err="1"/>
              <a:t>σB</a:t>
            </a:r>
            <a:r>
              <a:rPr lang="en-US" dirty="0"/>
              <a:t>, </a:t>
            </a:r>
            <a:r>
              <a:rPr lang="en-US" dirty="0" err="1"/>
              <a:t>σ∈Σ</a:t>
            </a:r>
            <a:r>
              <a:rPr lang="en-US" baseline="30000" dirty="0"/>
              <a:t>∗</a:t>
            </a:r>
            <a:r>
              <a:rPr lang="en-US" dirty="0"/>
              <a:t>, B∈V </a:t>
            </a:r>
          </a:p>
          <a:p>
            <a:pPr lvl="1"/>
            <a:r>
              <a:rPr lang="en-US" dirty="0"/>
              <a:t>A → </a:t>
            </a:r>
            <a:r>
              <a:rPr lang="en-US" dirty="0" err="1"/>
              <a:t>σ</a:t>
            </a:r>
            <a:r>
              <a:rPr lang="en-US" dirty="0"/>
              <a:t>, </a:t>
            </a:r>
            <a:r>
              <a:rPr lang="en-US" dirty="0" err="1"/>
              <a:t>σ∈Σ</a:t>
            </a:r>
            <a:r>
              <a:rPr lang="en-US" baseline="30000" dirty="0"/>
              <a:t>∗</a:t>
            </a:r>
          </a:p>
          <a:p>
            <a:r>
              <a:rPr lang="en-US" dirty="0"/>
              <a:t>A CFG is </a:t>
            </a:r>
            <a:r>
              <a:rPr lang="en-US" i="1" dirty="0"/>
              <a:t>left-linear </a:t>
            </a:r>
            <a:r>
              <a:rPr lang="en-US" dirty="0"/>
              <a:t>if all productions are of the form </a:t>
            </a:r>
          </a:p>
          <a:p>
            <a:pPr lvl="1"/>
            <a:r>
              <a:rPr lang="en-US" dirty="0"/>
              <a:t>A → </a:t>
            </a:r>
            <a:r>
              <a:rPr lang="en-US" dirty="0" err="1"/>
              <a:t>Bσ</a:t>
            </a:r>
            <a:r>
              <a:rPr lang="en-US" dirty="0"/>
              <a:t>, </a:t>
            </a:r>
            <a:r>
              <a:rPr lang="en-US" dirty="0" err="1"/>
              <a:t>σ∈Σ</a:t>
            </a:r>
            <a:r>
              <a:rPr lang="en-US" baseline="30000" dirty="0"/>
              <a:t>∗</a:t>
            </a:r>
            <a:r>
              <a:rPr lang="en-US" dirty="0"/>
              <a:t>, B∈V </a:t>
            </a:r>
          </a:p>
          <a:p>
            <a:pPr lvl="1"/>
            <a:r>
              <a:rPr lang="en-US" dirty="0"/>
              <a:t>A → </a:t>
            </a:r>
            <a:r>
              <a:rPr lang="en-US" dirty="0" err="1"/>
              <a:t>σ</a:t>
            </a:r>
            <a:r>
              <a:rPr lang="en-US" dirty="0"/>
              <a:t>, </a:t>
            </a:r>
            <a:r>
              <a:rPr lang="en-US" dirty="0" err="1"/>
              <a:t>σ∈Σ</a:t>
            </a:r>
            <a:r>
              <a:rPr lang="en-US" baseline="30000" dirty="0"/>
              <a:t>∗</a:t>
            </a:r>
            <a:r>
              <a:rPr lang="en-US" dirty="0"/>
              <a:t> </a:t>
            </a:r>
          </a:p>
          <a:p>
            <a:r>
              <a:rPr lang="en-US" dirty="0"/>
              <a:t>A CFG is regular if it is right-linear or left-linear</a:t>
            </a:r>
          </a:p>
          <a:p>
            <a:r>
              <a:rPr lang="en-US" dirty="0"/>
              <a:t>Regular grammars specify exactly the set of regular languages</a:t>
            </a:r>
          </a:p>
          <a:p>
            <a:r>
              <a:rPr lang="en-US" dirty="0"/>
              <a:t>Regular grammars are too weak to specify most programming languages</a:t>
            </a:r>
          </a:p>
          <a:p>
            <a:r>
              <a:rPr lang="en-US" dirty="0"/>
              <a:t>But, parsers generated from them run in linear time!</a:t>
            </a:r>
          </a:p>
          <a:p>
            <a:pPr lvl="1"/>
            <a:r>
              <a:rPr lang="en-US" dirty="0"/>
              <a:t>Why?</a:t>
            </a:r>
          </a:p>
          <a:p>
            <a:pPr lvl="1"/>
            <a:r>
              <a:rPr lang="en-US" dirty="0"/>
              <a:t>Are there more complex grammars for which linear time parsers exist? </a:t>
            </a:r>
          </a:p>
        </p:txBody>
      </p:sp>
    </p:spTree>
    <p:extLst>
      <p:ext uri="{BB962C8B-B14F-4D97-AF65-F5344CB8AC3E}">
        <p14:creationId xmlns:p14="http://schemas.microsoft.com/office/powerpoint/2010/main" val="36259748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 and LR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Two kinds of unambiguous grammars that can be parsed efficiently </a:t>
            </a:r>
          </a:p>
          <a:p>
            <a:r>
              <a:rPr lang="en-US" dirty="0"/>
              <a:t>LL(k) grammars </a:t>
            </a:r>
          </a:p>
          <a:p>
            <a:pPr lvl="1"/>
            <a:r>
              <a:rPr lang="en-US" dirty="0"/>
              <a:t>Are scanned </a:t>
            </a:r>
            <a:r>
              <a:rPr lang="en-US" u="sng" dirty="0"/>
              <a:t>Left-to-right</a:t>
            </a:r>
            <a:r>
              <a:rPr lang="en-US" dirty="0"/>
              <a:t> and generate a </a:t>
            </a:r>
            <a:r>
              <a:rPr lang="en-US" u="sng" dirty="0"/>
              <a:t>Leftmost</a:t>
            </a:r>
            <a:r>
              <a:rPr lang="en-US" dirty="0"/>
              <a:t> derivation</a:t>
            </a:r>
          </a:p>
          <a:p>
            <a:pPr lvl="1"/>
            <a:r>
              <a:rPr lang="en-US" dirty="0"/>
              <a:t>If the first letter in the current sentential form is a variable, k tokens look-ahead in the input suffice to decide which production to use to expand it. </a:t>
            </a:r>
          </a:p>
          <a:p>
            <a:r>
              <a:rPr lang="en-US" dirty="0"/>
              <a:t>LR(k) grammars </a:t>
            </a:r>
          </a:p>
          <a:p>
            <a:pPr lvl="1"/>
            <a:r>
              <a:rPr lang="en-US" dirty="0"/>
              <a:t>Are scanned </a:t>
            </a:r>
            <a:r>
              <a:rPr lang="en-US" u="sng" dirty="0"/>
              <a:t>Left-to-right</a:t>
            </a:r>
            <a:r>
              <a:rPr lang="en-US" dirty="0"/>
              <a:t> and generate a </a:t>
            </a:r>
            <a:r>
              <a:rPr lang="en-US" u="sng" dirty="0"/>
              <a:t>Rightmost</a:t>
            </a:r>
            <a:r>
              <a:rPr lang="en-US" dirty="0"/>
              <a:t> derivation</a:t>
            </a:r>
          </a:p>
          <a:p>
            <a:pPr lvl="1"/>
            <a:r>
              <a:rPr lang="en-US" dirty="0"/>
              <a:t>The next k tokens in the input suffice to choose the next step the parser should perform. </a:t>
            </a:r>
          </a:p>
          <a:p>
            <a:r>
              <a:rPr lang="en-US" dirty="0"/>
              <a:t>The syntax of almost every programming language can be described by LL(1) or LR(1) grammars!</a:t>
            </a:r>
          </a:p>
          <a:p>
            <a:pPr lvl="1"/>
            <a:r>
              <a:rPr lang="en-US" dirty="0"/>
              <a:t>How?  Why?  </a:t>
            </a:r>
          </a:p>
        </p:txBody>
      </p:sp>
    </p:spTree>
    <p:extLst>
      <p:ext uri="{BB962C8B-B14F-4D97-AF65-F5344CB8AC3E}">
        <p14:creationId xmlns:p14="http://schemas.microsoft.com/office/powerpoint/2010/main" val="1666877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S-Grammars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let’s consider a very simple grammar </a:t>
            </a:r>
          </a:p>
          <a:p>
            <a:r>
              <a:rPr lang="en-US" dirty="0"/>
              <a:t>An </a:t>
            </a:r>
            <a:r>
              <a:rPr lang="en-US" i="1" dirty="0"/>
              <a:t>S-grammar</a:t>
            </a:r>
            <a:r>
              <a:rPr lang="en-US" dirty="0"/>
              <a:t> or </a:t>
            </a:r>
            <a:r>
              <a:rPr lang="en-US" i="1" dirty="0"/>
              <a:t>simple grammar</a:t>
            </a:r>
            <a:r>
              <a:rPr lang="en-US" dirty="0"/>
              <a:t> is a special case of an LL(1)-grammar </a:t>
            </a:r>
          </a:p>
          <a:p>
            <a:r>
              <a:rPr lang="en-US" dirty="0"/>
              <a:t>A CFG is an S-grammar if </a:t>
            </a:r>
          </a:p>
          <a:p>
            <a:pPr lvl="1"/>
            <a:r>
              <a:rPr lang="en-US" dirty="0"/>
              <a:t>Every production starts with a terminal </a:t>
            </a:r>
          </a:p>
          <a:p>
            <a:pPr lvl="1"/>
            <a:r>
              <a:rPr lang="en-US" dirty="0"/>
              <a:t>Productions for the same LHS start with different terminals </a:t>
            </a:r>
          </a:p>
          <a:p>
            <a:pPr marL="457200" lvl="1" indent="0">
              <a:buNone/>
            </a:pPr>
            <a:r>
              <a:rPr lang="en-US" dirty="0"/>
              <a:t>E.g., If G contains </a:t>
            </a:r>
            <a:r>
              <a:rPr lang="en-US" dirty="0" err="1"/>
              <a:t>A→aA</a:t>
            </a:r>
            <a:r>
              <a:rPr lang="en-US" dirty="0"/>
              <a:t> and </a:t>
            </a:r>
            <a:r>
              <a:rPr lang="en-US" dirty="0" err="1"/>
              <a:t>A→a</a:t>
            </a:r>
            <a:r>
              <a:rPr lang="en-US" dirty="0"/>
              <a:t> then G is not simple!</a:t>
            </a:r>
          </a:p>
          <a:p>
            <a:r>
              <a:rPr lang="en-US" dirty="0"/>
              <a:t>Idea: When using S-Grammars, selecting which rule to apply is easy. 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95229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LL(1) Parsing (top-down) </a:t>
            </a:r>
            <a:br>
              <a:rPr lang="en-US" dirty="0"/>
            </a:br>
            <a:r>
              <a:rPr lang="en-US" dirty="0"/>
              <a:t>S-Grammar for Polish Notation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s-IS" dirty="0"/>
              <a:t>S → +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−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∗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/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neg 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integer </a:t>
            </a:r>
          </a:p>
          <a:p>
            <a:endParaRPr lang="is-IS" dirty="0"/>
          </a:p>
          <a:p>
            <a:pPr marL="0" indent="0">
              <a:buNone/>
            </a:pPr>
            <a:r>
              <a:rPr lang="is-IS" dirty="0"/>
              <a:t>Expression: 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	- * + 1 2 3 4</a:t>
            </a:r>
          </a:p>
          <a:p>
            <a:pPr marL="0" indent="0">
              <a:buNone/>
            </a:pPr>
            <a:r>
              <a:rPr lang="is-IS" dirty="0"/>
              <a:t>Is interpreted as: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	(1 + 2) * 3 – 4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do we derive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- * + 1 2 3 4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S ⇒ − </a:t>
            </a:r>
            <a:r>
              <a:rPr lang="cs-CZ" b="1" dirty="0"/>
              <a:t>S</a:t>
            </a:r>
            <a:r>
              <a:rPr lang="cs-CZ" dirty="0"/>
              <a:t> S</a:t>
            </a:r>
          </a:p>
          <a:p>
            <a:pPr marL="0" indent="0">
              <a:buNone/>
            </a:pPr>
            <a:r>
              <a:rPr lang="cs-CZ" dirty="0"/>
              <a:t>   ⇒ − ∗ </a:t>
            </a:r>
            <a:r>
              <a:rPr lang="cs-CZ" b="1" dirty="0"/>
              <a:t>S</a:t>
            </a:r>
            <a:r>
              <a:rPr lang="cs-CZ" dirty="0"/>
              <a:t> S S </a:t>
            </a:r>
          </a:p>
          <a:p>
            <a:pPr marL="0" indent="0">
              <a:buNone/>
            </a:pPr>
            <a:r>
              <a:rPr lang="cs-CZ" dirty="0"/>
              <a:t>   ⇒ − ∗ + </a:t>
            </a:r>
            <a:r>
              <a:rPr lang="cs-CZ" b="1" dirty="0"/>
              <a:t>S</a:t>
            </a:r>
            <a:r>
              <a:rPr lang="cs-CZ" dirty="0"/>
              <a:t> S S S</a:t>
            </a:r>
          </a:p>
          <a:p>
            <a:pPr marL="0" indent="0">
              <a:buNone/>
            </a:pPr>
            <a:r>
              <a:rPr lang="cs-CZ" dirty="0"/>
              <a:t>   ⇒ − ∗ + 1 </a:t>
            </a:r>
            <a:r>
              <a:rPr lang="cs-CZ" b="1" dirty="0"/>
              <a:t>S</a:t>
            </a:r>
            <a:r>
              <a:rPr lang="cs-CZ" dirty="0"/>
              <a:t> S S </a:t>
            </a:r>
          </a:p>
          <a:p>
            <a:pPr marL="0" indent="0">
              <a:buNone/>
            </a:pPr>
            <a:r>
              <a:rPr lang="cs-CZ" dirty="0"/>
              <a:t>   ⇒ − ∗ + 1 2 </a:t>
            </a:r>
            <a:r>
              <a:rPr lang="cs-CZ" b="1" dirty="0"/>
              <a:t>S</a:t>
            </a:r>
            <a:r>
              <a:rPr lang="cs-CZ" dirty="0"/>
              <a:t> S</a:t>
            </a:r>
          </a:p>
          <a:p>
            <a:pPr marL="0" indent="0">
              <a:buNone/>
            </a:pPr>
            <a:r>
              <a:rPr lang="cs-CZ" dirty="0"/>
              <a:t>   ⇒ − ∗ + 1 2 3 </a:t>
            </a:r>
            <a:r>
              <a:rPr lang="cs-CZ" b="1" dirty="0"/>
              <a:t>S</a:t>
            </a:r>
            <a:r>
              <a:rPr lang="cs-CZ" dirty="0"/>
              <a:t> </a:t>
            </a:r>
          </a:p>
          <a:p>
            <a:pPr marL="0" indent="0">
              <a:buNone/>
            </a:pPr>
            <a:r>
              <a:rPr lang="cs-CZ" dirty="0"/>
              <a:t>   ⇒ − ∗ + 1 2 3 4</a:t>
            </a:r>
          </a:p>
          <a:p>
            <a:r>
              <a:rPr lang="en-US" dirty="0"/>
              <a:t>This is an example of LL(1) parsing</a:t>
            </a:r>
          </a:p>
          <a:p>
            <a:r>
              <a:rPr lang="en-US" dirty="0"/>
              <a:t>How does a parser do this?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11FF59-ABC4-F342-94AA-9602FA7AC15A}"/>
              </a:ext>
            </a:extLst>
          </p:cNvPr>
          <p:cNvSpPr/>
          <p:nvPr/>
        </p:nvSpPr>
        <p:spPr>
          <a:xfrm>
            <a:off x="5497750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30AED-1EEF-374F-9521-2E4E913229F9}"/>
              </a:ext>
            </a:extLst>
          </p:cNvPr>
          <p:cNvSpPr/>
          <p:nvPr/>
        </p:nvSpPr>
        <p:spPr>
          <a:xfrm>
            <a:off x="5800929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D6808A-C299-E94A-8DB9-3DDE2CF132A9}"/>
              </a:ext>
            </a:extLst>
          </p:cNvPr>
          <p:cNvSpPr/>
          <p:nvPr/>
        </p:nvSpPr>
        <p:spPr>
          <a:xfrm>
            <a:off x="6104108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D745A9-8C89-EA48-90DF-7437B59C64CB}"/>
              </a:ext>
            </a:extLst>
          </p:cNvPr>
          <p:cNvSpPr/>
          <p:nvPr/>
        </p:nvSpPr>
        <p:spPr>
          <a:xfrm>
            <a:off x="6407287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73A2F4-C3E3-3444-934E-087510DA3E66}"/>
              </a:ext>
            </a:extLst>
          </p:cNvPr>
          <p:cNvSpPr/>
          <p:nvPr/>
        </p:nvSpPr>
        <p:spPr>
          <a:xfrm>
            <a:off x="6710466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DF20C-5464-6644-A08E-B02D61FF447B}"/>
              </a:ext>
            </a:extLst>
          </p:cNvPr>
          <p:cNvSpPr/>
          <p:nvPr/>
        </p:nvSpPr>
        <p:spPr>
          <a:xfrm>
            <a:off x="7013644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0969D8-DC4C-244F-B5D9-26417AC263C7}"/>
              </a:ext>
            </a:extLst>
          </p:cNvPr>
          <p:cNvSpPr/>
          <p:nvPr/>
        </p:nvSpPr>
        <p:spPr>
          <a:xfrm>
            <a:off x="5194571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F553D4-31FB-F640-B2BB-B32EB067D3B9}"/>
              </a:ext>
            </a:extLst>
          </p:cNvPr>
          <p:cNvSpPr txBox="1"/>
          <p:nvPr/>
        </p:nvSpPr>
        <p:spPr>
          <a:xfrm>
            <a:off x="4630368" y="2393004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5734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a Parser?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scanner yields a stream of tokens</a:t>
            </a:r>
          </a:p>
          <a:p>
            <a:r>
              <a:rPr lang="en-US" dirty="0"/>
              <a:t>Q: Is this sufficient to determine if the input is a valid program?</a:t>
            </a:r>
          </a:p>
          <a:p>
            <a:r>
              <a:rPr lang="en-US" dirty="0"/>
              <a:t>A: No! Most programming languages are not regular!</a:t>
            </a:r>
          </a:p>
          <a:p>
            <a:pPr marL="457200" lvl="1" indent="0">
              <a:buNone/>
            </a:pPr>
            <a:r>
              <a:rPr lang="en-US" dirty="0"/>
              <a:t>E.g. braces and brackets must match: ((1 + 3) ∗ (3 + 2))</a:t>
            </a:r>
          </a:p>
          <a:p>
            <a:r>
              <a:rPr lang="en-US" dirty="0"/>
              <a:t>Scanners are useful for </a:t>
            </a:r>
          </a:p>
          <a:p>
            <a:pPr lvl="1"/>
            <a:r>
              <a:rPr lang="en-US" dirty="0"/>
              <a:t>Checking if program’s tokens are correct</a:t>
            </a:r>
          </a:p>
          <a:p>
            <a:pPr lvl="1"/>
            <a:r>
              <a:rPr lang="en-US" dirty="0"/>
              <a:t>Providing higher level representation of programs </a:t>
            </a:r>
          </a:p>
          <a:p>
            <a:r>
              <a:rPr lang="en-US" dirty="0"/>
              <a:t>Scanners cannot check if the syntax is correct</a:t>
            </a:r>
          </a:p>
          <a:p>
            <a:pPr lvl="1"/>
            <a:r>
              <a:rPr lang="en-US" dirty="0"/>
              <a:t>Analogy: Correctly spelled words do not make a correct sentence</a:t>
            </a:r>
          </a:p>
          <a:p>
            <a:r>
              <a:rPr lang="en-US" dirty="0"/>
              <a:t>We need a different mechanism for checking syntax</a:t>
            </a:r>
          </a:p>
          <a:p>
            <a:r>
              <a:rPr lang="en-US" dirty="0"/>
              <a:t>We need a parser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63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Parsing of S-Grammars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 Use a stack to store the </a:t>
            </a:r>
          </a:p>
          <a:p>
            <a:pPr marL="0" indent="0">
              <a:buNone/>
            </a:pPr>
            <a:r>
              <a:rPr lang="en-US" dirty="0"/>
              <a:t># current sentential form</a:t>
            </a:r>
          </a:p>
          <a:p>
            <a:pPr marL="0" indent="0">
              <a:buNone/>
            </a:pPr>
            <a:r>
              <a:rPr lang="en-US" b="1" dirty="0"/>
              <a:t>push(S) </a:t>
            </a:r>
            <a:r>
              <a:rPr lang="en-US" dirty="0"/>
              <a:t> # push start variable</a:t>
            </a:r>
          </a:p>
          <a:p>
            <a:pPr marL="0" indent="0">
              <a:buNone/>
            </a:pPr>
            <a:r>
              <a:rPr lang="en-US" b="1" dirty="0"/>
              <a:t>Loop</a:t>
            </a:r>
            <a:r>
              <a:rPr lang="en-US" dirty="0"/>
              <a:t> until no more tokens:</a:t>
            </a:r>
          </a:p>
          <a:p>
            <a:pPr marL="457200" lvl="1" indent="0">
              <a:buNone/>
            </a:pPr>
            <a:r>
              <a:rPr lang="en-US" dirty="0"/>
              <a:t>t = </a:t>
            </a:r>
            <a:r>
              <a:rPr lang="en-US" b="1" dirty="0" err="1"/>
              <a:t>next_token</a:t>
            </a:r>
            <a:r>
              <a:rPr lang="en-US" b="1" dirty="0"/>
              <a:t>()</a:t>
            </a:r>
          </a:p>
          <a:p>
            <a:pPr marL="457200" lvl="1" indent="0">
              <a:buNone/>
            </a:pPr>
            <a:r>
              <a:rPr lang="en-US" dirty="0"/>
              <a:t>x = </a:t>
            </a:r>
            <a:r>
              <a:rPr lang="en-US" b="1" dirty="0"/>
              <a:t>pop()</a:t>
            </a:r>
          </a:p>
          <a:p>
            <a:pPr marL="457200" lvl="1" indent="0">
              <a:buNone/>
            </a:pPr>
            <a:r>
              <a:rPr lang="en-US" b="1" dirty="0"/>
              <a:t>if</a:t>
            </a:r>
            <a:r>
              <a:rPr lang="en-US" dirty="0"/>
              <a:t> x == t:</a:t>
            </a:r>
          </a:p>
          <a:p>
            <a:pPr marL="914400" lvl="2" indent="0">
              <a:buNone/>
            </a:pPr>
            <a:r>
              <a:rPr lang="en-US" dirty="0"/>
              <a:t>continue</a:t>
            </a:r>
          </a:p>
          <a:p>
            <a:pPr marL="457200" lvl="1" indent="0">
              <a:buNone/>
            </a:pPr>
            <a:r>
              <a:rPr lang="en-US" b="1" dirty="0" err="1"/>
              <a:t>elseif</a:t>
            </a:r>
            <a:r>
              <a:rPr lang="en-US" dirty="0"/>
              <a:t> x ∈ V:</a:t>
            </a:r>
          </a:p>
          <a:p>
            <a:pPr marL="914400" lvl="2" indent="0">
              <a:buNone/>
            </a:pPr>
            <a:r>
              <a:rPr lang="en-US" b="1" dirty="0"/>
              <a:t>select</a:t>
            </a:r>
            <a:r>
              <a:rPr lang="en-US" dirty="0"/>
              <a:t> production x </a:t>
            </a:r>
            <a:r>
              <a:rPr lang="is-IS" dirty="0"/>
              <a:t>→ t </a:t>
            </a:r>
            <a:r>
              <a:rPr lang="el-GR" dirty="0"/>
              <a:t>α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r>
              <a:rPr lang="en-US" b="1" dirty="0"/>
              <a:t>add</a:t>
            </a:r>
            <a:r>
              <a:rPr lang="en-US" dirty="0"/>
              <a:t> children </a:t>
            </a:r>
            <a:r>
              <a:rPr lang="is-IS" dirty="0"/>
              <a:t>t </a:t>
            </a:r>
            <a:r>
              <a:rPr lang="el-GR" dirty="0"/>
              <a:t>α</a:t>
            </a:r>
            <a:r>
              <a:rPr lang="en-US" dirty="0"/>
              <a:t> to node x </a:t>
            </a:r>
          </a:p>
          <a:p>
            <a:pPr marL="914400" lvl="2" indent="0">
              <a:buNone/>
            </a:pPr>
            <a:r>
              <a:rPr lang="en-US" b="1" dirty="0"/>
              <a:t>push(</a:t>
            </a:r>
            <a:r>
              <a:rPr lang="el-GR" b="1" dirty="0"/>
              <a:t>α</a:t>
            </a:r>
            <a:r>
              <a:rPr lang="en-US" b="1" dirty="0"/>
              <a:t>)</a:t>
            </a:r>
          </a:p>
          <a:p>
            <a:pPr marL="457200" lvl="1" indent="0">
              <a:buNone/>
            </a:pPr>
            <a:r>
              <a:rPr lang="en-US" b="1" dirty="0"/>
              <a:t>else:</a:t>
            </a:r>
          </a:p>
          <a:p>
            <a:pPr marL="914400" lvl="2" indent="0">
              <a:buNone/>
            </a:pPr>
            <a:r>
              <a:rPr lang="en-US" dirty="0"/>
              <a:t>error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s-IS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+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−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∗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/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neg 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integer </a:t>
            </a:r>
          </a:p>
          <a:p>
            <a:endParaRPr lang="is-IS" dirty="0"/>
          </a:p>
          <a:p>
            <a:pPr marL="0" indent="0">
              <a:buNone/>
            </a:pPr>
            <a:r>
              <a:rPr lang="is-IS" dirty="0"/>
              <a:t>Parse Expression: 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	- * + 1 2 3 4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98700" y="5715298"/>
            <a:ext cx="6523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/>
              </a:rPr>
              <a:t>This takes linear time!</a:t>
            </a:r>
            <a:endParaRPr lang="en-US" sz="5400" b="1" cap="none" spc="0" dirty="0">
              <a:ln w="22225">
                <a:solidFill>
                  <a:srgbClr val="00B050"/>
                </a:solidFill>
                <a:prstDash val="solid"/>
              </a:ln>
              <a:solidFill>
                <a:srgbClr val="92D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623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LR(1) Parsing (bottom-up) </a:t>
            </a:r>
            <a:br>
              <a:rPr lang="en-US" dirty="0"/>
            </a:br>
            <a:r>
              <a:rPr lang="en-US" dirty="0"/>
              <a:t>S-Grammar for Polish Notation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s-IS" dirty="0"/>
              <a:t>S → +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−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∗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/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neg 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integer </a:t>
            </a:r>
          </a:p>
          <a:p>
            <a:endParaRPr lang="is-IS" dirty="0"/>
          </a:p>
          <a:p>
            <a:pPr marL="0" indent="0">
              <a:buNone/>
            </a:pPr>
            <a:r>
              <a:rPr lang="is-IS" dirty="0"/>
              <a:t>Expression: 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	- * + 1 2 3 4</a:t>
            </a:r>
          </a:p>
          <a:p>
            <a:pPr marL="0" indent="0">
              <a:buNone/>
            </a:pPr>
            <a:r>
              <a:rPr lang="is-IS" dirty="0"/>
              <a:t>Is interpreted as: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	(1 + 2) * 3 – 4 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do we derive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is-IS" dirty="0">
                <a:latin typeface="Courier" charset="0"/>
                <a:ea typeface="Courier" charset="0"/>
                <a:cs typeface="Courier" charset="0"/>
              </a:rPr>
              <a:t>- * + 1 2 3 4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⇐ − * + </a:t>
            </a:r>
            <a:r>
              <a:rPr lang="cs-CZ" b="1" dirty="0"/>
              <a:t>S</a:t>
            </a:r>
            <a:r>
              <a:rPr lang="cs-CZ" dirty="0"/>
              <a:t> </a:t>
            </a:r>
            <a:r>
              <a:rPr lang="cs-CZ" dirty="0">
                <a:solidFill>
                  <a:srgbClr val="00B0F0"/>
                </a:solidFill>
              </a:rPr>
              <a:t>2 3 4</a:t>
            </a:r>
            <a:r>
              <a:rPr lang="cs-CZ" dirty="0"/>
              <a:t>   [use rule 6]</a:t>
            </a:r>
          </a:p>
          <a:p>
            <a:pPr marL="0" indent="0">
              <a:buNone/>
            </a:pPr>
            <a:r>
              <a:rPr lang="cs-CZ" dirty="0"/>
              <a:t>⇐ − * + S </a:t>
            </a:r>
            <a:r>
              <a:rPr lang="cs-CZ" b="1" dirty="0"/>
              <a:t>S</a:t>
            </a:r>
            <a:r>
              <a:rPr lang="cs-CZ" dirty="0"/>
              <a:t> </a:t>
            </a:r>
            <a:r>
              <a:rPr lang="cs-CZ" dirty="0">
                <a:solidFill>
                  <a:srgbClr val="00B0F0"/>
                </a:solidFill>
              </a:rPr>
              <a:t>3 4</a:t>
            </a:r>
            <a:r>
              <a:rPr lang="cs-CZ" dirty="0"/>
              <a:t>   [use rule 6]</a:t>
            </a:r>
          </a:p>
          <a:p>
            <a:pPr marL="0" indent="0">
              <a:buNone/>
            </a:pPr>
            <a:r>
              <a:rPr lang="cs-CZ" dirty="0"/>
              <a:t>⇐ − * </a:t>
            </a:r>
            <a:r>
              <a:rPr lang="cs-CZ" b="1" dirty="0"/>
              <a:t>S</a:t>
            </a:r>
            <a:r>
              <a:rPr lang="cs-CZ" dirty="0"/>
              <a:t> </a:t>
            </a:r>
            <a:r>
              <a:rPr lang="cs-CZ" dirty="0">
                <a:solidFill>
                  <a:srgbClr val="00B0F0"/>
                </a:solidFill>
              </a:rPr>
              <a:t>3 4</a:t>
            </a:r>
            <a:r>
              <a:rPr lang="cs-CZ" dirty="0"/>
              <a:t>         [use rule 1]</a:t>
            </a:r>
          </a:p>
          <a:p>
            <a:pPr marL="0" indent="0">
              <a:buNone/>
            </a:pPr>
            <a:r>
              <a:rPr lang="cs-CZ" dirty="0"/>
              <a:t>⇐ − ∗ S </a:t>
            </a:r>
            <a:r>
              <a:rPr lang="cs-CZ" b="1" dirty="0"/>
              <a:t>S</a:t>
            </a:r>
            <a:r>
              <a:rPr lang="cs-CZ" dirty="0"/>
              <a:t> </a:t>
            </a:r>
            <a:r>
              <a:rPr lang="cs-CZ" dirty="0">
                <a:solidFill>
                  <a:srgbClr val="00B0F0"/>
                </a:solidFill>
              </a:rPr>
              <a:t>4</a:t>
            </a:r>
            <a:r>
              <a:rPr lang="cs-CZ" dirty="0"/>
              <a:t>          [use rule 6]</a:t>
            </a:r>
          </a:p>
          <a:p>
            <a:pPr marL="0" indent="0">
              <a:buNone/>
            </a:pPr>
            <a:r>
              <a:rPr lang="cs-CZ" dirty="0"/>
              <a:t>⇐ − </a:t>
            </a:r>
            <a:r>
              <a:rPr lang="cs-CZ" b="1" dirty="0"/>
              <a:t>S</a:t>
            </a:r>
            <a:r>
              <a:rPr lang="cs-CZ" dirty="0"/>
              <a:t> </a:t>
            </a:r>
            <a:r>
              <a:rPr lang="cs-CZ" dirty="0">
                <a:solidFill>
                  <a:srgbClr val="00B0F0"/>
                </a:solidFill>
              </a:rPr>
              <a:t>4</a:t>
            </a:r>
            <a:r>
              <a:rPr lang="cs-CZ" dirty="0"/>
              <a:t>                [use rule 3]</a:t>
            </a:r>
          </a:p>
          <a:p>
            <a:pPr marL="0" indent="0">
              <a:buNone/>
            </a:pPr>
            <a:r>
              <a:rPr lang="cs-CZ" dirty="0"/>
              <a:t>⇐ − S</a:t>
            </a:r>
            <a:r>
              <a:rPr lang="cs-CZ" b="1" dirty="0"/>
              <a:t> S                </a:t>
            </a:r>
            <a:r>
              <a:rPr lang="cs-CZ" dirty="0"/>
              <a:t>[use rule 6]</a:t>
            </a:r>
          </a:p>
          <a:p>
            <a:pPr marL="0" indent="0">
              <a:buNone/>
            </a:pPr>
            <a:r>
              <a:rPr lang="cs-CZ" dirty="0"/>
              <a:t>⇐ </a:t>
            </a:r>
            <a:r>
              <a:rPr lang="cs-CZ" b="1" dirty="0"/>
              <a:t>S                       </a:t>
            </a:r>
            <a:r>
              <a:rPr lang="cs-CZ" dirty="0"/>
              <a:t>[use rule 2]</a:t>
            </a:r>
            <a:endParaRPr lang="cs-CZ" b="1" dirty="0"/>
          </a:p>
          <a:p>
            <a:r>
              <a:rPr lang="en-US" dirty="0"/>
              <a:t>This is an example of LR(1) parsing</a:t>
            </a:r>
          </a:p>
          <a:p>
            <a:r>
              <a:rPr lang="en-US" dirty="0"/>
              <a:t>How does a parser do this?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AA0EF-CCA2-6F41-8D78-6C438BC30F8C}"/>
              </a:ext>
            </a:extLst>
          </p:cNvPr>
          <p:cNvSpPr/>
          <p:nvPr/>
        </p:nvSpPr>
        <p:spPr>
          <a:xfrm>
            <a:off x="5497750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1DABFA-BFCF-9A4F-B5B3-FA5EB5EE8CCB}"/>
              </a:ext>
            </a:extLst>
          </p:cNvPr>
          <p:cNvSpPr/>
          <p:nvPr/>
        </p:nvSpPr>
        <p:spPr>
          <a:xfrm>
            <a:off x="5800929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AEED14-8875-6A47-8C36-417F25585942}"/>
              </a:ext>
            </a:extLst>
          </p:cNvPr>
          <p:cNvSpPr/>
          <p:nvPr/>
        </p:nvSpPr>
        <p:spPr>
          <a:xfrm>
            <a:off x="6104108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188234-B765-A74D-9767-7C14C33BC9F9}"/>
              </a:ext>
            </a:extLst>
          </p:cNvPr>
          <p:cNvSpPr/>
          <p:nvPr/>
        </p:nvSpPr>
        <p:spPr>
          <a:xfrm>
            <a:off x="6407287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461CB4-DE87-ED45-B5F7-3DFE9024AEC1}"/>
              </a:ext>
            </a:extLst>
          </p:cNvPr>
          <p:cNvSpPr/>
          <p:nvPr/>
        </p:nvSpPr>
        <p:spPr>
          <a:xfrm>
            <a:off x="6710466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51BD8B-0D45-CE41-906F-911F75529122}"/>
              </a:ext>
            </a:extLst>
          </p:cNvPr>
          <p:cNvSpPr/>
          <p:nvPr/>
        </p:nvSpPr>
        <p:spPr>
          <a:xfrm>
            <a:off x="7013644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AFC55-7C10-6345-A3E5-B2B8BBDBB654}"/>
              </a:ext>
            </a:extLst>
          </p:cNvPr>
          <p:cNvSpPr/>
          <p:nvPr/>
        </p:nvSpPr>
        <p:spPr>
          <a:xfrm>
            <a:off x="5194571" y="2091447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9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LR(1) Parsing of S-Grammars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4000500" cy="44037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 Use a stack to store the </a:t>
            </a:r>
          </a:p>
          <a:p>
            <a:pPr marL="0" indent="0">
              <a:buNone/>
            </a:pPr>
            <a:r>
              <a:rPr lang="en-US" dirty="0"/>
              <a:t># what has been seen so far</a:t>
            </a:r>
          </a:p>
          <a:p>
            <a:pPr marL="0" indent="0">
              <a:buNone/>
            </a:pPr>
            <a:r>
              <a:rPr lang="en-US" b="1" dirty="0"/>
              <a:t>push( </a:t>
            </a:r>
            <a:r>
              <a:rPr lang="en-US" b="1" dirty="0" err="1"/>
              <a:t>next_token</a:t>
            </a:r>
            <a:r>
              <a:rPr lang="en-US" b="1" dirty="0"/>
              <a:t>() )  </a:t>
            </a:r>
            <a:r>
              <a:rPr lang="en-US" dirty="0"/>
              <a:t># </a:t>
            </a:r>
            <a:r>
              <a:rPr lang="en-US" dirty="0" err="1"/>
              <a:t>init</a:t>
            </a:r>
            <a:r>
              <a:rPr lang="en-US" dirty="0"/>
              <a:t> stack</a:t>
            </a:r>
          </a:p>
          <a:p>
            <a:pPr marL="0" indent="0">
              <a:buNone/>
            </a:pPr>
            <a:r>
              <a:rPr lang="en-US" b="1" dirty="0"/>
              <a:t>Loop</a:t>
            </a:r>
            <a:r>
              <a:rPr lang="en-US" dirty="0"/>
              <a:t> until no more tokens: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if</a:t>
            </a:r>
            <a:r>
              <a:rPr lang="en-US" dirty="0"/>
              <a:t> ∃(P</a:t>
            </a:r>
            <a:r>
              <a:rPr lang="is-IS" dirty="0"/>
              <a:t> → </a:t>
            </a:r>
            <a:r>
              <a:rPr lang="el-GR" dirty="0"/>
              <a:t>α</a:t>
            </a:r>
            <a:r>
              <a:rPr lang="en-US" dirty="0"/>
              <a:t>)  such that </a:t>
            </a:r>
            <a:r>
              <a:rPr lang="el-GR" dirty="0"/>
              <a:t>α</a:t>
            </a:r>
            <a:r>
              <a:rPr lang="en-US" dirty="0"/>
              <a:t> ∈ Stack</a:t>
            </a:r>
          </a:p>
          <a:p>
            <a:pPr marL="0" indent="0">
              <a:buNone/>
            </a:pPr>
            <a:r>
              <a:rPr lang="en-US" dirty="0"/>
              <a:t>        # reduce operation</a:t>
            </a:r>
          </a:p>
          <a:p>
            <a:pPr marL="0" indent="0">
              <a:buNone/>
            </a:pPr>
            <a:r>
              <a:rPr lang="en-US" b="1" dirty="0"/>
              <a:t>        pop(</a:t>
            </a:r>
            <a:r>
              <a:rPr lang="el-GR" b="1" dirty="0"/>
              <a:t>α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        push(P)</a:t>
            </a:r>
          </a:p>
          <a:p>
            <a:pPr marL="0" indent="0">
              <a:buNone/>
            </a:pPr>
            <a:r>
              <a:rPr lang="en-US" b="1" dirty="0"/>
              <a:t>        add</a:t>
            </a:r>
            <a:r>
              <a:rPr lang="en-US" dirty="0"/>
              <a:t> children α to node P 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else:</a:t>
            </a:r>
          </a:p>
          <a:p>
            <a:pPr marL="0" indent="0">
              <a:buNone/>
            </a:pPr>
            <a:r>
              <a:rPr lang="en-US" dirty="0"/>
              <a:t>        # shift operation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dirty="0"/>
              <a:t>          </a:t>
            </a:r>
            <a:r>
              <a:rPr lang="en-US" b="1" dirty="0"/>
              <a:t>push( </a:t>
            </a:r>
            <a:r>
              <a:rPr lang="en-US" b="1" dirty="0" err="1"/>
              <a:t>next_token</a:t>
            </a:r>
            <a:r>
              <a:rPr lang="en-US" b="1" dirty="0"/>
              <a:t>() 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s-IS" dirty="0"/>
              <a:t>Grammar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+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−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∗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/ SS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neg S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S → integer </a:t>
            </a:r>
          </a:p>
          <a:p>
            <a:endParaRPr lang="is-IS" dirty="0"/>
          </a:p>
          <a:p>
            <a:pPr marL="0" indent="0">
              <a:buNone/>
            </a:pPr>
            <a:r>
              <a:rPr lang="is-IS" dirty="0"/>
              <a:t>Parse Expression: </a:t>
            </a:r>
          </a:p>
          <a:p>
            <a:pPr marL="0" indent="0">
              <a:buNone/>
            </a:pPr>
            <a:r>
              <a:rPr lang="is-IS" dirty="0">
                <a:latin typeface="Courier" charset="0"/>
                <a:ea typeface="Courier" charset="0"/>
                <a:cs typeface="Courier" charset="0"/>
              </a:rPr>
              <a:t>	- * + 1 2 3 4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98700" y="5835948"/>
            <a:ext cx="6523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22225">
                  <a:solidFill>
                    <a:srgbClr val="00B050"/>
                  </a:solidFill>
                  <a:prstDash val="solid"/>
                </a:ln>
                <a:solidFill>
                  <a:srgbClr val="92D050"/>
                </a:solidFill>
                <a:effectLst/>
              </a:rPr>
              <a:t>This takes linear time!</a:t>
            </a:r>
            <a:endParaRPr lang="en-US" sz="5400" b="1" cap="none" spc="0" dirty="0">
              <a:ln w="22225">
                <a:solidFill>
                  <a:srgbClr val="00B050"/>
                </a:solidFill>
                <a:prstDash val="solid"/>
              </a:ln>
              <a:solidFill>
                <a:srgbClr val="92D05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934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Parsers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have some intuition about parsing algorithms</a:t>
            </a:r>
          </a:p>
          <a:p>
            <a:r>
              <a:rPr lang="en-US" dirty="0"/>
              <a:t>But 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The above algorithms are for S-Grammars (too simple)</a:t>
            </a:r>
          </a:p>
          <a:p>
            <a:pPr lvl="1"/>
            <a:r>
              <a:rPr lang="is-IS" dirty="0"/>
              <a:t>Want to generate parser given a grammar</a:t>
            </a:r>
          </a:p>
          <a:p>
            <a:r>
              <a:rPr lang="is-IS" dirty="0"/>
              <a:t>So ...</a:t>
            </a:r>
          </a:p>
          <a:p>
            <a:pPr lvl="1"/>
            <a:r>
              <a:rPr lang="is-IS" dirty="0"/>
              <a:t>Assume that we will be using more complex grammars</a:t>
            </a:r>
          </a:p>
          <a:p>
            <a:pPr lvl="1"/>
            <a:r>
              <a:rPr lang="is-IS" dirty="0"/>
              <a:t>How do we generate the parser?</a:t>
            </a:r>
          </a:p>
          <a:p>
            <a:endParaRPr lang="is-I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260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LL(1) Parser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Challenge: Given current token, which production does the parser select if next item in sentential form is a nonterminal</a:t>
            </a:r>
          </a:p>
          <a:p>
            <a:pPr marL="457200" lvl="1" indent="0">
              <a:buNone/>
            </a:pPr>
            <a:r>
              <a:rPr lang="en-US" dirty="0"/>
              <a:t>E.g., if S is on the stack and input is +, then parser must select production S → +SS </a:t>
            </a:r>
          </a:p>
          <a:p>
            <a:r>
              <a:rPr lang="en-US" dirty="0"/>
              <a:t>In general: for input </a:t>
            </a:r>
            <a:r>
              <a:rPr lang="en-US" b="1" dirty="0"/>
              <a:t>a</a:t>
            </a:r>
            <a:r>
              <a:rPr lang="en-US" dirty="0"/>
              <a:t>, sentential form A . . ., either </a:t>
            </a:r>
          </a:p>
          <a:p>
            <a:pPr lvl="1"/>
            <a:r>
              <a:rPr lang="en-US" dirty="0"/>
              <a:t>A ⇒ α ⇒</a:t>
            </a:r>
            <a:r>
              <a:rPr lang="en-US" baseline="30000" dirty="0"/>
              <a:t>∗</a:t>
            </a:r>
            <a:r>
              <a:rPr lang="en-US" dirty="0"/>
              <a:t> </a:t>
            </a:r>
            <a:r>
              <a:rPr lang="en-US" b="1" dirty="0"/>
              <a:t>a</a:t>
            </a:r>
            <a:r>
              <a:rPr lang="en-US" dirty="0"/>
              <a:t>β </a:t>
            </a:r>
          </a:p>
          <a:p>
            <a:pPr lvl="1"/>
            <a:r>
              <a:rPr lang="en-US" dirty="0"/>
              <a:t>A⇒ α ⇒</a:t>
            </a:r>
            <a:r>
              <a:rPr lang="en-US" baseline="30000" dirty="0"/>
              <a:t>∗</a:t>
            </a:r>
            <a:r>
              <a:rPr lang="en-US" dirty="0"/>
              <a:t> </a:t>
            </a:r>
            <a:r>
              <a:rPr lang="en-US" dirty="0" err="1"/>
              <a:t>ε</a:t>
            </a:r>
            <a:r>
              <a:rPr lang="en-US" dirty="0"/>
              <a:t> and derivation of A is succeeded by </a:t>
            </a:r>
            <a:r>
              <a:rPr lang="en-US" b="1" dirty="0"/>
              <a:t>a</a:t>
            </a:r>
            <a:r>
              <a:rPr lang="en-US" dirty="0"/>
              <a:t>. </a:t>
            </a:r>
          </a:p>
          <a:p>
            <a:r>
              <a:rPr lang="en-US" dirty="0"/>
              <a:t>Intuitively, </a:t>
            </a:r>
            <a:r>
              <a:rPr lang="en-US" b="1" dirty="0"/>
              <a:t>a</a:t>
            </a:r>
            <a:r>
              <a:rPr lang="en-US" i="1" dirty="0"/>
              <a:t> </a:t>
            </a:r>
            <a:r>
              <a:rPr lang="en-US" dirty="0"/>
              <a:t>is in the </a:t>
            </a:r>
            <a:r>
              <a:rPr lang="en-US" i="1" dirty="0"/>
              <a:t>predictor set </a:t>
            </a:r>
            <a:r>
              <a:rPr lang="en-US" dirty="0"/>
              <a:t>of A→α </a:t>
            </a:r>
          </a:p>
          <a:p>
            <a:pPr marL="457200" lvl="1" indent="0">
              <a:buNone/>
            </a:pPr>
            <a:r>
              <a:rPr lang="en-US" dirty="0"/>
              <a:t>if Aβ ⇒ αβ ⇒</a:t>
            </a:r>
            <a:r>
              <a:rPr lang="en-US" baseline="30000" dirty="0"/>
              <a:t>∗</a:t>
            </a:r>
            <a:r>
              <a:rPr lang="en-US" dirty="0"/>
              <a:t> </a:t>
            </a:r>
            <a:r>
              <a:rPr lang="en-US" dirty="0" err="1"/>
              <a:t>aγ</a:t>
            </a:r>
            <a:r>
              <a:rPr lang="en-US" dirty="0"/>
              <a:t>, for β,</a:t>
            </a:r>
            <a:r>
              <a:rPr lang="en-US" dirty="0" err="1"/>
              <a:t>γ∈Σ</a:t>
            </a:r>
            <a:r>
              <a:rPr lang="en-US" baseline="30000" dirty="0"/>
              <a:t>∗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I.e., the parser selects A → α if </a:t>
            </a:r>
            <a:r>
              <a:rPr lang="en-US" b="1" dirty="0"/>
              <a:t>a</a:t>
            </a:r>
            <a:r>
              <a:rPr lang="en-US" dirty="0"/>
              <a:t> is the input and in the </a:t>
            </a:r>
            <a:r>
              <a:rPr lang="en-US" i="1" dirty="0"/>
              <a:t>predictor set </a:t>
            </a:r>
            <a:r>
              <a:rPr lang="en-US" dirty="0"/>
              <a:t>of A → α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304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Definition</a:t>
            </a:r>
            <a:r>
              <a:rPr lang="en-US" dirty="0"/>
              <a:t>: A grammar is LL(1) if the predictor sets of all productions with the same LHS are disjoint. </a:t>
            </a:r>
          </a:p>
          <a:p>
            <a:r>
              <a:rPr lang="en-US" dirty="0"/>
              <a:t>E.g. S-Grammars are LL(1) </a:t>
            </a:r>
          </a:p>
          <a:p>
            <a:pPr marL="457200" lvl="1" indent="0">
              <a:buNone/>
            </a:pPr>
            <a:r>
              <a:rPr lang="is-IS" dirty="0"/>
              <a:t>Grammar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/>
              <a:t>S → + SS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/>
              <a:t>S → − SS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/>
              <a:t>S → ∗ SS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/>
              <a:t>S → / SS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/>
              <a:t>S → neg S</a:t>
            </a:r>
          </a:p>
          <a:p>
            <a:pPr marL="971550" lvl="1" indent="-514350">
              <a:buFont typeface="+mj-lt"/>
              <a:buAutoNum type="arabicPeriod"/>
            </a:pPr>
            <a:r>
              <a:rPr lang="is-IS" dirty="0"/>
              <a:t>S → integer 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629150" y="1825625"/>
          <a:ext cx="3886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Predictor</a:t>
                      </a:r>
                      <a:r>
                        <a:rPr lang="en-US" baseline="0" dirty="0"/>
                        <a:t>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S → + S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{+}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S → - S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{-}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S → * S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{*}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S → / S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{/}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S → neg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neg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/>
                        <a:t>S →  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{integer}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05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Phases of Compilation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0500" y="2070355"/>
            <a:ext cx="337459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Scanner (Lexical </a:t>
            </a:r>
            <a:r>
              <a:rPr lang="en-US" sz="2400" dirty="0"/>
              <a:t>Analysis)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73021" y="2990719"/>
            <a:ext cx="3109548" cy="461665"/>
          </a:xfrm>
          <a:prstGeom prst="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Parser (Syntax Analysis)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80956" y="3957249"/>
            <a:ext cx="7207556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Target Independent Code </a:t>
            </a:r>
            <a:r>
              <a:rPr lang="en-US" sz="2400" dirty="0"/>
              <a:t>Generator (Semantic Analysis)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0956" y="4900696"/>
            <a:ext cx="7207556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Target Dependent Code Generator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92650" y="5844142"/>
            <a:ext cx="958699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Linker</a:t>
            </a:r>
          </a:p>
        </p:txBody>
      </p:sp>
      <p:cxnSp>
        <p:nvCxnSpPr>
          <p:cNvPr id="9" name="Elbow Connector 8"/>
          <p:cNvCxnSpPr>
            <a:stCxn id="3" idx="3"/>
            <a:endCxn id="4" idx="1"/>
          </p:cNvCxnSpPr>
          <p:nvPr/>
        </p:nvCxnSpPr>
        <p:spPr>
          <a:xfrm flipH="1">
            <a:off x="3173021" y="2301188"/>
            <a:ext cx="3242070" cy="920364"/>
          </a:xfrm>
          <a:prstGeom prst="bentConnector5">
            <a:avLst>
              <a:gd name="adj1" fmla="val -7051"/>
              <a:gd name="adj2" fmla="val 50000"/>
              <a:gd name="adj3" fmla="val 10705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5" idx="1"/>
          </p:cNvCxnSpPr>
          <p:nvPr/>
        </p:nvCxnSpPr>
        <p:spPr>
          <a:xfrm flipH="1">
            <a:off x="1080956" y="3221552"/>
            <a:ext cx="5201613" cy="966530"/>
          </a:xfrm>
          <a:prstGeom prst="bentConnector5">
            <a:avLst>
              <a:gd name="adj1" fmla="val -4395"/>
              <a:gd name="adj2" fmla="val 50000"/>
              <a:gd name="adj3" fmla="val 10439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H="1">
            <a:off x="1080956" y="4188082"/>
            <a:ext cx="7207556" cy="943447"/>
          </a:xfrm>
          <a:prstGeom prst="bentConnector5">
            <a:avLst>
              <a:gd name="adj1" fmla="val -3172"/>
              <a:gd name="adj2" fmla="val 50000"/>
              <a:gd name="adj3" fmla="val 10317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3"/>
            <a:endCxn id="7" idx="1"/>
          </p:cNvCxnSpPr>
          <p:nvPr/>
        </p:nvCxnSpPr>
        <p:spPr>
          <a:xfrm flipH="1">
            <a:off x="4092650" y="5131529"/>
            <a:ext cx="4195862" cy="943446"/>
          </a:xfrm>
          <a:prstGeom prst="bentConnector5">
            <a:avLst>
              <a:gd name="adj1" fmla="val -5448"/>
              <a:gd name="adj2" fmla="val 50000"/>
              <a:gd name="adj3" fmla="val 12664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7" idx="3"/>
          </p:cNvCxnSpPr>
          <p:nvPr/>
        </p:nvCxnSpPr>
        <p:spPr>
          <a:xfrm flipV="1">
            <a:off x="5051349" y="6074974"/>
            <a:ext cx="1328167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endCxn id="3" idx="1"/>
          </p:cNvCxnSpPr>
          <p:nvPr/>
        </p:nvCxnSpPr>
        <p:spPr>
          <a:xfrm flipV="1">
            <a:off x="2020393" y="2301188"/>
            <a:ext cx="1020107" cy="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28650" y="2116521"/>
            <a:ext cx="13596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Source Code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43260" y="5890308"/>
            <a:ext cx="12192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/>
              <a:t>Executable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830355" y="2591913"/>
            <a:ext cx="1483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Token Stream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00601" y="3532869"/>
            <a:ext cx="11682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Parse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20393" y="4473962"/>
            <a:ext cx="53287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Abstract Syntax Tree or Target Independent Code Rep.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02363" y="5441668"/>
            <a:ext cx="23647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Object (machine) Code</a:t>
            </a:r>
          </a:p>
        </p:txBody>
      </p:sp>
      <p:sp>
        <p:nvSpPr>
          <p:cNvPr id="33" name="Right Bracket 32"/>
          <p:cNvSpPr/>
          <p:nvPr/>
        </p:nvSpPr>
        <p:spPr>
          <a:xfrm>
            <a:off x="8288512" y="1871418"/>
            <a:ext cx="554863" cy="2899867"/>
          </a:xfrm>
          <a:prstGeom prst="rightBracket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 rot="5400000">
            <a:off x="8151542" y="3059968"/>
            <a:ext cx="109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Front End</a:t>
            </a:r>
          </a:p>
        </p:txBody>
      </p:sp>
      <p:sp>
        <p:nvSpPr>
          <p:cNvPr id="35" name="Right Bracket 34"/>
          <p:cNvSpPr/>
          <p:nvPr/>
        </p:nvSpPr>
        <p:spPr>
          <a:xfrm>
            <a:off x="8269837" y="4771285"/>
            <a:ext cx="554863" cy="1661451"/>
          </a:xfrm>
          <a:prstGeom prst="rightBracket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5400000">
            <a:off x="8178607" y="5486095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End</a:t>
            </a:r>
          </a:p>
        </p:txBody>
      </p:sp>
    </p:spTree>
    <p:extLst>
      <p:ext uri="{BB962C8B-B14F-4D97-AF65-F5344CB8AC3E}">
        <p14:creationId xmlns:p14="http://schemas.microsoft.com/office/powerpoint/2010/main" val="92844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Parser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6288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Parsing takes a stream of tokens </a:t>
            </a:r>
          </a:p>
          <a:p>
            <a:pPr lvl="1"/>
            <a:r>
              <a:rPr lang="en-US" dirty="0"/>
              <a:t>Checks whether the tokens represent a syntactically correct program</a:t>
            </a:r>
          </a:p>
          <a:p>
            <a:pPr lvl="1"/>
            <a:r>
              <a:rPr lang="en-US" dirty="0"/>
              <a:t>Creates a parse tree (a high level representation of the program) </a:t>
            </a:r>
          </a:p>
          <a:p>
            <a:r>
              <a:rPr lang="en-US" dirty="0"/>
              <a:t>Question: How do we know what the correct syntax is? </a:t>
            </a:r>
          </a:p>
          <a:p>
            <a:r>
              <a:rPr lang="en-US" dirty="0"/>
              <a:t>Answer: Based on the language specification</a:t>
            </a:r>
          </a:p>
          <a:p>
            <a:r>
              <a:rPr lang="en-US" dirty="0"/>
              <a:t>Question: How do we specify the syntax</a:t>
            </a:r>
          </a:p>
          <a:p>
            <a:r>
              <a:rPr lang="en-US" dirty="0"/>
              <a:t>Answer: By a grammar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7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Idea: Grammars specify the syntax of a language </a:t>
            </a:r>
          </a:p>
          <a:p>
            <a:r>
              <a:rPr lang="en-US" dirty="0"/>
              <a:t>Example: English Sentences </a:t>
            </a:r>
          </a:p>
          <a:p>
            <a:pPr lvl="1"/>
            <a:r>
              <a:rPr lang="en-US" i="1" dirty="0"/>
              <a:t>Sentence</a:t>
            </a:r>
            <a:r>
              <a:rPr lang="en-US" dirty="0"/>
              <a:t> → </a:t>
            </a:r>
            <a:r>
              <a:rPr lang="en-US" i="1" dirty="0"/>
              <a:t>Phrase Verb Phrase . </a:t>
            </a:r>
          </a:p>
          <a:p>
            <a:pPr lvl="1"/>
            <a:r>
              <a:rPr lang="en-US" i="1" dirty="0"/>
              <a:t>Phrase</a:t>
            </a:r>
            <a:r>
              <a:rPr lang="en-US" dirty="0"/>
              <a:t> → </a:t>
            </a:r>
            <a:r>
              <a:rPr lang="en-US" i="1" dirty="0"/>
              <a:t>Noun</a:t>
            </a:r>
            <a:r>
              <a:rPr lang="en-US" dirty="0"/>
              <a:t> | </a:t>
            </a:r>
            <a:r>
              <a:rPr lang="en-US" i="1" dirty="0"/>
              <a:t>Adjective Phrase </a:t>
            </a:r>
          </a:p>
          <a:p>
            <a:pPr lvl="1"/>
            <a:r>
              <a:rPr lang="en-US" i="1" dirty="0"/>
              <a:t>Adjective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big</a:t>
            </a:r>
            <a:r>
              <a:rPr lang="en-US" dirty="0"/>
              <a:t> |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small</a:t>
            </a:r>
            <a:r>
              <a:rPr lang="en-US" dirty="0"/>
              <a:t> |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green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Noun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boss</a:t>
            </a:r>
            <a:r>
              <a:rPr lang="en-US" dirty="0"/>
              <a:t> |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cheese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Verb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is</a:t>
            </a:r>
            <a:r>
              <a:rPr lang="en-US" dirty="0"/>
              <a:t> |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jumps</a:t>
            </a:r>
            <a:r>
              <a:rPr lang="en-US" dirty="0"/>
              <a:t> |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eats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Valid Sentences: 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Boss is big cheese.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Boss eats green cheese. 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Green cheese jumps boss.</a:t>
            </a:r>
          </a:p>
          <a:p>
            <a:pPr marL="457200" lvl="1" indent="0">
              <a:buNone/>
            </a:pPr>
            <a:r>
              <a:rPr lang="en-US" dirty="0"/>
              <a:t>Not all valid sentences make sense!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1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Arithmetic Expressions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i="1" dirty="0"/>
              <a:t>E</a:t>
            </a:r>
            <a:r>
              <a:rPr lang="en-US" dirty="0"/>
              <a:t> → </a:t>
            </a:r>
            <a:r>
              <a:rPr lang="en-US" i="1" dirty="0"/>
              <a:t>E Op E</a:t>
            </a:r>
          </a:p>
          <a:p>
            <a:pPr marL="0" indent="0">
              <a:buNone/>
            </a:pPr>
            <a:r>
              <a:rPr lang="en-US" i="1" dirty="0"/>
              <a:t>E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dirty="0"/>
              <a:t> </a:t>
            </a:r>
            <a:r>
              <a:rPr lang="en-US" i="1" dirty="0"/>
              <a:t>E</a:t>
            </a:r>
          </a:p>
          <a:p>
            <a:pPr marL="0" indent="0">
              <a:buNone/>
            </a:pPr>
            <a:r>
              <a:rPr lang="en-US" i="1" dirty="0"/>
              <a:t>E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/>
              <a:t> </a:t>
            </a:r>
            <a:r>
              <a:rPr lang="en-US" i="1" dirty="0"/>
              <a:t>E</a:t>
            </a:r>
            <a:r>
              <a:rPr lang="en-US" dirty="0"/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pPr marL="0" indent="0">
              <a:buNone/>
            </a:pPr>
            <a:r>
              <a:rPr lang="en-US" i="1" dirty="0"/>
              <a:t>E</a:t>
            </a:r>
            <a:r>
              <a:rPr lang="en-US" dirty="0"/>
              <a:t> → </a:t>
            </a:r>
            <a:r>
              <a:rPr lang="en-US" i="1" dirty="0"/>
              <a:t>Number</a:t>
            </a:r>
          </a:p>
          <a:p>
            <a:pPr marL="0" indent="0">
              <a:buNone/>
            </a:pPr>
            <a:r>
              <a:rPr lang="en-US" i="1" dirty="0"/>
              <a:t>E</a:t>
            </a:r>
            <a:r>
              <a:rPr lang="en-US" dirty="0"/>
              <a:t> → </a:t>
            </a:r>
            <a:r>
              <a:rPr lang="en-US" i="1" dirty="0"/>
              <a:t>Identifier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i="1" dirty="0"/>
              <a:t>Op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+</a:t>
            </a:r>
          </a:p>
          <a:p>
            <a:pPr marL="0" indent="0">
              <a:buNone/>
            </a:pPr>
            <a:r>
              <a:rPr lang="en-US" i="1" dirty="0"/>
              <a:t>Op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</a:t>
            </a:r>
          </a:p>
          <a:p>
            <a:pPr marL="0" indent="0">
              <a:buNone/>
            </a:pPr>
            <a:r>
              <a:rPr lang="en-US" i="1" dirty="0"/>
              <a:t>Op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/</a:t>
            </a:r>
          </a:p>
          <a:p>
            <a:pPr marL="0" indent="0">
              <a:buNone/>
            </a:pPr>
            <a:r>
              <a:rPr lang="en-US" i="1" dirty="0"/>
              <a:t>Op</a:t>
            </a:r>
            <a:r>
              <a:rPr lang="en-US" dirty="0"/>
              <a:t> →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*</a:t>
            </a:r>
            <a:r>
              <a:rPr lang="en-US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Valid Sentences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1599997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(1 + 2 - 3) * 4</a:t>
            </a:r>
          </a:p>
          <a:p>
            <a:pPr marL="0" indent="0">
              <a:buNone/>
            </a:pPr>
            <a:r>
              <a:rPr lang="pl-PL" dirty="0"/>
              <a:t>- - 3 </a:t>
            </a:r>
          </a:p>
          <a:p>
            <a:pPr marL="0" indent="0">
              <a:buNone/>
            </a:pPr>
            <a:r>
              <a:rPr lang="pl-PL" dirty="0"/>
              <a:t>a + b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756" y="6115232"/>
            <a:ext cx="8552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Typically programming languages are specified by Context Free Grammars (CFG) </a:t>
            </a:r>
          </a:p>
        </p:txBody>
      </p:sp>
    </p:spTree>
    <p:extLst>
      <p:ext uri="{BB962C8B-B14F-4D97-AF65-F5344CB8AC3E}">
        <p14:creationId xmlns:p14="http://schemas.microsoft.com/office/powerpoint/2010/main" val="115896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 (CFG)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CFG G is a 4-tuple G = (V,Σ,P,S) where </a:t>
            </a:r>
          </a:p>
          <a:p>
            <a:r>
              <a:rPr lang="en-US" dirty="0"/>
              <a:t>V is the set of non-terminals</a:t>
            </a:r>
          </a:p>
          <a:p>
            <a:pPr lvl="1"/>
            <a:r>
              <a:rPr lang="en-US" dirty="0"/>
              <a:t>Also known as “Variables”</a:t>
            </a:r>
          </a:p>
          <a:p>
            <a:pPr lvl="1"/>
            <a:r>
              <a:rPr lang="en-US" dirty="0"/>
              <a:t>Denoted by Capitalized letters/words </a:t>
            </a:r>
          </a:p>
          <a:p>
            <a:r>
              <a:rPr lang="en-US" dirty="0" err="1"/>
              <a:t>Σ</a:t>
            </a:r>
            <a:r>
              <a:rPr lang="en-US" dirty="0"/>
              <a:t> is the set of terminals</a:t>
            </a:r>
          </a:p>
          <a:p>
            <a:pPr lvl="1"/>
            <a:r>
              <a:rPr lang="en-US" dirty="0"/>
              <a:t>The text tokens returned by the scanner </a:t>
            </a:r>
          </a:p>
          <a:p>
            <a:r>
              <a:rPr lang="en-US" dirty="0"/>
              <a:t>P is the set of productions </a:t>
            </a:r>
          </a:p>
          <a:p>
            <a:pPr lvl="1"/>
            <a:r>
              <a:rPr lang="en-US" dirty="0"/>
              <a:t>Of the form N → (</a:t>
            </a:r>
            <a:r>
              <a:rPr lang="en-US" dirty="0" err="1"/>
              <a:t>Σ</a:t>
            </a:r>
            <a:r>
              <a:rPr lang="en-US" dirty="0"/>
              <a:t> ∪ V )*, N ∈ V </a:t>
            </a:r>
          </a:p>
          <a:p>
            <a:pPr lvl="1"/>
            <a:r>
              <a:rPr lang="en-US" dirty="0"/>
              <a:t>Also known as “Rewriting Rules”</a:t>
            </a:r>
          </a:p>
          <a:p>
            <a:r>
              <a:rPr lang="en-US" dirty="0"/>
              <a:t>S is the start symbol, S ∈ V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0C752-E5EF-A445-BA47-0FD933CAA89F}"/>
              </a:ext>
            </a:extLst>
          </p:cNvPr>
          <p:cNvSpPr txBox="1"/>
          <p:nvPr/>
        </p:nvSpPr>
        <p:spPr>
          <a:xfrm>
            <a:off x="5972785" y="4921786"/>
            <a:ext cx="1409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</a:t>
            </a:r>
            <a:r>
              <a:rPr lang="en-US" sz="2400" dirty="0"/>
              <a:t> →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400" dirty="0"/>
              <a:t> </a:t>
            </a:r>
            <a:r>
              <a:rPr lang="en-US" sz="2400" i="1" dirty="0"/>
              <a:t>E</a:t>
            </a:r>
            <a:r>
              <a:rPr lang="en-US" sz="2400" dirty="0"/>
              <a:t> </a:t>
            </a: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5" name="Line Callout 1 4">
            <a:extLst>
              <a:ext uri="{FF2B5EF4-FFF2-40B4-BE49-F238E27FC236}">
                <a16:creationId xmlns:a16="http://schemas.microsoft.com/office/drawing/2014/main" id="{6CDE03BC-D404-874A-A141-CE157ADEA209}"/>
              </a:ext>
            </a:extLst>
          </p:cNvPr>
          <p:cNvSpPr/>
          <p:nvPr/>
        </p:nvSpPr>
        <p:spPr>
          <a:xfrm>
            <a:off x="6910286" y="3831982"/>
            <a:ext cx="1387408" cy="486383"/>
          </a:xfrm>
          <a:prstGeom prst="borderCallout1">
            <a:avLst>
              <a:gd name="adj1" fmla="val 18750"/>
              <a:gd name="adj2" fmla="val -8333"/>
              <a:gd name="adj3" fmla="val 236500"/>
              <a:gd name="adj4" fmla="val -456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nonterminal or variable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0A37ED63-AA93-4842-B0C8-E596808F6724}"/>
              </a:ext>
            </a:extLst>
          </p:cNvPr>
          <p:cNvSpPr/>
          <p:nvPr/>
        </p:nvSpPr>
        <p:spPr>
          <a:xfrm>
            <a:off x="7197319" y="4491387"/>
            <a:ext cx="1133205" cy="486383"/>
          </a:xfrm>
          <a:prstGeom prst="borderCallout1">
            <a:avLst>
              <a:gd name="adj1" fmla="val 18750"/>
              <a:gd name="adj2" fmla="val -8333"/>
              <a:gd name="adj3" fmla="val 112500"/>
              <a:gd name="adj4" fmla="val -40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123F62A-E76B-774B-8D06-70BA232238C3}"/>
              </a:ext>
            </a:extLst>
          </p:cNvPr>
          <p:cNvSpPr/>
          <p:nvPr/>
        </p:nvSpPr>
        <p:spPr>
          <a:xfrm rot="5400000">
            <a:off x="6460567" y="4855507"/>
            <a:ext cx="279300" cy="125486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01C947AB-54CB-FF43-BED6-49F2A92E675F}"/>
              </a:ext>
            </a:extLst>
          </p:cNvPr>
          <p:cNvSpPr/>
          <p:nvPr/>
        </p:nvSpPr>
        <p:spPr>
          <a:xfrm>
            <a:off x="7068394" y="5786819"/>
            <a:ext cx="1268210" cy="486383"/>
          </a:xfrm>
          <a:prstGeom prst="borderCallout1">
            <a:avLst>
              <a:gd name="adj1" fmla="val 18750"/>
              <a:gd name="adj2" fmla="val -8333"/>
              <a:gd name="adj3" fmla="val -35500"/>
              <a:gd name="adj4" fmla="val -34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production</a:t>
            </a:r>
          </a:p>
        </p:txBody>
      </p:sp>
    </p:spTree>
    <p:extLst>
      <p:ext uri="{BB962C8B-B14F-4D97-AF65-F5344CB8AC3E}">
        <p14:creationId xmlns:p14="http://schemas.microsoft.com/office/powerpoint/2010/main" val="116455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CFG Example: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s-IS" dirty="0"/>
              <a:t>V = {E, Op}</a:t>
            </a:r>
          </a:p>
          <a:p>
            <a:r>
              <a:rPr lang="is-IS" dirty="0"/>
              <a:t>Σ = {identifier, number, (, ), +, −, ∗, /} </a:t>
            </a:r>
          </a:p>
          <a:p>
            <a:r>
              <a:rPr lang="is-IS" dirty="0"/>
              <a:t>P={ </a:t>
            </a:r>
          </a:p>
          <a:p>
            <a:pPr marL="914400" lvl="2" indent="0">
              <a:buNone/>
            </a:pPr>
            <a:r>
              <a:rPr lang="is-IS" dirty="0"/>
              <a:t>E → E Op E </a:t>
            </a:r>
          </a:p>
          <a:p>
            <a:pPr marL="914400" lvl="2" indent="0">
              <a:buNone/>
            </a:pPr>
            <a:r>
              <a:rPr lang="is-IS" dirty="0"/>
              <a:t>E → −E</a:t>
            </a:r>
          </a:p>
          <a:p>
            <a:pPr marL="914400" lvl="2" indent="0">
              <a:buNone/>
            </a:pPr>
            <a:r>
              <a:rPr lang="is-IS" dirty="0"/>
              <a:t>E → ( E )</a:t>
            </a:r>
          </a:p>
          <a:p>
            <a:pPr marL="914400" lvl="2" indent="0">
              <a:buNone/>
            </a:pPr>
            <a:r>
              <a:rPr lang="is-IS" dirty="0"/>
              <a:t>E → number </a:t>
            </a:r>
          </a:p>
          <a:p>
            <a:pPr marL="914400" lvl="2" indent="0">
              <a:buNone/>
            </a:pPr>
            <a:r>
              <a:rPr lang="is-IS" dirty="0"/>
              <a:t>E → identifier </a:t>
            </a:r>
          </a:p>
          <a:p>
            <a:pPr marL="914400" lvl="2" indent="0">
              <a:buNone/>
            </a:pPr>
            <a:r>
              <a:rPr lang="is-IS" dirty="0"/>
              <a:t>Op → + </a:t>
            </a:r>
          </a:p>
          <a:p>
            <a:pPr marL="914400" lvl="2" indent="0">
              <a:buNone/>
            </a:pPr>
            <a:r>
              <a:rPr lang="is-IS" dirty="0"/>
              <a:t>Op → − </a:t>
            </a:r>
          </a:p>
          <a:p>
            <a:pPr marL="914400" lvl="2" indent="0">
              <a:buNone/>
            </a:pPr>
            <a:r>
              <a:rPr lang="is-IS" dirty="0"/>
              <a:t>Op → ∗ </a:t>
            </a:r>
          </a:p>
          <a:p>
            <a:pPr marL="914400" lvl="2" indent="0">
              <a:buNone/>
            </a:pPr>
            <a:r>
              <a:rPr lang="is-IS" dirty="0"/>
              <a:t>Op → /</a:t>
            </a:r>
          </a:p>
          <a:p>
            <a:pPr marL="457200" lvl="1" indent="0">
              <a:buNone/>
            </a:pPr>
            <a:r>
              <a:rPr lang="is-IS" dirty="0"/>
              <a:t>} </a:t>
            </a:r>
          </a:p>
          <a:p>
            <a:r>
              <a:rPr lang="is-IS" dirty="0"/>
              <a:t>S = 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3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7898</TotalTime>
  <Words>2648</Words>
  <Application>Microsoft Macintosh PowerPoint</Application>
  <PresentationFormat>On-screen Show (4:3)</PresentationFormat>
  <Paragraphs>514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Courier</vt:lpstr>
      <vt:lpstr>Office Theme</vt:lpstr>
      <vt:lpstr>Introduction to Parsing</vt:lpstr>
      <vt:lpstr>Agenda</vt:lpstr>
      <vt:lpstr>Why Do We Need a Parser?</vt:lpstr>
      <vt:lpstr>Recall: Phases of Compilation</vt:lpstr>
      <vt:lpstr>Meet the Parser</vt:lpstr>
      <vt:lpstr>Grammars</vt:lpstr>
      <vt:lpstr>Example: Arithmetic Expressions</vt:lpstr>
      <vt:lpstr>Context Free Grammars (CFG)</vt:lpstr>
      <vt:lpstr>A CFG Example: Expressions</vt:lpstr>
      <vt:lpstr>Notes on CFG Notation</vt:lpstr>
      <vt:lpstr>Derivations</vt:lpstr>
      <vt:lpstr>Derivations in a Nutshell</vt:lpstr>
      <vt:lpstr>Derivation Example of an Expression</vt:lpstr>
      <vt:lpstr>Definitions</vt:lpstr>
      <vt:lpstr>Example 2</vt:lpstr>
      <vt:lpstr>Parse Trees</vt:lpstr>
      <vt:lpstr>Structure of Parse Trees</vt:lpstr>
      <vt:lpstr>Parse Tree Example of an Expression</vt:lpstr>
      <vt:lpstr>Another Example:  1 + 2 * 3</vt:lpstr>
      <vt:lpstr>Ambiguity</vt:lpstr>
      <vt:lpstr>An Unambiguous Expression Grammar</vt:lpstr>
      <vt:lpstr>Derivation Order</vt:lpstr>
      <vt:lpstr>Leftmost Derivation Example 1+2*3</vt:lpstr>
      <vt:lpstr>Rightmost Derivation Example 1+2*3</vt:lpstr>
      <vt:lpstr>Where Are We?</vt:lpstr>
      <vt:lpstr>Regular Grammars: A Brief Aside</vt:lpstr>
      <vt:lpstr>LL and LR Grammars</vt:lpstr>
      <vt:lpstr>S-Grammars</vt:lpstr>
      <vt:lpstr>Example: LL(1) Parsing (top-down)  S-Grammar for Polish Notation</vt:lpstr>
      <vt:lpstr>LL(1) Parsing of S-Grammars</vt:lpstr>
      <vt:lpstr>Example: LR(1) Parsing (bottom-up)  S-Grammar for Polish Notation</vt:lpstr>
      <vt:lpstr>LR(1) Parsing of S-Grammars</vt:lpstr>
      <vt:lpstr>Building Parsers</vt:lpstr>
      <vt:lpstr>Building an LL(1) Parser</vt:lpstr>
      <vt:lpstr>LL(1) Grammars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Brodsky</dc:creator>
  <cp:lastModifiedBy>Alexander Brodsky</cp:lastModifiedBy>
  <cp:revision>305</cp:revision>
  <cp:lastPrinted>2016-05-11T13:17:58Z</cp:lastPrinted>
  <dcterms:created xsi:type="dcterms:W3CDTF">2016-04-26T16:49:25Z</dcterms:created>
  <dcterms:modified xsi:type="dcterms:W3CDTF">2019-05-29T15:32:28Z</dcterms:modified>
</cp:coreProperties>
</file>