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67" r:id="rId4"/>
    <p:sldId id="371" r:id="rId5"/>
    <p:sldId id="376" r:id="rId6"/>
    <p:sldId id="377" r:id="rId7"/>
    <p:sldId id="378" r:id="rId8"/>
    <p:sldId id="379" r:id="rId9"/>
    <p:sldId id="380" r:id="rId10"/>
    <p:sldId id="382" r:id="rId11"/>
    <p:sldId id="381" r:id="rId12"/>
    <p:sldId id="383" r:id="rId13"/>
    <p:sldId id="384" r:id="rId14"/>
    <p:sldId id="385" r:id="rId15"/>
    <p:sldId id="386" r:id="rId16"/>
    <p:sldId id="387" r:id="rId17"/>
    <p:sldId id="388" r:id="rId18"/>
    <p:sldId id="394" r:id="rId19"/>
    <p:sldId id="390" r:id="rId20"/>
    <p:sldId id="391" r:id="rId21"/>
    <p:sldId id="392" r:id="rId22"/>
    <p:sldId id="3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97"/>
    <p:restoredTop sz="73646"/>
  </p:normalViewPr>
  <p:slideViewPr>
    <p:cSldViewPr snapToGrid="0" snapToObjects="1">
      <p:cViewPr varScale="1">
        <p:scale>
          <a:sx n="105" d="100"/>
          <a:sy n="105" d="100"/>
        </p:scale>
        <p:origin x="72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Parsing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Leftmost Derivation Example 1+2*3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/>
              <a:t>E ⇒</a:t>
            </a:r>
            <a:r>
              <a:rPr lang="fi-FI" b="1" dirty="0"/>
              <a:t>E</a:t>
            </a:r>
            <a:r>
              <a:rPr lang="fi-FI" dirty="0"/>
              <a:t> + T 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T</a:t>
            </a:r>
            <a:r>
              <a:rPr lang="fi-FI" dirty="0"/>
              <a:t> + T 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F</a:t>
            </a:r>
            <a:r>
              <a:rPr lang="fi-FI" dirty="0"/>
              <a:t> + T</a:t>
            </a:r>
          </a:p>
          <a:p>
            <a:pPr marL="0" indent="0">
              <a:buNone/>
            </a:pPr>
            <a:r>
              <a:rPr lang="fi-FI" dirty="0"/>
              <a:t>   ⇒ 1 + </a:t>
            </a:r>
            <a:r>
              <a:rPr lang="fi-FI" b="1" dirty="0"/>
              <a:t>T</a:t>
            </a:r>
          </a:p>
          <a:p>
            <a:pPr marL="0" indent="0">
              <a:buNone/>
            </a:pPr>
            <a:r>
              <a:rPr lang="fi-FI" dirty="0"/>
              <a:t>   ⇒ 1 + </a:t>
            </a:r>
            <a:r>
              <a:rPr lang="fi-FI" b="1" dirty="0"/>
              <a:t>T</a:t>
            </a:r>
            <a:r>
              <a:rPr lang="fi-FI" dirty="0"/>
              <a:t> ∗ F</a:t>
            </a:r>
          </a:p>
          <a:p>
            <a:pPr marL="0" indent="0">
              <a:buNone/>
            </a:pPr>
            <a:r>
              <a:rPr lang="fi-FI" dirty="0"/>
              <a:t>   ⇒ 1 + </a:t>
            </a:r>
            <a:r>
              <a:rPr lang="fi-FI" b="1" dirty="0"/>
              <a:t>F</a:t>
            </a:r>
            <a:r>
              <a:rPr lang="fi-FI" dirty="0"/>
              <a:t> ∗ F</a:t>
            </a:r>
          </a:p>
          <a:p>
            <a:pPr marL="0" indent="0">
              <a:buNone/>
            </a:pPr>
            <a:r>
              <a:rPr lang="fi-FI" dirty="0"/>
              <a:t>   ⇒ 1 + 2 ∗ </a:t>
            </a:r>
            <a:r>
              <a:rPr lang="fi-FI" b="1" dirty="0"/>
              <a:t>F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   ⇒ 1 + 2 ∗ 3 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→T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+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−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T → 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∗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identifier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(E) </a:t>
            </a:r>
          </a:p>
        </p:txBody>
      </p:sp>
    </p:spTree>
    <p:extLst>
      <p:ext uri="{BB962C8B-B14F-4D97-AF65-F5344CB8AC3E}">
        <p14:creationId xmlns:p14="http://schemas.microsoft.com/office/powerpoint/2010/main" val="4048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/>
              <a:t>Rightmost Derivation Example 1+2*3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/>
              <a:t>E ⇒ E + </a:t>
            </a:r>
            <a:r>
              <a:rPr lang="fi-FI" b="1" dirty="0"/>
              <a:t>T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   ⇒ E + T ∗ </a:t>
            </a:r>
            <a:r>
              <a:rPr lang="fi-FI" b="1" dirty="0"/>
              <a:t>F</a:t>
            </a:r>
          </a:p>
          <a:p>
            <a:pPr marL="0" indent="0">
              <a:buNone/>
            </a:pPr>
            <a:r>
              <a:rPr lang="fi-FI" dirty="0"/>
              <a:t>   ⇒ E + </a:t>
            </a:r>
            <a:r>
              <a:rPr lang="fi-FI" b="1" dirty="0"/>
              <a:t>T</a:t>
            </a:r>
            <a:r>
              <a:rPr lang="fi-FI" dirty="0"/>
              <a:t> ∗ 3</a:t>
            </a:r>
          </a:p>
          <a:p>
            <a:pPr marL="0" indent="0">
              <a:buNone/>
            </a:pPr>
            <a:r>
              <a:rPr lang="fi-FI" dirty="0"/>
              <a:t>   ⇒ E +</a:t>
            </a:r>
            <a:r>
              <a:rPr lang="fi-FI" b="1" dirty="0"/>
              <a:t> F </a:t>
            </a:r>
            <a:r>
              <a:rPr lang="fi-FI" dirty="0"/>
              <a:t>∗ 3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E</a:t>
            </a:r>
            <a:r>
              <a:rPr lang="fi-FI" dirty="0"/>
              <a:t> + 2 ∗ 3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T</a:t>
            </a:r>
            <a:r>
              <a:rPr lang="fi-FI" dirty="0"/>
              <a:t> + 2 ∗ 3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F </a:t>
            </a:r>
            <a:r>
              <a:rPr lang="fi-FI" dirty="0"/>
              <a:t>+ 2 ∗ 3</a:t>
            </a:r>
          </a:p>
          <a:p>
            <a:pPr marL="0" indent="0">
              <a:buNone/>
            </a:pPr>
            <a:r>
              <a:rPr lang="fi-FI" dirty="0"/>
              <a:t>   ⇒ 1 + 2 ∗ 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→T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+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−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T → 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∗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identifier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(E) </a:t>
            </a:r>
          </a:p>
        </p:txBody>
      </p:sp>
    </p:spTree>
    <p:extLst>
      <p:ext uri="{BB962C8B-B14F-4D97-AF65-F5344CB8AC3E}">
        <p14:creationId xmlns:p14="http://schemas.microsoft.com/office/powerpoint/2010/main" val="94986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CFGs are used to specify programming language syntax</a:t>
            </a:r>
          </a:p>
          <a:p>
            <a:r>
              <a:rPr lang="en-US" dirty="0"/>
              <a:t>Parsing finds the parse tree of the program (token stream)</a:t>
            </a:r>
          </a:p>
          <a:p>
            <a:r>
              <a:rPr lang="en-US" dirty="0"/>
              <a:t>CFGs for programming languages must unambiguously capture the program structure.</a:t>
            </a:r>
          </a:p>
          <a:p>
            <a:r>
              <a:rPr lang="en-US" dirty="0"/>
              <a:t>Parsers must be efficient: </a:t>
            </a:r>
          </a:p>
          <a:p>
            <a:pPr lvl="1"/>
            <a:r>
              <a:rPr lang="en-US" dirty="0"/>
              <a:t>A parser can be generated from a CFG that runs in O(n</a:t>
            </a:r>
            <a:r>
              <a:rPr lang="en-US" baseline="30000" dirty="0"/>
              <a:t>3</a:t>
            </a:r>
            <a:r>
              <a:rPr lang="en-US" dirty="0"/>
              <a:t>) time</a:t>
            </a:r>
          </a:p>
          <a:p>
            <a:pPr lvl="1"/>
            <a:r>
              <a:rPr lang="en-US" dirty="0"/>
              <a:t>We prefer (require) linear time. </a:t>
            </a:r>
          </a:p>
          <a:p>
            <a:r>
              <a:rPr lang="en-US" dirty="0"/>
              <a:t>How do we get this?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Grammars: A Brief Aside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CFG is </a:t>
            </a:r>
            <a:r>
              <a:rPr lang="en-US" i="1" dirty="0"/>
              <a:t>right-linear </a:t>
            </a:r>
            <a:r>
              <a:rPr lang="en-US" dirty="0"/>
              <a:t>if all productions are of the form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σB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  <a:r>
              <a:rPr lang="en-US" dirty="0"/>
              <a:t>, B∈V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σ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</a:p>
          <a:p>
            <a:r>
              <a:rPr lang="en-US" dirty="0"/>
              <a:t>A CFG is </a:t>
            </a:r>
            <a:r>
              <a:rPr lang="en-US" i="1" dirty="0"/>
              <a:t>left-linear </a:t>
            </a:r>
            <a:r>
              <a:rPr lang="en-US" dirty="0"/>
              <a:t>if all productions are of the form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Bσ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  <a:r>
              <a:rPr lang="en-US" dirty="0"/>
              <a:t>, B∈V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σ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  <a:r>
              <a:rPr lang="en-US" dirty="0"/>
              <a:t> </a:t>
            </a:r>
          </a:p>
          <a:p>
            <a:r>
              <a:rPr lang="en-US" dirty="0"/>
              <a:t>A CFG is regular if it is right-linear or left-linear</a:t>
            </a:r>
          </a:p>
          <a:p>
            <a:r>
              <a:rPr lang="en-US" dirty="0"/>
              <a:t>Regular grammars specify exactly the set of regular languages</a:t>
            </a:r>
          </a:p>
          <a:p>
            <a:r>
              <a:rPr lang="en-US" dirty="0"/>
              <a:t>Regular grammars are too weak to specify most programming languages</a:t>
            </a:r>
          </a:p>
          <a:p>
            <a:r>
              <a:rPr lang="en-US" dirty="0"/>
              <a:t>But, parsers generated from them run in linear time!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Are there more complex grammars for which linear time parsers exist? </a:t>
            </a:r>
          </a:p>
        </p:txBody>
      </p:sp>
    </p:spTree>
    <p:extLst>
      <p:ext uri="{BB962C8B-B14F-4D97-AF65-F5344CB8AC3E}">
        <p14:creationId xmlns:p14="http://schemas.microsoft.com/office/powerpoint/2010/main" val="111311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and LR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kinds of unambiguous grammars that can be parsed efficiently </a:t>
            </a:r>
          </a:p>
          <a:p>
            <a:r>
              <a:rPr lang="en-US" dirty="0"/>
              <a:t>LL(k) grammars </a:t>
            </a:r>
          </a:p>
          <a:p>
            <a:pPr lvl="1"/>
            <a:r>
              <a:rPr lang="en-US" dirty="0"/>
              <a:t>Are scanned </a:t>
            </a:r>
            <a:r>
              <a:rPr lang="en-US" u="sng" dirty="0"/>
              <a:t>Left-to-right</a:t>
            </a:r>
            <a:r>
              <a:rPr lang="en-US" dirty="0"/>
              <a:t> and generate a </a:t>
            </a:r>
            <a:r>
              <a:rPr lang="en-US" u="sng" dirty="0"/>
              <a:t>Leftmost</a:t>
            </a:r>
            <a:r>
              <a:rPr lang="en-US" dirty="0"/>
              <a:t> derivation</a:t>
            </a:r>
          </a:p>
          <a:p>
            <a:pPr lvl="1"/>
            <a:r>
              <a:rPr lang="en-US" dirty="0"/>
              <a:t>If the first letter in the current sentential form is a variable, k tokens look-ahead in the input suffice to decide which production to use to expand it. </a:t>
            </a:r>
          </a:p>
          <a:p>
            <a:r>
              <a:rPr lang="en-US" dirty="0"/>
              <a:t>LR(k) grammars </a:t>
            </a:r>
          </a:p>
          <a:p>
            <a:pPr lvl="1"/>
            <a:r>
              <a:rPr lang="en-US" dirty="0"/>
              <a:t>Are scanned </a:t>
            </a:r>
            <a:r>
              <a:rPr lang="en-US" u="sng" dirty="0"/>
              <a:t>Left-to-right</a:t>
            </a:r>
            <a:r>
              <a:rPr lang="en-US" dirty="0"/>
              <a:t> and generate a </a:t>
            </a:r>
            <a:r>
              <a:rPr lang="en-US" u="sng" dirty="0"/>
              <a:t>Rightmost</a:t>
            </a:r>
            <a:r>
              <a:rPr lang="en-US" dirty="0"/>
              <a:t> derivation</a:t>
            </a:r>
          </a:p>
          <a:p>
            <a:pPr lvl="1"/>
            <a:r>
              <a:rPr lang="en-US" dirty="0"/>
              <a:t>The next k tokens in the input suffice to choose the next step the parser should perform. </a:t>
            </a:r>
          </a:p>
          <a:p>
            <a:r>
              <a:rPr lang="en-US" dirty="0"/>
              <a:t>The syntax of almost every programming language can be described by LL(1) or LR(1) grammars!</a:t>
            </a:r>
          </a:p>
          <a:p>
            <a:pPr lvl="1"/>
            <a:r>
              <a:rPr lang="en-US" dirty="0"/>
              <a:t>How?  Why?  </a:t>
            </a:r>
          </a:p>
        </p:txBody>
      </p:sp>
    </p:spTree>
    <p:extLst>
      <p:ext uri="{BB962C8B-B14F-4D97-AF65-F5344CB8AC3E}">
        <p14:creationId xmlns:p14="http://schemas.microsoft.com/office/powerpoint/2010/main" val="105901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let’s consider a very simple grammar </a:t>
            </a:r>
          </a:p>
          <a:p>
            <a:r>
              <a:rPr lang="en-US" dirty="0"/>
              <a:t>An </a:t>
            </a:r>
            <a:r>
              <a:rPr lang="en-US" i="1" dirty="0"/>
              <a:t>S-grammar</a:t>
            </a:r>
            <a:r>
              <a:rPr lang="en-US" dirty="0"/>
              <a:t> or </a:t>
            </a:r>
            <a:r>
              <a:rPr lang="en-US" i="1" dirty="0"/>
              <a:t>simple grammar</a:t>
            </a:r>
            <a:r>
              <a:rPr lang="en-US" dirty="0"/>
              <a:t> is a special case of an LL(1)-grammar </a:t>
            </a:r>
          </a:p>
          <a:p>
            <a:r>
              <a:rPr lang="en-US" dirty="0"/>
              <a:t>A CFG is an S-grammar if </a:t>
            </a:r>
          </a:p>
          <a:p>
            <a:pPr lvl="1"/>
            <a:r>
              <a:rPr lang="en-US" dirty="0"/>
              <a:t>Every production starts with a terminal </a:t>
            </a:r>
          </a:p>
          <a:p>
            <a:pPr lvl="1"/>
            <a:r>
              <a:rPr lang="en-US" dirty="0"/>
              <a:t>Productions for the same LHS start with different terminals </a:t>
            </a:r>
          </a:p>
          <a:p>
            <a:pPr marL="457200" lvl="1" indent="0">
              <a:buNone/>
            </a:pPr>
            <a:r>
              <a:rPr lang="en-US" dirty="0"/>
              <a:t>E.g., If G contains </a:t>
            </a:r>
            <a:r>
              <a:rPr lang="en-US" dirty="0" err="1"/>
              <a:t>A→aA</a:t>
            </a:r>
            <a:r>
              <a:rPr lang="en-US" dirty="0"/>
              <a:t> and </a:t>
            </a:r>
            <a:r>
              <a:rPr lang="en-US" dirty="0" err="1"/>
              <a:t>A→a</a:t>
            </a:r>
            <a:r>
              <a:rPr lang="en-US" dirty="0"/>
              <a:t> then G is not simple!</a:t>
            </a:r>
          </a:p>
          <a:p>
            <a:r>
              <a:rPr lang="en-US" dirty="0"/>
              <a:t>Idea: When using S-Grammars, selecting which rule to apply is easy.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28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 (top-down) </a:t>
            </a:r>
            <a:br>
              <a:rPr lang="en-US" dirty="0"/>
            </a:br>
            <a:r>
              <a:rPr lang="en-US" dirty="0"/>
              <a:t>S-Grammar for Polish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pPr marL="0" indent="0">
              <a:buNone/>
            </a:pPr>
            <a:r>
              <a:rPr lang="is-IS" dirty="0"/>
              <a:t>Is interpreted as: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(1 + 2) * 3 – 4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derive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- * + 1 2 3 4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S ⇒ − </a:t>
            </a:r>
            <a:r>
              <a:rPr lang="cs-CZ" b="1" dirty="0"/>
              <a:t>S</a:t>
            </a:r>
            <a:r>
              <a:rPr lang="cs-CZ" dirty="0"/>
              <a:t> S</a:t>
            </a:r>
          </a:p>
          <a:p>
            <a:pPr marL="0" indent="0">
              <a:buNone/>
            </a:pPr>
            <a:r>
              <a:rPr lang="cs-CZ" dirty="0"/>
              <a:t>   ⇒ − ∗ </a:t>
            </a:r>
            <a:r>
              <a:rPr lang="cs-CZ" b="1" dirty="0"/>
              <a:t>S</a:t>
            </a:r>
            <a:r>
              <a:rPr lang="cs-CZ" dirty="0"/>
              <a:t> S S </a:t>
            </a:r>
          </a:p>
          <a:p>
            <a:pPr marL="0" indent="0">
              <a:buNone/>
            </a:pPr>
            <a:r>
              <a:rPr lang="cs-CZ" dirty="0"/>
              <a:t>   ⇒ − ∗ + </a:t>
            </a:r>
            <a:r>
              <a:rPr lang="cs-CZ" b="1" dirty="0"/>
              <a:t>S</a:t>
            </a:r>
            <a:r>
              <a:rPr lang="cs-CZ" dirty="0"/>
              <a:t> S S S</a:t>
            </a:r>
          </a:p>
          <a:p>
            <a:pPr marL="0" indent="0">
              <a:buNone/>
            </a:pPr>
            <a:r>
              <a:rPr lang="cs-CZ" dirty="0"/>
              <a:t>   ⇒ − ∗ + 1 </a:t>
            </a:r>
            <a:r>
              <a:rPr lang="cs-CZ" b="1" dirty="0"/>
              <a:t>S</a:t>
            </a:r>
            <a:r>
              <a:rPr lang="cs-CZ" dirty="0"/>
              <a:t> S S </a:t>
            </a:r>
          </a:p>
          <a:p>
            <a:pPr marL="0" indent="0">
              <a:buNone/>
            </a:pPr>
            <a:r>
              <a:rPr lang="cs-CZ" dirty="0"/>
              <a:t>   ⇒ − ∗ + 1 2 </a:t>
            </a:r>
            <a:r>
              <a:rPr lang="cs-CZ" b="1" dirty="0"/>
              <a:t>S</a:t>
            </a:r>
            <a:r>
              <a:rPr lang="cs-CZ" dirty="0"/>
              <a:t> S</a:t>
            </a:r>
          </a:p>
          <a:p>
            <a:pPr marL="0" indent="0">
              <a:buNone/>
            </a:pPr>
            <a:r>
              <a:rPr lang="cs-CZ" dirty="0"/>
              <a:t>   ⇒ − ∗ + 1 2 3 </a:t>
            </a:r>
            <a:r>
              <a:rPr lang="cs-CZ" b="1" dirty="0"/>
              <a:t>S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   ⇒ − ∗ + 1 2 3 4</a:t>
            </a:r>
          </a:p>
          <a:p>
            <a:r>
              <a:rPr lang="en-US" dirty="0"/>
              <a:t>This is an example of LL(1) parsing</a:t>
            </a:r>
          </a:p>
          <a:p>
            <a:r>
              <a:rPr lang="en-US" dirty="0"/>
              <a:t>How does a parser do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1FF59-ABC4-F342-94AA-9602FA7AC15A}"/>
              </a:ext>
            </a:extLst>
          </p:cNvPr>
          <p:cNvSpPr/>
          <p:nvPr/>
        </p:nvSpPr>
        <p:spPr>
          <a:xfrm>
            <a:off x="5497750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30AED-1EEF-374F-9521-2E4E913229F9}"/>
              </a:ext>
            </a:extLst>
          </p:cNvPr>
          <p:cNvSpPr/>
          <p:nvPr/>
        </p:nvSpPr>
        <p:spPr>
          <a:xfrm>
            <a:off x="5800929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6808A-C299-E94A-8DB9-3DDE2CF132A9}"/>
              </a:ext>
            </a:extLst>
          </p:cNvPr>
          <p:cNvSpPr/>
          <p:nvPr/>
        </p:nvSpPr>
        <p:spPr>
          <a:xfrm>
            <a:off x="6104108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745A9-8C89-EA48-90DF-7437B59C64CB}"/>
              </a:ext>
            </a:extLst>
          </p:cNvPr>
          <p:cNvSpPr/>
          <p:nvPr/>
        </p:nvSpPr>
        <p:spPr>
          <a:xfrm>
            <a:off x="6407287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3A2F4-C3E3-3444-934E-087510DA3E66}"/>
              </a:ext>
            </a:extLst>
          </p:cNvPr>
          <p:cNvSpPr/>
          <p:nvPr/>
        </p:nvSpPr>
        <p:spPr>
          <a:xfrm>
            <a:off x="6710466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DF20C-5464-6644-A08E-B02D61FF447B}"/>
              </a:ext>
            </a:extLst>
          </p:cNvPr>
          <p:cNvSpPr/>
          <p:nvPr/>
        </p:nvSpPr>
        <p:spPr>
          <a:xfrm>
            <a:off x="7013644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969D8-DC4C-244F-B5D9-26417AC263C7}"/>
              </a:ext>
            </a:extLst>
          </p:cNvPr>
          <p:cNvSpPr/>
          <p:nvPr/>
        </p:nvSpPr>
        <p:spPr>
          <a:xfrm>
            <a:off x="5194571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553D4-31FB-F640-B2BB-B32EB067D3B9}"/>
              </a:ext>
            </a:extLst>
          </p:cNvPr>
          <p:cNvSpPr txBox="1"/>
          <p:nvPr/>
        </p:nvSpPr>
        <p:spPr>
          <a:xfrm>
            <a:off x="4630368" y="239300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561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of S-Grammars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465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Use a stack to store the </a:t>
            </a:r>
          </a:p>
          <a:p>
            <a:pPr marL="0" indent="0">
              <a:buNone/>
            </a:pPr>
            <a:r>
              <a:rPr lang="en-US" dirty="0"/>
              <a:t># current sentential form</a:t>
            </a:r>
          </a:p>
          <a:p>
            <a:pPr marL="0" indent="0">
              <a:buNone/>
            </a:pPr>
            <a:r>
              <a:rPr lang="en-US" b="1" dirty="0"/>
              <a:t>push(S) </a:t>
            </a:r>
            <a:r>
              <a:rPr lang="en-US" dirty="0"/>
              <a:t> # push start variable</a:t>
            </a:r>
          </a:p>
          <a:p>
            <a:pPr marL="0" indent="0">
              <a:buNone/>
            </a:pPr>
            <a:r>
              <a:rPr lang="en-US" dirty="0"/>
              <a:t>t = </a:t>
            </a:r>
            <a:r>
              <a:rPr lang="en-US" b="1" dirty="0" err="1"/>
              <a:t>next_token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en-US" dirty="0"/>
              <a:t> until no more tokens:</a:t>
            </a:r>
          </a:p>
          <a:p>
            <a:pPr marL="457200" lvl="1" indent="0">
              <a:buNone/>
            </a:pPr>
            <a:r>
              <a:rPr lang="en-US" dirty="0"/>
              <a:t>x = </a:t>
            </a:r>
            <a:r>
              <a:rPr lang="en-US" b="1" dirty="0"/>
              <a:t>pop()</a:t>
            </a:r>
          </a:p>
          <a:p>
            <a:pPr marL="457200" lvl="1" indent="0">
              <a:buNone/>
            </a:pPr>
            <a:r>
              <a:rPr lang="en-US" b="1" dirty="0"/>
              <a:t>if</a:t>
            </a:r>
            <a:r>
              <a:rPr lang="en-US" dirty="0"/>
              <a:t> x == t:</a:t>
            </a:r>
          </a:p>
          <a:p>
            <a:pPr marL="914400" lvl="2" indent="0">
              <a:buNone/>
            </a:pPr>
            <a:r>
              <a:rPr lang="en-US" dirty="0"/>
              <a:t>t = </a:t>
            </a:r>
            <a:r>
              <a:rPr lang="en-US" b="1" dirty="0" err="1"/>
              <a:t>next_token</a:t>
            </a:r>
            <a:r>
              <a:rPr lang="en-US" b="1" dirty="0"/>
              <a:t>()</a:t>
            </a:r>
          </a:p>
          <a:p>
            <a:pPr marL="914400" lvl="2" indent="0">
              <a:buNone/>
            </a:pPr>
            <a:r>
              <a:rPr lang="en-US" dirty="0"/>
              <a:t>continue</a:t>
            </a:r>
          </a:p>
          <a:p>
            <a:pPr marL="457200" lvl="1" indent="0">
              <a:buNone/>
            </a:pPr>
            <a:r>
              <a:rPr lang="en-US" b="1" dirty="0" err="1"/>
              <a:t>elseif</a:t>
            </a:r>
            <a:r>
              <a:rPr lang="en-US" dirty="0"/>
              <a:t> x ∈ V:</a:t>
            </a:r>
          </a:p>
          <a:p>
            <a:pPr marL="914400" lvl="2" indent="0">
              <a:buNone/>
            </a:pPr>
            <a:r>
              <a:rPr lang="en-US" b="1" dirty="0"/>
              <a:t>select</a:t>
            </a:r>
            <a:r>
              <a:rPr lang="en-US" dirty="0"/>
              <a:t> production x </a:t>
            </a:r>
            <a:r>
              <a:rPr lang="is-IS" dirty="0"/>
              <a:t>→ t </a:t>
            </a:r>
            <a:r>
              <a:rPr lang="el-GR" dirty="0"/>
              <a:t>α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b="1" dirty="0"/>
              <a:t>add</a:t>
            </a:r>
            <a:r>
              <a:rPr lang="en-US" dirty="0"/>
              <a:t> children </a:t>
            </a:r>
            <a:r>
              <a:rPr lang="is-IS" dirty="0"/>
              <a:t>t </a:t>
            </a:r>
            <a:r>
              <a:rPr lang="el-GR" dirty="0"/>
              <a:t>α</a:t>
            </a:r>
            <a:r>
              <a:rPr lang="en-US" dirty="0"/>
              <a:t> to node x </a:t>
            </a:r>
          </a:p>
          <a:p>
            <a:pPr marL="914400" lvl="2" indent="0">
              <a:buNone/>
            </a:pPr>
            <a:r>
              <a:rPr lang="en-US" b="1" dirty="0"/>
              <a:t>push(t</a:t>
            </a:r>
            <a:r>
              <a:rPr lang="el-GR" b="1" dirty="0"/>
              <a:t>α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/>
              <a:t>else:</a:t>
            </a:r>
          </a:p>
          <a:p>
            <a:pPr marL="914400" lvl="2" indent="0">
              <a:buNone/>
            </a:pPr>
            <a:r>
              <a:rPr lang="en-US" dirty="0"/>
              <a:t>error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Parse 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98700" y="5715298"/>
            <a:ext cx="6523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This takes linear time!</a:t>
            </a:r>
            <a:endParaRPr lang="en-US" sz="54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3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LR(1) Parsing (bottom-up) </a:t>
            </a:r>
            <a:br>
              <a:rPr lang="en-US" dirty="0"/>
            </a:br>
            <a:r>
              <a:rPr lang="en-US" dirty="0"/>
              <a:t>S-Grammar for Polish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pPr marL="0" indent="0">
              <a:buNone/>
            </a:pPr>
            <a:r>
              <a:rPr lang="is-IS" dirty="0"/>
              <a:t>Is interpreted as: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(1 + 2) * 3 – 4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derive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- * + 1 2 3 4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⇐ − * +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2 3 4</a:t>
            </a:r>
            <a:r>
              <a:rPr lang="cs-CZ" dirty="0"/>
              <a:t>   [use rule 6]</a:t>
            </a:r>
          </a:p>
          <a:p>
            <a:pPr marL="0" indent="0">
              <a:buNone/>
            </a:pPr>
            <a:r>
              <a:rPr lang="cs-CZ" dirty="0"/>
              <a:t>⇐ − * + S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3 4</a:t>
            </a:r>
            <a:r>
              <a:rPr lang="cs-CZ" dirty="0"/>
              <a:t>   [use rule 6]</a:t>
            </a:r>
          </a:p>
          <a:p>
            <a:pPr marL="0" indent="0">
              <a:buNone/>
            </a:pPr>
            <a:r>
              <a:rPr lang="cs-CZ" dirty="0"/>
              <a:t>⇐ − *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3 4</a:t>
            </a:r>
            <a:r>
              <a:rPr lang="cs-CZ" dirty="0"/>
              <a:t>         [use rule 1]</a:t>
            </a:r>
          </a:p>
          <a:p>
            <a:pPr marL="0" indent="0">
              <a:buNone/>
            </a:pPr>
            <a:r>
              <a:rPr lang="cs-CZ" dirty="0"/>
              <a:t>⇐ − ∗ S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4</a:t>
            </a:r>
            <a:r>
              <a:rPr lang="cs-CZ" dirty="0"/>
              <a:t>          [use rule 6]</a:t>
            </a:r>
          </a:p>
          <a:p>
            <a:pPr marL="0" indent="0">
              <a:buNone/>
            </a:pPr>
            <a:r>
              <a:rPr lang="cs-CZ" dirty="0"/>
              <a:t>⇐ −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4</a:t>
            </a:r>
            <a:r>
              <a:rPr lang="cs-CZ" dirty="0"/>
              <a:t>                [use rule 3]</a:t>
            </a:r>
          </a:p>
          <a:p>
            <a:pPr marL="0" indent="0">
              <a:buNone/>
            </a:pPr>
            <a:r>
              <a:rPr lang="cs-CZ" dirty="0"/>
              <a:t>⇐ − S</a:t>
            </a:r>
            <a:r>
              <a:rPr lang="cs-CZ" b="1" dirty="0"/>
              <a:t> S                </a:t>
            </a:r>
            <a:r>
              <a:rPr lang="cs-CZ" dirty="0"/>
              <a:t>[use rule 6]</a:t>
            </a:r>
          </a:p>
          <a:p>
            <a:pPr marL="0" indent="0">
              <a:buNone/>
            </a:pPr>
            <a:r>
              <a:rPr lang="cs-CZ" dirty="0"/>
              <a:t>⇐ </a:t>
            </a:r>
            <a:r>
              <a:rPr lang="cs-CZ" b="1" dirty="0"/>
              <a:t>S                       </a:t>
            </a:r>
            <a:r>
              <a:rPr lang="cs-CZ" dirty="0"/>
              <a:t>[use rule 2]</a:t>
            </a:r>
            <a:endParaRPr lang="cs-CZ" b="1" dirty="0"/>
          </a:p>
          <a:p>
            <a:r>
              <a:rPr lang="en-US" dirty="0"/>
              <a:t>This is an example of LR(1) parsing</a:t>
            </a:r>
          </a:p>
          <a:p>
            <a:r>
              <a:rPr lang="en-US" dirty="0"/>
              <a:t>How does a parser do this?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AA0EF-CCA2-6F41-8D78-6C438BC30F8C}"/>
              </a:ext>
            </a:extLst>
          </p:cNvPr>
          <p:cNvSpPr/>
          <p:nvPr/>
        </p:nvSpPr>
        <p:spPr>
          <a:xfrm>
            <a:off x="5497750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DABFA-BFCF-9A4F-B5B3-FA5EB5EE8CCB}"/>
              </a:ext>
            </a:extLst>
          </p:cNvPr>
          <p:cNvSpPr/>
          <p:nvPr/>
        </p:nvSpPr>
        <p:spPr>
          <a:xfrm>
            <a:off x="5800929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EED14-8875-6A47-8C36-417F25585942}"/>
              </a:ext>
            </a:extLst>
          </p:cNvPr>
          <p:cNvSpPr/>
          <p:nvPr/>
        </p:nvSpPr>
        <p:spPr>
          <a:xfrm>
            <a:off x="6104108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88234-B765-A74D-9767-7C14C33BC9F9}"/>
              </a:ext>
            </a:extLst>
          </p:cNvPr>
          <p:cNvSpPr/>
          <p:nvPr/>
        </p:nvSpPr>
        <p:spPr>
          <a:xfrm>
            <a:off x="6407287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61CB4-DE87-ED45-B5F7-3DFE9024AEC1}"/>
              </a:ext>
            </a:extLst>
          </p:cNvPr>
          <p:cNvSpPr/>
          <p:nvPr/>
        </p:nvSpPr>
        <p:spPr>
          <a:xfrm>
            <a:off x="6710466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1BD8B-0D45-CE41-906F-911F75529122}"/>
              </a:ext>
            </a:extLst>
          </p:cNvPr>
          <p:cNvSpPr/>
          <p:nvPr/>
        </p:nvSpPr>
        <p:spPr>
          <a:xfrm>
            <a:off x="7013644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AFC55-7C10-6345-A3E5-B2B8BBDBB654}"/>
              </a:ext>
            </a:extLst>
          </p:cNvPr>
          <p:cNvSpPr/>
          <p:nvPr/>
        </p:nvSpPr>
        <p:spPr>
          <a:xfrm>
            <a:off x="5194571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LR(1) Parsing of S-Grammars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4000500" cy="4403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Use a stack to store the </a:t>
            </a:r>
          </a:p>
          <a:p>
            <a:pPr marL="0" indent="0">
              <a:buNone/>
            </a:pPr>
            <a:r>
              <a:rPr lang="en-US" dirty="0"/>
              <a:t># what has been seen so far</a:t>
            </a:r>
          </a:p>
          <a:p>
            <a:pPr marL="0" indent="0">
              <a:buNone/>
            </a:pPr>
            <a:r>
              <a:rPr lang="en-US" b="1" dirty="0"/>
              <a:t>push(</a:t>
            </a:r>
            <a:r>
              <a:rPr lang="en-US" b="1" dirty="0" err="1"/>
              <a:t>next_token</a:t>
            </a:r>
            <a:r>
              <a:rPr lang="en-US" b="1" dirty="0"/>
              <a:t>())  </a:t>
            </a:r>
            <a:r>
              <a:rPr lang="en-US" dirty="0"/>
              <a:t># </a:t>
            </a:r>
            <a:r>
              <a:rPr lang="en-US" dirty="0" err="1"/>
              <a:t>init</a:t>
            </a:r>
            <a:r>
              <a:rPr lang="en-US" dirty="0"/>
              <a:t> stack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en-US" dirty="0"/>
              <a:t> until no more tokens: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∃(P</a:t>
            </a:r>
            <a:r>
              <a:rPr lang="is-IS" dirty="0"/>
              <a:t> → </a:t>
            </a:r>
            <a:r>
              <a:rPr lang="el-GR" dirty="0"/>
              <a:t>α</a:t>
            </a:r>
            <a:r>
              <a:rPr lang="en-US" dirty="0"/>
              <a:t>)  such that </a:t>
            </a:r>
            <a:r>
              <a:rPr lang="el-GR" dirty="0"/>
              <a:t>α</a:t>
            </a:r>
            <a:r>
              <a:rPr lang="en-US" dirty="0"/>
              <a:t> ∈ Stack</a:t>
            </a:r>
          </a:p>
          <a:p>
            <a:pPr marL="0" indent="0">
              <a:buNone/>
            </a:pPr>
            <a:r>
              <a:rPr lang="en-US" dirty="0"/>
              <a:t>        # reduce operation</a:t>
            </a:r>
          </a:p>
          <a:p>
            <a:pPr marL="0" indent="0">
              <a:buNone/>
            </a:pPr>
            <a:r>
              <a:rPr lang="en-US" b="1" dirty="0"/>
              <a:t>        pop(</a:t>
            </a:r>
            <a:r>
              <a:rPr lang="el-GR" b="1" dirty="0"/>
              <a:t>α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push(P)</a:t>
            </a:r>
          </a:p>
          <a:p>
            <a:pPr marL="0" indent="0">
              <a:buNone/>
            </a:pPr>
            <a:r>
              <a:rPr lang="en-US" b="1" dirty="0"/>
              <a:t>        add</a:t>
            </a:r>
            <a:r>
              <a:rPr lang="en-US" dirty="0"/>
              <a:t> children α to node P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    # shift operation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         </a:t>
            </a:r>
            <a:r>
              <a:rPr lang="en-US" b="1" dirty="0"/>
              <a:t>push(</a:t>
            </a:r>
            <a:r>
              <a:rPr lang="en-US" b="1" dirty="0" err="1"/>
              <a:t>next_token</a:t>
            </a:r>
            <a:r>
              <a:rPr lang="en-US" b="1" dirty="0"/>
              <a:t>())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Parse 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8700" y="5835948"/>
            <a:ext cx="6523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This takes linear time!</a:t>
            </a:r>
            <a:endParaRPr lang="en-US" sz="54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20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3 is out and due June 7.</a:t>
            </a:r>
          </a:p>
          <a:p>
            <a:pPr lvl="1"/>
            <a:r>
              <a:rPr lang="en-US" dirty="0"/>
              <a:t>Extended office hours: WF 2:30 – 4pm (more coming if needed)</a:t>
            </a:r>
          </a:p>
          <a:p>
            <a:pPr lvl="1"/>
            <a:r>
              <a:rPr lang="en-US" dirty="0"/>
              <a:t>Midterm will be on June 19, 10am – 11:30am in </a:t>
            </a:r>
            <a:r>
              <a:rPr lang="en-US" b="1" dirty="0">
                <a:solidFill>
                  <a:srgbClr val="FF0000"/>
                </a:solidFill>
              </a:rPr>
              <a:t>CHEB 170</a:t>
            </a:r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2.3.0, 2.3.1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Ambiguous Grammars</a:t>
            </a:r>
          </a:p>
          <a:p>
            <a:pPr lvl="1"/>
            <a:r>
              <a:rPr lang="en-US" dirty="0"/>
              <a:t>Left and Right Parse Tree Derivations</a:t>
            </a:r>
          </a:p>
          <a:p>
            <a:pPr lvl="1"/>
            <a:r>
              <a:rPr lang="en-US" dirty="0"/>
              <a:t>LL(K) and LR(K) Parsing</a:t>
            </a:r>
          </a:p>
          <a:p>
            <a:pPr lvl="1"/>
            <a:r>
              <a:rPr lang="en-US" dirty="0"/>
              <a:t>S-Grammars</a:t>
            </a:r>
          </a:p>
          <a:p>
            <a:pPr lvl="1"/>
            <a:r>
              <a:rPr lang="en-US" dirty="0"/>
              <a:t>LL(1) Parsing</a:t>
            </a:r>
          </a:p>
          <a:p>
            <a:pPr lvl="1"/>
            <a:r>
              <a:rPr lang="en-US" dirty="0"/>
              <a:t>LR(1) Parsing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Parsers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some intuition about parsing algorithms</a:t>
            </a:r>
          </a:p>
          <a:p>
            <a:r>
              <a:rPr lang="en-US" dirty="0"/>
              <a:t>But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The above algorithms are for S-Grammars (too simple)</a:t>
            </a:r>
          </a:p>
          <a:p>
            <a:pPr lvl="1"/>
            <a:r>
              <a:rPr lang="is-IS" dirty="0"/>
              <a:t>Want to generate parser given a grammar</a:t>
            </a:r>
          </a:p>
          <a:p>
            <a:r>
              <a:rPr lang="is-IS" dirty="0"/>
              <a:t>So ...</a:t>
            </a:r>
          </a:p>
          <a:p>
            <a:pPr lvl="1"/>
            <a:r>
              <a:rPr lang="is-IS" dirty="0"/>
              <a:t>Assume that we will be using more complex grammars</a:t>
            </a:r>
          </a:p>
          <a:p>
            <a:pPr lvl="1"/>
            <a:r>
              <a:rPr lang="is-IS" dirty="0"/>
              <a:t>How do we generate the parser?</a:t>
            </a:r>
          </a:p>
          <a:p>
            <a:endParaRPr lang="is-I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Challenge: Given current token, which production does the parser select if next item in sentential form is a nonterminal</a:t>
            </a:r>
          </a:p>
          <a:p>
            <a:pPr marL="457200" lvl="1" indent="0">
              <a:buNone/>
            </a:pPr>
            <a:r>
              <a:rPr lang="en-US" dirty="0"/>
              <a:t>E.g., if S is on the stack and input is +, then parser must select production S → +SS </a:t>
            </a:r>
          </a:p>
          <a:p>
            <a:r>
              <a:rPr lang="en-US" dirty="0"/>
              <a:t>In general: for input </a:t>
            </a:r>
            <a:r>
              <a:rPr lang="en-US" b="1" dirty="0"/>
              <a:t>a</a:t>
            </a:r>
            <a:r>
              <a:rPr lang="en-US" dirty="0"/>
              <a:t>, sentential form A . . ., either </a:t>
            </a:r>
          </a:p>
          <a:p>
            <a:pPr lvl="1"/>
            <a:r>
              <a:rPr lang="en-US" dirty="0"/>
              <a:t>A ⇒ 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β </a:t>
            </a:r>
          </a:p>
          <a:p>
            <a:pPr lvl="1"/>
            <a:r>
              <a:rPr lang="en-US" dirty="0"/>
              <a:t>A⇒ 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ε</a:t>
            </a:r>
            <a:r>
              <a:rPr lang="en-US" dirty="0"/>
              <a:t> and derivation of A is succeeded by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Intuitively, </a:t>
            </a:r>
            <a:r>
              <a:rPr lang="en-US" b="1" dirty="0"/>
              <a:t>a</a:t>
            </a:r>
            <a:r>
              <a:rPr lang="en-US" i="1" dirty="0"/>
              <a:t> </a:t>
            </a:r>
            <a:r>
              <a:rPr lang="en-US" dirty="0"/>
              <a:t>is in the </a:t>
            </a:r>
            <a:r>
              <a:rPr lang="en-US" i="1" dirty="0"/>
              <a:t>predictor set </a:t>
            </a:r>
            <a:r>
              <a:rPr lang="en-US" dirty="0"/>
              <a:t>of A→α </a:t>
            </a:r>
          </a:p>
          <a:p>
            <a:pPr marL="457200" lvl="1" indent="0">
              <a:buNone/>
            </a:pPr>
            <a:r>
              <a:rPr lang="en-US" dirty="0"/>
              <a:t>if Aβ ⇒ αβ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aγ</a:t>
            </a:r>
            <a:r>
              <a:rPr lang="en-US" dirty="0"/>
              <a:t>, for β,</a:t>
            </a:r>
            <a:r>
              <a:rPr lang="en-US" dirty="0" err="1"/>
              <a:t>γ∈Σ</a:t>
            </a:r>
            <a:r>
              <a:rPr lang="en-US" baseline="30000" dirty="0"/>
              <a:t>∗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I.e., the parser selects A → α if </a:t>
            </a:r>
            <a:r>
              <a:rPr lang="en-US" b="1" dirty="0"/>
              <a:t>a</a:t>
            </a:r>
            <a:r>
              <a:rPr lang="en-US" dirty="0"/>
              <a:t> is the input and in the </a:t>
            </a:r>
            <a:r>
              <a:rPr lang="en-US" i="1" dirty="0"/>
              <a:t>predictor set </a:t>
            </a:r>
            <a:r>
              <a:rPr lang="en-US" dirty="0"/>
              <a:t>of A → α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 grammar is LL(1) if the predictor sets of all productions with the same LHS are disjoint. </a:t>
            </a:r>
          </a:p>
          <a:p>
            <a:r>
              <a:rPr lang="en-US" dirty="0"/>
              <a:t>E.g. S-Grammars are LL(1) </a:t>
            </a:r>
          </a:p>
          <a:p>
            <a:pPr marL="457200" lvl="1" indent="0">
              <a:buNone/>
            </a:pPr>
            <a:r>
              <a:rPr lang="is-IS" dirty="0"/>
              <a:t>Grammar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integer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8246386"/>
              </p:ext>
            </p:extLst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+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-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*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{*}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/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{/}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neg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{integer}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 CFG for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V = {E, Op}</a:t>
            </a:r>
          </a:p>
          <a:p>
            <a:r>
              <a:rPr lang="is-IS" dirty="0"/>
              <a:t>Σ = {identifier, number, (, ), +, −, ∗, /} </a:t>
            </a:r>
          </a:p>
          <a:p>
            <a:r>
              <a:rPr lang="is-IS" dirty="0"/>
              <a:t>P={ </a:t>
            </a:r>
          </a:p>
          <a:p>
            <a:pPr marL="914400" lvl="2" indent="0">
              <a:buNone/>
            </a:pPr>
            <a:r>
              <a:rPr lang="is-IS" dirty="0"/>
              <a:t>E → E Op E </a:t>
            </a:r>
          </a:p>
          <a:p>
            <a:pPr marL="914400" lvl="2" indent="0">
              <a:buNone/>
            </a:pPr>
            <a:r>
              <a:rPr lang="is-IS" dirty="0"/>
              <a:t>E → −E</a:t>
            </a:r>
          </a:p>
          <a:p>
            <a:pPr marL="914400" lvl="2" indent="0">
              <a:buNone/>
            </a:pPr>
            <a:r>
              <a:rPr lang="is-IS" dirty="0"/>
              <a:t>E → ( E )</a:t>
            </a:r>
          </a:p>
          <a:p>
            <a:pPr marL="914400" lvl="2" indent="0">
              <a:buNone/>
            </a:pPr>
            <a:r>
              <a:rPr lang="is-IS" dirty="0"/>
              <a:t>E → number </a:t>
            </a:r>
          </a:p>
          <a:p>
            <a:pPr marL="914400" lvl="2" indent="0">
              <a:buNone/>
            </a:pPr>
            <a:r>
              <a:rPr lang="is-IS" dirty="0"/>
              <a:t>E → identifier </a:t>
            </a:r>
          </a:p>
          <a:p>
            <a:pPr marL="914400" lvl="2" indent="0">
              <a:buNone/>
            </a:pPr>
            <a:r>
              <a:rPr lang="is-IS" dirty="0"/>
              <a:t>Op → + </a:t>
            </a:r>
          </a:p>
          <a:p>
            <a:pPr marL="914400" lvl="2" indent="0">
              <a:buNone/>
            </a:pPr>
            <a:r>
              <a:rPr lang="is-IS" dirty="0"/>
              <a:t>Op → − </a:t>
            </a:r>
          </a:p>
          <a:p>
            <a:pPr marL="914400" lvl="2" indent="0">
              <a:buNone/>
            </a:pPr>
            <a:r>
              <a:rPr lang="is-IS" dirty="0"/>
              <a:t>Op → ∗ </a:t>
            </a:r>
          </a:p>
          <a:p>
            <a:pPr marL="914400" lvl="2" indent="0">
              <a:buNone/>
            </a:pPr>
            <a:r>
              <a:rPr lang="is-IS" dirty="0"/>
              <a:t>Op → /</a:t>
            </a:r>
          </a:p>
          <a:p>
            <a:pPr marL="457200" lvl="1" indent="0">
              <a:buNone/>
            </a:pPr>
            <a:r>
              <a:rPr lang="is-IS" dirty="0"/>
              <a:t>} </a:t>
            </a:r>
          </a:p>
          <a:p>
            <a:r>
              <a:rPr lang="is-IS" dirty="0"/>
              <a:t>S = 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 in a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6073" y="3420289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  <a:r>
              <a:rPr lang="en-US" dirty="0"/>
              <a:t>X</a:t>
            </a:r>
            <a:r>
              <a:rPr lang="el-GR" dirty="0"/>
              <a:t>β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44" y="3420289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49291" y="2919076"/>
            <a:ext cx="967563" cy="404037"/>
            <a:chOff x="4088218" y="5199625"/>
            <a:chExt cx="967563" cy="404037"/>
          </a:xfrm>
        </p:grpSpPr>
        <p:sp>
          <p:nvSpPr>
            <p:cNvPr id="7" name="Rectangle 6"/>
            <p:cNvSpPr/>
            <p:nvPr/>
          </p:nvSpPr>
          <p:spPr>
            <a:xfrm>
              <a:off x="4743900" y="5199625"/>
              <a:ext cx="311881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/>
                <a:t>β </a:t>
              </a:r>
              <a:endParaRPr lang="el-G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30237" y="5199625"/>
              <a:ext cx="290624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ρ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8218" y="5199625"/>
              <a:ext cx="318980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2937" y="5000101"/>
            <a:ext cx="3265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 until </a:t>
            </a:r>
            <a:r>
              <a:rPr lang="en-US"/>
              <a:t>no variables remain.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6072" y="2919077"/>
            <a:ext cx="967563" cy="404037"/>
            <a:chOff x="4088218" y="3785492"/>
            <a:chExt cx="967563" cy="404037"/>
          </a:xfrm>
        </p:grpSpPr>
        <p:sp>
          <p:nvSpPr>
            <p:cNvPr id="13" name="Rectangle 12"/>
            <p:cNvSpPr/>
            <p:nvPr/>
          </p:nvSpPr>
          <p:spPr>
            <a:xfrm>
              <a:off x="4743900" y="3785492"/>
              <a:ext cx="311881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/>
                <a:t>β </a:t>
              </a:r>
              <a:endParaRPr lang="el-G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30237" y="3785492"/>
              <a:ext cx="290624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X</a:t>
              </a:r>
              <a:r>
                <a:rPr lang="el-GR" dirty="0"/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88218" y="3785492"/>
              <a:ext cx="318980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 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1718932" y="3261008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57502" y="3261008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238316" y="3244360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dirty="0">
                <a:solidFill>
                  <a:schemeClr val="tx1"/>
                </a:solidFill>
              </a:rPr>
              <a:t>X → ρ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9292" y="3409403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αρβ</a:t>
            </a:r>
            <a:r>
              <a:rPr lang="el-GR" dirty="0"/>
              <a:t> </a:t>
            </a:r>
          </a:p>
        </p:txBody>
      </p:sp>
      <p:sp>
        <p:nvSpPr>
          <p:cNvPr id="22" name="U-Turn Arrow 21"/>
          <p:cNvSpPr/>
          <p:nvPr/>
        </p:nvSpPr>
        <p:spPr>
          <a:xfrm rot="10800000">
            <a:off x="2490691" y="3944669"/>
            <a:ext cx="4442635" cy="1424763"/>
          </a:xfrm>
          <a:prstGeom prst="uturnArrow">
            <a:avLst>
              <a:gd name="adj1" fmla="val 24270"/>
              <a:gd name="adj2" fmla="val 25000"/>
              <a:gd name="adj3" fmla="val 25000"/>
              <a:gd name="adj4" fmla="val 43750"/>
              <a:gd name="adj5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6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Parse Tree of </a:t>
            </a:r>
            <a:r>
              <a:rPr lang="en-US" sz="4000"/>
              <a:t>a Derivation (42+13)*11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) Op E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Op E ) Op E </a:t>
            </a:r>
          </a:p>
          <a:p>
            <a:pPr marL="0" indent="0">
              <a:buNone/>
            </a:pPr>
            <a:r>
              <a:rPr lang="is-IS" dirty="0"/>
              <a:t>	⇒ ( 42 </a:t>
            </a:r>
            <a:r>
              <a:rPr lang="is-IS" b="1" dirty="0"/>
              <a:t>Op</a:t>
            </a:r>
            <a:r>
              <a:rPr lang="is-IS" dirty="0"/>
              <a:t> E ) Op E </a:t>
            </a:r>
          </a:p>
          <a:p>
            <a:pPr marL="0" indent="0">
              <a:buNone/>
            </a:pPr>
            <a:r>
              <a:rPr lang="is-IS" dirty="0"/>
              <a:t>	⇒ ( 42 + </a:t>
            </a:r>
            <a:r>
              <a:rPr lang="is-IS" b="1" dirty="0"/>
              <a:t>E</a:t>
            </a:r>
            <a:r>
              <a:rPr lang="is-IS" dirty="0"/>
              <a:t> ) Op E </a:t>
            </a:r>
          </a:p>
          <a:p>
            <a:pPr marL="0" indent="0">
              <a:buNone/>
            </a:pPr>
            <a:r>
              <a:rPr lang="is-IS" dirty="0"/>
              <a:t>	⇒ ( 42 + 13 )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( 42 + 13 )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( 42 + 13 ) ∗ 11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9657" y="180764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652" y="246136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8705" y="2461362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6641" y="244597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7274" y="31619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9424" y="3161900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5904" y="3166292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5729" y="392156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4924" y="3921566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1085" y="3906174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2567" y="47190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9354" y="471900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8556" y="470361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7358" y="315602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9209" y="315602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5975079" y="2176978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4" idx="2"/>
          </p:cNvCxnSpPr>
          <p:nvPr/>
        </p:nvCxnSpPr>
        <p:spPr>
          <a:xfrm flipV="1">
            <a:off x="6698095" y="2176978"/>
            <a:ext cx="0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  <a:endCxn id="10" idx="2"/>
          </p:cNvCxnSpPr>
          <p:nvPr/>
        </p:nvCxnSpPr>
        <p:spPr>
          <a:xfrm flipV="1">
            <a:off x="5489523" y="3531232"/>
            <a:ext cx="496189" cy="374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2"/>
            <a:endCxn id="18" idx="0"/>
          </p:cNvCxnSpPr>
          <p:nvPr/>
        </p:nvCxnSpPr>
        <p:spPr>
          <a:xfrm>
            <a:off x="5489523" y="4275506"/>
            <a:ext cx="18385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7" idx="0"/>
          </p:cNvCxnSpPr>
          <p:nvPr/>
        </p:nvCxnSpPr>
        <p:spPr>
          <a:xfrm flipH="1">
            <a:off x="6069395" y="4290898"/>
            <a:ext cx="4919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14" idx="0"/>
          </p:cNvCxnSpPr>
          <p:nvPr/>
        </p:nvCxnSpPr>
        <p:spPr>
          <a:xfrm>
            <a:off x="5985712" y="3531232"/>
            <a:ext cx="88602" cy="39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>
            <a:off x="7219090" y="2830694"/>
            <a:ext cx="117620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3" idx="0"/>
          </p:cNvCxnSpPr>
          <p:nvPr/>
        </p:nvCxnSpPr>
        <p:spPr>
          <a:xfrm>
            <a:off x="5985712" y="3531232"/>
            <a:ext cx="758455" cy="39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6" idx="0"/>
          </p:cNvCxnSpPr>
          <p:nvPr/>
        </p:nvCxnSpPr>
        <p:spPr>
          <a:xfrm>
            <a:off x="6744167" y="4290898"/>
            <a:ext cx="7752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 flipH="1">
            <a:off x="5497023" y="2815302"/>
            <a:ext cx="478056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" idx="2"/>
          </p:cNvCxnSpPr>
          <p:nvPr/>
        </p:nvCxnSpPr>
        <p:spPr>
          <a:xfrm flipH="1" flipV="1">
            <a:off x="6698095" y="2176978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0" idx="0"/>
          </p:cNvCxnSpPr>
          <p:nvPr/>
        </p:nvCxnSpPr>
        <p:spPr>
          <a:xfrm>
            <a:off x="6698095" y="2830694"/>
            <a:ext cx="41155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  <a:endCxn id="9" idx="2"/>
          </p:cNvCxnSpPr>
          <p:nvPr/>
        </p:nvCxnSpPr>
        <p:spPr>
          <a:xfrm flipH="1" flipV="1">
            <a:off x="5975079" y="2815302"/>
            <a:ext cx="428424" cy="35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10" idx="0"/>
          </p:cNvCxnSpPr>
          <p:nvPr/>
        </p:nvCxnSpPr>
        <p:spPr>
          <a:xfrm>
            <a:off x="5975079" y="2815302"/>
            <a:ext cx="10633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67528" y="3726399"/>
            <a:ext cx="1868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Grammar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E Op E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−E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( E )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number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identifier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+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−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∗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Another Example:  1 + 2 *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709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Op E</a:t>
            </a:r>
          </a:p>
          <a:p>
            <a:pPr marL="0" indent="0">
              <a:buNone/>
            </a:pPr>
            <a:r>
              <a:rPr lang="is-IS" dirty="0"/>
              <a:t>	⇒ 1 </a:t>
            </a:r>
            <a:r>
              <a:rPr lang="is-IS" b="1" dirty="0"/>
              <a:t>Op</a:t>
            </a:r>
            <a:r>
              <a:rPr lang="is-IS" dirty="0"/>
              <a:t> E Op E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+ 2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+ 2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1 + 2 ∗ 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709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  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+ 2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+ 2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1 + 2 ∗ 3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463" y="367897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458" y="433269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4511" y="4332692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2447" y="43173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9915" y="5033230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5230" y="503323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1710" y="503762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8373" y="588857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5160" y="588857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4362" y="587318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3164" y="5027355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5015" y="502735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3060885" y="4048308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4" idx="2"/>
          </p:cNvCxnSpPr>
          <p:nvPr/>
        </p:nvCxnSpPr>
        <p:spPr>
          <a:xfrm flipV="1">
            <a:off x="3783901" y="4048308"/>
            <a:ext cx="0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18" idx="0"/>
          </p:cNvCxnSpPr>
          <p:nvPr/>
        </p:nvCxnSpPr>
        <p:spPr>
          <a:xfrm flipH="1">
            <a:off x="2535205" y="5402562"/>
            <a:ext cx="68463" cy="47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7" idx="0"/>
          </p:cNvCxnSpPr>
          <p:nvPr/>
        </p:nvCxnSpPr>
        <p:spPr>
          <a:xfrm>
            <a:off x="3099305" y="5402562"/>
            <a:ext cx="55896" cy="48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>
            <a:off x="4304896" y="4702024"/>
            <a:ext cx="59111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16" idx="0"/>
          </p:cNvCxnSpPr>
          <p:nvPr/>
        </p:nvCxnSpPr>
        <p:spPr>
          <a:xfrm>
            <a:off x="3510148" y="5406954"/>
            <a:ext cx="269068" cy="48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 flipH="1">
            <a:off x="2603668" y="4686632"/>
            <a:ext cx="457217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" idx="2"/>
          </p:cNvCxnSpPr>
          <p:nvPr/>
        </p:nvCxnSpPr>
        <p:spPr>
          <a:xfrm flipH="1" flipV="1">
            <a:off x="3783901" y="4048308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0" idx="0"/>
          </p:cNvCxnSpPr>
          <p:nvPr/>
        </p:nvCxnSpPr>
        <p:spPr>
          <a:xfrm>
            <a:off x="3783901" y="4702024"/>
            <a:ext cx="41155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  <a:endCxn id="9" idx="2"/>
          </p:cNvCxnSpPr>
          <p:nvPr/>
        </p:nvCxnSpPr>
        <p:spPr>
          <a:xfrm flipH="1" flipV="1">
            <a:off x="3060885" y="4686632"/>
            <a:ext cx="449263" cy="35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10" idx="0"/>
          </p:cNvCxnSpPr>
          <p:nvPr/>
        </p:nvCxnSpPr>
        <p:spPr>
          <a:xfrm>
            <a:off x="3060885" y="4686632"/>
            <a:ext cx="38420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35963" y="3748155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156958" y="4401871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321095" y="4401871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912947" y="4386479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4638" y="5096801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579953" y="5096801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486433" y="5101193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554040" y="595132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129883" y="5952149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509085" y="593675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56541" y="510894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50760" y="50980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56" name="Straight Connector 155"/>
          <p:cNvCxnSpPr>
            <a:stCxn id="144" idx="2"/>
            <a:endCxn id="147" idx="0"/>
          </p:cNvCxnSpPr>
          <p:nvPr/>
        </p:nvCxnSpPr>
        <p:spPr>
          <a:xfrm flipH="1">
            <a:off x="7061385" y="4117487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 flipH="1">
            <a:off x="7200801" y="4771203"/>
            <a:ext cx="349684" cy="326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4" idx="2"/>
            <a:endCxn id="146" idx="0"/>
          </p:cNvCxnSpPr>
          <p:nvPr/>
        </p:nvCxnSpPr>
        <p:spPr>
          <a:xfrm flipH="1">
            <a:off x="7550485" y="4117487"/>
            <a:ext cx="233916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7" idx="2"/>
            <a:endCxn id="154" idx="0"/>
          </p:cNvCxnSpPr>
          <p:nvPr/>
        </p:nvCxnSpPr>
        <p:spPr>
          <a:xfrm flipH="1">
            <a:off x="6707384" y="4755811"/>
            <a:ext cx="354001" cy="35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9" idx="2"/>
            <a:endCxn id="153" idx="0"/>
          </p:cNvCxnSpPr>
          <p:nvPr/>
        </p:nvCxnSpPr>
        <p:spPr>
          <a:xfrm flipH="1">
            <a:off x="7659928" y="5466133"/>
            <a:ext cx="68463" cy="47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0" idx="0"/>
            <a:endCxn id="145" idx="2"/>
          </p:cNvCxnSpPr>
          <p:nvPr/>
        </p:nvCxnSpPr>
        <p:spPr>
          <a:xfrm flipH="1" flipV="1">
            <a:off x="8305396" y="4771203"/>
            <a:ext cx="329475" cy="329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8" idx="0"/>
            <a:endCxn id="145" idx="2"/>
          </p:cNvCxnSpPr>
          <p:nvPr/>
        </p:nvCxnSpPr>
        <p:spPr>
          <a:xfrm flipV="1">
            <a:off x="8224028" y="4771203"/>
            <a:ext cx="81368" cy="32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5" idx="2"/>
            <a:endCxn id="149" idx="0"/>
          </p:cNvCxnSpPr>
          <p:nvPr/>
        </p:nvCxnSpPr>
        <p:spPr>
          <a:xfrm flipH="1">
            <a:off x="7728391" y="4771203"/>
            <a:ext cx="577005" cy="32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4" idx="2"/>
            <a:endCxn id="145" idx="0"/>
          </p:cNvCxnSpPr>
          <p:nvPr/>
        </p:nvCxnSpPr>
        <p:spPr>
          <a:xfrm>
            <a:off x="7784401" y="4117487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1" idx="0"/>
            <a:endCxn id="150" idx="2"/>
          </p:cNvCxnSpPr>
          <p:nvPr/>
        </p:nvCxnSpPr>
        <p:spPr>
          <a:xfrm flipH="1" flipV="1">
            <a:off x="8634871" y="5470525"/>
            <a:ext cx="70012" cy="480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3745287" y="327396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 + 2) * 3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779875" y="330694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+ (2 * 3)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1565949" y="1128221"/>
            <a:ext cx="5497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This is ambiguous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5128" y="151349"/>
            <a:ext cx="1868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Grammar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E Op E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−E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( E )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number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identifier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+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−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∗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/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236764" y="5458437"/>
            <a:ext cx="55896" cy="48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 build="p"/>
      <p:bldP spid="4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6" grpId="0" animBg="1"/>
      <p:bldP spid="17" grpId="0" animBg="1"/>
      <p:bldP spid="18" grpId="0" animBg="1"/>
      <p:bldP spid="19" grpId="0" animBg="1"/>
      <p:bldP spid="2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82" grpId="0"/>
      <p:bldP spid="283" grpId="0"/>
      <p:bldP spid="2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There are infinitely many grammars to specify the same language</a:t>
            </a:r>
          </a:p>
          <a:p>
            <a:pPr lvl="1"/>
            <a:r>
              <a:rPr lang="en-US" dirty="0"/>
              <a:t>There may be multiple parse trees for the same sentence! </a:t>
            </a:r>
          </a:p>
          <a:p>
            <a:r>
              <a:rPr lang="en-US" dirty="0"/>
              <a:t>Definition: If multiple parse trees can be generated by G for the same sentence, then G is </a:t>
            </a:r>
            <a:r>
              <a:rPr lang="en-US" i="1" dirty="0"/>
              <a:t>ambiguous</a:t>
            </a:r>
            <a:r>
              <a:rPr lang="en-US" dirty="0"/>
              <a:t>. </a:t>
            </a:r>
          </a:p>
          <a:p>
            <a:r>
              <a:rPr lang="en-US" dirty="0"/>
              <a:t>Definition: If L does not have an unambiguous grammar, then L is </a:t>
            </a:r>
            <a:r>
              <a:rPr lang="en-US" i="1" dirty="0"/>
              <a:t>inherently ambiguous </a:t>
            </a:r>
          </a:p>
          <a:p>
            <a:pPr lvl="1"/>
            <a:r>
              <a:rPr lang="en-US" dirty="0"/>
              <a:t>Usually not the case for programming languages!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Unambiguous Expression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→T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+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−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T → 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∗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identifier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(E)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deriving 1 + 2 * 3</a:t>
            </a:r>
          </a:p>
        </p:txBody>
      </p:sp>
    </p:spTree>
    <p:extLst>
      <p:ext uri="{BB962C8B-B14F-4D97-AF65-F5344CB8AC3E}">
        <p14:creationId xmlns:p14="http://schemas.microsoft.com/office/powerpoint/2010/main" val="2060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orders refer to the order in which variables are replaced in the current partial derivation.</a:t>
            </a:r>
          </a:p>
          <a:p>
            <a:r>
              <a:rPr lang="en-US" dirty="0"/>
              <a:t>The two most common ones are:</a:t>
            </a:r>
          </a:p>
          <a:p>
            <a:pPr lvl="1"/>
            <a:r>
              <a:rPr lang="en-US" b="1" dirty="0"/>
              <a:t>Leftmost derivation </a:t>
            </a:r>
            <a:r>
              <a:rPr lang="en-US" dirty="0"/>
              <a:t>replaces the leftmost variable in each step </a:t>
            </a:r>
          </a:p>
          <a:p>
            <a:pPr lvl="1"/>
            <a:r>
              <a:rPr lang="en-US" b="1" dirty="0"/>
              <a:t>Rightmost derivation </a:t>
            </a:r>
            <a:r>
              <a:rPr lang="en-US" dirty="0"/>
              <a:t>replaces the rightmost variable in each step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Order</a:t>
            </a:r>
          </a:p>
        </p:txBody>
      </p:sp>
    </p:spTree>
    <p:extLst>
      <p:ext uri="{BB962C8B-B14F-4D97-AF65-F5344CB8AC3E}">
        <p14:creationId xmlns:p14="http://schemas.microsoft.com/office/powerpoint/2010/main" val="78722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8409</TotalTime>
  <Words>1858</Words>
  <Application>Microsoft Macintosh PowerPoint</Application>
  <PresentationFormat>On-screen Show (4:3)</PresentationFormat>
  <Paragraphs>374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Office Theme</vt:lpstr>
      <vt:lpstr>Ambiguity and  Parsing Algorithms</vt:lpstr>
      <vt:lpstr>Agenda</vt:lpstr>
      <vt:lpstr>Recall: A CFG for Expressions</vt:lpstr>
      <vt:lpstr>Derivations in a Nutshell</vt:lpstr>
      <vt:lpstr>Parse Tree of a Derivation (42+13)*11 </vt:lpstr>
      <vt:lpstr>Another Example:  1 + 2 * 3</vt:lpstr>
      <vt:lpstr>Ambiguity</vt:lpstr>
      <vt:lpstr>An Unambiguous Expression Grammar</vt:lpstr>
      <vt:lpstr>Derivation Order</vt:lpstr>
      <vt:lpstr>Leftmost Derivation Example 1+2*3</vt:lpstr>
      <vt:lpstr>Rightmost Derivation Example 1+2*3</vt:lpstr>
      <vt:lpstr>Where Are We?</vt:lpstr>
      <vt:lpstr>Regular Grammars: A Brief Aside</vt:lpstr>
      <vt:lpstr>LL and LR Grammars</vt:lpstr>
      <vt:lpstr>S-Grammars</vt:lpstr>
      <vt:lpstr>Example: LL(1) Parsing (top-down)  S-Grammar for Polish Notation</vt:lpstr>
      <vt:lpstr>LL(1) Parsing of S-Grammars</vt:lpstr>
      <vt:lpstr>Example: LR(1) Parsing (bottom-up)  S-Grammar for Polish Notation</vt:lpstr>
      <vt:lpstr>LR(1) Parsing of S-Grammars</vt:lpstr>
      <vt:lpstr>Building Parsers</vt:lpstr>
      <vt:lpstr>Building an LL(1) Parser</vt:lpstr>
      <vt:lpstr>LL(1) Grammars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336</cp:revision>
  <cp:lastPrinted>2016-05-11T13:17:58Z</cp:lastPrinted>
  <dcterms:created xsi:type="dcterms:W3CDTF">2016-04-26T16:49:25Z</dcterms:created>
  <dcterms:modified xsi:type="dcterms:W3CDTF">2019-06-10T23:38:02Z</dcterms:modified>
</cp:coreProperties>
</file>