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88" r:id="rId4"/>
    <p:sldId id="392" r:id="rId5"/>
    <p:sldId id="393" r:id="rId6"/>
    <p:sldId id="395" r:id="rId7"/>
    <p:sldId id="41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11" r:id="rId20"/>
    <p:sldId id="407" r:id="rId21"/>
    <p:sldId id="412" r:id="rId22"/>
    <p:sldId id="408" r:id="rId23"/>
    <p:sldId id="409" r:id="rId24"/>
    <p:sldId id="410" r:id="rId25"/>
    <p:sldId id="413" r:id="rId26"/>
    <p:sldId id="4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6"/>
    <p:restoredTop sz="73646"/>
  </p:normalViewPr>
  <p:slideViewPr>
    <p:cSldViewPr snapToGrid="0" snapToObjects="1">
      <p:cViewPr varScale="1">
        <p:scale>
          <a:sx n="126" d="100"/>
          <a:sy n="126" d="100"/>
        </p:scale>
        <p:origin x="19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10AC4-92D2-3E4B-BE5E-57B7982B80EE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7F368A-37BC-DF46-B6BF-90F08C4F3671}">
      <dgm:prSet phldrT="[Text]"/>
      <dgm:spPr/>
      <dgm:t>
        <a:bodyPr/>
        <a:lstStyle/>
        <a:p>
          <a:r>
            <a:rPr lang="en-US" dirty="0"/>
            <a:t>FIRST</a:t>
          </a:r>
        </a:p>
      </dgm:t>
    </dgm:pt>
    <dgm:pt modelId="{8E9D3852-FEC9-4946-B005-8A356E239A92}" type="parTrans" cxnId="{50F41DEC-A8C1-6548-91F6-C73C51EA4B49}">
      <dgm:prSet/>
      <dgm:spPr/>
      <dgm:t>
        <a:bodyPr/>
        <a:lstStyle/>
        <a:p>
          <a:endParaRPr lang="en-US"/>
        </a:p>
      </dgm:t>
    </dgm:pt>
    <dgm:pt modelId="{B7E6FFBD-4F5A-6047-A29D-31795CFEAA52}" type="sibTrans" cxnId="{50F41DEC-A8C1-6548-91F6-C73C51EA4B49}">
      <dgm:prSet/>
      <dgm:spPr/>
      <dgm:t>
        <a:bodyPr/>
        <a:lstStyle/>
        <a:p>
          <a:endParaRPr lang="en-US"/>
        </a:p>
      </dgm:t>
    </dgm:pt>
    <dgm:pt modelId="{80C1E141-D9BE-5C48-9FDA-A77CE68339F3}">
      <dgm:prSet phldrT="[Text]"/>
      <dgm:spPr/>
      <dgm:t>
        <a:bodyPr/>
        <a:lstStyle/>
        <a:p>
          <a:r>
            <a:rPr lang="en-US" dirty="0"/>
            <a:t>FOLLOW</a:t>
          </a:r>
        </a:p>
      </dgm:t>
    </dgm:pt>
    <dgm:pt modelId="{F8EE93F3-7581-9641-ADBE-C8C3F7443B69}" type="parTrans" cxnId="{EE2D56E5-A6AC-504E-B461-18CFBB548493}">
      <dgm:prSet/>
      <dgm:spPr/>
      <dgm:t>
        <a:bodyPr/>
        <a:lstStyle/>
        <a:p>
          <a:endParaRPr lang="en-US"/>
        </a:p>
      </dgm:t>
    </dgm:pt>
    <dgm:pt modelId="{AF860990-FF8F-FF46-9DE4-D9A13303AEFF}" type="sibTrans" cxnId="{EE2D56E5-A6AC-504E-B461-18CFBB548493}">
      <dgm:prSet/>
      <dgm:spPr/>
      <dgm:t>
        <a:bodyPr/>
        <a:lstStyle/>
        <a:p>
          <a:endParaRPr lang="en-US"/>
        </a:p>
      </dgm:t>
    </dgm:pt>
    <dgm:pt modelId="{85A963D2-8080-EF48-86D5-C48E663FB55B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E0979191-BEA4-6D43-8F87-90389AD0887E}" type="parTrans" cxnId="{BF64629B-D437-E14D-891A-32C4F9E1EA48}">
      <dgm:prSet/>
      <dgm:spPr/>
      <dgm:t>
        <a:bodyPr/>
        <a:lstStyle/>
        <a:p>
          <a:endParaRPr lang="en-US"/>
        </a:p>
      </dgm:t>
    </dgm:pt>
    <dgm:pt modelId="{1D827C4B-8ECF-F14A-86AE-8AFE08D5D385}" type="sibTrans" cxnId="{BF64629B-D437-E14D-891A-32C4F9E1EA48}">
      <dgm:prSet/>
      <dgm:spPr/>
      <dgm:t>
        <a:bodyPr/>
        <a:lstStyle/>
        <a:p>
          <a:endParaRPr lang="en-US"/>
        </a:p>
      </dgm:t>
    </dgm:pt>
    <dgm:pt modelId="{F4B91BB4-4A32-B64A-899C-D5D1D6A28C76}" type="pres">
      <dgm:prSet presAssocID="{55010AC4-92D2-3E4B-BE5E-57B7982B80EE}" presName="Name0" presStyleCnt="0">
        <dgm:presLayoutVars>
          <dgm:dir/>
          <dgm:resizeHandles val="exact"/>
        </dgm:presLayoutVars>
      </dgm:prSet>
      <dgm:spPr/>
    </dgm:pt>
    <dgm:pt modelId="{07611319-C0AB-3249-B6FF-9FB56B9AB63E}" type="pres">
      <dgm:prSet presAssocID="{247F368A-37BC-DF46-B6BF-90F08C4F3671}" presName="node" presStyleLbl="node1" presStyleIdx="0" presStyleCnt="3">
        <dgm:presLayoutVars>
          <dgm:bulletEnabled val="1"/>
        </dgm:presLayoutVars>
      </dgm:prSet>
      <dgm:spPr/>
    </dgm:pt>
    <dgm:pt modelId="{3B7AFA4C-CEAF-5944-85F5-BC3467802A3B}" type="pres">
      <dgm:prSet presAssocID="{B7E6FFBD-4F5A-6047-A29D-31795CFEAA52}" presName="sibTrans" presStyleLbl="sibTrans2D1" presStyleIdx="0" presStyleCnt="2"/>
      <dgm:spPr/>
    </dgm:pt>
    <dgm:pt modelId="{6B5890A1-024A-C64C-99CC-227963FD316E}" type="pres">
      <dgm:prSet presAssocID="{B7E6FFBD-4F5A-6047-A29D-31795CFEAA52}" presName="connectorText" presStyleLbl="sibTrans2D1" presStyleIdx="0" presStyleCnt="2"/>
      <dgm:spPr/>
    </dgm:pt>
    <dgm:pt modelId="{EF54C78A-AFB3-E54B-AB41-AA1AB6297A78}" type="pres">
      <dgm:prSet presAssocID="{80C1E141-D9BE-5C48-9FDA-A77CE68339F3}" presName="node" presStyleLbl="node1" presStyleIdx="1" presStyleCnt="3">
        <dgm:presLayoutVars>
          <dgm:bulletEnabled val="1"/>
        </dgm:presLayoutVars>
      </dgm:prSet>
      <dgm:spPr/>
    </dgm:pt>
    <dgm:pt modelId="{BA4D3FFC-2ABF-A149-A1D4-ADD127C831B7}" type="pres">
      <dgm:prSet presAssocID="{AF860990-FF8F-FF46-9DE4-D9A13303AEFF}" presName="sibTrans" presStyleLbl="sibTrans2D1" presStyleIdx="1" presStyleCnt="2"/>
      <dgm:spPr/>
    </dgm:pt>
    <dgm:pt modelId="{6D876384-37B0-F34A-9B9E-C36888B139D8}" type="pres">
      <dgm:prSet presAssocID="{AF860990-FF8F-FF46-9DE4-D9A13303AEFF}" presName="connectorText" presStyleLbl="sibTrans2D1" presStyleIdx="1" presStyleCnt="2"/>
      <dgm:spPr/>
    </dgm:pt>
    <dgm:pt modelId="{1FA4F350-056A-2649-950F-520E21F0ECB1}" type="pres">
      <dgm:prSet presAssocID="{85A963D2-8080-EF48-86D5-C48E663F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AE265518-282B-9349-AFC0-C1E04DC7CFFA}" type="presOf" srcId="{55010AC4-92D2-3E4B-BE5E-57B7982B80EE}" destId="{F4B91BB4-4A32-B64A-899C-D5D1D6A28C76}" srcOrd="0" destOrd="0" presId="urn:microsoft.com/office/officeart/2005/8/layout/process1"/>
    <dgm:cxn modelId="{73138343-39B8-7949-B0BE-CE3B827B76BA}" type="presOf" srcId="{80C1E141-D9BE-5C48-9FDA-A77CE68339F3}" destId="{EF54C78A-AFB3-E54B-AB41-AA1AB6297A78}" srcOrd="0" destOrd="0" presId="urn:microsoft.com/office/officeart/2005/8/layout/process1"/>
    <dgm:cxn modelId="{D507A461-3A07-794E-AE5C-F316C965822E}" type="presOf" srcId="{AF860990-FF8F-FF46-9DE4-D9A13303AEFF}" destId="{6D876384-37B0-F34A-9B9E-C36888B139D8}" srcOrd="1" destOrd="0" presId="urn:microsoft.com/office/officeart/2005/8/layout/process1"/>
    <dgm:cxn modelId="{72D4EB65-EF1D-E945-849F-215074ABD739}" type="presOf" srcId="{B7E6FFBD-4F5A-6047-A29D-31795CFEAA52}" destId="{6B5890A1-024A-C64C-99CC-227963FD316E}" srcOrd="1" destOrd="0" presId="urn:microsoft.com/office/officeart/2005/8/layout/process1"/>
    <dgm:cxn modelId="{65394097-C1AC-1E46-800A-6BC9445F8B45}" type="presOf" srcId="{85A963D2-8080-EF48-86D5-C48E663FB55B}" destId="{1FA4F350-056A-2649-950F-520E21F0ECB1}" srcOrd="0" destOrd="0" presId="urn:microsoft.com/office/officeart/2005/8/layout/process1"/>
    <dgm:cxn modelId="{BF64629B-D437-E14D-891A-32C4F9E1EA48}" srcId="{55010AC4-92D2-3E4B-BE5E-57B7982B80EE}" destId="{85A963D2-8080-EF48-86D5-C48E663FB55B}" srcOrd="2" destOrd="0" parTransId="{E0979191-BEA4-6D43-8F87-90389AD0887E}" sibTransId="{1D827C4B-8ECF-F14A-86AE-8AFE08D5D385}"/>
    <dgm:cxn modelId="{970E88C2-DEF6-A14A-A043-16F2D857F0DE}" type="presOf" srcId="{B7E6FFBD-4F5A-6047-A29D-31795CFEAA52}" destId="{3B7AFA4C-CEAF-5944-85F5-BC3467802A3B}" srcOrd="0" destOrd="0" presId="urn:microsoft.com/office/officeart/2005/8/layout/process1"/>
    <dgm:cxn modelId="{EE2D56E5-A6AC-504E-B461-18CFBB548493}" srcId="{55010AC4-92D2-3E4B-BE5E-57B7982B80EE}" destId="{80C1E141-D9BE-5C48-9FDA-A77CE68339F3}" srcOrd="1" destOrd="0" parTransId="{F8EE93F3-7581-9641-ADBE-C8C3F7443B69}" sibTransId="{AF860990-FF8F-FF46-9DE4-D9A13303AEFF}"/>
    <dgm:cxn modelId="{50F41DEC-A8C1-6548-91F6-C73C51EA4B49}" srcId="{55010AC4-92D2-3E4B-BE5E-57B7982B80EE}" destId="{247F368A-37BC-DF46-B6BF-90F08C4F3671}" srcOrd="0" destOrd="0" parTransId="{8E9D3852-FEC9-4946-B005-8A356E239A92}" sibTransId="{B7E6FFBD-4F5A-6047-A29D-31795CFEAA52}"/>
    <dgm:cxn modelId="{AA98B4F4-5EDD-CB49-93D0-9D0A5DAE9156}" type="presOf" srcId="{AF860990-FF8F-FF46-9DE4-D9A13303AEFF}" destId="{BA4D3FFC-2ABF-A149-A1D4-ADD127C831B7}" srcOrd="0" destOrd="0" presId="urn:microsoft.com/office/officeart/2005/8/layout/process1"/>
    <dgm:cxn modelId="{A67AB6FA-3EAB-B94F-8E95-EB50B088FC46}" type="presOf" srcId="{247F368A-37BC-DF46-B6BF-90F08C4F3671}" destId="{07611319-C0AB-3249-B6FF-9FB56B9AB63E}" srcOrd="0" destOrd="0" presId="urn:microsoft.com/office/officeart/2005/8/layout/process1"/>
    <dgm:cxn modelId="{FB802216-93C7-FE49-B68D-A03A60B4A432}" type="presParOf" srcId="{F4B91BB4-4A32-B64A-899C-D5D1D6A28C76}" destId="{07611319-C0AB-3249-B6FF-9FB56B9AB63E}" srcOrd="0" destOrd="0" presId="urn:microsoft.com/office/officeart/2005/8/layout/process1"/>
    <dgm:cxn modelId="{13186D8F-A665-A047-A981-F1166C4DF726}" type="presParOf" srcId="{F4B91BB4-4A32-B64A-899C-D5D1D6A28C76}" destId="{3B7AFA4C-CEAF-5944-85F5-BC3467802A3B}" srcOrd="1" destOrd="0" presId="urn:microsoft.com/office/officeart/2005/8/layout/process1"/>
    <dgm:cxn modelId="{3197798A-4150-5A4C-B161-1B832FC211B0}" type="presParOf" srcId="{3B7AFA4C-CEAF-5944-85F5-BC3467802A3B}" destId="{6B5890A1-024A-C64C-99CC-227963FD316E}" srcOrd="0" destOrd="0" presId="urn:microsoft.com/office/officeart/2005/8/layout/process1"/>
    <dgm:cxn modelId="{47070C47-858C-2D44-A129-FA3F43728243}" type="presParOf" srcId="{F4B91BB4-4A32-B64A-899C-D5D1D6A28C76}" destId="{EF54C78A-AFB3-E54B-AB41-AA1AB6297A78}" srcOrd="2" destOrd="0" presId="urn:microsoft.com/office/officeart/2005/8/layout/process1"/>
    <dgm:cxn modelId="{8EE11467-DB13-F040-876C-0B511F8AA9A3}" type="presParOf" srcId="{F4B91BB4-4A32-B64A-899C-D5D1D6A28C76}" destId="{BA4D3FFC-2ABF-A149-A1D4-ADD127C831B7}" srcOrd="3" destOrd="0" presId="urn:microsoft.com/office/officeart/2005/8/layout/process1"/>
    <dgm:cxn modelId="{6341E8BB-86A1-8644-BCAF-D62035F61E6A}" type="presParOf" srcId="{BA4D3FFC-2ABF-A149-A1D4-ADD127C831B7}" destId="{6D876384-37B0-F34A-9B9E-C36888B139D8}" srcOrd="0" destOrd="0" presId="urn:microsoft.com/office/officeart/2005/8/layout/process1"/>
    <dgm:cxn modelId="{9842A84C-C90F-C64C-913A-B1DA40223ED5}" type="presParOf" srcId="{F4B91BB4-4A32-B64A-899C-D5D1D6A28C76}" destId="{1FA4F350-056A-2649-950F-520E21F0ECB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11319-C0AB-3249-B6FF-9FB56B9AB63E}">
      <dsp:nvSpPr>
        <dsp:cNvPr id="0" name=""/>
        <dsp:cNvSpPr/>
      </dsp:nvSpPr>
      <dsp:spPr>
        <a:xfrm>
          <a:off x="6931" y="41241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FIRST</a:t>
          </a:r>
        </a:p>
      </dsp:txBody>
      <dsp:txXfrm>
        <a:off x="43340" y="77650"/>
        <a:ext cx="1998981" cy="1170261"/>
      </dsp:txXfrm>
    </dsp:sp>
    <dsp:sp modelId="{3B7AFA4C-CEAF-5944-85F5-BC3467802A3B}">
      <dsp:nvSpPr>
        <dsp:cNvPr id="0" name=""/>
        <dsp:cNvSpPr/>
      </dsp:nvSpPr>
      <dsp:spPr>
        <a:xfrm>
          <a:off x="2285910" y="405877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08638"/>
        <a:ext cx="307455" cy="308284"/>
      </dsp:txXfrm>
    </dsp:sp>
    <dsp:sp modelId="{EF54C78A-AFB3-E54B-AB41-AA1AB6297A78}">
      <dsp:nvSpPr>
        <dsp:cNvPr id="0" name=""/>
        <dsp:cNvSpPr/>
      </dsp:nvSpPr>
      <dsp:spPr>
        <a:xfrm>
          <a:off x="2907450" y="41241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FOLLOW</a:t>
          </a:r>
        </a:p>
      </dsp:txBody>
      <dsp:txXfrm>
        <a:off x="2943859" y="77650"/>
        <a:ext cx="1998981" cy="1170261"/>
      </dsp:txXfrm>
    </dsp:sp>
    <dsp:sp modelId="{BA4D3FFC-2ABF-A149-A1D4-ADD127C831B7}">
      <dsp:nvSpPr>
        <dsp:cNvPr id="0" name=""/>
        <dsp:cNvSpPr/>
      </dsp:nvSpPr>
      <dsp:spPr>
        <a:xfrm>
          <a:off x="5186429" y="405877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08638"/>
        <a:ext cx="307455" cy="308284"/>
      </dsp:txXfrm>
    </dsp:sp>
    <dsp:sp modelId="{1FA4F350-056A-2649-950F-520E21F0ECB1}">
      <dsp:nvSpPr>
        <dsp:cNvPr id="0" name=""/>
        <dsp:cNvSpPr/>
      </dsp:nvSpPr>
      <dsp:spPr>
        <a:xfrm>
          <a:off x="5807969" y="41241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PREDICT</a:t>
          </a:r>
        </a:p>
      </dsp:txBody>
      <dsp:txXfrm>
        <a:off x="5844378" y="77650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LL(1) Parsing, Refactoring and Recursive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81450" cy="1325563"/>
          </a:xfrm>
        </p:spPr>
        <p:txBody>
          <a:bodyPr/>
          <a:lstStyle/>
          <a:p>
            <a:r>
              <a:rPr lang="en-US" dirty="0"/>
              <a:t>The FIRST Table: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T → AB </a:t>
            </a:r>
          </a:p>
          <a:p>
            <a:r>
              <a:rPr lang="is-IS" dirty="0"/>
              <a:t>A → PQ </a:t>
            </a:r>
          </a:p>
          <a:p>
            <a:r>
              <a:rPr lang="is-IS" dirty="0"/>
              <a:t>A → BC </a:t>
            </a:r>
          </a:p>
          <a:p>
            <a:r>
              <a:rPr lang="is-IS" dirty="0"/>
              <a:t>P → pP </a:t>
            </a:r>
          </a:p>
          <a:p>
            <a:r>
              <a:rPr lang="is-IS" dirty="0"/>
              <a:t>P → ε </a:t>
            </a:r>
          </a:p>
          <a:p>
            <a:r>
              <a:rPr lang="is-IS" dirty="0"/>
              <a:t>Q → qQ</a:t>
            </a:r>
          </a:p>
          <a:p>
            <a:r>
              <a:rPr lang="is-IS" dirty="0"/>
              <a:t>Q → ε </a:t>
            </a:r>
          </a:p>
          <a:p>
            <a:r>
              <a:rPr lang="is-IS" dirty="0"/>
              <a:t>B → bB </a:t>
            </a:r>
          </a:p>
          <a:p>
            <a:r>
              <a:rPr lang="is-IS" dirty="0"/>
              <a:t>B → e </a:t>
            </a:r>
          </a:p>
          <a:p>
            <a:r>
              <a:rPr lang="is-IS" dirty="0"/>
              <a:t>C → cC </a:t>
            </a:r>
          </a:p>
          <a:p>
            <a:r>
              <a:rPr lang="is-IS" dirty="0"/>
              <a:t>C→ f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9834"/>
              </p:ext>
            </p:extLst>
          </p:nvPr>
        </p:nvGraphicFramePr>
        <p:xfrm>
          <a:off x="2755900" y="1825625"/>
          <a:ext cx="927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62400"/>
              </p:ext>
            </p:extLst>
          </p:nvPr>
        </p:nvGraphicFramePr>
        <p:xfrm>
          <a:off x="3683000" y="1825625"/>
          <a:ext cx="927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99234"/>
              </p:ext>
            </p:extLst>
          </p:nvPr>
        </p:nvGraphicFramePr>
        <p:xfrm>
          <a:off x="4616450" y="1825625"/>
          <a:ext cx="927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17815"/>
              </p:ext>
            </p:extLst>
          </p:nvPr>
        </p:nvGraphicFramePr>
        <p:xfrm>
          <a:off x="5524500" y="1825625"/>
          <a:ext cx="1308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Iter.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3702"/>
              </p:ext>
            </p:extLst>
          </p:nvPr>
        </p:nvGraphicFramePr>
        <p:xfrm>
          <a:off x="6832600" y="1825625"/>
          <a:ext cx="1308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2451100" y="4470399"/>
            <a:ext cx="304800" cy="221170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8068" y="535253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2463800" y="2209800"/>
            <a:ext cx="271136" cy="226675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28068" y="3091934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Σ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AB063-2B56-684F-B571-B24B5201F8CE}"/>
              </a:ext>
            </a:extLst>
          </p:cNvPr>
          <p:cNvSpPr txBox="1"/>
          <p:nvPr/>
        </p:nvSpPr>
        <p:spPr>
          <a:xfrm>
            <a:off x="4992522" y="649667"/>
            <a:ext cx="39074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until no no more changes: </a:t>
            </a:r>
          </a:p>
          <a:p>
            <a:pPr lvl="1"/>
            <a:r>
              <a:rPr lang="en-US" dirty="0"/>
              <a:t>∀ X → α ∈ P, </a:t>
            </a:r>
          </a:p>
          <a:p>
            <a:pPr lvl="1"/>
            <a:r>
              <a:rPr lang="en-US" dirty="0"/>
              <a:t>        FIRST(X) = FIRST(X) ∪ FIRST(α)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C88CFF0-D767-AA4D-8DEE-F9E0D351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29593"/>
              </p:ext>
            </p:extLst>
          </p:nvPr>
        </p:nvGraphicFramePr>
        <p:xfrm>
          <a:off x="8121650" y="1825625"/>
          <a:ext cx="1308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Iter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Definition: </a:t>
            </a:r>
            <a:r>
              <a:rPr lang="en-US" dirty="0"/>
              <a:t>FOLLOW(X),∀ X ∈ V: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∈ FOLLOW(X) if ∃ S ⇒</a:t>
            </a:r>
            <a:r>
              <a:rPr lang="en-US" baseline="30000" dirty="0"/>
              <a:t>∗</a:t>
            </a:r>
            <a:r>
              <a:rPr lang="en-US" dirty="0"/>
              <a:t> α</a:t>
            </a:r>
            <a:r>
              <a:rPr lang="en-US" b="1" dirty="0" err="1"/>
              <a:t>X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dirty="0"/>
              <a:t>β </a:t>
            </a:r>
          </a:p>
          <a:p>
            <a:pPr lvl="1"/>
            <a:r>
              <a:rPr lang="en-US" dirty="0" err="1"/>
              <a:t>ε</a:t>
            </a:r>
            <a:r>
              <a:rPr lang="en-US" dirty="0"/>
              <a:t> ∈ FOLLOW(X) if S ⇒</a:t>
            </a:r>
            <a:r>
              <a:rPr lang="en-US" baseline="30000" dirty="0"/>
              <a:t>∗</a:t>
            </a:r>
            <a:r>
              <a:rPr lang="en-US" dirty="0"/>
              <a:t> αX </a:t>
            </a:r>
          </a:p>
          <a:p>
            <a:r>
              <a:rPr lang="en-US" b="1" dirty="0"/>
              <a:t>To Compute FOLLOW</a:t>
            </a:r>
          </a:p>
          <a:p>
            <a:pPr lvl="1"/>
            <a:r>
              <a:rPr lang="en-US" dirty="0"/>
              <a:t>FOLLOW(S) = {</a:t>
            </a:r>
            <a:r>
              <a:rPr lang="en-US" dirty="0" err="1"/>
              <a:t>ε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For X ∈ V, FOLLOW(X) = ∅</a:t>
            </a:r>
          </a:p>
          <a:p>
            <a:pPr lvl="1"/>
            <a:r>
              <a:rPr lang="en-US" dirty="0"/>
              <a:t>Repeat until no new additions to FOLLOW(X), X ∈ V are possible: </a:t>
            </a:r>
          </a:p>
          <a:p>
            <a:pPr lvl="2"/>
            <a:r>
              <a:rPr lang="en-US" dirty="0"/>
              <a:t>For each B ∈ V</a:t>
            </a:r>
          </a:p>
          <a:p>
            <a:pPr lvl="3"/>
            <a:r>
              <a:rPr lang="en-US" dirty="0"/>
              <a:t>∀ (X → αBβ) ∈ P,</a:t>
            </a:r>
          </a:p>
          <a:p>
            <a:pPr lvl="4"/>
            <a:r>
              <a:rPr lang="en-US" dirty="0"/>
              <a:t>FOLLOW(B) = FOLLOW(B) ∪ (FIRST(β)\{</a:t>
            </a:r>
            <a:r>
              <a:rPr lang="en-US" dirty="0" err="1"/>
              <a:t>ε</a:t>
            </a:r>
            <a:r>
              <a:rPr lang="en-US" dirty="0"/>
              <a:t>})</a:t>
            </a:r>
          </a:p>
          <a:p>
            <a:pPr lvl="4"/>
            <a:r>
              <a:rPr lang="en-US" dirty="0"/>
              <a:t>if </a:t>
            </a:r>
            <a:r>
              <a:rPr lang="en-US" dirty="0" err="1"/>
              <a:t>ε</a:t>
            </a:r>
            <a:r>
              <a:rPr lang="en-US" dirty="0"/>
              <a:t> ∈ FIRST(β) then FOLLOW(B) = FOLLOW(B) ∪ FOLLOW(X) </a:t>
            </a:r>
          </a:p>
          <a:p>
            <a:endParaRPr lang="en-US" dirty="0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C89919B6-FDFE-8042-A0A4-D6176EDFD6F0}"/>
              </a:ext>
            </a:extLst>
          </p:cNvPr>
          <p:cNvSpPr/>
          <p:nvPr/>
        </p:nvSpPr>
        <p:spPr>
          <a:xfrm>
            <a:off x="5920410" y="2813948"/>
            <a:ext cx="2918789" cy="484741"/>
          </a:xfrm>
          <a:prstGeom prst="borderCallout1">
            <a:avLst>
              <a:gd name="adj1" fmla="val 18750"/>
              <a:gd name="adj2" fmla="val -8333"/>
              <a:gd name="adj3" fmla="val -76096"/>
              <a:gd name="adj4" fmla="val -1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dirty="0"/>
              <a:t>E.g., T </a:t>
            </a:r>
            <a:r>
              <a:rPr lang="en-US" dirty="0"/>
              <a:t>⇒</a:t>
            </a:r>
            <a:r>
              <a:rPr lang="is-IS" dirty="0"/>
              <a:t> AB </a:t>
            </a:r>
            <a:r>
              <a:rPr lang="en-US" dirty="0"/>
              <a:t>⇒</a:t>
            </a:r>
            <a:r>
              <a:rPr lang="is-IS" dirty="0"/>
              <a:t> PQB </a:t>
            </a:r>
            <a:r>
              <a:rPr lang="en-US" dirty="0"/>
              <a:t>⇒</a:t>
            </a:r>
            <a:r>
              <a:rPr lang="is-IS" dirty="0"/>
              <a:t> PqQB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0675" cy="1325563"/>
          </a:xfrm>
        </p:spPr>
        <p:txBody>
          <a:bodyPr/>
          <a:lstStyle/>
          <a:p>
            <a:r>
              <a:rPr lang="en-US" dirty="0"/>
              <a:t>The FOLLOW Table: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T → AB </a:t>
            </a:r>
          </a:p>
          <a:p>
            <a:r>
              <a:rPr lang="is-IS" dirty="0"/>
              <a:t>A → PQ </a:t>
            </a:r>
          </a:p>
          <a:p>
            <a:r>
              <a:rPr lang="is-IS" dirty="0"/>
              <a:t>A → BC </a:t>
            </a:r>
          </a:p>
          <a:p>
            <a:r>
              <a:rPr lang="is-IS" dirty="0"/>
              <a:t>P → pP </a:t>
            </a:r>
          </a:p>
          <a:p>
            <a:r>
              <a:rPr lang="is-IS" dirty="0"/>
              <a:t>P → ε </a:t>
            </a:r>
          </a:p>
          <a:p>
            <a:r>
              <a:rPr lang="is-IS" dirty="0"/>
              <a:t>Q → qQ</a:t>
            </a:r>
          </a:p>
          <a:p>
            <a:r>
              <a:rPr lang="is-IS" dirty="0"/>
              <a:t>Q → ε </a:t>
            </a:r>
          </a:p>
          <a:p>
            <a:r>
              <a:rPr lang="is-IS" dirty="0"/>
              <a:t>B → bB </a:t>
            </a:r>
          </a:p>
          <a:p>
            <a:r>
              <a:rPr lang="is-IS" dirty="0"/>
              <a:t>B → e </a:t>
            </a:r>
          </a:p>
          <a:p>
            <a:r>
              <a:rPr lang="is-IS" dirty="0"/>
              <a:t>C → cC </a:t>
            </a:r>
          </a:p>
          <a:p>
            <a:r>
              <a:rPr lang="is-IS" dirty="0"/>
              <a:t>C→ f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8765"/>
              </p:ext>
            </p:extLst>
          </p:nvPr>
        </p:nvGraphicFramePr>
        <p:xfrm>
          <a:off x="2755900" y="1825625"/>
          <a:ext cx="927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44073"/>
              </p:ext>
            </p:extLst>
          </p:nvPr>
        </p:nvGraphicFramePr>
        <p:xfrm>
          <a:off x="3683000" y="1825625"/>
          <a:ext cx="927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87684"/>
              </p:ext>
            </p:extLst>
          </p:nvPr>
        </p:nvGraphicFramePr>
        <p:xfrm>
          <a:off x="4616450" y="1825625"/>
          <a:ext cx="927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Iter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{𝛜,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08856"/>
              </p:ext>
            </p:extLst>
          </p:nvPr>
        </p:nvGraphicFramePr>
        <p:xfrm>
          <a:off x="5524500" y="1825625"/>
          <a:ext cx="977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Iter.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{𝛜,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136FA6-FE0C-A94A-BC7A-21EAFF27E140}"/>
              </a:ext>
            </a:extLst>
          </p:cNvPr>
          <p:cNvSpPr txBox="1"/>
          <p:nvPr/>
        </p:nvSpPr>
        <p:spPr>
          <a:xfrm>
            <a:off x="2265526" y="4536122"/>
            <a:ext cx="64477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FOLLOW(S) = {</a:t>
            </a:r>
            <a:r>
              <a:rPr lang="en-US" dirty="0" err="1"/>
              <a:t>ε</a:t>
            </a:r>
            <a:r>
              <a:rPr lang="en-US" dirty="0"/>
              <a:t>} </a:t>
            </a:r>
          </a:p>
          <a:p>
            <a:r>
              <a:rPr lang="en-US" dirty="0"/>
              <a:t>For X ∈ V, FOLLOW(X) = ∅</a:t>
            </a:r>
          </a:p>
          <a:p>
            <a:r>
              <a:rPr lang="en-US" dirty="0"/>
              <a:t>Repeat until no new additions to FOLLOW(X), X ∈ V are possible: </a:t>
            </a:r>
          </a:p>
          <a:p>
            <a:r>
              <a:rPr lang="en-US" dirty="0"/>
              <a:t>    For each B ∈ V</a:t>
            </a:r>
          </a:p>
          <a:p>
            <a:r>
              <a:rPr lang="en-US" dirty="0"/>
              <a:t>        ∀X → αBβ ∈ P,</a:t>
            </a:r>
          </a:p>
          <a:p>
            <a:r>
              <a:rPr lang="en-US" dirty="0"/>
              <a:t>             FOLLOW(B) = FOLLOW(B) ∪ (FIRST(β)\{</a:t>
            </a:r>
            <a:r>
              <a:rPr lang="en-US" dirty="0" err="1"/>
              <a:t>ε</a:t>
            </a:r>
            <a:r>
              <a:rPr lang="en-US" dirty="0"/>
              <a:t>})</a:t>
            </a:r>
          </a:p>
          <a:p>
            <a:r>
              <a:rPr lang="en-US" dirty="0"/>
              <a:t>             if </a:t>
            </a:r>
            <a:r>
              <a:rPr lang="en-US" dirty="0" err="1"/>
              <a:t>ε</a:t>
            </a:r>
            <a:r>
              <a:rPr lang="en-US" dirty="0"/>
              <a:t> ∈ FIRST(β) then FOLLOW(B) = FOLLOW(B) ∪ FOLLOW(X)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6B2D14-363E-114A-B5B1-F55FAC261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42060"/>
              </p:ext>
            </p:extLst>
          </p:nvPr>
        </p:nvGraphicFramePr>
        <p:xfrm>
          <a:off x="6502400" y="1825626"/>
          <a:ext cx="977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Iter.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{𝛜,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For a ∈ </a:t>
            </a:r>
            <a:r>
              <a:rPr lang="en-US" dirty="0" err="1"/>
              <a:t>Σ</a:t>
            </a:r>
            <a:r>
              <a:rPr lang="en-US" dirty="0"/>
              <a:t>∪{</a:t>
            </a:r>
            <a:r>
              <a:rPr lang="en-US" dirty="0" err="1"/>
              <a:t>ε</a:t>
            </a:r>
            <a:r>
              <a:rPr lang="en-US" dirty="0"/>
              <a:t>}, a ∈ PREDICT(A→α) if</a:t>
            </a:r>
          </a:p>
          <a:p>
            <a:pPr lvl="1"/>
            <a:r>
              <a:rPr lang="en-US" dirty="0"/>
              <a:t>a ∈ FIRST(α)\{</a:t>
            </a:r>
            <a:r>
              <a:rPr lang="en-US" dirty="0" err="1"/>
              <a:t>ε</a:t>
            </a:r>
            <a:r>
              <a:rPr lang="en-US" dirty="0"/>
              <a:t>} or</a:t>
            </a:r>
          </a:p>
          <a:p>
            <a:pPr lvl="1"/>
            <a:r>
              <a:rPr lang="en-US" dirty="0" err="1"/>
              <a:t>ε</a:t>
            </a:r>
            <a:r>
              <a:rPr lang="en-US" dirty="0"/>
              <a:t> ∈ FIRST(α) and a ∈ FOLLOW(A) </a:t>
            </a:r>
          </a:p>
          <a:p>
            <a:r>
              <a:rPr lang="en-US" b="1" dirty="0"/>
              <a:t>To Compute PREDICT</a:t>
            </a:r>
            <a:endParaRPr lang="en-US" dirty="0"/>
          </a:p>
          <a:p>
            <a:pPr lvl="1"/>
            <a:r>
              <a:rPr lang="en-US" dirty="0"/>
              <a:t>For each (A → α) ∈ P, PREDICT(A → α) = ∅ </a:t>
            </a:r>
          </a:p>
          <a:p>
            <a:pPr lvl="1"/>
            <a:r>
              <a:rPr lang="en-US" dirty="0"/>
              <a:t>For each (A→ α) ∈ P</a:t>
            </a:r>
          </a:p>
          <a:p>
            <a:pPr lvl="2"/>
            <a:r>
              <a:rPr lang="en-US" dirty="0"/>
              <a:t>PREDICT(A → α) = FIRST(α)\{</a:t>
            </a:r>
            <a:r>
              <a:rPr lang="en-US" dirty="0" err="1"/>
              <a:t>ε</a:t>
            </a:r>
            <a:r>
              <a:rPr lang="en-US" dirty="0"/>
              <a:t>} 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ε</a:t>
            </a:r>
            <a:r>
              <a:rPr lang="en-US" dirty="0"/>
              <a:t> ∈ FIRST(α) then</a:t>
            </a:r>
          </a:p>
          <a:p>
            <a:pPr marL="914400" lvl="2" indent="0">
              <a:buNone/>
            </a:pPr>
            <a:r>
              <a:rPr lang="en-US" dirty="0"/>
              <a:t>          PREDICT(A → α) = PREDICT(A → α) ∪ FOLLOW(A)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 Table: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682929"/>
              </p:ext>
            </p:extLst>
          </p:nvPr>
        </p:nvGraphicFramePr>
        <p:xfrm>
          <a:off x="4629150" y="1825625"/>
          <a:ext cx="3886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T →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p,q,b,e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A → PQ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p,q,b,e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A → BC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P → 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P → 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Q</a:t>
                      </a:r>
                      <a:r>
                        <a:rPr lang="is-IS" baseline="0" dirty="0"/>
                        <a:t> </a:t>
                      </a:r>
                      <a:r>
                        <a:rPr lang="is-IS" dirty="0"/>
                        <a:t>→ qQ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Q → 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bB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04000" y="2946400"/>
            <a:ext cx="546100" cy="3683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2578100"/>
            <a:ext cx="546100" cy="3683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950" y="6078360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Since the predictor sets overlap for A productions, this is not an LL(1) grammar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1750"/>
              </p:ext>
            </p:extLst>
          </p:nvPr>
        </p:nvGraphicFramePr>
        <p:xfrm>
          <a:off x="488950" y="1830705"/>
          <a:ext cx="9271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95341"/>
              </p:ext>
            </p:extLst>
          </p:nvPr>
        </p:nvGraphicFramePr>
        <p:xfrm>
          <a:off x="1358900" y="1825625"/>
          <a:ext cx="1308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p,q,b,e</a:t>
                      </a:r>
                      <a:r>
                        <a:rPr lang="en-US" dirty="0"/>
                        <a:t>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38022"/>
              </p:ext>
            </p:extLst>
          </p:nvPr>
        </p:nvGraphicFramePr>
        <p:xfrm>
          <a:off x="2667000" y="1825625"/>
          <a:ext cx="1155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q,b,e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{𝛜,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4950" y="4706569"/>
            <a:ext cx="4780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ourier" charset="0"/>
                <a:cs typeface="Courier" charset="0"/>
              </a:rPr>
              <a:t>For each (A→α) ∈ P</a:t>
            </a:r>
          </a:p>
          <a:p>
            <a:r>
              <a:rPr lang="en-US" sz="1600" dirty="0">
                <a:ea typeface="Courier" charset="0"/>
                <a:cs typeface="Courier" charset="0"/>
              </a:rPr>
              <a:t>   PREDICT(A→α) = FIRST(α) \ {</a:t>
            </a:r>
            <a:r>
              <a:rPr lang="en-US" sz="1600" dirty="0" err="1">
                <a:ea typeface="Courier" charset="0"/>
                <a:cs typeface="Courier" charset="0"/>
              </a:rPr>
              <a:t>ε</a:t>
            </a:r>
            <a:r>
              <a:rPr lang="en-US" sz="1600" dirty="0">
                <a:ea typeface="Courier" charset="0"/>
                <a:cs typeface="Courier" charset="0"/>
              </a:rPr>
              <a:t>} </a:t>
            </a:r>
          </a:p>
          <a:p>
            <a:r>
              <a:rPr lang="en-US" sz="1600" dirty="0">
                <a:ea typeface="Courier" charset="0"/>
                <a:cs typeface="Courier" charset="0"/>
              </a:rPr>
              <a:t>   if </a:t>
            </a:r>
            <a:r>
              <a:rPr lang="en-US" sz="1600" dirty="0" err="1">
                <a:ea typeface="Courier" charset="0"/>
                <a:cs typeface="Courier" charset="0"/>
              </a:rPr>
              <a:t>ε</a:t>
            </a:r>
            <a:r>
              <a:rPr lang="en-US" sz="1600" dirty="0">
                <a:ea typeface="Courier" charset="0"/>
                <a:cs typeface="Courier" charset="0"/>
              </a:rPr>
              <a:t> ∈ FIRST(α) then</a:t>
            </a:r>
          </a:p>
          <a:p>
            <a:r>
              <a:rPr lang="en-US" sz="1600" dirty="0">
                <a:ea typeface="Courier" charset="0"/>
                <a:cs typeface="Courier" charset="0"/>
              </a:rPr>
              <a:t>      PREDICT(A→α) = PREDICT(A→α) ∪ FOLLOW(A) </a:t>
            </a:r>
          </a:p>
        </p:txBody>
      </p:sp>
    </p:spTree>
    <p:extLst>
      <p:ext uri="{BB962C8B-B14F-4D97-AF65-F5344CB8AC3E}">
        <p14:creationId xmlns:p14="http://schemas.microsoft.com/office/powerpoint/2010/main" val="351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Prove a Grammar is LL(1)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Construct PREDICT Table for the grammar</a:t>
            </a:r>
          </a:p>
          <a:p>
            <a:r>
              <a:rPr lang="en-US" dirty="0"/>
              <a:t>This grammar is not LL(1) if and only If two productions with the same left hand side have non-disjoint predictor sets.</a:t>
            </a:r>
          </a:p>
          <a:p>
            <a:endParaRPr lang="en-US" dirty="0"/>
          </a:p>
          <a:p>
            <a:r>
              <a:rPr lang="en-US" dirty="0"/>
              <a:t>Note: It’s actually possible to build the FIRST, FOLLOW, and PREDICT tables by simply looking at the grammar.</a:t>
            </a:r>
          </a:p>
          <a:p>
            <a:r>
              <a:rPr lang="en-US" dirty="0"/>
              <a:t>What happens if our grammar is not LL(1)?</a:t>
            </a:r>
          </a:p>
        </p:txBody>
      </p:sp>
    </p:spTree>
    <p:extLst>
      <p:ext uri="{BB962C8B-B14F-4D97-AF65-F5344CB8AC3E}">
        <p14:creationId xmlns:p14="http://schemas.microsoft.com/office/powerpoint/2010/main" val="164741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Limitations and </a:t>
            </a:r>
            <a:r>
              <a:rPr lang="en-US" sz="4200"/>
              <a:t>Problems with LL(1)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exist context free </a:t>
            </a:r>
            <a:r>
              <a:rPr lang="en-US" dirty="0" err="1"/>
              <a:t>languauges</a:t>
            </a:r>
            <a:r>
              <a:rPr lang="en-US" dirty="0"/>
              <a:t> that do not have LL(1) grammars</a:t>
            </a:r>
          </a:p>
          <a:p>
            <a:r>
              <a:rPr lang="en-US" dirty="0"/>
              <a:t>There is no known algorithm to determine whether a language is LL(1)</a:t>
            </a:r>
          </a:p>
          <a:p>
            <a:r>
              <a:rPr lang="en-US" dirty="0"/>
              <a:t>There is an algorithm to decide whether a grammar is LL(1) (we just saw it)</a:t>
            </a:r>
          </a:p>
          <a:p>
            <a:r>
              <a:rPr lang="en-US" dirty="0"/>
              <a:t>Most obvious grammars for most programming languages are usually not LL(1)</a:t>
            </a:r>
          </a:p>
          <a:p>
            <a:r>
              <a:rPr lang="en-US" dirty="0"/>
              <a:t>In many cases a non-LL(1) grammar can be refactored into an LL(1) grammar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4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problems: </a:t>
            </a:r>
          </a:p>
          <a:p>
            <a:pPr marL="457200" lvl="1" indent="0">
              <a:buNone/>
            </a:pPr>
            <a:r>
              <a:rPr lang="en-US" dirty="0"/>
              <a:t>Which production do you use? (Both have α in FIRST) </a:t>
            </a:r>
          </a:p>
          <a:p>
            <a:r>
              <a:rPr lang="en-US" dirty="0"/>
              <a:t>Left recursion </a:t>
            </a:r>
          </a:p>
          <a:p>
            <a:pPr lvl="1"/>
            <a:r>
              <a:rPr lang="en-US" dirty="0"/>
              <a:t>A → Aβ </a:t>
            </a:r>
          </a:p>
          <a:p>
            <a:pPr lvl="1"/>
            <a:r>
              <a:rPr lang="en-US" dirty="0"/>
              <a:t>A → α </a:t>
            </a:r>
          </a:p>
          <a:p>
            <a:r>
              <a:rPr lang="en-US" dirty="0"/>
              <a:t>Common Prefix </a:t>
            </a:r>
          </a:p>
          <a:p>
            <a:pPr lvl="1"/>
            <a:r>
              <a:rPr lang="en-US" dirty="0"/>
              <a:t>A → αβ </a:t>
            </a:r>
          </a:p>
          <a:p>
            <a:pPr lvl="1"/>
            <a:r>
              <a:rPr lang="en-US" dirty="0"/>
              <a:t>A → α</a:t>
            </a:r>
            <a:r>
              <a:rPr lang="en-US" dirty="0" err="1"/>
              <a:t>γ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Replace Left Recursion with Right Recursion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r>
              <a:rPr lang="en-US" dirty="0"/>
              <a:t>Note: As a side-effect the grammar may cease to capture some properties such as left-associativity</a:t>
            </a:r>
            <a:endParaRPr lang="is-IS" dirty="0"/>
          </a:p>
        </p:txBody>
      </p:sp>
      <p:sp>
        <p:nvSpPr>
          <p:cNvPr id="4" name="Rectangle 3"/>
          <p:cNvSpPr/>
          <p:nvPr/>
        </p:nvSpPr>
        <p:spPr>
          <a:xfrm>
            <a:off x="990600" y="2946400"/>
            <a:ext cx="1562100" cy="116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3200" dirty="0"/>
              <a:t>A → Aβ </a:t>
            </a:r>
          </a:p>
          <a:p>
            <a:r>
              <a:rPr lang="is-IS" sz="3200" dirty="0"/>
              <a:t>A→ α 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9300" y="2673350"/>
            <a:ext cx="1860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3200" dirty="0"/>
              <a:t>A → αA′ </a:t>
            </a:r>
          </a:p>
          <a:p>
            <a:r>
              <a:rPr lang="is-IS" sz="3200" dirty="0"/>
              <a:t>A′ → βA′ </a:t>
            </a:r>
          </a:p>
          <a:p>
            <a:r>
              <a:rPr lang="is-IS" sz="3200" dirty="0"/>
              <a:t>A′ → ε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63900" y="3180953"/>
            <a:ext cx="1854200" cy="69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</a:t>
            </a:r>
            <a:r>
              <a:rPr lang="en-US" sz="4000"/>
              <a:t>of Eliminating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 fragment:</a:t>
            </a:r>
          </a:p>
          <a:p>
            <a:pPr marL="457200" lvl="1" indent="0">
              <a:buNone/>
            </a:pPr>
            <a:r>
              <a:rPr lang="is-IS" dirty="0"/>
              <a:t>Block → ‘{‘  Statements ‘}’</a:t>
            </a:r>
          </a:p>
          <a:p>
            <a:pPr marL="457200" lvl="1" indent="0">
              <a:buNone/>
            </a:pPr>
            <a:r>
              <a:rPr lang="is-IS" dirty="0">
                <a:solidFill>
                  <a:srgbClr val="C00000"/>
                </a:solidFill>
              </a:rPr>
              <a:t>Statements</a:t>
            </a:r>
            <a:r>
              <a:rPr lang="is-IS" dirty="0"/>
              <a:t> → </a:t>
            </a:r>
            <a:r>
              <a:rPr lang="is-IS" dirty="0">
                <a:solidFill>
                  <a:srgbClr val="C00000"/>
                </a:solidFill>
              </a:rPr>
              <a:t>Statements</a:t>
            </a:r>
            <a:r>
              <a:rPr lang="is-IS" dirty="0"/>
              <a:t> Statement </a:t>
            </a:r>
          </a:p>
          <a:p>
            <a:pPr marL="457200" lvl="1" indent="0">
              <a:buNone/>
            </a:pPr>
            <a:r>
              <a:rPr lang="is-IS" dirty="0"/>
              <a:t>Statements → ε </a:t>
            </a:r>
          </a:p>
          <a:p>
            <a:r>
              <a:rPr lang="is-IS" sz="3200" dirty="0"/>
              <a:t>Replace this with:</a:t>
            </a:r>
          </a:p>
          <a:p>
            <a:pPr marL="457200" lvl="1" indent="0">
              <a:buNone/>
            </a:pPr>
            <a:r>
              <a:rPr lang="is-IS" dirty="0"/>
              <a:t>Block → ‘{‘  Statements ‘}’</a:t>
            </a:r>
          </a:p>
          <a:p>
            <a:pPr marL="457200" lvl="1" indent="0">
              <a:buNone/>
            </a:pPr>
            <a:r>
              <a:rPr lang="is-IS" dirty="0">
                <a:solidFill>
                  <a:srgbClr val="00B050"/>
                </a:solidFill>
              </a:rPr>
              <a:t>Statements</a:t>
            </a:r>
            <a:r>
              <a:rPr lang="is-IS" dirty="0"/>
              <a:t> → Statement </a:t>
            </a:r>
            <a:r>
              <a:rPr lang="is-IS" dirty="0">
                <a:solidFill>
                  <a:srgbClr val="00B050"/>
                </a:solidFill>
              </a:rPr>
              <a:t>Statements</a:t>
            </a:r>
            <a:r>
              <a:rPr lang="is-IS" dirty="0"/>
              <a:t> </a:t>
            </a:r>
          </a:p>
          <a:p>
            <a:pPr marL="457200" lvl="1" indent="0">
              <a:buNone/>
            </a:pPr>
            <a:r>
              <a:rPr lang="is-IS" dirty="0"/>
              <a:t>Statements → ε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Python tutorial on Monday, June 10, 2:30 – 4pm in CS 127</a:t>
            </a:r>
          </a:p>
          <a:p>
            <a:pPr lvl="1"/>
            <a:r>
              <a:rPr lang="en-US" dirty="0"/>
              <a:t>Assignment 4 is out and due June 14 (hopefully)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Midterm on Wednesday, June 19, in CHEB 170, 10 – 11:30am.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Final Exam on Friday, August 2, in CHEB 170, </a:t>
            </a:r>
            <a:r>
              <a:rPr lang="en-CA" dirty="0">
                <a:solidFill>
                  <a:srgbClr val="C00000"/>
                </a:solidFill>
              </a:rPr>
              <a:t>1:00 – 4:00pm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2.3.0, 2.3.1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Building an LL(1) Parser</a:t>
            </a:r>
          </a:p>
          <a:p>
            <a:pPr lvl="1"/>
            <a:r>
              <a:rPr lang="en-US" dirty="0"/>
              <a:t>The PREDICT Table</a:t>
            </a:r>
          </a:p>
          <a:p>
            <a:pPr lvl="1"/>
            <a:r>
              <a:rPr lang="en-US" dirty="0"/>
              <a:t>Constructing FIRST, FOLLOW, and PREDICT</a:t>
            </a:r>
          </a:p>
          <a:p>
            <a:pPr lvl="1"/>
            <a:r>
              <a:rPr lang="en-US" dirty="0"/>
              <a:t>Is a Grammar LL(1)?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Recursive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B5C1-843E-EA44-B34E-876847EB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21" y="1124364"/>
            <a:ext cx="1408000" cy="14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Common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Remove common prefix by left factoring</a:t>
            </a:r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</p:txBody>
      </p:sp>
      <p:sp>
        <p:nvSpPr>
          <p:cNvPr id="4" name="Rectangle 3"/>
          <p:cNvSpPr/>
          <p:nvPr/>
        </p:nvSpPr>
        <p:spPr>
          <a:xfrm>
            <a:off x="990600" y="2946400"/>
            <a:ext cx="1562100" cy="116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3200" dirty="0"/>
              <a:t>A → αβ </a:t>
            </a:r>
          </a:p>
          <a:p>
            <a:r>
              <a:rPr lang="is-IS" sz="3200" dirty="0"/>
              <a:t>A → α</a:t>
            </a:r>
            <a:r>
              <a:rPr lang="en-US" sz="3200" dirty="0" err="1"/>
              <a:t>γ</a:t>
            </a:r>
            <a:r>
              <a:rPr lang="is-IS" sz="32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829300" y="2673350"/>
            <a:ext cx="1860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sz="3200" dirty="0"/>
              <a:t>A → αA′ A′ → β</a:t>
            </a:r>
          </a:p>
          <a:p>
            <a:r>
              <a:rPr lang="is-IS" sz="3200" dirty="0"/>
              <a:t>A′ → γ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63900" y="3180953"/>
            <a:ext cx="1854200" cy="69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Example </a:t>
            </a:r>
            <a:r>
              <a:rPr lang="en-US" sz="3900"/>
              <a:t>of Eliminating Common Prefix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235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Field → Type Identifier ‘;’</a:t>
            </a:r>
          </a:p>
          <a:p>
            <a:pPr marL="0" indent="0">
              <a:buNone/>
            </a:pPr>
            <a:r>
              <a:rPr lang="is-IS" dirty="0"/>
              <a:t>Field → Type identifier ‘(‘ Args ‘)’  ‘;’</a:t>
            </a:r>
          </a:p>
          <a:p>
            <a:pPr marL="0" indent="0">
              <a:buNone/>
            </a:pPr>
            <a:r>
              <a:rPr lang="is-IS" dirty="0"/>
              <a:t>Type → Identifier </a:t>
            </a:r>
          </a:p>
          <a:p>
            <a:pPr marL="0" indent="0">
              <a:buNone/>
            </a:pPr>
            <a:r>
              <a:rPr lang="is-IS" dirty="0"/>
              <a:t>Type → Identifier Array</a:t>
            </a:r>
          </a:p>
          <a:p>
            <a:pPr marL="0" indent="0">
              <a:buNone/>
            </a:pPr>
            <a:r>
              <a:rPr lang="is-IS" dirty="0"/>
              <a:t>Array → ’[‘ ’]’ Array </a:t>
            </a:r>
          </a:p>
          <a:p>
            <a:pPr marL="0" indent="0">
              <a:buNone/>
            </a:pPr>
            <a:r>
              <a:rPr lang="is-IS" dirty="0"/>
              <a:t>Array → ε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Better grammar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2143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Field → Type Identifier FieldBody ‘;’</a:t>
            </a:r>
          </a:p>
          <a:p>
            <a:pPr marL="0" indent="0">
              <a:buNone/>
            </a:pPr>
            <a:r>
              <a:rPr lang="is-IS" dirty="0"/>
              <a:t>FieldBody →  ‘(‘ Args ‘)’  </a:t>
            </a:r>
          </a:p>
          <a:p>
            <a:pPr marL="0" indent="0">
              <a:buNone/>
            </a:pPr>
            <a:r>
              <a:rPr lang="is-IS" dirty="0"/>
              <a:t>FieldBody → ε  </a:t>
            </a:r>
          </a:p>
          <a:p>
            <a:pPr marL="0" indent="0">
              <a:buNone/>
            </a:pPr>
            <a:r>
              <a:rPr lang="is-IS" dirty="0"/>
              <a:t>Type → Identifier Array</a:t>
            </a:r>
          </a:p>
          <a:p>
            <a:pPr marL="0" indent="0">
              <a:buNone/>
            </a:pPr>
            <a:r>
              <a:rPr lang="is-IS" dirty="0"/>
              <a:t>Array → ’[‘ ’]’ Array </a:t>
            </a:r>
          </a:p>
          <a:p>
            <a:pPr marL="0" indent="0">
              <a:buNone/>
            </a:pPr>
            <a:r>
              <a:rPr lang="is-IS" dirty="0"/>
              <a:t>Array → ε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0500" y="2476500"/>
            <a:ext cx="1651000" cy="6730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0500" y="3148013"/>
            <a:ext cx="1054100" cy="6730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efficient approaches: </a:t>
            </a:r>
          </a:p>
          <a:p>
            <a:pPr lvl="1"/>
            <a:r>
              <a:rPr lang="en-US" dirty="0"/>
              <a:t>Recursive Descent </a:t>
            </a:r>
          </a:p>
          <a:p>
            <a:pPr lvl="1"/>
            <a:r>
              <a:rPr lang="en-US" dirty="0"/>
              <a:t>Deterministic Pushdown Automata (DPDA)</a:t>
            </a:r>
          </a:p>
          <a:p>
            <a:endParaRPr lang="en-US" dirty="0"/>
          </a:p>
          <a:p>
            <a:r>
              <a:rPr lang="en-US" dirty="0"/>
              <a:t>Recursive Descent is easier to understand and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133850" cy="1325563"/>
          </a:xfrm>
        </p:spPr>
        <p:txBody>
          <a:bodyPr/>
          <a:lstStyle/>
          <a:p>
            <a:r>
              <a:rPr lang="en-US" dirty="0"/>
              <a:t>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0" y="546100"/>
            <a:ext cx="5289550" cy="6121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peek_next_token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select X → α based on 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 each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α :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parse_Y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parse_Y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is-IS" sz="4700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parse_Y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t: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remove_token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peek_next_token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syntax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09800"/>
            <a:ext cx="327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For each variable X, write a procedure: </a:t>
            </a:r>
            <a:r>
              <a:rPr lang="en-US" sz="2400" dirty="0" err="1"/>
              <a:t>parse_X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86D4922D-D12D-AE4D-BC52-96151CEA7C2C}"/>
              </a:ext>
            </a:extLst>
          </p:cNvPr>
          <p:cNvSpPr/>
          <p:nvPr/>
        </p:nvSpPr>
        <p:spPr>
          <a:xfrm>
            <a:off x="2334638" y="1613880"/>
            <a:ext cx="1418752" cy="515566"/>
          </a:xfrm>
          <a:prstGeom prst="borderCallout1">
            <a:avLst>
              <a:gd name="adj1" fmla="val 14977"/>
              <a:gd name="adj2" fmla="val 105485"/>
              <a:gd name="adj3" fmla="val -27122"/>
              <a:gd name="adj4" fmla="val 117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PREDICT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986BD-C92F-4C4E-9FF2-412F8DB1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9" y="3556904"/>
            <a:ext cx="2463592" cy="31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877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S → Add | Sub | Mul</a:t>
            </a:r>
          </a:p>
          <a:p>
            <a:r>
              <a:rPr lang="is-IS" dirty="0"/>
              <a:t>S → Div | Neg | Val</a:t>
            </a:r>
          </a:p>
          <a:p>
            <a:r>
              <a:rPr lang="is-IS" dirty="0"/>
              <a:t>Add → + S S </a:t>
            </a:r>
          </a:p>
          <a:p>
            <a:r>
              <a:rPr lang="is-IS" dirty="0"/>
              <a:t>Sub → − S S </a:t>
            </a:r>
          </a:p>
          <a:p>
            <a:r>
              <a:rPr lang="is-IS" dirty="0"/>
              <a:t>Mul → ∗ S S </a:t>
            </a:r>
          </a:p>
          <a:p>
            <a:r>
              <a:rPr lang="is-IS" dirty="0"/>
              <a:t>Div → / S S </a:t>
            </a:r>
          </a:p>
          <a:p>
            <a:r>
              <a:rPr lang="is-IS" dirty="0"/>
              <a:t>Neg → neg S</a:t>
            </a:r>
          </a:p>
          <a:p>
            <a:r>
              <a:rPr lang="is-IS" dirty="0"/>
              <a:t>Val → integer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1300" y="546100"/>
            <a:ext cx="4768850" cy="612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select S → α based on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 each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α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parse_Sub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is-IS" sz="4700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trike="sngStrike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strike="sngStrike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strike="sngStrike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trike="sngStrike" dirty="0">
                <a:latin typeface="Courier" charset="0"/>
                <a:ea typeface="Courier" charset="0"/>
                <a:cs typeface="Courier" charset="0"/>
              </a:rPr>
              <a:t> == 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trike="sngStrike" dirty="0" err="1">
                <a:latin typeface="Courier" charset="0"/>
                <a:ea typeface="Courier" charset="0"/>
                <a:cs typeface="Courier" charset="0"/>
              </a:rPr>
              <a:t>remove_token</a:t>
            </a:r>
            <a:r>
              <a:rPr lang="en-US" strike="sngStrike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trike="sngStrike" dirty="0">
                <a:latin typeface="Courier" charset="0"/>
                <a:ea typeface="Courier" charset="0"/>
                <a:cs typeface="Courier" charset="0"/>
              </a:rPr>
              <a:t>t = </a:t>
            </a:r>
            <a:r>
              <a:rPr lang="en-US" strike="sngStrike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strike="sngStrike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syntax error</a:t>
            </a:r>
          </a:p>
        </p:txBody>
      </p:sp>
    </p:spTree>
    <p:extLst>
      <p:ext uri="{BB962C8B-B14F-4D97-AF65-F5344CB8AC3E}">
        <p14:creationId xmlns:p14="http://schemas.microsoft.com/office/powerpoint/2010/main" val="39640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More Concrete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877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b="1" dirty="0"/>
              <a:t>S → Add | Sub | Mul</a:t>
            </a:r>
          </a:p>
          <a:p>
            <a:r>
              <a:rPr lang="is-IS" b="1" dirty="0"/>
              <a:t>S → Div | Neg | Val</a:t>
            </a:r>
          </a:p>
          <a:p>
            <a:r>
              <a:rPr lang="is-IS" dirty="0"/>
              <a:t>Add → + S S </a:t>
            </a:r>
          </a:p>
          <a:p>
            <a:r>
              <a:rPr lang="is-IS" dirty="0"/>
              <a:t>Sub → − S S </a:t>
            </a:r>
          </a:p>
          <a:p>
            <a:r>
              <a:rPr lang="is-IS" dirty="0"/>
              <a:t>Mul → ∗ S S </a:t>
            </a:r>
          </a:p>
          <a:p>
            <a:r>
              <a:rPr lang="is-IS" dirty="0"/>
              <a:t>Div → / S S </a:t>
            </a:r>
          </a:p>
          <a:p>
            <a:r>
              <a:rPr lang="is-IS" dirty="0"/>
              <a:t>Neg → neg S</a:t>
            </a:r>
          </a:p>
          <a:p>
            <a:r>
              <a:rPr lang="is-IS" dirty="0"/>
              <a:t>Val → integer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1300" y="546100"/>
            <a:ext cx="4768850" cy="612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t == ’+’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‘-’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parse_Sub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‘*’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parse_Mul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‘/’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‘neg’: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parse_Neg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is integer: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else: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syntax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47432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More Concrete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877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S → Add | Sub | Mul</a:t>
            </a:r>
          </a:p>
          <a:p>
            <a:r>
              <a:rPr lang="is-IS" dirty="0"/>
              <a:t>S → Div | Neg | Val</a:t>
            </a:r>
          </a:p>
          <a:p>
            <a:r>
              <a:rPr lang="is-IS" b="1" dirty="0"/>
              <a:t>Add → + S S </a:t>
            </a:r>
          </a:p>
          <a:p>
            <a:r>
              <a:rPr lang="is-IS" dirty="0"/>
              <a:t>Sub → − S S </a:t>
            </a:r>
          </a:p>
          <a:p>
            <a:r>
              <a:rPr lang="is-IS" dirty="0"/>
              <a:t>Mul → ∗ S S </a:t>
            </a:r>
          </a:p>
          <a:p>
            <a:r>
              <a:rPr lang="is-IS" dirty="0"/>
              <a:t>Div → / S S </a:t>
            </a:r>
          </a:p>
          <a:p>
            <a:r>
              <a:rPr lang="is-IS" dirty="0"/>
              <a:t>Neg → neg S</a:t>
            </a:r>
          </a:p>
          <a:p>
            <a:r>
              <a:rPr lang="is-IS" dirty="0"/>
              <a:t>Val → integer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1299" y="1690689"/>
            <a:ext cx="4898147" cy="3474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t != ’+’: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never happens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syntax error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remove_token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s1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s2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(t,s1,s2)</a:t>
            </a:r>
          </a:p>
        </p:txBody>
      </p:sp>
    </p:spTree>
    <p:extLst>
      <p:ext uri="{BB962C8B-B14F-4D97-AF65-F5344CB8AC3E}">
        <p14:creationId xmlns:p14="http://schemas.microsoft.com/office/powerpoint/2010/main" val="176793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of S-Grammars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Use a stack to store the </a:t>
            </a:r>
          </a:p>
          <a:p>
            <a:pPr marL="0" indent="0">
              <a:buNone/>
            </a:pPr>
            <a:r>
              <a:rPr lang="en-US" dirty="0"/>
              <a:t># current sentential form</a:t>
            </a:r>
          </a:p>
          <a:p>
            <a:pPr marL="0" indent="0">
              <a:buNone/>
            </a:pPr>
            <a:r>
              <a:rPr lang="en-US" b="1" dirty="0"/>
              <a:t>push(S) </a:t>
            </a:r>
            <a:r>
              <a:rPr lang="en-US" dirty="0"/>
              <a:t> # push start variable</a:t>
            </a:r>
          </a:p>
          <a:p>
            <a:pPr marL="0" indent="0">
              <a:buNone/>
            </a:pPr>
            <a:r>
              <a:rPr lang="en-US" dirty="0"/>
              <a:t>t = </a:t>
            </a:r>
            <a:r>
              <a:rPr lang="en-US" b="1" dirty="0" err="1"/>
              <a:t>next_token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en-US" dirty="0"/>
              <a:t> until no more tokens:</a:t>
            </a:r>
          </a:p>
          <a:p>
            <a:pPr marL="457200" lvl="1" indent="0">
              <a:buNone/>
            </a:pPr>
            <a:r>
              <a:rPr lang="en-US" dirty="0"/>
              <a:t>x = </a:t>
            </a:r>
            <a:r>
              <a:rPr lang="en-US" b="1" dirty="0"/>
              <a:t>pop()</a:t>
            </a:r>
          </a:p>
          <a:p>
            <a:pPr marL="457200" lvl="1" indent="0">
              <a:buNone/>
            </a:pPr>
            <a:r>
              <a:rPr lang="en-US" b="1" dirty="0"/>
              <a:t>if</a:t>
            </a:r>
            <a:r>
              <a:rPr lang="en-US" dirty="0"/>
              <a:t> x == t:</a:t>
            </a:r>
          </a:p>
          <a:p>
            <a:pPr marL="914400" lvl="2" indent="0">
              <a:buNone/>
            </a:pPr>
            <a:r>
              <a:rPr lang="en-US" dirty="0"/>
              <a:t>t = </a:t>
            </a:r>
            <a:r>
              <a:rPr lang="en-US" b="1" dirty="0" err="1"/>
              <a:t>next_token</a:t>
            </a:r>
            <a:r>
              <a:rPr lang="en-US" b="1" dirty="0"/>
              <a:t>()</a:t>
            </a:r>
          </a:p>
          <a:p>
            <a:pPr marL="914400" lvl="2" indent="0">
              <a:buNone/>
            </a:pPr>
            <a:r>
              <a:rPr lang="en-US" dirty="0"/>
              <a:t>continue</a:t>
            </a:r>
          </a:p>
          <a:p>
            <a:pPr marL="457200" lvl="1" indent="0">
              <a:buNone/>
            </a:pPr>
            <a:r>
              <a:rPr lang="en-US" b="1" dirty="0" err="1"/>
              <a:t>elseif</a:t>
            </a:r>
            <a:r>
              <a:rPr lang="en-US" dirty="0"/>
              <a:t> x ∈ V: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production x </a:t>
            </a:r>
            <a:r>
              <a:rPr lang="is-IS" dirty="0">
                <a:solidFill>
                  <a:srgbClr val="FF0000"/>
                </a:solidFill>
              </a:rPr>
              <a:t>→ t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b="1" dirty="0"/>
              <a:t>add</a:t>
            </a:r>
            <a:r>
              <a:rPr lang="en-US" dirty="0"/>
              <a:t> children </a:t>
            </a:r>
            <a:r>
              <a:rPr lang="is-IS" dirty="0"/>
              <a:t>t </a:t>
            </a:r>
            <a:r>
              <a:rPr lang="el-GR" dirty="0"/>
              <a:t>α</a:t>
            </a:r>
            <a:r>
              <a:rPr lang="en-US" dirty="0"/>
              <a:t> to node x </a:t>
            </a:r>
          </a:p>
          <a:p>
            <a:pPr marL="914400" lvl="2" indent="0">
              <a:buNone/>
            </a:pPr>
            <a:r>
              <a:rPr lang="en-US" b="1" dirty="0"/>
              <a:t>push(</a:t>
            </a:r>
            <a:r>
              <a:rPr lang="el-GR" b="1" dirty="0"/>
              <a:t>α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/>
              <a:t>else:</a:t>
            </a:r>
          </a:p>
          <a:p>
            <a:pPr marL="914400" lvl="2" indent="0">
              <a:buNone/>
            </a:pPr>
            <a:r>
              <a:rPr lang="en-US" dirty="0"/>
              <a:t>error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Parse 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Challenge: Given current token, which production does the parser select if next item in sentential form is a nonterminal</a:t>
            </a:r>
          </a:p>
          <a:p>
            <a:pPr marL="457200" lvl="1" indent="0">
              <a:buNone/>
            </a:pPr>
            <a:r>
              <a:rPr lang="en-US" dirty="0"/>
              <a:t>E.g., if S is on the stack and input is +, then parser must select production S → +SS </a:t>
            </a:r>
          </a:p>
          <a:p>
            <a:r>
              <a:rPr lang="en-US" dirty="0"/>
              <a:t>In general: for input </a:t>
            </a:r>
            <a:r>
              <a:rPr lang="en-US" b="1" dirty="0"/>
              <a:t>a</a:t>
            </a:r>
            <a:r>
              <a:rPr lang="en-US" dirty="0"/>
              <a:t>, sentential form A . . ., either </a:t>
            </a:r>
          </a:p>
          <a:p>
            <a:pPr lvl="1"/>
            <a:r>
              <a:rPr lang="en-US" dirty="0"/>
              <a:t>A ⇒ 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β </a:t>
            </a:r>
          </a:p>
          <a:p>
            <a:pPr lvl="1"/>
            <a:r>
              <a:rPr lang="en-US" dirty="0"/>
              <a:t>A⇒ 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ε</a:t>
            </a:r>
            <a:r>
              <a:rPr lang="en-US" dirty="0"/>
              <a:t> and derivation of A is succeeded by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Intuitively, </a:t>
            </a:r>
            <a:r>
              <a:rPr lang="en-US" b="1" dirty="0"/>
              <a:t>a</a:t>
            </a:r>
            <a:r>
              <a:rPr lang="en-US" i="1" dirty="0"/>
              <a:t> </a:t>
            </a:r>
            <a:r>
              <a:rPr lang="en-US" dirty="0"/>
              <a:t>is in the </a:t>
            </a:r>
            <a:r>
              <a:rPr lang="en-US" i="1" dirty="0"/>
              <a:t>predictor set </a:t>
            </a:r>
            <a:r>
              <a:rPr lang="en-US" dirty="0"/>
              <a:t>of A→α </a:t>
            </a:r>
          </a:p>
          <a:p>
            <a:pPr marL="457200" lvl="1" indent="0">
              <a:buNone/>
            </a:pPr>
            <a:r>
              <a:rPr lang="en-US" dirty="0"/>
              <a:t>if Aβ ⇒ αβ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aγ</a:t>
            </a:r>
            <a:r>
              <a:rPr lang="en-US" dirty="0"/>
              <a:t>, for β,</a:t>
            </a:r>
            <a:r>
              <a:rPr lang="en-US" dirty="0" err="1"/>
              <a:t>γ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I.e., the parser selects A → α if </a:t>
            </a:r>
            <a:r>
              <a:rPr lang="en-US" b="1" dirty="0"/>
              <a:t>a</a:t>
            </a:r>
            <a:r>
              <a:rPr lang="en-US" dirty="0"/>
              <a:t> is the input and in the </a:t>
            </a:r>
            <a:r>
              <a:rPr lang="en-US" i="1" dirty="0"/>
              <a:t>predictor set </a:t>
            </a:r>
            <a:r>
              <a:rPr lang="en-US" dirty="0"/>
              <a:t>of A → α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 grammar is LL(1) if the predictor sets of all productions with the same LHS are disjoint. </a:t>
            </a:r>
          </a:p>
          <a:p>
            <a:r>
              <a:rPr lang="en-US" dirty="0"/>
              <a:t>E.g. S-Grammars are LL(1) </a:t>
            </a:r>
          </a:p>
          <a:p>
            <a:pPr marL="457200" lvl="1" indent="0">
              <a:buNone/>
            </a:pPr>
            <a:r>
              <a:rPr lang="is-IS" dirty="0"/>
              <a:t>Grammar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integer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8246386"/>
              </p:ext>
            </p:extLst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+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-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*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{*}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/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{/}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neg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{integer}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09605" y="1456293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 Table</a:t>
            </a:r>
          </a:p>
        </p:txBody>
      </p:sp>
    </p:spTree>
    <p:extLst>
      <p:ext uri="{BB962C8B-B14F-4D97-AF65-F5344CB8AC3E}">
        <p14:creationId xmlns:p14="http://schemas.microsoft.com/office/powerpoint/2010/main" val="15386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Constructing PREDICT: </a:t>
            </a:r>
            <a:r>
              <a:rPr lang="en-US" sz="4300" dirty="0"/>
              <a:t>The 3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FIRST(𝛼): </a:t>
            </a:r>
            <a:r>
              <a:rPr lang="en-US" dirty="0"/>
              <a:t>the set of leftmost terminals </a:t>
            </a:r>
            <a:r>
              <a:rPr lang="en-US" b="1" dirty="0"/>
              <a:t>a</a:t>
            </a:r>
            <a:r>
              <a:rPr lang="en-US" dirty="0"/>
              <a:t> to be derived from 𝛼 </a:t>
            </a:r>
            <a:r>
              <a:rPr lang="el-GR" dirty="0"/>
              <a:t>∈</a:t>
            </a:r>
            <a:r>
              <a:rPr lang="en-US" dirty="0"/>
              <a:t> (V ∪</a:t>
            </a:r>
            <a:r>
              <a:rPr lang="el-GR" dirty="0"/>
              <a:t>Σ</a:t>
            </a:r>
            <a:r>
              <a:rPr lang="en-US" dirty="0"/>
              <a:t>)</a:t>
            </a:r>
            <a:r>
              <a:rPr lang="el-GR" baseline="30000" dirty="0"/>
              <a:t>∗</a:t>
            </a:r>
            <a:r>
              <a:rPr lang="el-GR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β </a:t>
            </a:r>
          </a:p>
          <a:p>
            <a:r>
              <a:rPr lang="en-US" b="1" dirty="0"/>
              <a:t>FOLLOW(X): </a:t>
            </a:r>
            <a:r>
              <a:rPr lang="en-US" dirty="0"/>
              <a:t>the set of first terminals </a:t>
            </a:r>
            <a:r>
              <a:rPr lang="en-US" b="1" dirty="0"/>
              <a:t>a</a:t>
            </a:r>
            <a:r>
              <a:rPr lang="en-US" dirty="0"/>
              <a:t> that follows variable X in a derivation</a:t>
            </a:r>
          </a:p>
          <a:p>
            <a:pPr marL="457200" lvl="1" indent="0">
              <a:buNone/>
            </a:pPr>
            <a:r>
              <a:rPr lang="en-US" dirty="0"/>
              <a:t>S ⇒</a:t>
            </a:r>
            <a:r>
              <a:rPr lang="en-US" baseline="30000" dirty="0"/>
              <a:t>∗</a:t>
            </a:r>
            <a:r>
              <a:rPr lang="en-US" dirty="0"/>
              <a:t> α</a:t>
            </a:r>
            <a:r>
              <a:rPr lang="en-US" dirty="0" err="1"/>
              <a:t>X</a:t>
            </a:r>
            <a:r>
              <a:rPr lang="en-US" b="1" dirty="0" err="1"/>
              <a:t>a</a:t>
            </a:r>
            <a:r>
              <a:rPr lang="en-US" dirty="0"/>
              <a:t>β</a:t>
            </a:r>
          </a:p>
          <a:p>
            <a:r>
              <a:rPr lang="en-US" b="1" dirty="0"/>
              <a:t>PREDICT(</a:t>
            </a:r>
            <a:r>
              <a:rPr lang="is-IS" b="1" dirty="0"/>
              <a:t>A → </a:t>
            </a:r>
            <a:r>
              <a:rPr lang="en-US" b="1" dirty="0"/>
              <a:t>α): </a:t>
            </a:r>
            <a:r>
              <a:rPr lang="en-US" dirty="0"/>
              <a:t>the set of terminals that predict this production given </a:t>
            </a:r>
            <a:r>
              <a:rPr lang="en-US" b="1" dirty="0"/>
              <a:t>A</a:t>
            </a: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618990"/>
              </p:ext>
            </p:extLst>
          </p:nvPr>
        </p:nvGraphicFramePr>
        <p:xfrm>
          <a:off x="628650" y="5283200"/>
          <a:ext cx="7886700" cy="13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07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81450" cy="1325563"/>
          </a:xfrm>
        </p:spPr>
        <p:txBody>
          <a:bodyPr/>
          <a:lstStyle/>
          <a:p>
            <a:r>
              <a:rPr lang="en-US" dirty="0"/>
              <a:t>The FIRST Table: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T → AB </a:t>
            </a:r>
          </a:p>
          <a:p>
            <a:r>
              <a:rPr lang="is-IS" dirty="0"/>
              <a:t>A → PQ </a:t>
            </a:r>
          </a:p>
          <a:p>
            <a:r>
              <a:rPr lang="is-IS" dirty="0"/>
              <a:t>A → BC </a:t>
            </a:r>
          </a:p>
          <a:p>
            <a:r>
              <a:rPr lang="is-IS" dirty="0"/>
              <a:t>P → pP </a:t>
            </a:r>
          </a:p>
          <a:p>
            <a:r>
              <a:rPr lang="is-IS" dirty="0"/>
              <a:t>P → ε </a:t>
            </a:r>
          </a:p>
          <a:p>
            <a:r>
              <a:rPr lang="is-IS" dirty="0"/>
              <a:t>Q → qQ</a:t>
            </a:r>
          </a:p>
          <a:p>
            <a:r>
              <a:rPr lang="is-IS" dirty="0"/>
              <a:t>Q → ε </a:t>
            </a:r>
          </a:p>
          <a:p>
            <a:r>
              <a:rPr lang="is-IS" dirty="0"/>
              <a:t>B → bB </a:t>
            </a:r>
          </a:p>
          <a:p>
            <a:r>
              <a:rPr lang="is-IS" dirty="0"/>
              <a:t>B → e </a:t>
            </a:r>
          </a:p>
          <a:p>
            <a:r>
              <a:rPr lang="is-IS" dirty="0"/>
              <a:t>C → cC </a:t>
            </a:r>
          </a:p>
          <a:p>
            <a:r>
              <a:rPr lang="is-IS" dirty="0"/>
              <a:t>C→ f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8385"/>
              </p:ext>
            </p:extLst>
          </p:nvPr>
        </p:nvGraphicFramePr>
        <p:xfrm>
          <a:off x="2755900" y="1825625"/>
          <a:ext cx="927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Sym</a:t>
                      </a:r>
                      <a:r>
                        <a:rPr lang="en-US" dirty="0"/>
                        <a:t>: </a:t>
                      </a:r>
                      <a:r>
                        <a:rPr lang="el-GR" dirty="0"/>
                        <a:t>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45496"/>
              </p:ext>
            </p:extLst>
          </p:nvPr>
        </p:nvGraphicFramePr>
        <p:xfrm>
          <a:off x="3691195" y="1825625"/>
          <a:ext cx="13081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FIRST(</a:t>
                      </a:r>
                      <a:r>
                        <a:rPr lang="el-GR" dirty="0"/>
                        <a:t>σ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{q}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p,q,b.e</a:t>
                      </a:r>
                      <a:r>
                        <a:rPr lang="en-US" dirty="0"/>
                        <a:t>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{q,𝛜}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c,f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2451100" y="4470399"/>
            <a:ext cx="304800" cy="221170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8068" y="5352534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2463800" y="2209800"/>
            <a:ext cx="271136" cy="226675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28068" y="3091934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58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Definition: </a:t>
            </a:r>
            <a:r>
              <a:rPr lang="en-US" dirty="0"/>
              <a:t>FIRST(</a:t>
            </a:r>
            <a:r>
              <a:rPr lang="en-US" dirty="0" err="1"/>
              <a:t>σ</a:t>
            </a:r>
            <a:r>
              <a:rPr lang="en-US" dirty="0"/>
              <a:t>), ∀</a:t>
            </a:r>
            <a:r>
              <a:rPr lang="en-US" dirty="0" err="1"/>
              <a:t>σ</a:t>
            </a:r>
            <a:r>
              <a:rPr lang="en-US" dirty="0"/>
              <a:t> ∈ (V ∪ </a:t>
            </a:r>
            <a:r>
              <a:rPr lang="en-US" dirty="0" err="1"/>
              <a:t>Σ</a:t>
            </a:r>
            <a:r>
              <a:rPr lang="en-US" dirty="0"/>
              <a:t>)*:</a:t>
            </a:r>
          </a:p>
          <a:p>
            <a:pPr lvl="1"/>
            <a:r>
              <a:rPr lang="en-US" dirty="0"/>
              <a:t>For a ∈ </a:t>
            </a:r>
            <a:r>
              <a:rPr lang="en-US" dirty="0" err="1"/>
              <a:t>Σ</a:t>
            </a:r>
            <a:r>
              <a:rPr lang="en-US" dirty="0"/>
              <a:t>, a ∈ FIRST(</a:t>
            </a:r>
            <a:r>
              <a:rPr lang="en-US" dirty="0" err="1"/>
              <a:t>σ</a:t>
            </a:r>
            <a:r>
              <a:rPr lang="en-US" dirty="0"/>
              <a:t>) if </a:t>
            </a:r>
            <a:r>
              <a:rPr lang="en-US" dirty="0" err="1"/>
              <a:t>σ</a:t>
            </a:r>
            <a:r>
              <a:rPr lang="en-US" dirty="0"/>
              <a:t> ⇒</a:t>
            </a:r>
            <a:r>
              <a:rPr lang="en-US" baseline="30000" dirty="0"/>
              <a:t>∗</a:t>
            </a:r>
            <a:r>
              <a:rPr lang="en-US" dirty="0"/>
              <a:t> aβ </a:t>
            </a:r>
          </a:p>
          <a:p>
            <a:pPr lvl="1"/>
            <a:r>
              <a:rPr lang="en-US" dirty="0" err="1"/>
              <a:t>ε</a:t>
            </a:r>
            <a:r>
              <a:rPr lang="en-US" dirty="0"/>
              <a:t> ∈ FIRST(</a:t>
            </a:r>
            <a:r>
              <a:rPr lang="en-US" dirty="0" err="1"/>
              <a:t>σ</a:t>
            </a:r>
            <a:r>
              <a:rPr lang="en-US" dirty="0"/>
              <a:t>) if </a:t>
            </a:r>
            <a:r>
              <a:rPr lang="en-US" dirty="0" err="1"/>
              <a:t>σ</a:t>
            </a:r>
            <a:r>
              <a:rPr lang="en-US" dirty="0"/>
              <a:t> ⇒</a:t>
            </a:r>
            <a:r>
              <a:rPr lang="en-US" baseline="30000" dirty="0"/>
              <a:t>∗</a:t>
            </a:r>
            <a:r>
              <a:rPr lang="en-US" dirty="0"/>
              <a:t>  </a:t>
            </a:r>
            <a:r>
              <a:rPr lang="en-US" dirty="0" err="1"/>
              <a:t>ε</a:t>
            </a:r>
            <a:r>
              <a:rPr lang="en-US" dirty="0"/>
              <a:t> </a:t>
            </a:r>
          </a:p>
          <a:p>
            <a:r>
              <a:rPr lang="en-US" b="1" dirty="0"/>
              <a:t>Notes: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a ∈ </a:t>
            </a:r>
            <a:r>
              <a:rPr lang="en-US" dirty="0" err="1"/>
              <a:t>Σ</a:t>
            </a:r>
            <a:r>
              <a:rPr lang="en-US" dirty="0"/>
              <a:t>, FIRST(a) = {a}</a:t>
            </a:r>
          </a:p>
          <a:p>
            <a:pPr lvl="1"/>
            <a:r>
              <a:rPr lang="en-US" dirty="0"/>
              <a:t>Precompute FIRST(X) only for X ∈ V</a:t>
            </a:r>
          </a:p>
          <a:p>
            <a:pPr lvl="1"/>
            <a:r>
              <a:rPr lang="en-US" dirty="0"/>
              <a:t>Generate FIRST(</a:t>
            </a:r>
            <a:r>
              <a:rPr lang="en-US" dirty="0" err="1"/>
              <a:t>σ</a:t>
            </a:r>
            <a:r>
              <a:rPr lang="en-US" dirty="0"/>
              <a:t>), </a:t>
            </a:r>
            <a:r>
              <a:rPr lang="en-US" dirty="0" err="1"/>
              <a:t>σ</a:t>
            </a:r>
            <a:r>
              <a:rPr lang="en-US" dirty="0"/>
              <a:t> ∈ (V ∪ </a:t>
            </a:r>
            <a:r>
              <a:rPr lang="en-US" dirty="0" err="1"/>
              <a:t>Σ</a:t>
            </a:r>
            <a:r>
              <a:rPr lang="en-US" dirty="0"/>
              <a:t>)</a:t>
            </a:r>
            <a:r>
              <a:rPr lang="en-US" baseline="30000" dirty="0"/>
              <a:t>∗</a:t>
            </a:r>
            <a:r>
              <a:rPr lang="en-US" dirty="0"/>
              <a:t> as needed </a:t>
            </a:r>
          </a:p>
          <a:p>
            <a:r>
              <a:rPr lang="en-US" b="1" dirty="0"/>
              <a:t>To compute FIRST for terminals and variables </a:t>
            </a:r>
          </a:p>
          <a:p>
            <a:pPr lvl="1"/>
            <a:r>
              <a:rPr lang="en-US" dirty="0"/>
              <a:t>For a ∈ </a:t>
            </a:r>
            <a:r>
              <a:rPr lang="en-US" dirty="0" err="1"/>
              <a:t>Σ</a:t>
            </a:r>
            <a:r>
              <a:rPr lang="en-US" dirty="0"/>
              <a:t>, FIRST(a) = {a}</a:t>
            </a:r>
          </a:p>
          <a:p>
            <a:pPr lvl="1"/>
            <a:r>
              <a:rPr lang="en-US" dirty="0"/>
              <a:t>For X ∈ V, FIRST(X) = ∅</a:t>
            </a:r>
          </a:p>
          <a:p>
            <a:pPr lvl="1"/>
            <a:r>
              <a:rPr lang="en-US" dirty="0"/>
              <a:t>Repeat until no new additions to FIRST(X), X ∈ V are possible: </a:t>
            </a:r>
          </a:p>
          <a:p>
            <a:pPr marL="914400" lvl="2" indent="0">
              <a:buNone/>
            </a:pPr>
            <a:r>
              <a:rPr lang="en-US" dirty="0"/>
              <a:t>∀ (X → α) ∈ P, </a:t>
            </a:r>
          </a:p>
          <a:p>
            <a:pPr marL="914400" lvl="2" indent="0">
              <a:buNone/>
            </a:pPr>
            <a:r>
              <a:rPr lang="en-US" dirty="0"/>
              <a:t>        FIRST(X) = FIRST(X) ∪ FIRST(α) 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43165115-A0EC-6544-B33E-6AE274E521E3}"/>
              </a:ext>
            </a:extLst>
          </p:cNvPr>
          <p:cNvSpPr/>
          <p:nvPr/>
        </p:nvSpPr>
        <p:spPr>
          <a:xfrm>
            <a:off x="5008726" y="2047164"/>
            <a:ext cx="4026090" cy="1375012"/>
          </a:xfrm>
          <a:prstGeom prst="cloudCallout">
            <a:avLst>
              <a:gd name="adj1" fmla="val -54364"/>
              <a:gd name="adj2" fmla="val 46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Precompute FIRST sets for all terminals and variables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B245D3A5-4DF9-B543-BE5D-E66C1A388BB0}"/>
              </a:ext>
            </a:extLst>
          </p:cNvPr>
          <p:cNvSpPr/>
          <p:nvPr/>
        </p:nvSpPr>
        <p:spPr>
          <a:xfrm>
            <a:off x="5814393" y="477078"/>
            <a:ext cx="2601567" cy="637141"/>
          </a:xfrm>
          <a:prstGeom prst="borderCallout1">
            <a:avLst>
              <a:gd name="adj1" fmla="val 18750"/>
              <a:gd name="adj2" fmla="val -8333"/>
              <a:gd name="adj3" fmla="val 217018"/>
              <a:gd name="adj4" fmla="val -66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partial sentential form, e.g., PQ,  </a:t>
            </a:r>
            <a:r>
              <a:rPr lang="en-US" dirty="0" err="1"/>
              <a:t>pP.</a:t>
            </a:r>
            <a:r>
              <a:rPr lang="en-US" dirty="0"/>
              <a:t> </a:t>
            </a:r>
            <a:r>
              <a:rPr lang="en-US" dirty="0" err="1"/>
              <a:t>bB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E0D12C4D-D042-7B47-997B-3F9D2FCF67D5}"/>
              </a:ext>
            </a:extLst>
          </p:cNvPr>
          <p:cNvSpPr/>
          <p:nvPr/>
        </p:nvSpPr>
        <p:spPr>
          <a:xfrm>
            <a:off x="5994400" y="1289948"/>
            <a:ext cx="3040416" cy="484741"/>
          </a:xfrm>
          <a:prstGeom prst="borderCallout1">
            <a:avLst>
              <a:gd name="adj1" fmla="val 18750"/>
              <a:gd name="adj2" fmla="val -8333"/>
              <a:gd name="adj3" fmla="val 202667"/>
              <a:gd name="adj4" fmla="val -28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dirty="0"/>
              <a:t>E.g., T </a:t>
            </a:r>
            <a:r>
              <a:rPr lang="en-US" dirty="0"/>
              <a:t>⇒</a:t>
            </a:r>
            <a:r>
              <a:rPr lang="is-IS" dirty="0"/>
              <a:t> AB </a:t>
            </a:r>
            <a:r>
              <a:rPr lang="en-US" dirty="0"/>
              <a:t>⇒</a:t>
            </a:r>
            <a:r>
              <a:rPr lang="is-IS" dirty="0"/>
              <a:t> PQB </a:t>
            </a:r>
            <a:r>
              <a:rPr lang="en-US" dirty="0"/>
              <a:t>⇒</a:t>
            </a:r>
            <a:r>
              <a:rPr lang="is-IS" dirty="0"/>
              <a:t> </a:t>
            </a:r>
            <a:r>
              <a:rPr lang="is-IS" dirty="0">
                <a:solidFill>
                  <a:srgbClr val="FF0000"/>
                </a:solidFill>
              </a:rPr>
              <a:t>p</a:t>
            </a:r>
            <a:r>
              <a:rPr lang="is-IS" dirty="0"/>
              <a:t>PQB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Table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compute FIRST(α)  (in general)</a:t>
            </a:r>
          </a:p>
          <a:p>
            <a:pPr lvl="1"/>
            <a:r>
              <a:rPr lang="en-US" dirty="0"/>
              <a:t>α=α</a:t>
            </a:r>
            <a:r>
              <a:rPr lang="en-US" baseline="-25000" dirty="0"/>
              <a:t>1</a:t>
            </a:r>
            <a:r>
              <a:rPr lang="en-US" dirty="0"/>
              <a:t>α</a:t>
            </a:r>
            <a:r>
              <a:rPr lang="en-US" baseline="-25000" dirty="0"/>
              <a:t>2</a:t>
            </a:r>
            <a:r>
              <a:rPr lang="en-US" dirty="0"/>
              <a:t>...α</a:t>
            </a:r>
            <a:r>
              <a:rPr lang="en-US" baseline="-25000" dirty="0"/>
              <a:t>k</a:t>
            </a:r>
            <a:r>
              <a:rPr lang="en-US" dirty="0"/>
              <a:t>, α</a:t>
            </a:r>
            <a:r>
              <a:rPr lang="en-US" baseline="-25000" dirty="0" err="1"/>
              <a:t>i</a:t>
            </a:r>
            <a:r>
              <a:rPr lang="en-US" dirty="0"/>
              <a:t> ∈ V ∪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FIRST(α) = ∅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1,2...k: </a:t>
            </a:r>
          </a:p>
          <a:p>
            <a:pPr lvl="2"/>
            <a:r>
              <a:rPr lang="en-US" dirty="0"/>
              <a:t>FIRST(α) = FIRST(α) ∪ (FIRST(α</a:t>
            </a:r>
            <a:r>
              <a:rPr lang="en-US" baseline="-25000" dirty="0" err="1"/>
              <a:t>i</a:t>
            </a:r>
            <a:r>
              <a:rPr lang="en-US" dirty="0"/>
              <a:t>)\{</a:t>
            </a:r>
            <a:r>
              <a:rPr lang="en-US" dirty="0" err="1"/>
              <a:t>ε</a:t>
            </a:r>
            <a:r>
              <a:rPr lang="en-US" dirty="0"/>
              <a:t>}) 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ε</a:t>
            </a:r>
            <a:r>
              <a:rPr lang="en-US" dirty="0"/>
              <a:t> ∉ FIRST(α</a:t>
            </a:r>
            <a:r>
              <a:rPr lang="en-US" baseline="-25000" dirty="0" err="1"/>
              <a:t>i</a:t>
            </a:r>
            <a:r>
              <a:rPr lang="en-US" dirty="0"/>
              <a:t>) then return </a:t>
            </a:r>
          </a:p>
          <a:p>
            <a:pPr lvl="1"/>
            <a:r>
              <a:rPr lang="en-US" dirty="0"/>
              <a:t>FIRST(α) = FIRST(α) ∪ </a:t>
            </a:r>
            <a:r>
              <a:rPr lang="en-US" dirty="0" err="1"/>
              <a:t>ε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9224</TotalTime>
  <Words>2909</Words>
  <Application>Microsoft Macintosh PowerPoint</Application>
  <PresentationFormat>On-screen Show (4:3)</PresentationFormat>
  <Paragraphs>545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Office Theme</vt:lpstr>
      <vt:lpstr>LL(1) Parsing, Refactoring and Recursive Descent</vt:lpstr>
      <vt:lpstr>Agenda</vt:lpstr>
      <vt:lpstr>LL(1) Parsing of S-Grammars</vt:lpstr>
      <vt:lpstr>Building an LL(1) Parser</vt:lpstr>
      <vt:lpstr>LL(1) Grammars</vt:lpstr>
      <vt:lpstr>Constructing PREDICT: The 3 Tables</vt:lpstr>
      <vt:lpstr>The FIRST Table: Example</vt:lpstr>
      <vt:lpstr>The FIRST Table</vt:lpstr>
      <vt:lpstr>The FIRST Table (Part 2)</vt:lpstr>
      <vt:lpstr>The FIRST Table: Example</vt:lpstr>
      <vt:lpstr>The FOLLOW Table</vt:lpstr>
      <vt:lpstr>The FOLLOW Table: Example</vt:lpstr>
      <vt:lpstr>The PREDICT Table</vt:lpstr>
      <vt:lpstr>The PREDICT Table: Example</vt:lpstr>
      <vt:lpstr>How to Prove a Grammar is LL(1)</vt:lpstr>
      <vt:lpstr>Limitations and Problems with LL(1)</vt:lpstr>
      <vt:lpstr>Refactoring Grammars</vt:lpstr>
      <vt:lpstr>Dealing with Left Recursion</vt:lpstr>
      <vt:lpstr>Example of Eliminating Left Recursion</vt:lpstr>
      <vt:lpstr>Dealing with Common Prefix</vt:lpstr>
      <vt:lpstr>Example of Eliminating Common Prefix</vt:lpstr>
      <vt:lpstr>LL(1) Parser Implementation</vt:lpstr>
      <vt:lpstr>Recursive Descent</vt:lpstr>
      <vt:lpstr>Example</vt:lpstr>
      <vt:lpstr>Example  More Concrete</vt:lpstr>
      <vt:lpstr>Example  More Concrete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408</cp:revision>
  <cp:lastPrinted>2016-05-11T13:17:58Z</cp:lastPrinted>
  <dcterms:created xsi:type="dcterms:W3CDTF">2016-04-26T16:49:25Z</dcterms:created>
  <dcterms:modified xsi:type="dcterms:W3CDTF">2019-06-07T12:54:03Z</dcterms:modified>
</cp:coreProperties>
</file>