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408" r:id="rId4"/>
    <p:sldId id="421" r:id="rId5"/>
    <p:sldId id="422" r:id="rId6"/>
    <p:sldId id="423" r:id="rId7"/>
    <p:sldId id="424" r:id="rId8"/>
    <p:sldId id="425" r:id="rId9"/>
    <p:sldId id="411" r:id="rId10"/>
    <p:sldId id="412" r:id="rId11"/>
    <p:sldId id="413" r:id="rId12"/>
    <p:sldId id="414" r:id="rId13"/>
    <p:sldId id="415" r:id="rId14"/>
    <p:sldId id="416" r:id="rId15"/>
    <p:sldId id="418" r:id="rId16"/>
    <p:sldId id="426" r:id="rId17"/>
    <p:sldId id="417" r:id="rId18"/>
    <p:sldId id="419" r:id="rId19"/>
    <p:sldId id="42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79"/>
    <p:restoredTop sz="73646"/>
  </p:normalViewPr>
  <p:slideViewPr>
    <p:cSldViewPr snapToGrid="0" snapToObjects="1">
      <p:cViewPr varScale="1">
        <p:scale>
          <a:sx n="127" d="100"/>
          <a:sy n="127" d="100"/>
        </p:scale>
        <p:origin x="19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6/14/19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Descent and Pushdown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PDA for L = {</a:t>
            </a:r>
            <a:r>
              <a:rPr lang="el-GR" sz="4000" dirty="0"/>
              <a:t>σ1σ</a:t>
            </a:r>
            <a:r>
              <a:rPr lang="el-GR" sz="4000" baseline="30000" dirty="0"/>
              <a:t>r</a:t>
            </a:r>
            <a:r>
              <a:rPr lang="el-GR" sz="4000" dirty="0"/>
              <a:t>|σ∈{0,1}</a:t>
            </a:r>
            <a:r>
              <a:rPr lang="el-GR" sz="4000" baseline="30000" dirty="0"/>
              <a:t>∗</a:t>
            </a:r>
            <a:r>
              <a:rPr lang="en-US" sz="40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2390775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/>
              <a:t>States</a:t>
            </a:r>
            <a:r>
              <a:rPr lang="pt-BR" dirty="0"/>
              <a:t>: </a:t>
            </a:r>
            <a:r>
              <a:rPr lang="pt-BR" dirty="0" err="1"/>
              <a:t>Q</a:t>
            </a:r>
            <a:r>
              <a:rPr lang="pt-BR" dirty="0"/>
              <a:t> ={q</a:t>
            </a:r>
            <a:r>
              <a:rPr lang="pt-BR" baseline="-25000" dirty="0"/>
              <a:t>0</a:t>
            </a:r>
            <a:r>
              <a:rPr lang="pt-BR" dirty="0"/>
              <a:t>,q</a:t>
            </a:r>
            <a:r>
              <a:rPr lang="pt-BR" baseline="-25000" dirty="0"/>
              <a:t>1</a:t>
            </a:r>
            <a:r>
              <a:rPr lang="pt-BR" dirty="0"/>
              <a:t>} </a:t>
            </a:r>
          </a:p>
          <a:p>
            <a:r>
              <a:rPr lang="pt-BR" dirty="0"/>
              <a:t>Input </a:t>
            </a:r>
            <a:r>
              <a:rPr lang="pt-BR" dirty="0" err="1"/>
              <a:t>alphabet</a:t>
            </a:r>
            <a:r>
              <a:rPr lang="pt-BR" dirty="0"/>
              <a:t>: </a:t>
            </a:r>
            <a:r>
              <a:rPr lang="pt-BR" dirty="0" err="1"/>
              <a:t>Σ</a:t>
            </a:r>
            <a:r>
              <a:rPr lang="pt-BR" dirty="0"/>
              <a:t> ={0,1} </a:t>
            </a:r>
          </a:p>
          <a:p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alphabet</a:t>
            </a:r>
            <a:r>
              <a:rPr lang="pt-BR" dirty="0"/>
              <a:t>: </a:t>
            </a:r>
            <a:r>
              <a:rPr lang="pt-BR" dirty="0" err="1"/>
              <a:t>Γ</a:t>
            </a:r>
            <a:r>
              <a:rPr lang="pt-BR" dirty="0"/>
              <a:t> ={</a:t>
            </a:r>
            <a:r>
              <a:rPr lang="pt-BR" dirty="0" err="1"/>
              <a:t>a,b</a:t>
            </a:r>
            <a:r>
              <a:rPr lang="pt-BR" dirty="0"/>
              <a:t>} </a:t>
            </a:r>
          </a:p>
          <a:p>
            <a:r>
              <a:rPr lang="pt-BR" dirty="0"/>
              <a:t>Start </a:t>
            </a:r>
            <a:r>
              <a:rPr lang="pt-BR" dirty="0" err="1"/>
              <a:t>state</a:t>
            </a:r>
            <a:r>
              <a:rPr lang="pt-BR" dirty="0"/>
              <a:t>: q</a:t>
            </a:r>
            <a:r>
              <a:rPr lang="pt-BR" baseline="-25000" dirty="0"/>
              <a:t>0</a:t>
            </a:r>
            <a:r>
              <a:rPr lang="pt-BR" dirty="0"/>
              <a:t>∈Q </a:t>
            </a:r>
          </a:p>
          <a:p>
            <a:r>
              <a:rPr lang="en-US" dirty="0"/>
              <a:t>Initial stack: </a:t>
            </a:r>
            <a:r>
              <a:rPr lang="el-GR" dirty="0"/>
              <a:t>S =</a:t>
            </a:r>
            <a:r>
              <a:rPr lang="en-US" dirty="0"/>
              <a:t> </a:t>
            </a:r>
            <a:r>
              <a:rPr lang="el-GR" dirty="0" err="1"/>
              <a:t>ε∈Γ</a:t>
            </a:r>
            <a:endParaRPr lang="en-US" dirty="0"/>
          </a:p>
          <a:p>
            <a:r>
              <a:rPr lang="en-US" dirty="0"/>
              <a:t>Final states: </a:t>
            </a:r>
            <a:r>
              <a:rPr lang="el-GR" dirty="0"/>
              <a:t>F ={q</a:t>
            </a:r>
            <a:r>
              <a:rPr lang="en-US" baseline="-25000" dirty="0"/>
              <a:t>1</a:t>
            </a:r>
            <a:r>
              <a:rPr lang="el-GR" dirty="0"/>
              <a:t>}⊆Q </a:t>
            </a:r>
          </a:p>
          <a:p>
            <a:r>
              <a:rPr lang="en-US" dirty="0"/>
              <a:t>Transition function: </a:t>
            </a:r>
            <a:r>
              <a:rPr lang="en-US" dirty="0" err="1"/>
              <a:t>δ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0400734"/>
              </p:ext>
            </p:extLst>
          </p:nvPr>
        </p:nvGraphicFramePr>
        <p:xfrm>
          <a:off x="628650" y="4216400"/>
          <a:ext cx="3886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spect="1"/>
          </p:cNvSpPr>
          <p:nvPr/>
        </p:nvSpPr>
        <p:spPr>
          <a:xfrm>
            <a:off x="5441208" y="396454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491681" y="396454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>
            <a:off x="5156200" y="4288544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H="1">
            <a:off x="7809908" y="4288544"/>
            <a:ext cx="12700" cy="458206"/>
          </a:xfrm>
          <a:prstGeom prst="curvedConnector3">
            <a:avLst>
              <a:gd name="adj1" fmla="val 45108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6"/>
            <a:endCxn id="9" idx="2"/>
          </p:cNvCxnSpPr>
          <p:nvPr/>
        </p:nvCxnSpPr>
        <p:spPr>
          <a:xfrm>
            <a:off x="6089208" y="4288544"/>
            <a:ext cx="1402473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25230" y="2992143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0,a/</a:t>
            </a:r>
            <a:r>
              <a:rPr lang="en-US" sz="2000" dirty="0" err="1"/>
              <a:t>ε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2701" y="3918257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1,ε/</a:t>
            </a:r>
            <a:r>
              <a:rPr lang="en-US" sz="2000" dirty="0" err="1"/>
              <a:t>ε</a:t>
            </a:r>
            <a:endParaRPr lang="en-US" sz="2000" dirty="0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7608009" y="4085816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7809908" y="3830338"/>
            <a:ext cx="12700" cy="458206"/>
          </a:xfrm>
          <a:prstGeom prst="curvedConnector3">
            <a:avLst>
              <a:gd name="adj1" fmla="val 48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25230" y="5062243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1,b/</a:t>
            </a:r>
            <a:r>
              <a:rPr lang="en-US" sz="2000" dirty="0" err="1"/>
              <a:t>ε</a:t>
            </a:r>
            <a:endParaRPr lang="en-US" sz="2000" dirty="0"/>
          </a:p>
        </p:txBody>
      </p:sp>
      <p:cxnSp>
        <p:nvCxnSpPr>
          <p:cNvPr id="35" name="Curved Connector 34"/>
          <p:cNvCxnSpPr/>
          <p:nvPr/>
        </p:nvCxnSpPr>
        <p:spPr>
          <a:xfrm rot="16200000" flipH="1">
            <a:off x="5765208" y="4288544"/>
            <a:ext cx="12700" cy="458206"/>
          </a:xfrm>
          <a:prstGeom prst="curvedConnector3">
            <a:avLst>
              <a:gd name="adj1" fmla="val 451085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480530" y="5062243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1,ε/b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0530" y="2992143"/>
            <a:ext cx="713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0,ε/a</a:t>
            </a:r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765208" y="3830338"/>
            <a:ext cx="12700" cy="458206"/>
          </a:xfrm>
          <a:prstGeom prst="curvedConnector3">
            <a:avLst>
              <a:gd name="adj1" fmla="val 48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41900" y="5702300"/>
            <a:ext cx="347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Problem</a:t>
            </a:r>
            <a:r>
              <a:rPr lang="en-US" dirty="0">
                <a:solidFill>
                  <a:srgbClr val="C00000"/>
                </a:solidFill>
              </a:rPr>
              <a:t>: In this language we do not know when to transition </a:t>
            </a:r>
            <a:r>
              <a:rPr lang="en-US">
                <a:solidFill>
                  <a:srgbClr val="C00000"/>
                </a:solidFill>
              </a:rPr>
              <a:t>to q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r>
              <a:rPr lang="en-US">
                <a:solidFill>
                  <a:srgbClr val="C00000"/>
                </a:solidFill>
              </a:rPr>
              <a:t>.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CE411-2B25-2941-878D-6E57E2E50DA8}"/>
              </a:ext>
            </a:extLst>
          </p:cNvPr>
          <p:cNvSpPr txBox="1"/>
          <p:nvPr/>
        </p:nvSpPr>
        <p:spPr>
          <a:xfrm>
            <a:off x="5441207" y="1452945"/>
            <a:ext cx="259880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Transition: </a:t>
            </a:r>
            <a:r>
              <a:rPr lang="en-US" sz="1600" b="1" dirty="0" err="1"/>
              <a:t>a</a:t>
            </a:r>
            <a:r>
              <a:rPr lang="en-US" sz="1600" dirty="0" err="1"/>
              <a:t>,</a:t>
            </a:r>
            <a:r>
              <a:rPr lang="en-US" sz="1600" i="1" dirty="0" err="1"/>
              <a:t>x</a:t>
            </a:r>
            <a:r>
              <a:rPr lang="en-US" sz="1600" dirty="0"/>
              <a:t>/</a:t>
            </a:r>
            <a:r>
              <a:rPr lang="en-US" sz="1600" i="1" dirty="0"/>
              <a:t>y</a:t>
            </a:r>
            <a:r>
              <a:rPr lang="en-US" sz="1600" dirty="0"/>
              <a:t> means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input symbol </a:t>
            </a:r>
            <a:r>
              <a:rPr lang="en-US" sz="1600" b="1" dirty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Pop </a:t>
            </a:r>
            <a:r>
              <a:rPr lang="en-US" sz="1600" i="1" dirty="0"/>
              <a:t>x</a:t>
            </a:r>
            <a:r>
              <a:rPr lang="en-US" sz="1600" dirty="0"/>
              <a:t> of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Push </a:t>
            </a:r>
            <a:r>
              <a:rPr lang="en-US" sz="1600" i="1" dirty="0"/>
              <a:t>y</a:t>
            </a:r>
            <a:r>
              <a:rPr lang="en-US" sz="1600" dirty="0"/>
              <a:t> on the stack</a:t>
            </a:r>
          </a:p>
          <a:p>
            <a:r>
              <a:rPr lang="en-US" sz="1600" dirty="0"/>
              <a:t>Transition to next state</a:t>
            </a:r>
          </a:p>
          <a:p>
            <a:r>
              <a:rPr lang="en-US" sz="1600" dirty="0" err="1"/>
              <a:t>ε</a:t>
            </a:r>
            <a:r>
              <a:rPr lang="en-US" sz="1600" dirty="0"/>
              <a:t> means empty (nothing)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F1990-63C1-C846-80BC-6EF591606219}"/>
              </a:ext>
            </a:extLst>
          </p:cNvPr>
          <p:cNvSpPr/>
          <p:nvPr/>
        </p:nvSpPr>
        <p:spPr>
          <a:xfrm>
            <a:off x="8371245" y="3918257"/>
            <a:ext cx="597658" cy="124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85455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a PDA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pushdown automata (PDA) M is a 7-Tuple </a:t>
            </a:r>
          </a:p>
          <a:p>
            <a:pPr marL="457200" lvl="1" indent="0">
              <a:buNone/>
            </a:pPr>
            <a:r>
              <a:rPr lang="en-US" dirty="0"/>
              <a:t>M = (Q,Σ,Γ,δ,q</a:t>
            </a:r>
            <a:r>
              <a:rPr lang="en-US" baseline="-25000" dirty="0"/>
              <a:t>0</a:t>
            </a:r>
            <a:r>
              <a:rPr lang="en-US" dirty="0"/>
              <a:t>,S,F)</a:t>
            </a:r>
          </a:p>
          <a:p>
            <a:pPr lvl="1"/>
            <a:r>
              <a:rPr lang="en-US" dirty="0"/>
              <a:t>Q is the set of states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is the input alphabet</a:t>
            </a:r>
          </a:p>
          <a:p>
            <a:pPr lvl="1"/>
            <a:r>
              <a:rPr lang="en-US" dirty="0" err="1"/>
              <a:t>Γ</a:t>
            </a:r>
            <a:r>
              <a:rPr lang="en-US" dirty="0"/>
              <a:t> is the stack alphabet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is the transition function:δ:Q×Σ×Γ→2</a:t>
            </a:r>
            <a:r>
              <a:rPr lang="en-US" baseline="30000" dirty="0"/>
              <a:t>Q</a:t>
            </a:r>
            <a:r>
              <a:rPr lang="en-US" dirty="0"/>
              <a:t>×Γ 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is the start state</a:t>
            </a:r>
          </a:p>
          <a:p>
            <a:pPr lvl="1"/>
            <a:r>
              <a:rPr lang="en-US" dirty="0"/>
              <a:t>S the initial symbol on the stack</a:t>
            </a:r>
          </a:p>
          <a:p>
            <a:pPr lvl="1"/>
            <a:r>
              <a:rPr lang="en-US" dirty="0"/>
              <a:t>F is the set of final states </a:t>
            </a:r>
          </a:p>
          <a:p>
            <a:r>
              <a:rPr lang="en-US" dirty="0"/>
              <a:t>There are two different modes of acceptance we can adopt.</a:t>
            </a:r>
          </a:p>
        </p:txBody>
      </p:sp>
    </p:spTree>
    <p:extLst>
      <p:ext uri="{BB962C8B-B14F-4D97-AF65-F5344CB8AC3E}">
        <p14:creationId xmlns:p14="http://schemas.microsoft.com/office/powerpoint/2010/main" val="5086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Acceptance for PDAs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Empty Stack </a:t>
            </a:r>
            <a:r>
              <a:rPr lang="en-US" dirty="0"/>
              <a:t>: Accept if and only if it is possible to reach a configuration where </a:t>
            </a:r>
          </a:p>
          <a:p>
            <a:pPr lvl="1"/>
            <a:r>
              <a:rPr lang="en-US" dirty="0"/>
              <a:t>The input has been consumed completely </a:t>
            </a:r>
          </a:p>
          <a:p>
            <a:pPr lvl="1"/>
            <a:r>
              <a:rPr lang="en-US" dirty="0"/>
              <a:t>The stack is empty</a:t>
            </a:r>
          </a:p>
          <a:p>
            <a:pPr lvl="1"/>
            <a:r>
              <a:rPr lang="en-US" dirty="0"/>
              <a:t>State does not matter </a:t>
            </a:r>
          </a:p>
          <a:p>
            <a:r>
              <a:rPr lang="en-US" b="1" dirty="0"/>
              <a:t>Final state :</a:t>
            </a:r>
            <a:r>
              <a:rPr lang="en-US" dirty="0"/>
              <a:t> Accept if and only if it is possible to reach a configuration where</a:t>
            </a:r>
          </a:p>
          <a:p>
            <a:pPr lvl="1"/>
            <a:r>
              <a:rPr lang="en-US" dirty="0"/>
              <a:t>The input has been consumed completely </a:t>
            </a:r>
          </a:p>
          <a:p>
            <a:pPr lvl="1"/>
            <a:r>
              <a:rPr lang="en-US" dirty="0"/>
              <a:t>The current state is an accepting state </a:t>
            </a:r>
          </a:p>
          <a:p>
            <a:pPr lvl="1"/>
            <a:r>
              <a:rPr lang="en-US" dirty="0"/>
              <a:t>Stack contents do not matter </a:t>
            </a:r>
          </a:p>
          <a:p>
            <a:r>
              <a:rPr lang="en-US" i="1" dirty="0"/>
              <a:t>The two modes are equivalent!</a:t>
            </a:r>
          </a:p>
          <a:p>
            <a:r>
              <a:rPr lang="en-US" i="1" dirty="0"/>
              <a:t>We can convert one kind of PDA to the other!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0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about PDAs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language is a CFL if and only if it can be recognized by a PDA. </a:t>
            </a:r>
          </a:p>
          <a:p>
            <a:r>
              <a:rPr lang="en-US" dirty="0"/>
              <a:t>A </a:t>
            </a:r>
            <a:r>
              <a:rPr lang="en-US" i="1" dirty="0"/>
              <a:t>deterministic PDA </a:t>
            </a:r>
            <a:r>
              <a:rPr lang="en-US" dirty="0"/>
              <a:t>(DPDA) is a PDA that has only one possible transition in any configuration </a:t>
            </a:r>
          </a:p>
          <a:p>
            <a:r>
              <a:rPr lang="en-US" dirty="0"/>
              <a:t>L can be recognized by a DPDA if and only if it is LL(k) or LR(k)</a:t>
            </a:r>
          </a:p>
          <a:p>
            <a:r>
              <a:rPr lang="en-US" dirty="0"/>
              <a:t>Not all L are LL(k) or LR(k), </a:t>
            </a:r>
          </a:p>
          <a:p>
            <a:pPr marL="457200" lvl="1" indent="0">
              <a:buNone/>
            </a:pPr>
            <a:r>
              <a:rPr lang="en-US" dirty="0"/>
              <a:t>e.g. Languages of palindromes.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9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Deterministic </a:t>
            </a:r>
            <a:r>
              <a:rPr lang="en-US" sz="4300"/>
              <a:t>Pushdown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Definition: A deterministic pushdown automata (DPDA) M is a 7-Tuple: </a:t>
            </a:r>
          </a:p>
          <a:p>
            <a:pPr marL="457200" lvl="1" indent="0">
              <a:buNone/>
            </a:pPr>
            <a:r>
              <a:rPr lang="en-US" dirty="0"/>
              <a:t>M = (Q,Σ,Γ,δ,q0,S,F </a:t>
            </a:r>
          </a:p>
          <a:p>
            <a:pPr lvl="1"/>
            <a:r>
              <a:rPr lang="en-US" dirty="0"/>
              <a:t>Q is the set of states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is the input alphabet</a:t>
            </a:r>
          </a:p>
          <a:p>
            <a:pPr lvl="1"/>
            <a:r>
              <a:rPr lang="en-US" dirty="0" err="1"/>
              <a:t>Γ</a:t>
            </a:r>
            <a:r>
              <a:rPr lang="en-US" dirty="0"/>
              <a:t> is the stack alphabet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is the transition function: </a:t>
            </a:r>
            <a:r>
              <a:rPr lang="en-US" dirty="0" err="1"/>
              <a:t>δ:Q×Σ×Γ</a:t>
            </a:r>
            <a:r>
              <a:rPr lang="en-US" dirty="0"/>
              <a:t> → Q×Γ </a:t>
            </a:r>
          </a:p>
          <a:p>
            <a:pPr lvl="1"/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is the start state</a:t>
            </a:r>
          </a:p>
          <a:p>
            <a:pPr lvl="1"/>
            <a:r>
              <a:rPr lang="en-US" dirty="0"/>
              <a:t>S the initial symbol on the stack</a:t>
            </a:r>
          </a:p>
          <a:p>
            <a:pPr lvl="1"/>
            <a:r>
              <a:rPr lang="en-US" dirty="0"/>
              <a:t>F is the set of final states </a:t>
            </a:r>
          </a:p>
          <a:p>
            <a:r>
              <a:rPr lang="en-US" dirty="0"/>
              <a:t>DPDAs also accept by empty stack or by final state</a:t>
            </a:r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E3B1F334-9C48-AB4A-8C68-3FB1F6070653}"/>
              </a:ext>
            </a:extLst>
          </p:cNvPr>
          <p:cNvSpPr/>
          <p:nvPr/>
        </p:nvSpPr>
        <p:spPr>
          <a:xfrm>
            <a:off x="6721811" y="3083668"/>
            <a:ext cx="2286001" cy="836384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16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only difference between PDAs and DPDAs</a:t>
            </a:r>
          </a:p>
        </p:txBody>
      </p:sp>
    </p:spTree>
    <p:extLst>
      <p:ext uri="{BB962C8B-B14F-4D97-AF65-F5344CB8AC3E}">
        <p14:creationId xmlns:p14="http://schemas.microsoft.com/office/powerpoint/2010/main" val="8558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DPDA for L = {0</a:t>
            </a:r>
            <a:r>
              <a:rPr lang="en-US" baseline="30000" dirty="0"/>
              <a:t>n</a:t>
            </a:r>
            <a:r>
              <a:rPr lang="el-GR" dirty="0"/>
              <a:t>1</a:t>
            </a:r>
            <a:r>
              <a:rPr lang="en-US" baseline="30000" dirty="0"/>
              <a:t>n</a:t>
            </a:r>
            <a:r>
              <a:rPr lang="el-GR" dirty="0"/>
              <a:t>|</a:t>
            </a:r>
            <a:r>
              <a:rPr lang="en-US" dirty="0"/>
              <a:t>n&gt;0}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4812558" cy="2390775"/>
          </a:xfrm>
        </p:spPr>
        <p:txBody>
          <a:bodyPr>
            <a:normAutofit fontScale="70000" lnSpcReduction="20000"/>
          </a:bodyPr>
          <a:lstStyle/>
          <a:p>
            <a:r>
              <a:rPr lang="pt-BR" dirty="0" err="1"/>
              <a:t>States</a:t>
            </a:r>
            <a:r>
              <a:rPr lang="pt-BR" dirty="0"/>
              <a:t>: </a:t>
            </a:r>
            <a:r>
              <a:rPr lang="pt-BR" dirty="0" err="1"/>
              <a:t>Q</a:t>
            </a:r>
            <a:r>
              <a:rPr lang="pt-BR" dirty="0"/>
              <a:t> ={q</a:t>
            </a:r>
            <a:r>
              <a:rPr lang="pt-BR" baseline="-25000" dirty="0"/>
              <a:t>0</a:t>
            </a:r>
            <a:r>
              <a:rPr lang="pt-BR" dirty="0"/>
              <a:t>,q</a:t>
            </a:r>
            <a:r>
              <a:rPr lang="pt-BR" baseline="-25000" dirty="0"/>
              <a:t>1</a:t>
            </a:r>
            <a:r>
              <a:rPr lang="pt-BR" dirty="0"/>
              <a:t>} </a:t>
            </a:r>
          </a:p>
          <a:p>
            <a:r>
              <a:rPr lang="pt-BR" dirty="0"/>
              <a:t>Input </a:t>
            </a:r>
            <a:r>
              <a:rPr lang="pt-BR" dirty="0" err="1"/>
              <a:t>alphabet</a:t>
            </a:r>
            <a:r>
              <a:rPr lang="pt-BR" dirty="0"/>
              <a:t>: </a:t>
            </a:r>
            <a:r>
              <a:rPr lang="pt-BR" dirty="0" err="1"/>
              <a:t>Σ</a:t>
            </a:r>
            <a:r>
              <a:rPr lang="pt-BR" dirty="0"/>
              <a:t> ={0,1} </a:t>
            </a:r>
          </a:p>
          <a:p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alphabet</a:t>
            </a:r>
            <a:r>
              <a:rPr lang="pt-BR" dirty="0"/>
              <a:t>: </a:t>
            </a:r>
            <a:r>
              <a:rPr lang="pt-BR" dirty="0" err="1"/>
              <a:t>Γ</a:t>
            </a:r>
            <a:r>
              <a:rPr lang="pt-BR" dirty="0"/>
              <a:t> ={a} </a:t>
            </a:r>
          </a:p>
          <a:p>
            <a:r>
              <a:rPr lang="pt-BR" dirty="0"/>
              <a:t>Start </a:t>
            </a:r>
            <a:r>
              <a:rPr lang="pt-BR" dirty="0" err="1"/>
              <a:t>state</a:t>
            </a:r>
            <a:r>
              <a:rPr lang="pt-BR" dirty="0"/>
              <a:t>: q</a:t>
            </a:r>
            <a:r>
              <a:rPr lang="pt-BR" baseline="-25000" dirty="0"/>
              <a:t>0</a:t>
            </a:r>
            <a:r>
              <a:rPr lang="pt-BR" dirty="0"/>
              <a:t>∈Q </a:t>
            </a:r>
          </a:p>
          <a:p>
            <a:r>
              <a:rPr lang="en-US" dirty="0"/>
              <a:t>Initial stack: </a:t>
            </a:r>
            <a:r>
              <a:rPr lang="el-GR" dirty="0"/>
              <a:t>S =</a:t>
            </a:r>
            <a:r>
              <a:rPr lang="en-US" dirty="0"/>
              <a:t> </a:t>
            </a:r>
            <a:r>
              <a:rPr lang="el-GR" dirty="0" err="1"/>
              <a:t>ε∈Γ</a:t>
            </a:r>
            <a:endParaRPr lang="en-US" dirty="0"/>
          </a:p>
          <a:p>
            <a:r>
              <a:rPr lang="en-US" dirty="0"/>
              <a:t>Final states: </a:t>
            </a:r>
            <a:r>
              <a:rPr lang="el-GR" dirty="0"/>
              <a:t>F =</a:t>
            </a:r>
            <a:r>
              <a:rPr lang="en-US" dirty="0"/>
              <a:t> ?</a:t>
            </a:r>
            <a:r>
              <a:rPr lang="el-GR" dirty="0"/>
              <a:t> </a:t>
            </a:r>
            <a:r>
              <a:rPr lang="en-US" dirty="0"/>
              <a:t>(Accept by empty stack)</a:t>
            </a:r>
            <a:endParaRPr lang="el-GR" dirty="0"/>
          </a:p>
          <a:p>
            <a:r>
              <a:rPr lang="en-US" dirty="0"/>
              <a:t>Transition function: </a:t>
            </a:r>
            <a:r>
              <a:rPr lang="en-US" dirty="0" err="1"/>
              <a:t>δ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7427888"/>
              </p:ext>
            </p:extLst>
          </p:nvPr>
        </p:nvGraphicFramePr>
        <p:xfrm>
          <a:off x="628650" y="4216400"/>
          <a:ext cx="3886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 State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val 6"/>
          <p:cNvSpPr>
            <a:spLocks noChangeAspect="1"/>
          </p:cNvSpPr>
          <p:nvPr/>
        </p:nvSpPr>
        <p:spPr>
          <a:xfrm>
            <a:off x="5441208" y="396454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7491681" y="396454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/>
          <p:cNvCxnSpPr>
            <a:endCxn id="9" idx="2"/>
          </p:cNvCxnSpPr>
          <p:nvPr/>
        </p:nvCxnSpPr>
        <p:spPr>
          <a:xfrm>
            <a:off x="5156200" y="4288544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6"/>
            <a:endCxn id="9" idx="2"/>
          </p:cNvCxnSpPr>
          <p:nvPr/>
        </p:nvCxnSpPr>
        <p:spPr>
          <a:xfrm>
            <a:off x="6089208" y="4288544"/>
            <a:ext cx="1402473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25230" y="2992143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1,a/</a:t>
            </a:r>
            <a:r>
              <a:rPr lang="en-US" sz="2000" dirty="0" err="1"/>
              <a:t>ε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432701" y="3918257"/>
            <a:ext cx="718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1,a/</a:t>
            </a:r>
            <a:r>
              <a:rPr lang="en-US" sz="2000" dirty="0" err="1"/>
              <a:t>ε</a:t>
            </a:r>
            <a:endParaRPr lang="en-US" sz="2000" dirty="0"/>
          </a:p>
        </p:txBody>
      </p:sp>
      <p:cxnSp>
        <p:nvCxnSpPr>
          <p:cNvPr id="23" name="Curved Connector 22"/>
          <p:cNvCxnSpPr/>
          <p:nvPr/>
        </p:nvCxnSpPr>
        <p:spPr>
          <a:xfrm rot="5400000" flipH="1" flipV="1">
            <a:off x="7809908" y="3830338"/>
            <a:ext cx="12700" cy="458206"/>
          </a:xfrm>
          <a:prstGeom prst="curvedConnector3">
            <a:avLst>
              <a:gd name="adj1" fmla="val 48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0530" y="2992143"/>
            <a:ext cx="713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0,ε/a</a:t>
            </a:r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765208" y="3830338"/>
            <a:ext cx="12700" cy="458206"/>
          </a:xfrm>
          <a:prstGeom prst="curvedConnector3">
            <a:avLst>
              <a:gd name="adj1" fmla="val 484722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C511F-03CD-0B4A-B0AC-6B1D7307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1D29-54D2-7B4D-B977-194B9E44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DPDA that recognizes </a:t>
            </a:r>
          </a:p>
          <a:p>
            <a:pPr lvl="1"/>
            <a:r>
              <a:rPr lang="en-US" dirty="0"/>
              <a:t>L = {0</a:t>
            </a:r>
            <a:r>
              <a:rPr lang="en-US" baseline="30000" dirty="0"/>
              <a:t>n</a:t>
            </a:r>
            <a:r>
              <a:rPr lang="en-US" dirty="0"/>
              <a:t>10</a:t>
            </a:r>
            <a:r>
              <a:rPr lang="en-US" baseline="30000" dirty="0"/>
              <a:t>n</a:t>
            </a:r>
            <a:r>
              <a:rPr lang="en-US" dirty="0"/>
              <a:t> | n ≥ 0}</a:t>
            </a:r>
          </a:p>
          <a:p>
            <a:pPr lvl="1"/>
            <a:r>
              <a:rPr lang="en-US" dirty="0"/>
              <a:t>L = {0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0</a:t>
            </a:r>
            <a:r>
              <a:rPr lang="en-US" baseline="30000" dirty="0"/>
              <a:t>m</a:t>
            </a:r>
            <a:r>
              <a:rPr lang="en-US" dirty="0"/>
              <a:t>1</a:t>
            </a:r>
            <a:r>
              <a:rPr lang="en-US" baseline="30000" dirty="0"/>
              <a:t>m</a:t>
            </a:r>
            <a:r>
              <a:rPr lang="en-US" dirty="0"/>
              <a:t> | n, m ≥ 0}</a:t>
            </a:r>
          </a:p>
          <a:p>
            <a:r>
              <a:rPr lang="en-US" dirty="0"/>
              <a:t>Build a PDA that recognizes</a:t>
            </a:r>
          </a:p>
          <a:p>
            <a:pPr lvl="1"/>
            <a:r>
              <a:rPr lang="en-US" dirty="0"/>
              <a:t>L = {w ∈ {0,1}* | w is a palindrome}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with a DPDA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build a DPDA to implement LL(1) grammar? </a:t>
            </a:r>
          </a:p>
          <a:p>
            <a:r>
              <a:rPr lang="en-US" dirty="0"/>
              <a:t>Idea: </a:t>
            </a:r>
          </a:p>
          <a:p>
            <a:pPr lvl="1"/>
            <a:r>
              <a:rPr lang="en-US" dirty="0"/>
              <a:t>Input: token stream 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is the alphabet of tokens. </a:t>
            </a:r>
          </a:p>
          <a:p>
            <a:pPr lvl="1"/>
            <a:r>
              <a:rPr lang="en-US" dirty="0"/>
              <a:t>Transitions are based on:</a:t>
            </a:r>
          </a:p>
          <a:p>
            <a:pPr lvl="2"/>
            <a:r>
              <a:rPr lang="en-US" dirty="0"/>
              <a:t>Tokens read, matching predictor sets for given productions </a:t>
            </a:r>
          </a:p>
          <a:p>
            <a:pPr lvl="2"/>
            <a:r>
              <a:rPr lang="en-US" dirty="0"/>
              <a:t>Symbols on the stack </a:t>
            </a:r>
          </a:p>
          <a:p>
            <a:pPr lvl="1"/>
            <a:r>
              <a:rPr lang="en-US" dirty="0"/>
              <a:t>The stack contains partial sentential forms </a:t>
            </a:r>
          </a:p>
          <a:p>
            <a:pPr lvl="1"/>
            <a:r>
              <a:rPr lang="en-US" dirty="0"/>
              <a:t>Rewriting involves popping off a nonterminal and pushing on the RHS of the corresponding production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87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Our </a:t>
            </a:r>
            <a:r>
              <a:rPr lang="en-US" dirty="0" err="1"/>
              <a:t>Favourite</a:t>
            </a:r>
            <a:r>
              <a:rPr lang="en-US" dirty="0"/>
              <a:t> Grammar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24669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Grammar</a:t>
            </a:r>
          </a:p>
          <a:p>
            <a:r>
              <a:rPr lang="is-IS" dirty="0"/>
              <a:t>S → + S S</a:t>
            </a:r>
          </a:p>
          <a:p>
            <a:r>
              <a:rPr lang="is-IS" dirty="0"/>
              <a:t>S → − S S</a:t>
            </a:r>
          </a:p>
          <a:p>
            <a:r>
              <a:rPr lang="is-IS" dirty="0"/>
              <a:t>S → ∗ S S</a:t>
            </a:r>
          </a:p>
          <a:p>
            <a:r>
              <a:rPr lang="is-IS" dirty="0"/>
              <a:t>S → / S S</a:t>
            </a:r>
          </a:p>
          <a:p>
            <a:r>
              <a:rPr lang="is-IS" dirty="0"/>
              <a:t>S → neg S</a:t>
            </a:r>
          </a:p>
          <a:p>
            <a:r>
              <a:rPr lang="is-IS" dirty="0"/>
              <a:t>S → integer 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_tradnl" dirty="0"/>
              <a:t>Q = {q</a:t>
            </a:r>
            <a:r>
              <a:rPr lang="es-ES_tradnl" baseline="-25000" dirty="0"/>
              <a:t>0</a:t>
            </a:r>
            <a:r>
              <a:rPr lang="es-ES_tradnl" dirty="0"/>
              <a:t>}</a:t>
            </a:r>
          </a:p>
          <a:p>
            <a:r>
              <a:rPr lang="es-ES_tradnl" dirty="0" err="1"/>
              <a:t>Σ</a:t>
            </a:r>
            <a:r>
              <a:rPr lang="es-ES_tradnl" dirty="0"/>
              <a:t> = {+,−,∗,/,</a:t>
            </a:r>
            <a:r>
              <a:rPr lang="es-ES_tradnl" dirty="0" err="1"/>
              <a:t>neg,int</a:t>
            </a:r>
            <a:r>
              <a:rPr lang="es-ES_tradnl" dirty="0"/>
              <a:t>} </a:t>
            </a:r>
          </a:p>
          <a:p>
            <a:r>
              <a:rPr lang="es-ES_tradnl" dirty="0" err="1"/>
              <a:t>Γ</a:t>
            </a:r>
            <a:r>
              <a:rPr lang="es-ES_tradnl" dirty="0"/>
              <a:t> = {S}</a:t>
            </a:r>
          </a:p>
          <a:p>
            <a:r>
              <a:rPr lang="es-ES_tradnl" dirty="0"/>
              <a:t>q</a:t>
            </a:r>
            <a:r>
              <a:rPr lang="es-ES_tradnl" baseline="-25000" dirty="0"/>
              <a:t>0</a:t>
            </a:r>
            <a:r>
              <a:rPr lang="es-ES_tradnl" dirty="0"/>
              <a:t>: q</a:t>
            </a:r>
            <a:r>
              <a:rPr lang="es-ES_tradnl" baseline="-25000" dirty="0"/>
              <a:t>0</a:t>
            </a:r>
            <a:r>
              <a:rPr lang="es-ES_tradnl" dirty="0"/>
              <a:t>∈Q</a:t>
            </a:r>
          </a:p>
          <a:p>
            <a:r>
              <a:rPr lang="es-ES_tradnl" dirty="0" err="1"/>
              <a:t>Stack</a:t>
            </a:r>
            <a:r>
              <a:rPr lang="es-ES_tradnl" dirty="0"/>
              <a:t> = S∈Γ</a:t>
            </a:r>
          </a:p>
          <a:p>
            <a:r>
              <a:rPr lang="es-ES_tradnl" dirty="0"/>
              <a:t>F ={q</a:t>
            </a:r>
            <a:r>
              <a:rPr lang="es-ES_tradnl" baseline="-25000" dirty="0"/>
              <a:t>0</a:t>
            </a:r>
            <a:r>
              <a:rPr lang="es-ES_tradnl" dirty="0"/>
              <a:t>}⊆Q</a:t>
            </a:r>
          </a:p>
          <a:p>
            <a:r>
              <a:rPr lang="es-ES_tradnl" dirty="0" err="1"/>
              <a:t>δ</a:t>
            </a:r>
            <a:r>
              <a:rPr lang="es-ES_tradnl" dirty="0"/>
              <a:t>: </a:t>
            </a:r>
          </a:p>
          <a:p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328481"/>
              </p:ext>
            </p:extLst>
          </p:nvPr>
        </p:nvGraphicFramePr>
        <p:xfrm>
          <a:off x="4629150" y="4198619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val 7"/>
          <p:cNvSpPr>
            <a:spLocks noChangeAspect="1"/>
          </p:cNvSpPr>
          <p:nvPr/>
        </p:nvSpPr>
        <p:spPr>
          <a:xfrm>
            <a:off x="1389908" y="5107544"/>
            <a:ext cx="648000" cy="648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q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04899" y="5461367"/>
            <a:ext cx="2850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0"/>
            <a:endCxn id="8" idx="6"/>
          </p:cNvCxnSpPr>
          <p:nvPr/>
        </p:nvCxnSpPr>
        <p:spPr>
          <a:xfrm rot="16200000" flipH="1">
            <a:off x="1713908" y="5107544"/>
            <a:ext cx="324000" cy="324000"/>
          </a:xfrm>
          <a:prstGeom prst="curvedConnector4">
            <a:avLst>
              <a:gd name="adj1" fmla="val -70556"/>
              <a:gd name="adj2" fmla="val 29598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2774" y="6165089"/>
            <a:ext cx="862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int,S</a:t>
            </a:r>
            <a:r>
              <a:rPr lang="en-US" sz="2000" dirty="0"/>
              <a:t>/</a:t>
            </a:r>
            <a:r>
              <a:rPr lang="en-US" sz="2000" dirty="0" err="1"/>
              <a:t>ε</a:t>
            </a:r>
            <a:endParaRPr lang="en-US" sz="2000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486609" y="5228816"/>
            <a:ext cx="432000" cy="432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Curved Connector 14"/>
          <p:cNvCxnSpPr>
            <a:stCxn id="8" idx="1"/>
            <a:endCxn id="8" idx="0"/>
          </p:cNvCxnSpPr>
          <p:nvPr/>
        </p:nvCxnSpPr>
        <p:spPr>
          <a:xfrm rot="5400000" flipH="1" flipV="1">
            <a:off x="1551908" y="5040442"/>
            <a:ext cx="94897" cy="229103"/>
          </a:xfrm>
          <a:prstGeom prst="curvedConnector3">
            <a:avLst>
              <a:gd name="adj1" fmla="val 83606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2510" y="4343426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+,S/SS</a:t>
            </a:r>
          </a:p>
        </p:txBody>
      </p:sp>
      <p:cxnSp>
        <p:nvCxnSpPr>
          <p:cNvPr id="17" name="Curved Connector 16"/>
          <p:cNvCxnSpPr>
            <a:stCxn id="8" idx="2"/>
            <a:endCxn id="8" idx="1"/>
          </p:cNvCxnSpPr>
          <p:nvPr/>
        </p:nvCxnSpPr>
        <p:spPr>
          <a:xfrm rot="10800000" flipH="1">
            <a:off x="1389907" y="5202442"/>
            <a:ext cx="94897" cy="229103"/>
          </a:xfrm>
          <a:prstGeom prst="curvedConnector4">
            <a:avLst>
              <a:gd name="adj1" fmla="val -414871"/>
              <a:gd name="adj2" fmla="val 39641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8" idx="6"/>
            <a:endCxn id="8" idx="5"/>
          </p:cNvCxnSpPr>
          <p:nvPr/>
        </p:nvCxnSpPr>
        <p:spPr>
          <a:xfrm flipH="1">
            <a:off x="1943011" y="5431544"/>
            <a:ext cx="94897" cy="229103"/>
          </a:xfrm>
          <a:prstGeom prst="curvedConnector4">
            <a:avLst>
              <a:gd name="adj1" fmla="val -682529"/>
              <a:gd name="adj2" fmla="val 2412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Curved Connector 256"/>
          <p:cNvCxnSpPr>
            <a:stCxn id="8" idx="5"/>
            <a:endCxn id="8" idx="4"/>
          </p:cNvCxnSpPr>
          <p:nvPr/>
        </p:nvCxnSpPr>
        <p:spPr>
          <a:xfrm rot="5400000">
            <a:off x="1781012" y="5593544"/>
            <a:ext cx="94897" cy="229103"/>
          </a:xfrm>
          <a:prstGeom prst="curvedConnector3">
            <a:avLst>
              <a:gd name="adj1" fmla="val 84944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urved Connector 261"/>
          <p:cNvCxnSpPr/>
          <p:nvPr/>
        </p:nvCxnSpPr>
        <p:spPr>
          <a:xfrm rot="10800000" flipH="1" flipV="1">
            <a:off x="1409310" y="5441754"/>
            <a:ext cx="94897" cy="229103"/>
          </a:xfrm>
          <a:prstGeom prst="curvedConnector4">
            <a:avLst>
              <a:gd name="adj1" fmla="val -267659"/>
              <a:gd name="adj2" fmla="val 34098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/>
          <p:cNvSpPr txBox="1"/>
          <p:nvPr/>
        </p:nvSpPr>
        <p:spPr>
          <a:xfrm>
            <a:off x="1702609" y="427681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-,S/SS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463105" y="4630162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*,S/SS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651533" y="5346040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-,S/SS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1875908" y="6123795"/>
            <a:ext cx="971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neg,S</a:t>
            </a:r>
            <a:r>
              <a:rPr lang="en-US" sz="2000" dirty="0"/>
              <a:t>/S</a:t>
            </a:r>
          </a:p>
        </p:txBody>
      </p:sp>
    </p:spTree>
    <p:extLst>
      <p:ext uri="{BB962C8B-B14F-4D97-AF65-F5344CB8AC3E}">
        <p14:creationId xmlns:p14="http://schemas.microsoft.com/office/powerpoint/2010/main" val="88486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DPDAs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Implementation Options</a:t>
            </a:r>
          </a:p>
          <a:p>
            <a:r>
              <a:rPr lang="en-US" b="1" dirty="0"/>
              <a:t>Using nested case statements </a:t>
            </a:r>
          </a:p>
          <a:p>
            <a:pPr lvl="1"/>
            <a:r>
              <a:rPr lang="en-US" dirty="0"/>
              <a:t>Level 1: Branch on current state</a:t>
            </a:r>
          </a:p>
          <a:p>
            <a:pPr lvl="1"/>
            <a:r>
              <a:rPr lang="en-US" dirty="0"/>
              <a:t>Level 2: Branch on current input symbol </a:t>
            </a:r>
          </a:p>
          <a:p>
            <a:pPr lvl="1"/>
            <a:r>
              <a:rPr lang="en-US" dirty="0"/>
              <a:t>Level 3: Branch on current stack symbol </a:t>
            </a:r>
          </a:p>
          <a:p>
            <a:r>
              <a:rPr lang="en-US" b="1" dirty="0"/>
              <a:t>Similar to recursive-descent parsing</a:t>
            </a:r>
          </a:p>
          <a:p>
            <a:pPr lvl="1"/>
            <a:r>
              <a:rPr lang="en-US" dirty="0"/>
              <a:t>Instead of recursion, maintain the stack explicitly. </a:t>
            </a:r>
          </a:p>
          <a:p>
            <a:r>
              <a:rPr lang="en-US" b="1" dirty="0"/>
              <a:t>Table-driven </a:t>
            </a:r>
          </a:p>
          <a:p>
            <a:pPr lvl="1"/>
            <a:r>
              <a:rPr lang="en-US" dirty="0"/>
              <a:t>3-D table mapping (state, input symbol, stack symbol) triples to strings to be pushed onto the stack. </a:t>
            </a:r>
          </a:p>
          <a:p>
            <a:pPr marL="0" indent="0">
              <a:buNone/>
            </a:pPr>
            <a:r>
              <a:rPr lang="en-US" dirty="0"/>
              <a:t>Options for generating the parser </a:t>
            </a:r>
          </a:p>
          <a:p>
            <a:pPr lvl="1"/>
            <a:r>
              <a:rPr lang="en-US" dirty="0"/>
              <a:t>Hand-coded</a:t>
            </a:r>
          </a:p>
          <a:p>
            <a:pPr lvl="1"/>
            <a:r>
              <a:rPr lang="en-US" dirty="0"/>
              <a:t>Automatic generation from grammar</a:t>
            </a:r>
          </a:p>
          <a:p>
            <a:pPr lvl="2"/>
            <a:r>
              <a:rPr lang="en-US" dirty="0" err="1"/>
              <a:t>E.g.using</a:t>
            </a:r>
            <a:r>
              <a:rPr lang="en-US" dirty="0"/>
              <a:t> </a:t>
            </a:r>
            <a:r>
              <a:rPr lang="en-US" dirty="0" err="1"/>
              <a:t>yacc</a:t>
            </a:r>
            <a:r>
              <a:rPr lang="en-US"/>
              <a:t>, bison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4 is out and due June 19.</a:t>
            </a:r>
          </a:p>
          <a:p>
            <a:pPr lvl="1"/>
            <a:r>
              <a:rPr lang="en-US" dirty="0"/>
              <a:t>Midterm next week: June 19, 10 – 11:30 in </a:t>
            </a:r>
            <a:r>
              <a:rPr lang="en-US" b="1" dirty="0">
                <a:solidFill>
                  <a:srgbClr val="FF0000"/>
                </a:solidFill>
              </a:rPr>
              <a:t>CHEB 170.</a:t>
            </a:r>
          </a:p>
          <a:p>
            <a:r>
              <a:rPr lang="en-US" dirty="0"/>
              <a:t>Readings:</a:t>
            </a:r>
          </a:p>
          <a:p>
            <a:pPr lvl="1"/>
            <a:r>
              <a:rPr lang="en-US" dirty="0"/>
              <a:t>Today: 2.3.0, 2.3.1</a:t>
            </a:r>
          </a:p>
          <a:p>
            <a:pPr lvl="1"/>
            <a:r>
              <a:rPr lang="en-US" dirty="0"/>
              <a:t>Note: I recommend using alternative texts for this part of the course: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Hopcorft</a:t>
            </a:r>
            <a:r>
              <a:rPr lang="en-US" dirty="0"/>
              <a:t> et al, “Introduction to Automata Theory”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Recursive Descent</a:t>
            </a:r>
          </a:p>
          <a:p>
            <a:pPr lvl="1"/>
            <a:r>
              <a:rPr lang="en-US" dirty="0"/>
              <a:t>Pushdown Automata (PDA)</a:t>
            </a:r>
          </a:p>
          <a:p>
            <a:pPr lvl="1"/>
            <a:r>
              <a:rPr lang="en-US" dirty="0"/>
              <a:t>Deterministic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efficient approaches: </a:t>
            </a:r>
          </a:p>
          <a:p>
            <a:pPr lvl="1"/>
            <a:r>
              <a:rPr lang="en-US" dirty="0"/>
              <a:t>Recursive Descent </a:t>
            </a:r>
          </a:p>
          <a:p>
            <a:pPr lvl="1"/>
            <a:r>
              <a:rPr lang="en-US" dirty="0"/>
              <a:t>Deterministic Pushdown Automata (DPDA)</a:t>
            </a:r>
          </a:p>
          <a:p>
            <a:endParaRPr lang="en-US" dirty="0"/>
          </a:p>
          <a:p>
            <a:r>
              <a:rPr lang="en-US" dirty="0"/>
              <a:t>Recursive Descent is easier to understand and implement.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efficient approaches: </a:t>
            </a:r>
          </a:p>
          <a:p>
            <a:pPr lvl="1"/>
            <a:r>
              <a:rPr lang="en-US" dirty="0"/>
              <a:t>Recursive Descent </a:t>
            </a:r>
          </a:p>
          <a:p>
            <a:pPr lvl="1"/>
            <a:r>
              <a:rPr lang="en-US" dirty="0"/>
              <a:t>Deterministic Pushdown Automata (DPDA)</a:t>
            </a:r>
          </a:p>
          <a:p>
            <a:endParaRPr lang="en-US" dirty="0"/>
          </a:p>
          <a:p>
            <a:r>
              <a:rPr lang="en-US" dirty="0"/>
              <a:t>Recursive Descent is easier to understand and implement.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4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133850" cy="1325563"/>
          </a:xfrm>
        </p:spPr>
        <p:txBody>
          <a:bodyPr/>
          <a:lstStyle/>
          <a:p>
            <a:r>
              <a:rPr lang="en-US" dirty="0"/>
              <a:t>Recursive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6700" y="546100"/>
            <a:ext cx="4739309" cy="6121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parse_X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TreeNode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(‘X’)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peek_next_token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select X → α based on t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for each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α :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Y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n.addChild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(parse_Y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Y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n.addChild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(parse_Y</a:t>
            </a:r>
            <a:r>
              <a:rPr lang="en-US" baseline="-25000" dirty="0"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is-IS" sz="4700" dirty="0"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Y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n.addChild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parse_Y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k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t: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n.addChild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remove_token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peek_next_token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syntax error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09800"/>
            <a:ext cx="3270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Idea: For each variable X, write a procedure: </a:t>
            </a:r>
            <a:r>
              <a:rPr lang="en-US" sz="2400" dirty="0" err="1"/>
              <a:t>parse_X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86D4922D-D12D-AE4D-BC52-96151CEA7C2C}"/>
              </a:ext>
            </a:extLst>
          </p:cNvPr>
          <p:cNvSpPr/>
          <p:nvPr/>
        </p:nvSpPr>
        <p:spPr>
          <a:xfrm>
            <a:off x="2384333" y="1613880"/>
            <a:ext cx="1418752" cy="515566"/>
          </a:xfrm>
          <a:prstGeom prst="borderCallout1">
            <a:avLst>
              <a:gd name="adj1" fmla="val 14977"/>
              <a:gd name="adj2" fmla="val 105485"/>
              <a:gd name="adj3" fmla="val 7578"/>
              <a:gd name="adj4" fmla="val 1404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PREDICT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3986BD-C92F-4C4E-9FF2-412F8DB1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49" y="3556904"/>
            <a:ext cx="2463592" cy="31105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87CB72E-707E-8B47-A939-CBDDE69E5205}"/>
              </a:ext>
            </a:extLst>
          </p:cNvPr>
          <p:cNvSpPr/>
          <p:nvPr/>
        </p:nvSpPr>
        <p:spPr>
          <a:xfrm>
            <a:off x="8150157" y="120137"/>
            <a:ext cx="422414" cy="48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02338D-3521-7D4A-BFAD-506A78C06E80}"/>
              </a:ext>
            </a:extLst>
          </p:cNvPr>
          <p:cNvSpPr/>
          <p:nvPr/>
        </p:nvSpPr>
        <p:spPr>
          <a:xfrm>
            <a:off x="7686985" y="993409"/>
            <a:ext cx="604229" cy="48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⍺</a:t>
            </a:r>
            <a:r>
              <a:rPr lang="en-US" baseline="-250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555640-E3A7-554A-A9F3-8DD38BC93A38}"/>
              </a:ext>
            </a:extLst>
          </p:cNvPr>
          <p:cNvSpPr/>
          <p:nvPr/>
        </p:nvSpPr>
        <p:spPr>
          <a:xfrm>
            <a:off x="8390519" y="993409"/>
            <a:ext cx="603290" cy="48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⍺</a:t>
            </a:r>
            <a:r>
              <a:rPr lang="en-US" baseline="-25000" dirty="0"/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ABBC98-FC39-864C-AD94-F8A30E5F5DA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7989100" y="610115"/>
            <a:ext cx="372264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95FB2A-8642-5541-86F1-1A457842FDA6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8361364" y="610115"/>
            <a:ext cx="330800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9C068D-7789-6B4E-A9A0-6812943D11D3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692164" y="1483387"/>
            <a:ext cx="129051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0E7E7E-F236-3A44-B904-82D5E3708A88}"/>
              </a:ext>
            </a:extLst>
          </p:cNvPr>
          <p:cNvCxnSpPr>
            <a:cxnSpLocks/>
          </p:cNvCxnSpPr>
          <p:nvPr/>
        </p:nvCxnSpPr>
        <p:spPr>
          <a:xfrm>
            <a:off x="7989099" y="1499042"/>
            <a:ext cx="0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4B3B67-DC37-8E4B-9E45-7EAB265AEAFE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7989100" y="1483387"/>
            <a:ext cx="331269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F9B68-4818-6D43-ABFD-0129FEF2FBFF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8555255" y="1483387"/>
            <a:ext cx="136909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31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5877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dirty="0"/>
              <a:t>S → Add</a:t>
            </a:r>
          </a:p>
          <a:p>
            <a:r>
              <a:rPr lang="is-IS" dirty="0"/>
              <a:t>S → Sub</a:t>
            </a:r>
          </a:p>
          <a:p>
            <a:r>
              <a:rPr lang="is-IS" dirty="0"/>
              <a:t>S → Mul</a:t>
            </a:r>
          </a:p>
          <a:p>
            <a:r>
              <a:rPr lang="is-IS" dirty="0"/>
              <a:t>S → Div</a:t>
            </a:r>
          </a:p>
          <a:p>
            <a:r>
              <a:rPr lang="is-IS" dirty="0"/>
              <a:t>S → Val</a:t>
            </a:r>
          </a:p>
          <a:p>
            <a:r>
              <a:rPr lang="is-IS" dirty="0"/>
              <a:t>Add → + S S </a:t>
            </a:r>
          </a:p>
          <a:p>
            <a:r>
              <a:rPr lang="is-IS" dirty="0"/>
              <a:t>Sub → − S S </a:t>
            </a:r>
          </a:p>
          <a:p>
            <a:r>
              <a:rPr lang="is-IS" dirty="0"/>
              <a:t>Mul → ∗ S S </a:t>
            </a:r>
          </a:p>
          <a:p>
            <a:r>
              <a:rPr lang="is-IS" dirty="0"/>
              <a:t>Div → / S S </a:t>
            </a:r>
          </a:p>
          <a:p>
            <a:r>
              <a:rPr lang="is-IS" dirty="0"/>
              <a:t>Val → integer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1299" y="546100"/>
            <a:ext cx="4943613" cy="612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peek_at_token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select S → α based on 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for each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α 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if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Add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parse_Add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Sub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parse_Sub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elseif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Mul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parse_Mul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elseif α</a:t>
            </a:r>
            <a:r>
              <a:rPr lang="en-US" baseline="-25000" dirty="0" err="1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∈ V: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else: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  syntax error</a:t>
            </a:r>
          </a:p>
        </p:txBody>
      </p:sp>
    </p:spTree>
    <p:extLst>
      <p:ext uri="{BB962C8B-B14F-4D97-AF65-F5344CB8AC3E}">
        <p14:creationId xmlns:p14="http://schemas.microsoft.com/office/powerpoint/2010/main" val="408443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br>
              <a:rPr lang="en-US" dirty="0"/>
            </a:br>
            <a:r>
              <a:rPr lang="en-US" dirty="0"/>
              <a:t>More Concrete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5877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b="1" dirty="0"/>
              <a:t>S → Add</a:t>
            </a:r>
          </a:p>
          <a:p>
            <a:r>
              <a:rPr lang="is-IS" b="1" dirty="0"/>
              <a:t>S → Sub</a:t>
            </a:r>
          </a:p>
          <a:p>
            <a:r>
              <a:rPr lang="is-IS" b="1" dirty="0"/>
              <a:t>S → Mul</a:t>
            </a:r>
          </a:p>
          <a:p>
            <a:r>
              <a:rPr lang="is-IS" b="1" dirty="0"/>
              <a:t>S → Div</a:t>
            </a:r>
          </a:p>
          <a:p>
            <a:r>
              <a:rPr lang="is-IS" b="1" dirty="0"/>
              <a:t>S → Val</a:t>
            </a:r>
          </a:p>
          <a:p>
            <a:r>
              <a:rPr lang="is-IS" dirty="0"/>
              <a:t>Add → + S S </a:t>
            </a:r>
          </a:p>
          <a:p>
            <a:r>
              <a:rPr lang="is-IS" dirty="0"/>
              <a:t>Sub → − S S </a:t>
            </a:r>
          </a:p>
          <a:p>
            <a:r>
              <a:rPr lang="is-IS" dirty="0"/>
              <a:t>Mul → ∗ S S </a:t>
            </a:r>
          </a:p>
          <a:p>
            <a:r>
              <a:rPr lang="is-IS" dirty="0"/>
              <a:t>Div → / S S </a:t>
            </a:r>
          </a:p>
          <a:p>
            <a:r>
              <a:rPr lang="is-IS" dirty="0"/>
              <a:t>Val → integer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1300" y="546100"/>
            <a:ext cx="4768850" cy="612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peek_at_token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t == ’+’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parse_Add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‘-’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parse_Sub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‘*’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parse_Mul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==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‘/’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parse_Div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== ‘neg’: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parse_Neg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elseif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t is integer: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n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parse_Val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else: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syntax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TreeNode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(“S”, n)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48F410-2C75-3D45-BFDB-56C49B569D5C}"/>
              </a:ext>
            </a:extLst>
          </p:cNvPr>
          <p:cNvSpPr/>
          <p:nvPr/>
        </p:nvSpPr>
        <p:spPr>
          <a:xfrm>
            <a:off x="7863507" y="4512053"/>
            <a:ext cx="824948" cy="48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B89451-1383-C34E-9A26-62F15173CEAC}"/>
              </a:ext>
            </a:extLst>
          </p:cNvPr>
          <p:cNvSpPr/>
          <p:nvPr/>
        </p:nvSpPr>
        <p:spPr>
          <a:xfrm>
            <a:off x="7863507" y="5385325"/>
            <a:ext cx="824948" cy="48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63B57-5A05-414E-823E-2F95270E312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275981" y="5002031"/>
            <a:ext cx="0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D923B8-7EFF-B142-825A-62838482A9FB}"/>
              </a:ext>
            </a:extLst>
          </p:cNvPr>
          <p:cNvCxnSpPr>
            <a:cxnSpLocks/>
          </p:cNvCxnSpPr>
          <p:nvPr/>
        </p:nvCxnSpPr>
        <p:spPr>
          <a:xfrm>
            <a:off x="8266041" y="5875303"/>
            <a:ext cx="0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8A4EB7-D1CA-A24A-991A-873B9AA9E95B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8567644" y="5803547"/>
            <a:ext cx="243753" cy="455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30C7D6-1D93-7C46-A4FD-92A83ACDCC19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7731812" y="5803547"/>
            <a:ext cx="252506" cy="3734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46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br>
              <a:rPr lang="en-US" dirty="0"/>
            </a:br>
            <a:r>
              <a:rPr lang="en-US" dirty="0"/>
              <a:t>More Concrete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5877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r>
              <a:rPr lang="is-IS" dirty="0"/>
              <a:t>S → Add</a:t>
            </a:r>
          </a:p>
          <a:p>
            <a:r>
              <a:rPr lang="is-IS" dirty="0"/>
              <a:t>S → Sub</a:t>
            </a:r>
          </a:p>
          <a:p>
            <a:r>
              <a:rPr lang="is-IS" dirty="0"/>
              <a:t>S → Mul</a:t>
            </a:r>
          </a:p>
          <a:p>
            <a:r>
              <a:rPr lang="is-IS" dirty="0"/>
              <a:t>S → Div</a:t>
            </a:r>
          </a:p>
          <a:p>
            <a:r>
              <a:rPr lang="is-IS" dirty="0"/>
              <a:t>S → Val</a:t>
            </a:r>
          </a:p>
          <a:p>
            <a:r>
              <a:rPr lang="is-IS" b="1" dirty="0"/>
              <a:t>Add → + S S </a:t>
            </a:r>
          </a:p>
          <a:p>
            <a:r>
              <a:rPr lang="is-IS" dirty="0"/>
              <a:t>Sub → − S S </a:t>
            </a:r>
          </a:p>
          <a:p>
            <a:r>
              <a:rPr lang="is-IS" dirty="0"/>
              <a:t>Mul → ∗ S S </a:t>
            </a:r>
          </a:p>
          <a:p>
            <a:r>
              <a:rPr lang="is-IS" dirty="0"/>
              <a:t>Div → / S S </a:t>
            </a:r>
          </a:p>
          <a:p>
            <a:r>
              <a:rPr lang="is-IS" dirty="0"/>
              <a:t>Val → integer 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1299" y="1690689"/>
            <a:ext cx="5221910" cy="3474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parse_Add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t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peek_at_token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if t != ’+’: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never happens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  syntax error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remove_token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s1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s2 =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parse_S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 return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TreeNode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(“Add”,t,s1,s2)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B6A834-B8F0-E041-A30A-67805F742E1A}"/>
              </a:ext>
            </a:extLst>
          </p:cNvPr>
          <p:cNvSpPr/>
          <p:nvPr/>
        </p:nvSpPr>
        <p:spPr>
          <a:xfrm>
            <a:off x="6521725" y="4830104"/>
            <a:ext cx="824948" cy="48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BFB7FB-C27F-7E49-88BC-DCEFBE8AAE06}"/>
              </a:ext>
            </a:extLst>
          </p:cNvPr>
          <p:cNvSpPr/>
          <p:nvPr/>
        </p:nvSpPr>
        <p:spPr>
          <a:xfrm>
            <a:off x="6521725" y="5703376"/>
            <a:ext cx="824948" cy="48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2FD722-1F4E-1143-842A-E5D855C3FE14}"/>
              </a:ext>
            </a:extLst>
          </p:cNvPr>
          <p:cNvSpPr/>
          <p:nvPr/>
        </p:nvSpPr>
        <p:spPr>
          <a:xfrm>
            <a:off x="7606747" y="5703376"/>
            <a:ext cx="824948" cy="489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128A9-D7F8-9546-B3E9-D06901BA14F1}"/>
              </a:ext>
            </a:extLst>
          </p:cNvPr>
          <p:cNvSpPr/>
          <p:nvPr/>
        </p:nvSpPr>
        <p:spPr>
          <a:xfrm>
            <a:off x="5779785" y="5703376"/>
            <a:ext cx="481867" cy="489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9847F5-89B9-B348-81E7-2840FE3DA9E3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6020719" y="5248326"/>
            <a:ext cx="621817" cy="455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5F037C-B52E-4C4C-A605-D0E43EA6740D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6934199" y="5320082"/>
            <a:ext cx="0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B39B4F-24B2-0943-9403-4441374D9348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7225862" y="5248326"/>
            <a:ext cx="501696" cy="526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CC548-2C81-F64E-9AC4-48AC3C7C9503}"/>
              </a:ext>
            </a:extLst>
          </p:cNvPr>
          <p:cNvCxnSpPr>
            <a:cxnSpLocks/>
          </p:cNvCxnSpPr>
          <p:nvPr/>
        </p:nvCxnSpPr>
        <p:spPr>
          <a:xfrm>
            <a:off x="8037443" y="6193354"/>
            <a:ext cx="0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B191B9-5A3C-4C49-83A3-3A7524DDCEB7}"/>
              </a:ext>
            </a:extLst>
          </p:cNvPr>
          <p:cNvCxnSpPr>
            <a:cxnSpLocks/>
          </p:cNvCxnSpPr>
          <p:nvPr/>
        </p:nvCxnSpPr>
        <p:spPr>
          <a:xfrm>
            <a:off x="6924259" y="6193354"/>
            <a:ext cx="0" cy="3832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6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6" dur="1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8" dur="1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0" dur="1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Down Automata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proved that </a:t>
            </a:r>
          </a:p>
          <a:p>
            <a:pPr lvl="1"/>
            <a:r>
              <a:rPr lang="en-US" dirty="0"/>
              <a:t>L can be parsed by a DFA if and only if it is regular</a:t>
            </a:r>
          </a:p>
          <a:p>
            <a:pPr lvl="1"/>
            <a:r>
              <a:rPr lang="en-US" dirty="0"/>
              <a:t>Some context free languages, including most programming languages, are not regular. </a:t>
            </a:r>
          </a:p>
          <a:p>
            <a:pPr lvl="1"/>
            <a:r>
              <a:rPr lang="en-US" dirty="0"/>
              <a:t>DFAs are not powerful enough to parse context free languages.</a:t>
            </a:r>
          </a:p>
          <a:p>
            <a:r>
              <a:rPr lang="en-US" dirty="0"/>
              <a:t>We need a more powerful automata!</a:t>
            </a:r>
          </a:p>
          <a:p>
            <a:r>
              <a:rPr lang="en-US" dirty="0"/>
              <a:t>A </a:t>
            </a:r>
            <a:r>
              <a:rPr lang="en-US" i="1" dirty="0"/>
              <a:t>push-down automaton </a:t>
            </a:r>
            <a:r>
              <a:rPr lang="en-US" dirty="0"/>
              <a:t>(PDA) is an NFA with a stack. </a:t>
            </a:r>
          </a:p>
          <a:p>
            <a:pPr lvl="1"/>
            <a:r>
              <a:rPr lang="en-US" dirty="0"/>
              <a:t>We can use this model to reason and derive properties of context free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8908</TotalTime>
  <Words>1719</Words>
  <Application>Microsoft Macintosh PowerPoint</Application>
  <PresentationFormat>On-screen Show (4:3)</PresentationFormat>
  <Paragraphs>355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Office Theme</vt:lpstr>
      <vt:lpstr>Recursive Descent and Pushdown Automata</vt:lpstr>
      <vt:lpstr>Agenda</vt:lpstr>
      <vt:lpstr>LL(1) Parser Implementation</vt:lpstr>
      <vt:lpstr>LL(1) Parser Implementation</vt:lpstr>
      <vt:lpstr>Recursive Descent</vt:lpstr>
      <vt:lpstr>Example</vt:lpstr>
      <vt:lpstr>Example  More Concrete</vt:lpstr>
      <vt:lpstr>Example  More Concrete</vt:lpstr>
      <vt:lpstr>Push Down Automata</vt:lpstr>
      <vt:lpstr>Example: PDA for L = {σ1σr|σ∈{0,1}∗}</vt:lpstr>
      <vt:lpstr>Formal Definition of a PDA</vt:lpstr>
      <vt:lpstr>Modes of Acceptance for PDAs</vt:lpstr>
      <vt:lpstr>Facts about PDAs</vt:lpstr>
      <vt:lpstr>Deterministic Pushdown Automata</vt:lpstr>
      <vt:lpstr>Example: DPDA for L = {0n1n|n&gt;0}</vt:lpstr>
      <vt:lpstr>Examples</vt:lpstr>
      <vt:lpstr>Parsing with a DPDA </vt:lpstr>
      <vt:lpstr>Example: Our Favourite Grammar</vt:lpstr>
      <vt:lpstr>Implementing DPDAs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414</cp:revision>
  <cp:lastPrinted>2019-06-14T00:19:43Z</cp:lastPrinted>
  <dcterms:created xsi:type="dcterms:W3CDTF">2016-04-26T16:49:25Z</dcterms:created>
  <dcterms:modified xsi:type="dcterms:W3CDTF">2019-06-14T12:31:03Z</dcterms:modified>
</cp:coreProperties>
</file>