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72" r:id="rId10"/>
    <p:sldId id="271" r:id="rId11"/>
    <p:sldId id="264" r:id="rId12"/>
    <p:sldId id="265" r:id="rId13"/>
    <p:sldId id="266" r:id="rId14"/>
    <p:sldId id="267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969"/>
    <p:restoredTop sz="73646"/>
  </p:normalViewPr>
  <p:slideViewPr>
    <p:cSldViewPr snapToGrid="0" snapToObjects="1">
      <p:cViewPr varScale="1">
        <p:scale>
          <a:sx n="105" d="100"/>
          <a:sy n="105" d="100"/>
        </p:scale>
        <p:origin x="656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6/20/19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32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6/20/19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65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6/20/19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039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6/20/19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08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6/20/19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31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6/20/19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83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6/20/19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08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6/20/19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2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6/20/19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66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6/20/19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08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6/20/19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3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0553C-A872-8942-BABA-2ACCEE575566}" type="datetimeFigureOut">
              <a:rPr lang="en-US" smtClean="0"/>
              <a:t>6/20/19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3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Semantic Analysis and Attribute Grammars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CSCI 3136: Principles of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1352276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4977E-E3CF-4743-8D9E-583BA9891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on the Parse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CC6E4-EE53-FB43-9F5B-E8ACD0B9C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Key Idea: Attribute grammars specify a computation on the parse tree</a:t>
            </a:r>
          </a:p>
          <a:p>
            <a:r>
              <a:rPr lang="en-US" dirty="0"/>
              <a:t>Examples of computations:</a:t>
            </a:r>
          </a:p>
          <a:p>
            <a:pPr lvl="1"/>
            <a:r>
              <a:rPr lang="en-US" dirty="0"/>
              <a:t>Symbol table generation</a:t>
            </a:r>
          </a:p>
          <a:p>
            <a:pPr lvl="1"/>
            <a:r>
              <a:rPr lang="en-US" dirty="0"/>
              <a:t>Type checking</a:t>
            </a:r>
          </a:p>
          <a:p>
            <a:pPr lvl="1"/>
            <a:r>
              <a:rPr lang="en-US" dirty="0"/>
              <a:t>Expression evaluation</a:t>
            </a:r>
          </a:p>
          <a:p>
            <a:pPr lvl="1"/>
            <a:r>
              <a:rPr lang="en-US" dirty="0"/>
              <a:t>Extended syntax checking</a:t>
            </a:r>
          </a:p>
          <a:p>
            <a:pPr lvl="1"/>
            <a:r>
              <a:rPr lang="en-US" dirty="0"/>
              <a:t>Code generation</a:t>
            </a:r>
          </a:p>
          <a:p>
            <a:pPr lvl="1"/>
            <a:r>
              <a:rPr lang="en-US" b="1" dirty="0"/>
              <a:t>Code execution (in an interpreter)!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94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117374"/>
              </p:ext>
            </p:extLst>
          </p:nvPr>
        </p:nvGraphicFramePr>
        <p:xfrm>
          <a:off x="628650" y="1801814"/>
          <a:ext cx="297815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Context</a:t>
                      </a:r>
                      <a:r>
                        <a:rPr lang="en-US" baseline="0" dirty="0"/>
                        <a:t> Free Grammar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→ + S 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→ − S 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s-IS" dirty="0"/>
                        <a:t>S → ∗ S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s-IS" dirty="0"/>
                        <a:t>S → / S 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s-IS" dirty="0"/>
                        <a:t>S → neg 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s-IS" dirty="0"/>
                        <a:t>S → Integer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684530"/>
              </p:ext>
            </p:extLst>
          </p:nvPr>
        </p:nvGraphicFramePr>
        <p:xfrm>
          <a:off x="628650" y="1816103"/>
          <a:ext cx="297815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aseline="0" dirty="0"/>
                        <a:t>CFG with Labeled Symbols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→ + S</a:t>
                      </a:r>
                      <a:r>
                        <a:rPr lang="is-IS" baseline="-25000" dirty="0"/>
                        <a:t>1</a:t>
                      </a:r>
                      <a:r>
                        <a:rPr lang="is-I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</a:t>
                      </a:r>
                      <a:r>
                        <a:rPr lang="is-I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→ − S</a:t>
                      </a:r>
                      <a:r>
                        <a:rPr lang="is-IS" baseline="-25000" dirty="0"/>
                        <a:t>1</a:t>
                      </a:r>
                      <a:r>
                        <a:rPr lang="is-I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</a:t>
                      </a:r>
                      <a:r>
                        <a:rPr lang="is-I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s-IS" dirty="0"/>
                        <a:t>S → ∗ S</a:t>
                      </a:r>
                      <a:r>
                        <a:rPr lang="is-IS" baseline="-25000" dirty="0"/>
                        <a:t>1</a:t>
                      </a:r>
                      <a:r>
                        <a:rPr lang="is-IS" dirty="0"/>
                        <a:t> S</a:t>
                      </a:r>
                      <a:r>
                        <a:rPr lang="is-I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is-I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s-IS" dirty="0"/>
                        <a:t>S → / S</a:t>
                      </a:r>
                      <a:r>
                        <a:rPr lang="is-IS" baseline="-25000" dirty="0"/>
                        <a:t>1</a:t>
                      </a:r>
                      <a:r>
                        <a:rPr lang="is-IS" dirty="0"/>
                        <a:t> S</a:t>
                      </a:r>
                      <a:r>
                        <a:rPr lang="is-I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s-IS" dirty="0"/>
                        <a:t>S → neg S</a:t>
                      </a:r>
                      <a:r>
                        <a:rPr lang="is-IS" baseline="-25000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s-IS" dirty="0"/>
                        <a:t>S → Integer</a:t>
                      </a:r>
                      <a:r>
                        <a:rPr lang="is-I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an Attribute Grammar</a:t>
            </a:r>
            <a:br>
              <a:rPr lang="en-US" dirty="0"/>
            </a:br>
            <a:r>
              <a:rPr lang="en-US" dirty="0"/>
              <a:t>(Expression Evaluation)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390900" y="4610737"/>
            <a:ext cx="5124450" cy="1566226"/>
          </a:xfrm>
        </p:spPr>
        <p:txBody>
          <a:bodyPr/>
          <a:lstStyle/>
          <a:p>
            <a:r>
              <a:rPr lang="en-US" dirty="0"/>
              <a:t>Idea: We can apply semantic rules directly to our parse tree.</a:t>
            </a:r>
          </a:p>
          <a:p>
            <a:pPr marL="457200" lvl="1" indent="0">
              <a:buNone/>
            </a:pPr>
            <a:r>
              <a:rPr lang="en-US" dirty="0"/>
              <a:t>E.g. + - 1 2 * 3 4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857006"/>
              </p:ext>
            </p:extLst>
          </p:nvPr>
        </p:nvGraphicFramePr>
        <p:xfrm>
          <a:off x="3606800" y="1817692"/>
          <a:ext cx="267726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7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aseline="0" dirty="0"/>
                        <a:t>Semantic Rules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◃ </a:t>
                      </a:r>
                      <a:r>
                        <a:rPr lang="nl-NL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S.val</a:t>
                      </a: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is-I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is-IS" baseline="-25000" dirty="0"/>
                        <a:t>1</a:t>
                      </a:r>
                      <a:r>
                        <a:rPr lang="is-I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.val + S</a:t>
                      </a:r>
                      <a:r>
                        <a:rPr lang="is-I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.val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◃ </a:t>
                      </a:r>
                      <a:r>
                        <a:rPr lang="nl-NL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S.val</a:t>
                      </a: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is-I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is-IS" baseline="-25000" dirty="0"/>
                        <a:t>1</a:t>
                      </a:r>
                      <a:r>
                        <a:rPr lang="is-I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.val - S</a:t>
                      </a:r>
                      <a:r>
                        <a:rPr lang="is-I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.val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◃ </a:t>
                      </a:r>
                      <a:r>
                        <a:rPr lang="nl-NL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S.val</a:t>
                      </a: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is-IS" dirty="0"/>
                        <a:t>S</a:t>
                      </a:r>
                      <a:r>
                        <a:rPr lang="is-IS" baseline="-25000" dirty="0"/>
                        <a:t>1</a:t>
                      </a:r>
                      <a:r>
                        <a:rPr lang="is-IS" dirty="0"/>
                        <a:t>.val</a:t>
                      </a:r>
                      <a:r>
                        <a:rPr lang="is-IS" baseline="0" dirty="0"/>
                        <a:t> * </a:t>
                      </a:r>
                      <a:r>
                        <a:rPr lang="is-IS" dirty="0"/>
                        <a:t>S</a:t>
                      </a:r>
                      <a:r>
                        <a:rPr lang="is-I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.val</a:t>
                      </a:r>
                      <a:endParaRPr lang="is-I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◃ </a:t>
                      </a:r>
                      <a:r>
                        <a:rPr lang="nl-NL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S.val</a:t>
                      </a: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is-IS" dirty="0"/>
                        <a:t>S</a:t>
                      </a:r>
                      <a:r>
                        <a:rPr lang="is-IS" baseline="-25000" dirty="0"/>
                        <a:t>1</a:t>
                      </a:r>
                      <a:r>
                        <a:rPr lang="is-IS" dirty="0"/>
                        <a:t>.val / S</a:t>
                      </a:r>
                      <a:r>
                        <a:rPr lang="is-I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.val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◃ </a:t>
                      </a:r>
                      <a:r>
                        <a:rPr lang="nl-NL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S.val</a:t>
                      </a: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- </a:t>
                      </a:r>
                      <a:r>
                        <a:rPr lang="is-IS" dirty="0"/>
                        <a:t>S</a:t>
                      </a:r>
                      <a:r>
                        <a:rPr lang="is-IS" baseline="-25000" dirty="0"/>
                        <a:t>1</a:t>
                      </a:r>
                      <a:r>
                        <a:rPr lang="is-IS" baseline="0" dirty="0"/>
                        <a:t>.val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◃ </a:t>
                      </a:r>
                      <a:r>
                        <a:rPr lang="nl-NL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S.val</a:t>
                      </a: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int(</a:t>
                      </a:r>
                      <a:r>
                        <a:rPr lang="is-IS" dirty="0"/>
                        <a:t>Integer</a:t>
                      </a:r>
                      <a:r>
                        <a:rPr lang="is-I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.val)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761663"/>
              </p:ext>
            </p:extLst>
          </p:nvPr>
        </p:nvGraphicFramePr>
        <p:xfrm>
          <a:off x="628650" y="4610737"/>
          <a:ext cx="2514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Attributes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val</a:t>
                      </a:r>
                      <a:r>
                        <a:rPr lang="en-US" dirty="0"/>
                        <a:t> : </a:t>
                      </a:r>
                      <a:r>
                        <a:rPr lang="en-US" dirty="0" err="1"/>
                        <a:t>int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s-IS" dirty="0"/>
                        <a:t>Integer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val</a:t>
                      </a:r>
                      <a:r>
                        <a:rPr lang="en-US" dirty="0"/>
                        <a:t> : String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3456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46355"/>
              </p:ext>
            </p:extLst>
          </p:nvPr>
        </p:nvGraphicFramePr>
        <p:xfrm>
          <a:off x="628650" y="2716214"/>
          <a:ext cx="2514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Context</a:t>
                      </a:r>
                      <a:r>
                        <a:rPr lang="en-US" baseline="0" dirty="0"/>
                        <a:t> Free Grammar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→ A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 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→ A 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s-IS" dirty="0"/>
                        <a:t>A → 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s-IS" dirty="0"/>
                        <a:t>B → B 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dirty="0"/>
                        <a:t>B → 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s-IS" dirty="0"/>
                        <a:t>C → C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dirty="0"/>
                        <a:t>C → 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794064"/>
              </p:ext>
            </p:extLst>
          </p:nvPr>
        </p:nvGraphicFramePr>
        <p:xfrm>
          <a:off x="628650" y="2730503"/>
          <a:ext cx="2514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aseline="0" dirty="0"/>
                        <a:t>CFG w/ Labeled Symbols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→ A</a:t>
                      </a:r>
                      <a:r>
                        <a:rPr lang="is-I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r>
                        <a:rPr lang="is-I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</a:t>
                      </a:r>
                      <a:r>
                        <a:rPr lang="is-I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→ A</a:t>
                      </a:r>
                      <a:r>
                        <a:rPr lang="is-IS" baseline="-25000" dirty="0"/>
                        <a:t>1</a:t>
                      </a:r>
                      <a:r>
                        <a:rPr lang="is-I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s-IS" dirty="0"/>
                        <a:t>A → 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s-IS" dirty="0"/>
                        <a:t>B → B</a:t>
                      </a:r>
                      <a:r>
                        <a:rPr lang="is-IS" baseline="-25000" dirty="0"/>
                        <a:t>1</a:t>
                      </a:r>
                      <a:r>
                        <a:rPr lang="is-IS" dirty="0"/>
                        <a:t> 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dirty="0"/>
                        <a:t>B → 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s-IS" dirty="0"/>
                        <a:t>C → C</a:t>
                      </a:r>
                      <a:r>
                        <a:rPr lang="is-I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dirty="0"/>
                        <a:t>C → 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is not a context free language, but can be specified by an attribute grammar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Example: Consider parsing: </a:t>
            </a:r>
            <a:r>
              <a:rPr lang="en-US" dirty="0" err="1"/>
              <a:t>aaaabbbbcccc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2: L = {</a:t>
            </a:r>
            <a:r>
              <a:rPr lang="en-US" dirty="0" err="1"/>
              <a:t>a</a:t>
            </a:r>
            <a:r>
              <a:rPr lang="en-US" baseline="30000" dirty="0" err="1"/>
              <a:t>n</a:t>
            </a:r>
            <a:r>
              <a:rPr lang="en-US" dirty="0" err="1"/>
              <a:t>b</a:t>
            </a:r>
            <a:r>
              <a:rPr lang="en-US" baseline="30000" dirty="0" err="1"/>
              <a:t>n</a:t>
            </a:r>
            <a:r>
              <a:rPr lang="en-US" dirty="0" err="1"/>
              <a:t>c</a:t>
            </a:r>
            <a:r>
              <a:rPr lang="en-US" baseline="30000" dirty="0" err="1"/>
              <a:t>n</a:t>
            </a:r>
            <a:r>
              <a:rPr lang="en-US" dirty="0" err="1"/>
              <a:t>|n</a:t>
            </a:r>
            <a:r>
              <a:rPr lang="en-US" dirty="0"/>
              <a:t> ≥ 0}</a:t>
            </a:r>
            <a:br>
              <a:rPr lang="en-US" dirty="0"/>
            </a:br>
            <a:r>
              <a:rPr lang="en-US" dirty="0"/>
              <a:t>(Extended Syntax Checking)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43960"/>
              </p:ext>
            </p:extLst>
          </p:nvPr>
        </p:nvGraphicFramePr>
        <p:xfrm>
          <a:off x="3143250" y="2732092"/>
          <a:ext cx="547545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5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aseline="0" dirty="0"/>
                        <a:t>Semantic Rules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◃ </a:t>
                      </a:r>
                      <a:r>
                        <a:rPr lang="nl-NL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is-IS" baseline="-25000" dirty="0"/>
                        <a:t>1</a:t>
                      </a:r>
                      <a:r>
                        <a:rPr lang="is-I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.count !=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s-I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r>
                        <a:rPr lang="is-I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.count </a:t>
                      </a:r>
                      <a:r>
                        <a:rPr lang="is-IS" sz="1800" b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</a:t>
                      </a:r>
                      <a:r>
                        <a:rPr lang="is-IS" baseline="-25000" dirty="0"/>
                        <a:t>1</a:t>
                      </a:r>
                      <a:r>
                        <a:rPr lang="is-I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.count !=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s-I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</a:t>
                      </a:r>
                      <a:r>
                        <a:rPr lang="is-I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.count, </a:t>
                      </a:r>
                      <a:r>
                        <a:rPr lang="is-IS" sz="1800" b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◃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A.count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A</a:t>
                      </a:r>
                      <a:r>
                        <a:rPr lang="is-I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.count + 1</a:t>
                      </a:r>
                      <a:endParaRPr lang="is-I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◃ </a:t>
                      </a:r>
                      <a:r>
                        <a:rPr lang="nl-NL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A.count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◃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B.count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B</a:t>
                      </a:r>
                      <a:r>
                        <a:rPr lang="is-I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.count + 1</a:t>
                      </a:r>
                      <a:endParaRPr lang="is-I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◃ </a:t>
                      </a:r>
                      <a:r>
                        <a:rPr lang="nl-NL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B.count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◃ </a:t>
                      </a:r>
                      <a:r>
                        <a:rPr lang="nl-NL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C.count</a:t>
                      </a: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 C</a:t>
                      </a:r>
                      <a:r>
                        <a:rPr lang="is-I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nl-NL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+ 1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◃ </a:t>
                      </a:r>
                      <a:r>
                        <a:rPr lang="nl-NL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C.count</a:t>
                      </a: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154362"/>
              </p:ext>
            </p:extLst>
          </p:nvPr>
        </p:nvGraphicFramePr>
        <p:xfrm>
          <a:off x="6088302" y="4212273"/>
          <a:ext cx="2514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Attributes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count : </a:t>
                      </a:r>
                      <a:r>
                        <a:rPr lang="en-US" dirty="0" err="1"/>
                        <a:t>int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s-IS" dirty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  <a:r>
                        <a:rPr lang="en-US" baseline="0" dirty="0"/>
                        <a:t> : </a:t>
                      </a:r>
                      <a:r>
                        <a:rPr lang="en-US" baseline="0" dirty="0" err="1"/>
                        <a:t>int</a:t>
                      </a:r>
                      <a:r>
                        <a:rPr lang="en-US" dirty="0"/>
                        <a:t> 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 : </a:t>
                      </a:r>
                      <a:r>
                        <a:rPr lang="en-US" dirty="0" err="1"/>
                        <a:t>int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9755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previous examples are of </a:t>
            </a:r>
            <a:r>
              <a:rPr lang="en-US" i="1" dirty="0"/>
              <a:t>synthesized </a:t>
            </a:r>
            <a:r>
              <a:rPr lang="en-US" dirty="0"/>
              <a:t>(bottom up) attribute grammars.</a:t>
            </a:r>
          </a:p>
          <a:p>
            <a:r>
              <a:rPr lang="en-US" dirty="0"/>
              <a:t>There are two types of Attributes </a:t>
            </a:r>
          </a:p>
          <a:p>
            <a:pPr lvl="1"/>
            <a:r>
              <a:rPr lang="en-US" b="1" i="1" dirty="0"/>
              <a:t>Synthesized </a:t>
            </a:r>
            <a:r>
              <a:rPr lang="en-US" b="1" dirty="0"/>
              <a:t>attributes </a:t>
            </a:r>
            <a:r>
              <a:rPr lang="en-US" dirty="0"/>
              <a:t>are computed in the RHS and stored in LHS </a:t>
            </a:r>
          </a:p>
          <a:p>
            <a:pPr lvl="1"/>
            <a:r>
              <a:rPr lang="en-US" b="1" i="1" dirty="0"/>
              <a:t>Inherited </a:t>
            </a:r>
            <a:r>
              <a:rPr lang="en-US" b="1" dirty="0"/>
              <a:t>attributes </a:t>
            </a:r>
            <a:r>
              <a:rPr lang="en-US" dirty="0"/>
              <a:t>are computed using LHS and RHS and used by symbols further to the right.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247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97993"/>
              </p:ext>
            </p:extLst>
          </p:nvPr>
        </p:nvGraphicFramePr>
        <p:xfrm>
          <a:off x="628650" y="2716214"/>
          <a:ext cx="2514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Context</a:t>
                      </a:r>
                      <a:r>
                        <a:rPr lang="en-US" baseline="0" dirty="0"/>
                        <a:t> Free Grammar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→ A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 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→ A 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s-IS" dirty="0"/>
                        <a:t>A → 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s-IS" dirty="0"/>
                        <a:t>B → B 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dirty="0"/>
                        <a:t>B → 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s-IS" dirty="0"/>
                        <a:t>C → C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dirty="0"/>
                        <a:t>C → 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771372"/>
              </p:ext>
            </p:extLst>
          </p:nvPr>
        </p:nvGraphicFramePr>
        <p:xfrm>
          <a:off x="628650" y="2730503"/>
          <a:ext cx="2514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aseline="0" dirty="0"/>
                        <a:t>CFG w/ Labeled Symbols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→ A</a:t>
                      </a:r>
                      <a:r>
                        <a:rPr lang="is-I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r>
                        <a:rPr lang="is-I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</a:t>
                      </a:r>
                      <a:r>
                        <a:rPr lang="is-I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→ A</a:t>
                      </a:r>
                      <a:r>
                        <a:rPr lang="is-IS" baseline="-25000" dirty="0"/>
                        <a:t>1</a:t>
                      </a:r>
                      <a:r>
                        <a:rPr lang="is-I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s-IS" dirty="0"/>
                        <a:t>A → 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s-IS" dirty="0"/>
                        <a:t>B → B</a:t>
                      </a:r>
                      <a:r>
                        <a:rPr lang="is-IS" baseline="-25000" dirty="0"/>
                        <a:t>1</a:t>
                      </a:r>
                      <a:r>
                        <a:rPr lang="is-IS" dirty="0"/>
                        <a:t> 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dirty="0"/>
                        <a:t>B → 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s-IS" dirty="0"/>
                        <a:t>C → C</a:t>
                      </a:r>
                      <a:r>
                        <a:rPr lang="is-I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dirty="0"/>
                        <a:t>C → 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inherited attributes instead of synthesized.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Example: Consider parsing: </a:t>
            </a:r>
            <a:r>
              <a:rPr lang="en-US" dirty="0" err="1"/>
              <a:t>aaaabbbbcccc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3: L = {</a:t>
            </a:r>
            <a:r>
              <a:rPr lang="en-US" dirty="0" err="1"/>
              <a:t>a</a:t>
            </a:r>
            <a:r>
              <a:rPr lang="en-US" baseline="30000" dirty="0" err="1"/>
              <a:t>n</a:t>
            </a:r>
            <a:r>
              <a:rPr lang="en-US" dirty="0" err="1"/>
              <a:t>b</a:t>
            </a:r>
            <a:r>
              <a:rPr lang="en-US" baseline="30000" dirty="0" err="1"/>
              <a:t>n</a:t>
            </a:r>
            <a:r>
              <a:rPr lang="en-US" dirty="0" err="1"/>
              <a:t>c</a:t>
            </a:r>
            <a:r>
              <a:rPr lang="en-US" baseline="30000" dirty="0" err="1"/>
              <a:t>n</a:t>
            </a:r>
            <a:r>
              <a:rPr lang="en-US" dirty="0" err="1"/>
              <a:t>|n</a:t>
            </a:r>
            <a:r>
              <a:rPr lang="en-US" dirty="0"/>
              <a:t> ≥ 0}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628713"/>
              </p:ext>
            </p:extLst>
          </p:nvPr>
        </p:nvGraphicFramePr>
        <p:xfrm>
          <a:off x="3143250" y="2732092"/>
          <a:ext cx="53721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aseline="0" dirty="0"/>
                        <a:t>Semantic Rules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◃ 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is-I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is-I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.iCount =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s-I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</a:t>
                      </a:r>
                      <a:r>
                        <a:rPr lang="is-I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.count;  C</a:t>
                      </a:r>
                      <a:r>
                        <a:rPr lang="is-IS" baseline="-25000" dirty="0"/>
                        <a:t>1</a:t>
                      </a:r>
                      <a:r>
                        <a:rPr lang="is-I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.iCount =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s-I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</a:t>
                      </a:r>
                      <a:r>
                        <a:rPr lang="is-I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.count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◃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A.count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A</a:t>
                      </a:r>
                      <a:r>
                        <a:rPr lang="is-I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.count + 1</a:t>
                      </a:r>
                      <a:endParaRPr lang="is-I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◃ </a:t>
                      </a:r>
                      <a:r>
                        <a:rPr lang="nl-NL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A.count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◃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r>
                        <a:rPr lang="is-I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nl-NL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iCount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B.iCount - 1</a:t>
                      </a:r>
                      <a:endParaRPr lang="is-I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◃ </a:t>
                      </a:r>
                      <a:r>
                        <a:rPr lang="nl-NL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B.iCount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!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0, </a:t>
                      </a:r>
                      <a:r>
                        <a:rPr lang="is-IS" sz="1800" b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◃ C</a:t>
                      </a:r>
                      <a:r>
                        <a:rPr lang="is-I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nl-NL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iCount</a:t>
                      </a: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 </a:t>
                      </a:r>
                      <a:r>
                        <a:rPr lang="nl-NL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C.iCount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◃ </a:t>
                      </a:r>
                      <a:r>
                        <a:rPr lang="nl-NL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C.iCount</a:t>
                      </a: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!= 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 </a:t>
                      </a:r>
                      <a:r>
                        <a:rPr lang="is-IS" sz="1800" b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337960"/>
              </p:ext>
            </p:extLst>
          </p:nvPr>
        </p:nvGraphicFramePr>
        <p:xfrm>
          <a:off x="6000750" y="4212273"/>
          <a:ext cx="2514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Attributes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count : </a:t>
                      </a:r>
                      <a:r>
                        <a:rPr lang="en-US" dirty="0" err="1"/>
                        <a:t>int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s-IS" dirty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b="1" baseline="0" dirty="0" err="1"/>
                        <a:t>iCount</a:t>
                      </a:r>
                      <a:r>
                        <a:rPr lang="en-US" b="1" baseline="0" dirty="0"/>
                        <a:t> : </a:t>
                      </a:r>
                      <a:r>
                        <a:rPr lang="en-US" b="1" baseline="0" dirty="0" err="1"/>
                        <a:t>int</a:t>
                      </a:r>
                      <a:r>
                        <a:rPr lang="en-US" b="1" dirty="0"/>
                        <a:t> 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iCount</a:t>
                      </a:r>
                      <a:r>
                        <a:rPr lang="en-US" b="1" dirty="0"/>
                        <a:t> : </a:t>
                      </a:r>
                      <a:r>
                        <a:rPr lang="en-US" b="1" dirty="0" err="1"/>
                        <a:t>int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Line Callout 1 7">
            <a:extLst>
              <a:ext uri="{FF2B5EF4-FFF2-40B4-BE49-F238E27FC236}">
                <a16:creationId xmlns:a16="http://schemas.microsoft.com/office/drawing/2014/main" id="{C1A0A240-7F31-1440-9464-061642288E38}"/>
              </a:ext>
            </a:extLst>
          </p:cNvPr>
          <p:cNvSpPr/>
          <p:nvPr/>
        </p:nvSpPr>
        <p:spPr>
          <a:xfrm>
            <a:off x="7766320" y="5912175"/>
            <a:ext cx="1157591" cy="335909"/>
          </a:xfrm>
          <a:prstGeom prst="borderCallout1">
            <a:avLst>
              <a:gd name="adj1" fmla="val -24689"/>
              <a:gd name="adj2" fmla="val 88306"/>
              <a:gd name="adj3" fmla="val -356639"/>
              <a:gd name="adj4" fmla="val 541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synthetic</a:t>
            </a:r>
          </a:p>
        </p:txBody>
      </p:sp>
      <p:sp>
        <p:nvSpPr>
          <p:cNvPr id="9" name="Line Callout 1 8">
            <a:extLst>
              <a:ext uri="{FF2B5EF4-FFF2-40B4-BE49-F238E27FC236}">
                <a16:creationId xmlns:a16="http://schemas.microsoft.com/office/drawing/2014/main" id="{495D63D0-E0F9-E84F-BC2D-7990EE59239F}"/>
              </a:ext>
            </a:extLst>
          </p:cNvPr>
          <p:cNvSpPr/>
          <p:nvPr/>
        </p:nvSpPr>
        <p:spPr>
          <a:xfrm>
            <a:off x="6362294" y="6214577"/>
            <a:ext cx="1157591" cy="335909"/>
          </a:xfrm>
          <a:prstGeom prst="borderCallout1">
            <a:avLst>
              <a:gd name="adj1" fmla="val -24689"/>
              <a:gd name="adj2" fmla="val 88306"/>
              <a:gd name="adj3" fmla="val -188675"/>
              <a:gd name="adj4" fmla="val 919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inherited</a:t>
            </a:r>
          </a:p>
        </p:txBody>
      </p:sp>
    </p:spTree>
    <p:extLst>
      <p:ext uri="{BB962C8B-B14F-4D97-AF65-F5344CB8AC3E}">
        <p14:creationId xmlns:p14="http://schemas.microsoft.com/office/powerpoint/2010/main" val="1675605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Parse trees can be annotated or decorated with attributes and rules, which are executed as the tree is traversed.</a:t>
            </a:r>
          </a:p>
          <a:p>
            <a:r>
              <a:rPr lang="en-US" dirty="0"/>
              <a:t>Synthesized attributes </a:t>
            </a:r>
          </a:p>
          <a:p>
            <a:pPr lvl="1"/>
            <a:r>
              <a:rPr lang="en-US" dirty="0"/>
              <a:t>Attributes of LHS of production are computed from attributes of RHS </a:t>
            </a:r>
          </a:p>
          <a:p>
            <a:pPr lvl="1"/>
            <a:r>
              <a:rPr lang="en-US" dirty="0"/>
              <a:t>Attributes flow bottom-up in the parse tree. </a:t>
            </a:r>
          </a:p>
          <a:p>
            <a:r>
              <a:rPr lang="en-US" dirty="0"/>
              <a:t>Inherited attributes </a:t>
            </a:r>
          </a:p>
          <a:p>
            <a:pPr lvl="1"/>
            <a:r>
              <a:rPr lang="en-US" dirty="0"/>
              <a:t>Attributes in RHS are computed from attributes of LHS and symbols in RHS preceding them. </a:t>
            </a:r>
          </a:p>
          <a:p>
            <a:pPr lvl="1"/>
            <a:r>
              <a:rPr lang="en-US" dirty="0"/>
              <a:t>Attributes flow top-down in the parse tree.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502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Announcements</a:t>
            </a:r>
          </a:p>
          <a:p>
            <a:pPr lvl="1"/>
            <a:r>
              <a:rPr lang="en-US" dirty="0"/>
              <a:t>Assignment 5 is out and due June 28</a:t>
            </a:r>
          </a:p>
          <a:p>
            <a:r>
              <a:rPr lang="en-US" dirty="0"/>
              <a:t>Readings: Read Chapter 4</a:t>
            </a:r>
          </a:p>
          <a:p>
            <a:r>
              <a:rPr lang="en-US" dirty="0"/>
              <a:t>Lecture Contents</a:t>
            </a:r>
          </a:p>
          <a:p>
            <a:pPr lvl="1"/>
            <a:r>
              <a:rPr lang="en-US" dirty="0"/>
              <a:t>Motivation for Semantic Analysis</a:t>
            </a:r>
          </a:p>
          <a:p>
            <a:pPr lvl="1"/>
            <a:r>
              <a:rPr lang="en-US" dirty="0"/>
              <a:t>Semantic Analysis</a:t>
            </a:r>
          </a:p>
          <a:p>
            <a:pPr lvl="1"/>
            <a:r>
              <a:rPr lang="en-US" dirty="0"/>
              <a:t>Semantic Rules</a:t>
            </a:r>
          </a:p>
          <a:p>
            <a:pPr lvl="1"/>
            <a:r>
              <a:rPr lang="en-US" dirty="0"/>
              <a:t>Attribute Grammars </a:t>
            </a:r>
          </a:p>
          <a:p>
            <a:pPr lvl="1"/>
            <a:r>
              <a:rPr lang="en-US" dirty="0"/>
              <a:t>S-Attributed and L-Attributed Grammars</a:t>
            </a:r>
          </a:p>
        </p:txBody>
      </p:sp>
    </p:spTree>
    <p:extLst>
      <p:ext uri="{BB962C8B-B14F-4D97-AF65-F5344CB8AC3E}">
        <p14:creationId xmlns:p14="http://schemas.microsoft.com/office/powerpoint/2010/main" val="1042149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Phases of Compilation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0500" y="2070355"/>
            <a:ext cx="3374591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Scanner (Lexical </a:t>
            </a:r>
            <a:r>
              <a:rPr lang="en-US" sz="2400" dirty="0"/>
              <a:t>Analysis)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73021" y="2990719"/>
            <a:ext cx="3109548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Parser (Syntax Analysis)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080956" y="3957249"/>
            <a:ext cx="7207556" cy="461665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Target Independent Code </a:t>
            </a:r>
            <a:r>
              <a:rPr lang="en-US" sz="2400" dirty="0"/>
              <a:t>Generator (Semantic Analysis)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80956" y="4900696"/>
            <a:ext cx="7207556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Target Dependent Code Generator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92650" y="5844142"/>
            <a:ext cx="958699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Linker</a:t>
            </a:r>
          </a:p>
        </p:txBody>
      </p:sp>
      <p:cxnSp>
        <p:nvCxnSpPr>
          <p:cNvPr id="9" name="Elbow Connector 8"/>
          <p:cNvCxnSpPr>
            <a:stCxn id="3" idx="3"/>
            <a:endCxn id="4" idx="1"/>
          </p:cNvCxnSpPr>
          <p:nvPr/>
        </p:nvCxnSpPr>
        <p:spPr>
          <a:xfrm flipH="1">
            <a:off x="3173021" y="2301188"/>
            <a:ext cx="3242070" cy="920364"/>
          </a:xfrm>
          <a:prstGeom prst="bentConnector5">
            <a:avLst>
              <a:gd name="adj1" fmla="val -7051"/>
              <a:gd name="adj2" fmla="val 50000"/>
              <a:gd name="adj3" fmla="val 10705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4" idx="3"/>
            <a:endCxn id="5" idx="1"/>
          </p:cNvCxnSpPr>
          <p:nvPr/>
        </p:nvCxnSpPr>
        <p:spPr>
          <a:xfrm flipH="1">
            <a:off x="1080956" y="3221552"/>
            <a:ext cx="5201613" cy="966530"/>
          </a:xfrm>
          <a:prstGeom prst="bentConnector5">
            <a:avLst>
              <a:gd name="adj1" fmla="val -4395"/>
              <a:gd name="adj2" fmla="val 50000"/>
              <a:gd name="adj3" fmla="val 10439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5" idx="3"/>
            <a:endCxn id="6" idx="1"/>
          </p:cNvCxnSpPr>
          <p:nvPr/>
        </p:nvCxnSpPr>
        <p:spPr>
          <a:xfrm flipH="1">
            <a:off x="1080956" y="4188082"/>
            <a:ext cx="7207556" cy="943447"/>
          </a:xfrm>
          <a:prstGeom prst="bentConnector5">
            <a:avLst>
              <a:gd name="adj1" fmla="val -3172"/>
              <a:gd name="adj2" fmla="val 50000"/>
              <a:gd name="adj3" fmla="val 10317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6" idx="3"/>
            <a:endCxn id="7" idx="1"/>
          </p:cNvCxnSpPr>
          <p:nvPr/>
        </p:nvCxnSpPr>
        <p:spPr>
          <a:xfrm flipH="1">
            <a:off x="4092650" y="5131529"/>
            <a:ext cx="4195862" cy="943446"/>
          </a:xfrm>
          <a:prstGeom prst="bentConnector5">
            <a:avLst>
              <a:gd name="adj1" fmla="val -5448"/>
              <a:gd name="adj2" fmla="val 50000"/>
              <a:gd name="adj3" fmla="val 12664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7" idx="3"/>
          </p:cNvCxnSpPr>
          <p:nvPr/>
        </p:nvCxnSpPr>
        <p:spPr>
          <a:xfrm flipV="1">
            <a:off x="5051349" y="6074974"/>
            <a:ext cx="1328167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endCxn id="3" idx="1"/>
          </p:cNvCxnSpPr>
          <p:nvPr/>
        </p:nvCxnSpPr>
        <p:spPr>
          <a:xfrm flipV="1">
            <a:off x="2020393" y="2301188"/>
            <a:ext cx="1020107" cy="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28650" y="2116521"/>
            <a:ext cx="135966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Source Code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343260" y="5890308"/>
            <a:ext cx="121924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/>
              <a:t>Executable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830355" y="2591913"/>
            <a:ext cx="14832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Token Stream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100601" y="3532869"/>
            <a:ext cx="116826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Parse Tree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020393" y="4473962"/>
            <a:ext cx="532870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Abstract Syntax Tree or Target Independent Code Rep.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502363" y="5441668"/>
            <a:ext cx="236475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Object (machine) Code</a:t>
            </a:r>
          </a:p>
        </p:txBody>
      </p:sp>
      <p:sp>
        <p:nvSpPr>
          <p:cNvPr id="33" name="Right Bracket 32"/>
          <p:cNvSpPr/>
          <p:nvPr/>
        </p:nvSpPr>
        <p:spPr>
          <a:xfrm>
            <a:off x="8288512" y="1871418"/>
            <a:ext cx="554863" cy="2899867"/>
          </a:xfrm>
          <a:prstGeom prst="rightBracket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 rot="5400000">
            <a:off x="8151542" y="3059968"/>
            <a:ext cx="1094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Front End</a:t>
            </a:r>
          </a:p>
        </p:txBody>
      </p:sp>
      <p:sp>
        <p:nvSpPr>
          <p:cNvPr id="35" name="Right Bracket 34"/>
          <p:cNvSpPr/>
          <p:nvPr/>
        </p:nvSpPr>
        <p:spPr>
          <a:xfrm>
            <a:off x="8269837" y="4771285"/>
            <a:ext cx="554863" cy="1661451"/>
          </a:xfrm>
          <a:prstGeom prst="rightBracket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 rot="5400000">
            <a:off x="8178607" y="5486095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 End</a:t>
            </a:r>
          </a:p>
        </p:txBody>
      </p:sp>
    </p:spTree>
    <p:extLst>
      <p:ext uri="{BB962C8B-B14F-4D97-AF65-F5344CB8AC3E}">
        <p14:creationId xmlns:p14="http://schemas.microsoft.com/office/powerpoint/2010/main" val="2029154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Syntax </a:t>
            </a:r>
          </a:p>
          <a:p>
            <a:pPr lvl="1"/>
            <a:r>
              <a:rPr lang="en-US" dirty="0"/>
              <a:t>Describes form of a valid program</a:t>
            </a:r>
          </a:p>
          <a:p>
            <a:pPr lvl="1"/>
            <a:r>
              <a:rPr lang="en-US" dirty="0"/>
              <a:t>Can be described by a context-free grammar </a:t>
            </a:r>
          </a:p>
          <a:p>
            <a:r>
              <a:rPr lang="en-US" dirty="0"/>
              <a:t>Semantics </a:t>
            </a:r>
          </a:p>
          <a:p>
            <a:pPr lvl="1"/>
            <a:r>
              <a:rPr lang="en-US" dirty="0"/>
              <a:t>Describes meaning of a program</a:t>
            </a:r>
          </a:p>
          <a:p>
            <a:pPr lvl="1"/>
            <a:r>
              <a:rPr lang="en-US" dirty="0"/>
              <a:t>Cannot be be described by a context-free grammar </a:t>
            </a:r>
          </a:p>
          <a:p>
            <a:r>
              <a:rPr lang="en-US" dirty="0"/>
              <a:t>Some syntactic constraints may be enforced by semantic analysis</a:t>
            </a:r>
          </a:p>
          <a:p>
            <a:pPr marL="457200" lvl="1" indent="0">
              <a:buNone/>
            </a:pPr>
            <a:r>
              <a:rPr lang="en-US" dirty="0"/>
              <a:t>E.g., order of evaluation of expressions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93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Semantic Analysis 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syntax generated tree (from parser)</a:t>
            </a:r>
          </a:p>
          <a:p>
            <a:r>
              <a:rPr lang="en-US" dirty="0"/>
              <a:t>Enforce semantic rules </a:t>
            </a:r>
          </a:p>
          <a:p>
            <a:r>
              <a:rPr lang="en-US" dirty="0"/>
              <a:t>Build intermediate representation </a:t>
            </a:r>
          </a:p>
          <a:p>
            <a:pPr marL="457200" lvl="1" indent="0">
              <a:buNone/>
            </a:pPr>
            <a:r>
              <a:rPr lang="en-US" dirty="0"/>
              <a:t>e.g., abstract syntax tree</a:t>
            </a:r>
          </a:p>
          <a:p>
            <a:r>
              <a:rPr lang="en-US" dirty="0"/>
              <a:t>Populate symbol table </a:t>
            </a:r>
          </a:p>
          <a:p>
            <a:r>
              <a:rPr lang="en-US" dirty="0"/>
              <a:t>Pass results to intermediate code generator </a:t>
            </a:r>
          </a:p>
        </p:txBody>
      </p:sp>
    </p:spTree>
    <p:extLst>
      <p:ext uri="{BB962C8B-B14F-4D97-AF65-F5344CB8AC3E}">
        <p14:creationId xmlns:p14="http://schemas.microsoft.com/office/powerpoint/2010/main" val="1647019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100" dirty="0"/>
              <a:t>Representation </a:t>
            </a:r>
            <a:r>
              <a:rPr lang="en-US" sz="4100"/>
              <a:t>and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approaches </a:t>
            </a:r>
          </a:p>
          <a:p>
            <a:pPr lvl="1"/>
            <a:r>
              <a:rPr lang="en-US" dirty="0"/>
              <a:t>Interleaved with syntactic analysis 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As a separate phase </a:t>
            </a:r>
          </a:p>
          <a:p>
            <a:r>
              <a:rPr lang="en-US" dirty="0"/>
              <a:t>Formal representation: Attributes grammars </a:t>
            </a:r>
          </a:p>
          <a:p>
            <a:r>
              <a:rPr lang="en-US" dirty="0"/>
              <a:t>Observation: </a:t>
            </a:r>
          </a:p>
          <a:p>
            <a:pPr lvl="1"/>
            <a:r>
              <a:rPr lang="en-US" dirty="0"/>
              <a:t>Syntax grammars specify syntactic rules </a:t>
            </a:r>
          </a:p>
          <a:p>
            <a:pPr lvl="1"/>
            <a:r>
              <a:rPr lang="en-US" dirty="0"/>
              <a:t>Attribute grammars specify semantic rules </a:t>
            </a:r>
          </a:p>
          <a:p>
            <a:pPr marL="457200" lvl="1" indent="0">
              <a:buNone/>
            </a:pPr>
            <a:r>
              <a:rPr lang="en-US" dirty="0"/>
              <a:t>The role of each phase is to enforce the corresponding rules.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50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types: </a:t>
            </a:r>
            <a:r>
              <a:rPr lang="en-US" i="1" dirty="0"/>
              <a:t>static </a:t>
            </a:r>
            <a:r>
              <a:rPr lang="en-US" dirty="0"/>
              <a:t>and </a:t>
            </a:r>
            <a:r>
              <a:rPr lang="en-US" i="1" dirty="0"/>
              <a:t>dynamic</a:t>
            </a:r>
          </a:p>
          <a:p>
            <a:r>
              <a:rPr lang="en-US" dirty="0"/>
              <a:t>Static semantic rules </a:t>
            </a:r>
          </a:p>
          <a:p>
            <a:pPr lvl="1"/>
            <a:r>
              <a:rPr lang="en-US" dirty="0"/>
              <a:t>Enforced by compiler at compile time</a:t>
            </a:r>
          </a:p>
          <a:p>
            <a:pPr lvl="1"/>
            <a:r>
              <a:rPr lang="en-US" dirty="0"/>
              <a:t>Example: Do not use undeclared variable </a:t>
            </a:r>
          </a:p>
          <a:p>
            <a:r>
              <a:rPr lang="en-US" dirty="0"/>
              <a:t>Dynamic semantic rules </a:t>
            </a:r>
          </a:p>
          <a:p>
            <a:pPr lvl="1"/>
            <a:r>
              <a:rPr lang="en-US" dirty="0"/>
              <a:t>Compiler generates code for enforcement at run time </a:t>
            </a:r>
          </a:p>
          <a:p>
            <a:pPr lvl="1"/>
            <a:r>
              <a:rPr lang="en-US" dirty="0"/>
              <a:t>Examples: division by zero, array index out of bounds </a:t>
            </a:r>
          </a:p>
          <a:p>
            <a:r>
              <a:rPr lang="en-US" dirty="0"/>
              <a:t>Some compilers allow these checks to be disabled</a:t>
            </a:r>
          </a:p>
          <a:p>
            <a:pPr lvl="1"/>
            <a:r>
              <a:rPr lang="en-US" dirty="0"/>
              <a:t>To make code more efficient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516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Grammars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Warning</a:t>
            </a:r>
            <a:r>
              <a:rPr lang="en-US" dirty="0"/>
              <a:t>: When discussing attribute grammars we use the term </a:t>
            </a:r>
            <a:r>
              <a:rPr lang="en-US" b="1" i="1" dirty="0"/>
              <a:t>symbol</a:t>
            </a:r>
            <a:r>
              <a:rPr lang="en-US" dirty="0"/>
              <a:t> to mean variable, nonterminal, or terminal.</a:t>
            </a:r>
          </a:p>
          <a:p>
            <a:r>
              <a:rPr lang="en-US" dirty="0"/>
              <a:t>Definition: An </a:t>
            </a:r>
            <a:r>
              <a:rPr lang="en-US" i="1" dirty="0"/>
              <a:t>attribute grammar </a:t>
            </a:r>
            <a:r>
              <a:rPr lang="en-US" dirty="0"/>
              <a:t>is an augmented context free grammar</a:t>
            </a:r>
          </a:p>
          <a:p>
            <a:pPr lvl="1"/>
            <a:r>
              <a:rPr lang="en-US" dirty="0"/>
              <a:t>Symbols are augmented with 0 or more attributes</a:t>
            </a:r>
          </a:p>
          <a:p>
            <a:pPr lvl="2"/>
            <a:r>
              <a:rPr lang="en-US" dirty="0"/>
              <a:t>Attributes are fields that store state or data</a:t>
            </a:r>
          </a:p>
          <a:p>
            <a:pPr lvl="1"/>
            <a:r>
              <a:rPr lang="en-US" dirty="0"/>
              <a:t>Productions are augmented with semantic rules (operations)</a:t>
            </a:r>
          </a:p>
          <a:p>
            <a:r>
              <a:rPr lang="en-US" dirty="0"/>
              <a:t>Semantic rules</a:t>
            </a:r>
          </a:p>
          <a:p>
            <a:pPr lvl="1"/>
            <a:r>
              <a:rPr lang="en-US" dirty="0"/>
              <a:t>Copy attribute values between symbols</a:t>
            </a:r>
          </a:p>
          <a:p>
            <a:pPr lvl="1"/>
            <a:r>
              <a:rPr lang="en-US" dirty="0"/>
              <a:t>Evaluate attribute values using semantic functions</a:t>
            </a:r>
          </a:p>
          <a:p>
            <a:pPr lvl="1"/>
            <a:r>
              <a:rPr lang="en-US" dirty="0"/>
              <a:t>Enforce constraints on attribute values</a:t>
            </a:r>
          </a:p>
          <a:p>
            <a:pPr lvl="1"/>
            <a:r>
              <a:rPr lang="en-US" dirty="0"/>
              <a:t>Generate errors or warnings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424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3681B-E497-494F-BB46-323F53200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A4372-201A-254D-945B-D6DB1C400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node in a parse tree corresponds to a symbol</a:t>
            </a:r>
          </a:p>
          <a:p>
            <a:r>
              <a:rPr lang="en-US" dirty="0"/>
              <a:t>The fields associated with a symbol are stored in the nodes of the parse tree</a:t>
            </a:r>
          </a:p>
          <a:p>
            <a:r>
              <a:rPr lang="en-US" dirty="0"/>
              <a:t>Semantic rules refer to how we manipulate the fields stored in the nodes of the parse tree</a:t>
            </a:r>
          </a:p>
          <a:p>
            <a:r>
              <a:rPr lang="en-US" dirty="0"/>
              <a:t>Think of various tree traversals from CSCI 2110.  Semantic rules are implemented by performing traversals on the tree and doing some computation at each node. </a:t>
            </a:r>
          </a:p>
        </p:txBody>
      </p:sp>
    </p:spTree>
    <p:extLst>
      <p:ext uri="{BB962C8B-B14F-4D97-AF65-F5344CB8AC3E}">
        <p14:creationId xmlns:p14="http://schemas.microsoft.com/office/powerpoint/2010/main" val="2089158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11131</TotalTime>
  <Words>1112</Words>
  <Application>Microsoft Macintosh PowerPoint</Application>
  <PresentationFormat>On-screen Show (4:3)</PresentationFormat>
  <Paragraphs>214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Semantic Analysis and Attribute Grammars</vt:lpstr>
      <vt:lpstr>Agenda</vt:lpstr>
      <vt:lpstr>Recall: Phases of Compilation</vt:lpstr>
      <vt:lpstr>Motivation</vt:lpstr>
      <vt:lpstr>The Semantic Analysis Phase</vt:lpstr>
      <vt:lpstr>Representation and Implementation</vt:lpstr>
      <vt:lpstr>Semantic Rules</vt:lpstr>
      <vt:lpstr>Attribute Grammars</vt:lpstr>
      <vt:lpstr>Intuition</vt:lpstr>
      <vt:lpstr>Computing on the Parse Tree</vt:lpstr>
      <vt:lpstr>Example of an Attribute Grammar (Expression Evaluation)</vt:lpstr>
      <vt:lpstr>Example 2: L = {anbncn|n ≥ 0} (Extended Syntax Checking)</vt:lpstr>
      <vt:lpstr>Types of Attributes</vt:lpstr>
      <vt:lpstr>Example 3: L = {anbncn|n ≥ 0}</vt:lpstr>
      <vt:lpstr>Recap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Brodsky</dc:creator>
  <cp:lastModifiedBy>Alexander Brodsky</cp:lastModifiedBy>
  <cp:revision>451</cp:revision>
  <cp:lastPrinted>2016-05-30T17:21:12Z</cp:lastPrinted>
  <dcterms:created xsi:type="dcterms:W3CDTF">2016-04-26T16:49:25Z</dcterms:created>
  <dcterms:modified xsi:type="dcterms:W3CDTF">2019-06-20T23:16:07Z</dcterms:modified>
</cp:coreProperties>
</file>