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82" r:id="rId6"/>
    <p:sldId id="264" r:id="rId7"/>
    <p:sldId id="278" r:id="rId8"/>
    <p:sldId id="277" r:id="rId9"/>
    <p:sldId id="266" r:id="rId10"/>
    <p:sldId id="267" r:id="rId11"/>
    <p:sldId id="279" r:id="rId12"/>
    <p:sldId id="268" r:id="rId13"/>
    <p:sldId id="269" r:id="rId14"/>
    <p:sldId id="281" r:id="rId15"/>
    <p:sldId id="275" r:id="rId16"/>
    <p:sldId id="285" r:id="rId17"/>
    <p:sldId id="270" r:id="rId18"/>
    <p:sldId id="286" r:id="rId19"/>
    <p:sldId id="287" r:id="rId20"/>
    <p:sldId id="288" r:id="rId21"/>
    <p:sldId id="276" r:id="rId22"/>
    <p:sldId id="280" r:id="rId23"/>
    <p:sldId id="274" r:id="rId24"/>
    <p:sldId id="289" r:id="rId25"/>
    <p:sldId id="271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73646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Analysis and Attribute Grammars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7993"/>
              </p:ext>
            </p:extLst>
          </p:nvPr>
        </p:nvGraphicFramePr>
        <p:xfrm>
          <a:off x="628650" y="2716214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71372"/>
              </p:ext>
            </p:extLst>
          </p:nvPr>
        </p:nvGraphicFramePr>
        <p:xfrm>
          <a:off x="628650" y="2730503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inherited attributes instead of synthesized.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Consider parsing: </a:t>
            </a:r>
            <a:r>
              <a:rPr lang="en-US" dirty="0" err="1"/>
              <a:t>aaabbbccc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|n</a:t>
            </a:r>
            <a:r>
              <a:rPr lang="en-US" dirty="0"/>
              <a:t> ≥ 0}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49660"/>
              </p:ext>
            </p:extLst>
          </p:nvPr>
        </p:nvGraphicFramePr>
        <p:xfrm>
          <a:off x="3143250" y="2732092"/>
          <a:ext cx="53721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.iCount 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.count;  C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.iCount 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B.iCount - 1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C.iCount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C.iCount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37960"/>
              </p:ext>
            </p:extLst>
          </p:nvPr>
        </p:nvGraphicFramePr>
        <p:xfrm>
          <a:off x="6000750" y="4212273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err="1"/>
                        <a:t>iCount</a:t>
                      </a:r>
                      <a:r>
                        <a:rPr lang="en-US" b="1" baseline="0" dirty="0"/>
                        <a:t> : </a:t>
                      </a:r>
                      <a:r>
                        <a:rPr lang="en-US" b="1" baseline="0" dirty="0" err="1"/>
                        <a:t>int</a:t>
                      </a:r>
                      <a:r>
                        <a:rPr lang="en-US" b="1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iCount</a:t>
                      </a:r>
                      <a:r>
                        <a:rPr lang="en-US" b="1" dirty="0"/>
                        <a:t> : </a:t>
                      </a:r>
                      <a:r>
                        <a:rPr lang="en-US" b="1" dirty="0" err="1"/>
                        <a:t>int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Callout 1 7">
            <a:extLst>
              <a:ext uri="{FF2B5EF4-FFF2-40B4-BE49-F238E27FC236}">
                <a16:creationId xmlns:a16="http://schemas.microsoft.com/office/drawing/2014/main" id="{EAB26952-0C57-C045-94F3-CD6C9895B2B9}"/>
              </a:ext>
            </a:extLst>
          </p:cNvPr>
          <p:cNvSpPr/>
          <p:nvPr/>
        </p:nvSpPr>
        <p:spPr>
          <a:xfrm>
            <a:off x="7766320" y="5912175"/>
            <a:ext cx="1157591" cy="335909"/>
          </a:xfrm>
          <a:prstGeom prst="borderCallout1">
            <a:avLst>
              <a:gd name="adj1" fmla="val -24689"/>
              <a:gd name="adj2" fmla="val 88306"/>
              <a:gd name="adj3" fmla="val -356639"/>
              <a:gd name="adj4" fmla="val 54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7F2AB78-3BB8-BA46-ACA9-C9EED9F7E2C5}"/>
              </a:ext>
            </a:extLst>
          </p:cNvPr>
          <p:cNvSpPr/>
          <p:nvPr/>
        </p:nvSpPr>
        <p:spPr>
          <a:xfrm>
            <a:off x="6362294" y="6214577"/>
            <a:ext cx="1157591" cy="335909"/>
          </a:xfrm>
          <a:prstGeom prst="borderCallout1">
            <a:avLst>
              <a:gd name="adj1" fmla="val -24689"/>
              <a:gd name="adj2" fmla="val 88306"/>
              <a:gd name="adj3" fmla="val -188675"/>
              <a:gd name="adj4" fmla="val 9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inherited</a:t>
            </a:r>
          </a:p>
        </p:txBody>
      </p:sp>
    </p:spTree>
    <p:extLst>
      <p:ext uri="{BB962C8B-B14F-4D97-AF65-F5344CB8AC3E}">
        <p14:creationId xmlns:p14="http://schemas.microsoft.com/office/powerpoint/2010/main" val="16756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49748"/>
              </p:ext>
            </p:extLst>
          </p:nvPr>
        </p:nvGraphicFramePr>
        <p:xfrm>
          <a:off x="628650" y="1858633"/>
          <a:ext cx="2514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a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b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c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X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4: Using Inherited Attributes </a:t>
            </a:r>
            <a:br>
              <a:rPr lang="en-US" dirty="0"/>
            </a:br>
            <a:r>
              <a:rPr lang="en-US" dirty="0"/>
              <a:t>L = {𝜎∈{</a:t>
            </a:r>
            <a:r>
              <a:rPr lang="en-US" dirty="0" err="1"/>
              <a:t>a,b,c</a:t>
            </a:r>
            <a:r>
              <a:rPr lang="en-US" dirty="0"/>
              <a:t>}*: |𝜎|</a:t>
            </a:r>
            <a:r>
              <a:rPr lang="en-US" baseline="-25000" dirty="0"/>
              <a:t>a</a:t>
            </a:r>
            <a:r>
              <a:rPr lang="en-US" dirty="0"/>
              <a:t>=|𝜎|</a:t>
            </a:r>
            <a:r>
              <a:rPr lang="en-US" baseline="-25000" dirty="0"/>
              <a:t>b</a:t>
            </a:r>
            <a:r>
              <a:rPr lang="en-US" dirty="0"/>
              <a:t>=|𝜎|</a:t>
            </a:r>
            <a:r>
              <a:rPr lang="en-US" baseline="-25000" dirty="0"/>
              <a:t>c</a:t>
            </a: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34640"/>
              </p:ext>
            </p:extLst>
          </p:nvPr>
        </p:nvGraphicFramePr>
        <p:xfrm>
          <a:off x="3143250" y="1860222"/>
          <a:ext cx="586252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X.aCount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X.bCount;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X.bCount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X.aCount;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X.cCount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X.bCount;  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X.aCount;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 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879"/>
              </p:ext>
            </p:extLst>
          </p:nvPr>
        </p:nvGraphicFramePr>
        <p:xfrm>
          <a:off x="628650" y="5059337"/>
          <a:ext cx="251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65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trees can be annotated or decorated with attributes and rules, which are executed as the tree is traversed.</a:t>
            </a:r>
          </a:p>
          <a:p>
            <a:r>
              <a:rPr lang="en-US" dirty="0"/>
              <a:t>Synthesized attributes </a:t>
            </a:r>
          </a:p>
          <a:p>
            <a:pPr lvl="1"/>
            <a:r>
              <a:rPr lang="en-US" dirty="0"/>
              <a:t>Attributes of LHS of production are computed from attributes of RHS </a:t>
            </a:r>
          </a:p>
          <a:p>
            <a:pPr lvl="1"/>
            <a:r>
              <a:rPr lang="en-US" dirty="0"/>
              <a:t>Attributes flow bottom-up in the parse tree. </a:t>
            </a:r>
          </a:p>
          <a:p>
            <a:r>
              <a:rPr lang="en-US" dirty="0"/>
              <a:t>Inherited attributes </a:t>
            </a:r>
          </a:p>
          <a:p>
            <a:pPr lvl="1"/>
            <a:r>
              <a:rPr lang="en-US" dirty="0"/>
              <a:t>Attributes in RHS are computed from attributes of LHS and symbols in RHS preceding them. </a:t>
            </a:r>
          </a:p>
          <a:p>
            <a:pPr lvl="1"/>
            <a:r>
              <a:rPr lang="en-US" dirty="0"/>
              <a:t>Attributes flow top-down in the parse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0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S-Attributed and L-Attributed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S-attributed grammar </a:t>
            </a:r>
          </a:p>
          <a:p>
            <a:pPr lvl="1"/>
            <a:r>
              <a:rPr lang="en-US" dirty="0"/>
              <a:t>All attributes are synthesized. </a:t>
            </a:r>
          </a:p>
          <a:p>
            <a:pPr lvl="1"/>
            <a:r>
              <a:rPr lang="en-US" dirty="0"/>
              <a:t>Attributes flow bottom-up. </a:t>
            </a:r>
          </a:p>
          <a:p>
            <a:r>
              <a:rPr lang="en-US" dirty="0"/>
              <a:t>L-attributed grammar</a:t>
            </a:r>
          </a:p>
          <a:p>
            <a:pPr lvl="1"/>
            <a:r>
              <a:rPr lang="en-US" dirty="0"/>
              <a:t>Symbols have both inherited and synthetic attributes</a:t>
            </a:r>
          </a:p>
          <a:p>
            <a:pPr lvl="1"/>
            <a:r>
              <a:rPr lang="en-US" dirty="0"/>
              <a:t>For each production X →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, </a:t>
            </a:r>
          </a:p>
          <a:p>
            <a:pPr lvl="2"/>
            <a:r>
              <a:rPr lang="en-US" dirty="0" err="1"/>
              <a:t>X.syn</a:t>
            </a:r>
            <a:r>
              <a:rPr lang="en-US" dirty="0"/>
              <a:t> depends on </a:t>
            </a:r>
          </a:p>
          <a:p>
            <a:pPr lvl="3"/>
            <a:r>
              <a:rPr lang="en-US" dirty="0" err="1"/>
              <a:t>X.inh</a:t>
            </a:r>
            <a:endParaRPr lang="en-US" dirty="0"/>
          </a:p>
          <a:p>
            <a:pPr lvl="3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.inh, Y</a:t>
            </a:r>
            <a:r>
              <a:rPr lang="en-US" baseline="-25000" dirty="0"/>
              <a:t>1</a:t>
            </a:r>
            <a:r>
              <a:rPr lang="en-US" dirty="0"/>
              <a:t>.syn, Y</a:t>
            </a:r>
            <a:r>
              <a:rPr lang="en-US" baseline="-25000" dirty="0"/>
              <a:t>2</a:t>
            </a:r>
            <a:r>
              <a:rPr lang="en-US" dirty="0"/>
              <a:t>.inh, Y</a:t>
            </a:r>
            <a:r>
              <a:rPr lang="en-US" baseline="-25000" dirty="0"/>
              <a:t>2</a:t>
            </a:r>
            <a:r>
              <a:rPr lang="en-US" dirty="0"/>
              <a:t>.syn, . . .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 err="1"/>
              <a:t>.inh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 err="1"/>
              <a:t>.syn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all 1 ≤ </a:t>
            </a:r>
            <a:r>
              <a:rPr lang="en-US" dirty="0" err="1"/>
              <a:t>i</a:t>
            </a:r>
            <a:r>
              <a:rPr lang="en-US" dirty="0"/>
              <a:t> ≤ k,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err="1"/>
              <a:t>.inh</a:t>
            </a:r>
            <a:r>
              <a:rPr lang="en-US" dirty="0"/>
              <a:t> depends on </a:t>
            </a:r>
          </a:p>
          <a:p>
            <a:pPr lvl="2"/>
            <a:r>
              <a:rPr lang="en-US" dirty="0" err="1"/>
              <a:t>X.inh</a:t>
            </a:r>
            <a:endParaRPr lang="en-US" dirty="0"/>
          </a:p>
          <a:p>
            <a:pPr lvl="2"/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.inh, Y</a:t>
            </a:r>
            <a:r>
              <a:rPr lang="en-US" baseline="-25000" dirty="0"/>
              <a:t>1</a:t>
            </a:r>
            <a:r>
              <a:rPr lang="en-US" dirty="0"/>
              <a:t>.syn, Y</a:t>
            </a:r>
            <a:r>
              <a:rPr lang="en-US" baseline="-25000" dirty="0"/>
              <a:t>2</a:t>
            </a:r>
            <a:r>
              <a:rPr lang="en-US" dirty="0"/>
              <a:t>.inh, Y</a:t>
            </a:r>
            <a:r>
              <a:rPr lang="en-US" baseline="-25000" dirty="0"/>
              <a:t>2</a:t>
            </a:r>
            <a:r>
              <a:rPr lang="en-US" dirty="0"/>
              <a:t>.syn, . . . , Y</a:t>
            </a:r>
            <a:r>
              <a:rPr lang="en-US" baseline="-25000" dirty="0"/>
              <a:t>i-1</a:t>
            </a:r>
            <a:r>
              <a:rPr lang="en-US" dirty="0"/>
              <a:t>.inh, Y</a:t>
            </a:r>
            <a:r>
              <a:rPr lang="en-US" baseline="-25000" dirty="0"/>
              <a:t>i-1</a:t>
            </a:r>
            <a:r>
              <a:rPr lang="en-US" dirty="0"/>
              <a:t>.syn </a:t>
            </a:r>
          </a:p>
          <a:p>
            <a:r>
              <a:rPr lang="en-US" dirty="0"/>
              <a:t>S-attributed grammars are a special case of L-attributed grammars.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3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Flow </a:t>
            </a:r>
            <a:r>
              <a:rPr lang="en-US" sz="4200"/>
              <a:t>in L-Attributed Grammars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440" y="1797753"/>
            <a:ext cx="77791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 →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. . .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i-1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is-I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</a:t>
            </a:r>
            <a:r>
              <a:rPr lang="fi-FI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65" y="3094074"/>
            <a:ext cx="940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3552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177" y="3094074"/>
            <a:ext cx="791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X.syn1</a:t>
            </a:r>
          </a:p>
          <a:p>
            <a:r>
              <a:rPr lang="en-US" dirty="0"/>
              <a:t>X.syn2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X.inh1</a:t>
            </a:r>
          </a:p>
          <a:p>
            <a:r>
              <a:rPr lang="en-US" dirty="0"/>
              <a:t>X.inh2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9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2465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4996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911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395" y="3115337"/>
            <a:ext cx="3729526" cy="1977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911" y="3094074"/>
            <a:ext cx="791242" cy="8506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43466" y="2998377"/>
            <a:ext cx="6271884" cy="2211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5" idx="3"/>
            <a:endCxn id="21" idx="3"/>
          </p:cNvCxnSpPr>
          <p:nvPr/>
        </p:nvCxnSpPr>
        <p:spPr>
          <a:xfrm flipV="1">
            <a:off x="1546153" y="3519376"/>
            <a:ext cx="12700" cy="1127052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1"/>
            <a:endCxn id="21" idx="3"/>
          </p:cNvCxnSpPr>
          <p:nvPr/>
        </p:nvCxnSpPr>
        <p:spPr>
          <a:xfrm rot="10800000">
            <a:off x="1546154" y="3519377"/>
            <a:ext cx="697313" cy="58478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3"/>
            <a:endCxn id="14" idx="0"/>
          </p:cNvCxnSpPr>
          <p:nvPr/>
        </p:nvCxnSpPr>
        <p:spPr>
          <a:xfrm>
            <a:off x="6066921" y="4104165"/>
            <a:ext cx="463696" cy="11696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14" idx="2"/>
          </p:cNvCxnSpPr>
          <p:nvPr/>
        </p:nvCxnSpPr>
        <p:spPr>
          <a:xfrm>
            <a:off x="1567419" y="4646428"/>
            <a:ext cx="4963198" cy="425302"/>
          </a:xfrm>
          <a:prstGeom prst="curvedConnector4">
            <a:avLst>
              <a:gd name="adj1" fmla="val 10238"/>
              <a:gd name="adj2" fmla="val 2162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7" grpId="0" animBg="1"/>
      <p:bldP spid="21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Computing </a:t>
            </a:r>
            <a:r>
              <a:rPr lang="en-US" sz="4200"/>
              <a:t>L-Attributed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execute_rules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(Node t, Node []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left_sibs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 Don</a:t>
            </a:r>
            <a:r>
              <a:rPr lang="uk-UA" dirty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t.synthetic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t.parent.synthetic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t.compute_inherited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t.parent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left_sibs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children = []  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for each child of t: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execute_rules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(child, children)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children.add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(child)</a:t>
            </a:r>
          </a:p>
          <a:p>
            <a:pPr marL="0" indent="0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 Don’t use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t.synthetic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and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t.parent.synthetic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t.compute_synthetic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(children)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return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5E7B3-FCAE-2746-A34B-B00B349610E6}"/>
              </a:ext>
            </a:extLst>
          </p:cNvPr>
          <p:cNvSpPr/>
          <p:nvPr/>
        </p:nvSpPr>
        <p:spPr>
          <a:xfrm>
            <a:off x="8121131" y="1853930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78807-A7C5-8A4E-AB4B-958779D25162}"/>
              </a:ext>
            </a:extLst>
          </p:cNvPr>
          <p:cNvSpPr/>
          <p:nvPr/>
        </p:nvSpPr>
        <p:spPr>
          <a:xfrm>
            <a:off x="8121130" y="4586849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52431-7007-4A40-A056-D393F279679A}"/>
              </a:ext>
            </a:extLst>
          </p:cNvPr>
          <p:cNvSpPr/>
          <p:nvPr/>
        </p:nvSpPr>
        <p:spPr>
          <a:xfrm>
            <a:off x="8121130" y="2961926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62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Data Flow </a:t>
            </a:r>
            <a:r>
              <a:rPr lang="en-US" sz="4200"/>
              <a:t>in L-Attributed Grammars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440" y="1797753"/>
            <a:ext cx="77791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 →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. . . 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i-1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</a:t>
            </a:r>
            <a:r>
              <a:rPr lang="fi-FI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is-I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...</a:t>
            </a:r>
            <a:r>
              <a:rPr lang="fi-FI" sz="6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</a:t>
            </a:r>
            <a:r>
              <a:rPr lang="fi-FI" sz="6600" b="1" baseline="-2500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9965" y="3094074"/>
            <a:ext cx="940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i-1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3552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177" y="3094074"/>
            <a:ext cx="791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X.syn1</a:t>
            </a:r>
          </a:p>
          <a:p>
            <a:r>
              <a:rPr lang="en-US" dirty="0"/>
              <a:t>X.syn2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X.inh1</a:t>
            </a:r>
          </a:p>
          <a:p>
            <a:r>
              <a:rPr lang="en-US" dirty="0"/>
              <a:t>X.inh2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179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0401" y="3094074"/>
            <a:ext cx="8617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2465" y="3094074"/>
            <a:ext cx="8150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.syn2</a:t>
            </a:r>
          </a:p>
          <a:p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.inh1</a:t>
            </a:r>
          </a:p>
          <a:p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.inh2</a:t>
            </a:r>
          </a:p>
          <a:p>
            <a:r>
              <a:rPr lang="is-IS" dirty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34996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4911" y="4221126"/>
            <a:ext cx="791242" cy="850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37395" y="3115337"/>
            <a:ext cx="3729526" cy="19776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4911" y="3094074"/>
            <a:ext cx="791242" cy="8506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43466" y="2998377"/>
            <a:ext cx="6271884" cy="2211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urved Connector 26"/>
          <p:cNvCxnSpPr>
            <a:stCxn id="15" idx="3"/>
            <a:endCxn id="21" idx="3"/>
          </p:cNvCxnSpPr>
          <p:nvPr/>
        </p:nvCxnSpPr>
        <p:spPr>
          <a:xfrm flipV="1">
            <a:off x="1546153" y="3519376"/>
            <a:ext cx="12700" cy="1127052"/>
          </a:xfrm>
          <a:prstGeom prst="curvedConnector3">
            <a:avLst>
              <a:gd name="adj1" fmla="val 180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1"/>
            <a:endCxn id="21" idx="3"/>
          </p:cNvCxnSpPr>
          <p:nvPr/>
        </p:nvCxnSpPr>
        <p:spPr>
          <a:xfrm rot="10800000">
            <a:off x="1546154" y="3519377"/>
            <a:ext cx="697313" cy="584789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7" idx="3"/>
            <a:endCxn id="14" idx="0"/>
          </p:cNvCxnSpPr>
          <p:nvPr/>
        </p:nvCxnSpPr>
        <p:spPr>
          <a:xfrm>
            <a:off x="6066921" y="4104165"/>
            <a:ext cx="463696" cy="116961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endCxn id="14" idx="2"/>
          </p:cNvCxnSpPr>
          <p:nvPr/>
        </p:nvCxnSpPr>
        <p:spPr>
          <a:xfrm>
            <a:off x="1567419" y="4646428"/>
            <a:ext cx="4963198" cy="425302"/>
          </a:xfrm>
          <a:prstGeom prst="curvedConnector4">
            <a:avLst>
              <a:gd name="adj1" fmla="val 10238"/>
              <a:gd name="adj2" fmla="val 2162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856967A-8EB6-BC49-A54D-FD370FBB6072}"/>
              </a:ext>
            </a:extLst>
          </p:cNvPr>
          <p:cNvSpPr/>
          <p:nvPr/>
        </p:nvSpPr>
        <p:spPr>
          <a:xfrm>
            <a:off x="103422" y="4082902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5874C-937B-4240-B2E5-437105277D76}"/>
              </a:ext>
            </a:extLst>
          </p:cNvPr>
          <p:cNvSpPr/>
          <p:nvPr/>
        </p:nvSpPr>
        <p:spPr>
          <a:xfrm>
            <a:off x="60121" y="3054677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95F60C-324F-CF46-870C-59A56C6ED007}"/>
              </a:ext>
            </a:extLst>
          </p:cNvPr>
          <p:cNvSpPr/>
          <p:nvPr/>
        </p:nvSpPr>
        <p:spPr>
          <a:xfrm>
            <a:off x="6907800" y="4273858"/>
            <a:ext cx="6142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endParaRPr lang="en-US" sz="6600" b="1" cap="none" spc="0" baseline="-250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02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are they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 context free grammars that capture associativity rules are not LL(1)</a:t>
            </a:r>
          </a:p>
          <a:p>
            <a:r>
              <a:rPr lang="en-US" dirty="0"/>
              <a:t>We can rewrite the grammars to be LL(1) but</a:t>
            </a:r>
            <a:r>
              <a:rPr lang="is-IS" dirty="0"/>
              <a:t>…</a:t>
            </a:r>
            <a:endParaRPr lang="en-US" dirty="0"/>
          </a:p>
          <a:p>
            <a:r>
              <a:rPr lang="en-US" dirty="0"/>
              <a:t>Resulting grammars do no capture associativity rules</a:t>
            </a:r>
          </a:p>
          <a:p>
            <a:r>
              <a:rPr lang="en-US" dirty="0"/>
              <a:t>So, use attribute (L-attributed) grammars to capture the associativity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Left </a:t>
            </a:r>
            <a:r>
              <a:rPr lang="en-US" sz="4200"/>
              <a:t>Associative Grammar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71950" cy="4351338"/>
          </a:xfrm>
        </p:spPr>
        <p:txBody>
          <a:bodyPr>
            <a:normAutofit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E + T </a:t>
            </a:r>
          </a:p>
          <a:p>
            <a:pPr lvl="1"/>
            <a:r>
              <a:rPr lang="is-IS" dirty="0"/>
              <a:t>E → E - T </a:t>
            </a:r>
          </a:p>
          <a:p>
            <a:pPr lvl="1"/>
            <a:r>
              <a:rPr lang="is-IS" dirty="0"/>
              <a:t>E→T </a:t>
            </a:r>
          </a:p>
          <a:p>
            <a:pPr lvl="1"/>
            <a:r>
              <a:rPr lang="is-IS" dirty="0"/>
              <a:t>T→ Int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left associativity: (5 − 2) + 3 </a:t>
            </a:r>
          </a:p>
          <a:p>
            <a:r>
              <a:rPr lang="is-IS" dirty="0"/>
              <a:t>This grammar is not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1334207"/>
              </p:ext>
            </p:extLst>
          </p:nvPr>
        </p:nvGraphicFramePr>
        <p:xfrm>
          <a:off x="4629150" y="1825625"/>
          <a:ext cx="388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 + 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 - 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94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Refactored Grammar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T E’ </a:t>
            </a:r>
          </a:p>
          <a:p>
            <a:pPr lvl="1"/>
            <a:r>
              <a:rPr lang="is-IS" dirty="0"/>
              <a:t>E’ → ε </a:t>
            </a:r>
          </a:p>
          <a:p>
            <a:pPr lvl="1"/>
            <a:r>
              <a:rPr lang="is-IS" dirty="0"/>
              <a:t>E’ → + T E’</a:t>
            </a:r>
          </a:p>
          <a:p>
            <a:pPr lvl="1"/>
            <a:r>
              <a:rPr lang="is-IS" dirty="0"/>
              <a:t>E’ → - T E’ </a:t>
            </a:r>
          </a:p>
          <a:p>
            <a:pPr lvl="1"/>
            <a:r>
              <a:rPr lang="is-IS" dirty="0"/>
              <a:t>T→ Int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wrong  associativity: 5 − (2 + 3) </a:t>
            </a:r>
          </a:p>
          <a:p>
            <a:r>
              <a:rPr lang="is-IS" dirty="0"/>
              <a:t>This grammar is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4731776"/>
              </p:ext>
            </p:extLst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ε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6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5 is out and due June 28.</a:t>
            </a:r>
          </a:p>
          <a:p>
            <a:pPr lvl="1"/>
            <a:r>
              <a:rPr lang="en-US"/>
              <a:t>Midterm returned</a:t>
            </a:r>
            <a:endParaRPr lang="en-US" dirty="0"/>
          </a:p>
          <a:p>
            <a:r>
              <a:rPr lang="en-US" dirty="0"/>
              <a:t>Readings: Read Chapter 4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S-Attributed and L-Attributed Grammars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Action Routines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410456"/>
              </p:ext>
            </p:extLst>
          </p:nvPr>
        </p:nvGraphicFramePr>
        <p:xfrm>
          <a:off x="678345" y="3810003"/>
          <a:ext cx="17335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 L-Attributed Grammar to Fix Left Associativity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262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Carry forward the left most computed value to ensure left associativity.</a:t>
            </a:r>
          </a:p>
          <a:p>
            <a:pPr lvl="1"/>
            <a:r>
              <a:rPr lang="en-US" dirty="0"/>
              <a:t>Try parsing: 5 - 2 + 3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33035"/>
              </p:ext>
            </p:extLst>
          </p:nvPr>
        </p:nvGraphicFramePr>
        <p:xfrm>
          <a:off x="2368550" y="3811592"/>
          <a:ext cx="49713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′.tmp = T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E′.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′.op = E′.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T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.val;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′.val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′.op = E′.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</a:t>
                      </a:r>
                      <a:r>
                        <a:rPr lang="nl-NL" sz="1800" b="1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′.val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Str2Int(Int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04196"/>
              </p:ext>
            </p:extLst>
          </p:nvPr>
        </p:nvGraphicFramePr>
        <p:xfrm>
          <a:off x="5577458" y="1113764"/>
          <a:ext cx="290817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tmp</a:t>
                      </a:r>
                      <a:r>
                        <a:rPr lang="en-US" b="1" dirty="0"/>
                        <a:t> : int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</a:t>
                      </a:r>
                      <a:r>
                        <a:rPr lang="en-US" b="0" baseline="0" dirty="0" err="1"/>
                        <a:t>int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String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6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Error Checking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97358"/>
              </p:ext>
            </p:extLst>
          </p:nvPr>
        </p:nvGraphicFramePr>
        <p:xfrm>
          <a:off x="628650" y="1690689"/>
          <a:ext cx="322097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 → LValue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‘=‘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‘[‘ 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‘]’ 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31806"/>
              </p:ext>
            </p:extLst>
          </p:nvPr>
        </p:nvGraphicFramePr>
        <p:xfrm>
          <a:off x="3849624" y="1690689"/>
          <a:ext cx="477316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Lvalue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.t,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declared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 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indexable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.name,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.dim),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nl-NL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ArrIdx.dim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isType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.t, Integer),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ArrIdx.dim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ArrIdx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.dim + 1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587482"/>
              </p:ext>
            </p:extLst>
          </p:nvPr>
        </p:nvGraphicFramePr>
        <p:xfrm>
          <a:off x="628650" y="4162164"/>
          <a:ext cx="37056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 : Type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ArrIdx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dim : </a:t>
                      </a:r>
                      <a:r>
                        <a:rPr lang="en-US" b="0" baseline="0" dirty="0" err="1"/>
                        <a:t>int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</a:t>
                      </a:r>
                      <a:r>
                        <a:rPr lang="en-US" b="0" baseline="0" dirty="0"/>
                        <a:t> : Type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54758"/>
              </p:ext>
            </p:extLst>
          </p:nvPr>
        </p:nvGraphicFramePr>
        <p:xfrm>
          <a:off x="628650" y="1690689"/>
          <a:ext cx="322097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Expression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 + T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69320"/>
              </p:ext>
            </p:extLst>
          </p:nvPr>
        </p:nvGraphicFramePr>
        <p:xfrm>
          <a:off x="642615" y="1690689"/>
          <a:ext cx="3220974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Java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40217"/>
              </p:ext>
            </p:extLst>
          </p:nvPr>
        </p:nvGraphicFramePr>
        <p:xfrm>
          <a:off x="3849624" y="1690689"/>
          <a:ext cx="477316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%s;”,</a:t>
                      </a:r>
                    </a:p>
                    <a:p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id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4353"/>
              </p:ext>
            </p:extLst>
          </p:nvPr>
        </p:nvGraphicFramePr>
        <p:xfrm>
          <a:off x="677799" y="4311082"/>
          <a:ext cx="3705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tmp</a:t>
                      </a:r>
                      <a:r>
                        <a:rPr lang="en-US" dirty="0"/>
                        <a:t> 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var</a:t>
                      </a:r>
                      <a:r>
                        <a:rPr lang="en-US" dirty="0"/>
                        <a:t> : String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20857" y="4280991"/>
            <a:ext cx="390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generating Java code for the expression: a + b - c</a:t>
            </a:r>
          </a:p>
        </p:txBody>
      </p:sp>
    </p:spTree>
    <p:extLst>
      <p:ext uri="{BB962C8B-B14F-4D97-AF65-F5344CB8AC3E}">
        <p14:creationId xmlns:p14="http://schemas.microsoft.com/office/powerpoint/2010/main" val="3717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Action routines are instructions for ad-hoc translation interleaved with parsing</a:t>
            </a:r>
          </a:p>
          <a:p>
            <a:r>
              <a:rPr lang="en-US" dirty="0"/>
              <a:t>Parser generators allow programmers to specify action routines as part of the grammar </a:t>
            </a:r>
          </a:p>
          <a:p>
            <a:r>
              <a:rPr lang="en-US" dirty="0"/>
              <a:t>Action routines can appear anywhere in a rule (as long as the grammar is LL(1)). 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1</a:t>
            </a:r>
            <a:r>
              <a:rPr lang="en-US" dirty="0"/>
              <a:t> → A T </a:t>
            </a:r>
            <a:r>
              <a:rPr lang="en-US" b="1" dirty="0"/>
              <a:t>{E</a:t>
            </a:r>
            <a:r>
              <a:rPr lang="en-US" b="1" baseline="-25000" dirty="0"/>
              <a:t>2</a:t>
            </a:r>
            <a:r>
              <a:rPr lang="en-US" b="1" dirty="0"/>
              <a:t>.op = </a:t>
            </a:r>
            <a:r>
              <a:rPr lang="en-US" b="1" dirty="0" err="1"/>
              <a:t>A.fun</a:t>
            </a:r>
            <a:r>
              <a:rPr lang="en-US" b="1" dirty="0"/>
              <a:t>(E</a:t>
            </a:r>
            <a:r>
              <a:rPr lang="en-US" b="1" baseline="-25000" dirty="0"/>
              <a:t>1</a:t>
            </a:r>
            <a:r>
              <a:rPr lang="en-US" b="1" dirty="0"/>
              <a:t>.op,T.val)}</a:t>
            </a:r>
            <a:r>
              <a:rPr lang="en-US" dirty="0"/>
              <a:t> E</a:t>
            </a:r>
            <a:r>
              <a:rPr lang="en-US" baseline="-25000" dirty="0"/>
              <a:t>2 </a:t>
            </a:r>
            <a:r>
              <a:rPr lang="en-US" b="1" dirty="0"/>
              <a:t>{E</a:t>
            </a:r>
            <a:r>
              <a:rPr lang="en-US" b="1" baseline="-25000" dirty="0"/>
              <a:t>1</a:t>
            </a:r>
            <a:r>
              <a:rPr lang="en-US" b="1" dirty="0"/>
              <a:t>.val = E</a:t>
            </a:r>
            <a:r>
              <a:rPr lang="en-US" b="1" baseline="-25000" dirty="0"/>
              <a:t>2</a:t>
            </a:r>
            <a:r>
              <a:rPr lang="en-US" b="1" dirty="0"/>
              <a:t>.val}</a:t>
            </a:r>
            <a:r>
              <a:rPr lang="en-US" dirty="0"/>
              <a:t> </a:t>
            </a:r>
          </a:p>
          <a:p>
            <a:r>
              <a:rPr lang="en-US" dirty="0"/>
              <a:t>Action routines are supported, for example, in </a:t>
            </a:r>
            <a:r>
              <a:rPr lang="en-US" dirty="0" err="1"/>
              <a:t>yacc</a:t>
            </a:r>
            <a:r>
              <a:rPr lang="en-US"/>
              <a:t> and bison</a:t>
            </a:r>
          </a:p>
        </p:txBody>
      </p:sp>
    </p:spTree>
    <p:extLst>
      <p:ext uri="{BB962C8B-B14F-4D97-AF65-F5344CB8AC3E}">
        <p14:creationId xmlns:p14="http://schemas.microsoft.com/office/powerpoint/2010/main" val="68513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1690689"/>
          <a:ext cx="322097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Expression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EAT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‘+’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‘-’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3225" y="1690689"/>
          <a:ext cx="322097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Id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‘+’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‘-’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Generate Java Code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49624" y="1690689"/>
          <a:ext cx="477316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%s %s;”,</a:t>
                      </a:r>
                    </a:p>
                    <a:p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.tmp, A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.op,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tmpSeqNum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</a:p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output(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“int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tmp%d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%s;”, </a:t>
                      </a:r>
                      <a:r>
                        <a:rPr lang="nl-NL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E.tmp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.var </a:t>
                      </a:r>
                      <a:r>
                        <a:rPr lang="nl-NL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l-NL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T.var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id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.name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A.op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“+”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A.op</a:t>
                      </a:r>
                      <a:r>
                        <a:rPr 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“-”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7799" y="4728529"/>
          <a:ext cx="370560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tmp</a:t>
                      </a:r>
                      <a:r>
                        <a:rPr lang="en-US" dirty="0"/>
                        <a:t> 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var</a:t>
                      </a:r>
                      <a:r>
                        <a:rPr lang="en-US" dirty="0"/>
                        <a:t> : String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name</a:t>
                      </a:r>
                      <a:r>
                        <a:rPr lang="en-US" b="0" baseline="0" dirty="0"/>
                        <a:t>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/>
                        <a:t>op  : String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20857" y="4986670"/>
            <a:ext cx="3901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Try generating Java code for the expression: a + b - c</a:t>
            </a:r>
          </a:p>
        </p:txBody>
      </p:sp>
    </p:spTree>
    <p:extLst>
      <p:ext uri="{BB962C8B-B14F-4D97-AF65-F5344CB8AC3E}">
        <p14:creationId xmlns:p14="http://schemas.microsoft.com/office/powerpoint/2010/main" val="7024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Left </a:t>
            </a:r>
            <a:r>
              <a:rPr lang="en-US" sz="4200"/>
              <a:t>Associative Grammar</a:t>
            </a:r>
            <a:endParaRPr lang="en-US" sz="4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71950" cy="4351338"/>
          </a:xfrm>
        </p:spPr>
        <p:txBody>
          <a:bodyPr>
            <a:normAutofit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E A T </a:t>
            </a:r>
          </a:p>
          <a:p>
            <a:pPr lvl="1"/>
            <a:r>
              <a:rPr lang="is-IS" dirty="0"/>
              <a:t>E→T </a:t>
            </a:r>
          </a:p>
          <a:p>
            <a:pPr lvl="1"/>
            <a:r>
              <a:rPr lang="is-IS" dirty="0"/>
              <a:t>T→ Int </a:t>
            </a:r>
          </a:p>
          <a:p>
            <a:pPr lvl="1"/>
            <a:r>
              <a:rPr lang="is-IS" dirty="0"/>
              <a:t>A → + </a:t>
            </a:r>
          </a:p>
          <a:p>
            <a:pPr lvl="1"/>
            <a:r>
              <a:rPr lang="is-IS" dirty="0"/>
              <a:t>A → −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left associativity: (5 − 2) + 3 </a:t>
            </a:r>
          </a:p>
          <a:p>
            <a:r>
              <a:rPr lang="is-IS" dirty="0"/>
              <a:t>This grammar is not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3720909"/>
              </p:ext>
            </p:extLst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EAT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{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Example: Refactored Grammar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s-IS" dirty="0"/>
              <a:t>Grammar</a:t>
            </a:r>
          </a:p>
          <a:p>
            <a:pPr lvl="1"/>
            <a:r>
              <a:rPr lang="is-IS" dirty="0"/>
              <a:t>E → T E’ </a:t>
            </a:r>
          </a:p>
          <a:p>
            <a:pPr lvl="1"/>
            <a:r>
              <a:rPr lang="is-IS" dirty="0"/>
              <a:t>E’ → ε </a:t>
            </a:r>
          </a:p>
          <a:p>
            <a:pPr lvl="1"/>
            <a:r>
              <a:rPr lang="is-IS" dirty="0"/>
              <a:t>E’ → A T E’</a:t>
            </a:r>
          </a:p>
          <a:p>
            <a:pPr lvl="1"/>
            <a:r>
              <a:rPr lang="is-IS" dirty="0"/>
              <a:t>T→ Int </a:t>
            </a:r>
          </a:p>
          <a:p>
            <a:pPr lvl="1"/>
            <a:r>
              <a:rPr lang="is-IS" dirty="0"/>
              <a:t>A → + </a:t>
            </a:r>
          </a:p>
          <a:p>
            <a:pPr lvl="1"/>
            <a:r>
              <a:rPr lang="is-IS" dirty="0"/>
              <a:t>A → − </a:t>
            </a:r>
          </a:p>
          <a:p>
            <a:r>
              <a:rPr lang="is-IS" dirty="0"/>
              <a:t>Parsing the expression</a:t>
            </a:r>
          </a:p>
          <a:p>
            <a:pPr marL="457200" lvl="1" indent="0">
              <a:buNone/>
            </a:pPr>
            <a:r>
              <a:rPr lang="is-IS" dirty="0"/>
              <a:t>5 − 2 + 3 illlustrates wrong  associativity: 5 − (2 + 3) </a:t>
            </a:r>
          </a:p>
          <a:p>
            <a:r>
              <a:rPr lang="is-IS" dirty="0"/>
              <a:t>This grammar is LL(1)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1491970"/>
              </p:ext>
            </p:extLst>
          </p:nvPr>
        </p:nvGraphicFramePr>
        <p:xfrm>
          <a:off x="4629150" y="1825625"/>
          <a:ext cx="3886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Predictor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ε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T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(+, 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38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47346"/>
              </p:ext>
            </p:extLst>
          </p:nvPr>
        </p:nvGraphicFramePr>
        <p:xfrm>
          <a:off x="628650" y="3810003"/>
          <a:ext cx="17335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Labeled CFG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→ T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E’ 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E’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</a:t>
                      </a:r>
                      <a:r>
                        <a:rPr lang="en-U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A→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 L-Attributed Grammar to Fix Left Associativity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12623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Idea: Carry forward the left most computed value to ensure left associativity.</a:t>
            </a:r>
          </a:p>
          <a:p>
            <a:pPr lvl="1"/>
            <a:r>
              <a:rPr lang="en-US" dirty="0"/>
              <a:t>Try parsing: 5 - 2 + 3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197641"/>
              </p:ext>
            </p:extLst>
          </p:nvPr>
        </p:nvGraphicFramePr>
        <p:xfrm>
          <a:off x="2368550" y="3811592"/>
          <a:ext cx="4971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′.op = 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E′.op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′.op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A.func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E′.op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.val); 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E′.val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E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′.val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Str2Int(Int</a:t>
                      </a:r>
                      <a:r>
                        <a:rPr lang="nl-NL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A.func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A.func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sub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95528"/>
              </p:ext>
            </p:extLst>
          </p:nvPr>
        </p:nvGraphicFramePr>
        <p:xfrm>
          <a:off x="5577458" y="1113764"/>
          <a:ext cx="290817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op : </a:t>
                      </a:r>
                      <a:r>
                        <a:rPr lang="en-US" b="1" dirty="0" err="1"/>
                        <a:t>int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</a:t>
                      </a:r>
                      <a:r>
                        <a:rPr lang="en-US" b="0" baseline="0" dirty="0" err="1"/>
                        <a:t>int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func</a:t>
                      </a:r>
                      <a:r>
                        <a:rPr lang="en-US" b="0" dirty="0"/>
                        <a:t> : operation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err="1"/>
                        <a:t>val</a:t>
                      </a:r>
                      <a:r>
                        <a:rPr lang="en-US" b="0" baseline="0" dirty="0"/>
                        <a:t>  : String</a:t>
                      </a:r>
                      <a:r>
                        <a:rPr lang="en-US" b="0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70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20291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An </a:t>
            </a:r>
            <a:r>
              <a:rPr lang="en-US" i="1" dirty="0"/>
              <a:t>attribute grammar </a:t>
            </a:r>
            <a:r>
              <a:rPr lang="en-US" dirty="0"/>
              <a:t>is an augmented context free grammar</a:t>
            </a:r>
          </a:p>
          <a:p>
            <a:pPr lvl="1"/>
            <a:r>
              <a:rPr lang="en-US" dirty="0"/>
              <a:t>Symbols are augmented with 0 or more attributes</a:t>
            </a:r>
          </a:p>
          <a:p>
            <a:pPr lvl="2"/>
            <a:r>
              <a:rPr lang="en-US" dirty="0"/>
              <a:t>Attributes are variables that store state or data</a:t>
            </a:r>
          </a:p>
          <a:p>
            <a:pPr lvl="1"/>
            <a:r>
              <a:rPr lang="en-US" dirty="0"/>
              <a:t>Productions are augmented with semantic rules (operations)</a:t>
            </a:r>
          </a:p>
          <a:p>
            <a:r>
              <a:rPr lang="en-US" dirty="0"/>
              <a:t>Semantic rules</a:t>
            </a:r>
          </a:p>
          <a:p>
            <a:pPr lvl="1"/>
            <a:r>
              <a:rPr lang="en-US" dirty="0"/>
              <a:t>Copy attribute values between symbols</a:t>
            </a:r>
          </a:p>
          <a:p>
            <a:pPr lvl="1"/>
            <a:r>
              <a:rPr lang="en-US" dirty="0"/>
              <a:t>Evaluate attribute values using semantic functions</a:t>
            </a:r>
          </a:p>
          <a:p>
            <a:pPr lvl="1"/>
            <a:r>
              <a:rPr lang="en-US" dirty="0"/>
              <a:t>Enforce constraints on attribute values</a:t>
            </a:r>
          </a:p>
          <a:p>
            <a:pPr lvl="1"/>
            <a:r>
              <a:rPr lang="en-US" dirty="0"/>
              <a:t>Generate errors or warnings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9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977E-E3CF-4743-8D9E-583BA989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on the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C6E4-EE53-FB43-9F5B-E8ACD0B9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Idea: Attribute grammars specify a computation on the parse tree</a:t>
            </a:r>
          </a:p>
          <a:p>
            <a:r>
              <a:rPr lang="en-US" dirty="0"/>
              <a:t>Examples of computations:</a:t>
            </a:r>
          </a:p>
          <a:p>
            <a:pPr lvl="1"/>
            <a:r>
              <a:rPr lang="en-US" dirty="0"/>
              <a:t>Symbol table generation</a:t>
            </a:r>
          </a:p>
          <a:p>
            <a:pPr lvl="1"/>
            <a:r>
              <a:rPr lang="en-US" dirty="0"/>
              <a:t>Type checking</a:t>
            </a:r>
          </a:p>
          <a:p>
            <a:pPr lvl="1"/>
            <a:r>
              <a:rPr lang="en-US" dirty="0"/>
              <a:t>Expression evaluation</a:t>
            </a:r>
          </a:p>
          <a:p>
            <a:pPr lvl="1"/>
            <a:r>
              <a:rPr lang="en-US" dirty="0"/>
              <a:t>Extended syntax checking</a:t>
            </a:r>
          </a:p>
          <a:p>
            <a:pPr lvl="1"/>
            <a:r>
              <a:rPr lang="en-US" dirty="0"/>
              <a:t>Code generation</a:t>
            </a:r>
          </a:p>
          <a:p>
            <a:pPr lvl="1"/>
            <a:r>
              <a:rPr lang="en-US" b="1" dirty="0"/>
              <a:t>Code execution (in an interpreter)!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650" y="1801814"/>
          <a:ext cx="2978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+ S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− S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∗ S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/ S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neg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Integer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8650" y="1816103"/>
          <a:ext cx="29781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with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+ 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− 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∗ 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/ 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neg S</a:t>
                      </a:r>
                      <a:r>
                        <a:rPr lang="is-I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S → Integer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0: Expression Evaluation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390900" y="4610737"/>
            <a:ext cx="5124450" cy="1566226"/>
          </a:xfrm>
        </p:spPr>
        <p:txBody>
          <a:bodyPr/>
          <a:lstStyle/>
          <a:p>
            <a:r>
              <a:rPr lang="en-US" dirty="0"/>
              <a:t>Idea: We can apply semantic rules directly to our parse tree.</a:t>
            </a:r>
          </a:p>
          <a:p>
            <a:pPr marL="457200" lvl="1" indent="0">
              <a:buNone/>
            </a:pPr>
            <a:r>
              <a:rPr lang="en-US" dirty="0"/>
              <a:t>E.g. + - 1 2 * 3 4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06800" y="1817692"/>
          <a:ext cx="26772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 +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 -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dirty="0"/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.val</a:t>
                      </a:r>
                      <a:r>
                        <a:rPr lang="is-IS" baseline="0" dirty="0"/>
                        <a:t> * </a:t>
                      </a:r>
                      <a:r>
                        <a:rPr lang="is-IS" dirty="0"/>
                        <a:t>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is-IS" dirty="0"/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.val / S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- </a:t>
                      </a:r>
                      <a:r>
                        <a:rPr lang="is-IS" dirty="0"/>
                        <a:t>S</a:t>
                      </a:r>
                      <a:r>
                        <a:rPr lang="is-IS" baseline="-25000" dirty="0"/>
                        <a:t>1</a:t>
                      </a:r>
                      <a:r>
                        <a:rPr lang="is-IS" baseline="0" dirty="0"/>
                        <a:t>.val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S.val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int(</a:t>
                      </a:r>
                      <a:r>
                        <a:rPr lang="is-IS" dirty="0"/>
                        <a:t>Integer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.val)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8650" y="4610737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val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</a:t>
                      </a:r>
                      <a:r>
                        <a:rPr lang="en-US" dirty="0"/>
                        <a:t> :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2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716214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Context</a:t>
                      </a:r>
                      <a:r>
                        <a:rPr lang="en-US" baseline="0" dirty="0"/>
                        <a:t> Free Grammar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8650" y="2730503"/>
          <a:ext cx="2514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→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A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 → B</a:t>
                      </a:r>
                      <a:r>
                        <a:rPr lang="is-IS" baseline="-25000" dirty="0"/>
                        <a:t>1</a:t>
                      </a:r>
                      <a:r>
                        <a:rPr lang="is-IS" dirty="0"/>
                        <a:t>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B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C →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C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not a context free language, but can be specified by an attribute grammar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Consider parsing: </a:t>
            </a:r>
            <a:r>
              <a:rPr lang="en-US" dirty="0" err="1"/>
              <a:t>aaaabbbbcccc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|n</a:t>
            </a:r>
            <a:r>
              <a:rPr lang="en-US" dirty="0"/>
              <a:t> ≥ 0}</a:t>
            </a:r>
            <a:br>
              <a:rPr lang="en-US" dirty="0"/>
            </a:br>
            <a:r>
              <a:rPr lang="en-US" dirty="0"/>
              <a:t>Extended Syntax Analysis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46264"/>
              </p:ext>
            </p:extLst>
          </p:nvPr>
        </p:nvGraphicFramePr>
        <p:xfrm>
          <a:off x="3143249" y="2732092"/>
          <a:ext cx="5563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3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A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B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.count + 1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 C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C.count</a:t>
                      </a: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744"/>
              </p:ext>
            </p:extLst>
          </p:nvPr>
        </p:nvGraphicFramePr>
        <p:xfrm>
          <a:off x="6156394" y="4212273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r>
                        <a:rPr lang="en-US" baseline="0" dirty="0"/>
                        <a:t> :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49748"/>
              </p:ext>
            </p:extLst>
          </p:nvPr>
        </p:nvGraphicFramePr>
        <p:xfrm>
          <a:off x="628650" y="1858633"/>
          <a:ext cx="2514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CFG w/ Labeled Symbols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→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a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b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→ c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X → 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 Extended Syntax …</a:t>
            </a:r>
            <a:br>
              <a:rPr lang="en-US" dirty="0"/>
            </a:br>
            <a:r>
              <a:rPr lang="en-US" dirty="0"/>
              <a:t>L = {𝜎∈{</a:t>
            </a:r>
            <a:r>
              <a:rPr lang="en-US" dirty="0" err="1"/>
              <a:t>a,b,c</a:t>
            </a:r>
            <a:r>
              <a:rPr lang="en-US" dirty="0"/>
              <a:t>}*: |𝜎|</a:t>
            </a:r>
            <a:r>
              <a:rPr lang="en-US" baseline="-25000" dirty="0"/>
              <a:t>a</a:t>
            </a:r>
            <a:r>
              <a:rPr lang="en-US" dirty="0"/>
              <a:t>=|𝜎|</a:t>
            </a:r>
            <a:r>
              <a:rPr lang="en-US" baseline="-25000" dirty="0"/>
              <a:t>b</a:t>
            </a:r>
            <a:r>
              <a:rPr lang="en-US" dirty="0"/>
              <a:t>=|𝜎|</a:t>
            </a:r>
            <a:r>
              <a:rPr lang="en-US" baseline="-25000" dirty="0"/>
              <a:t>c</a:t>
            </a:r>
            <a:r>
              <a:rPr lang="en-US" dirty="0"/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84904"/>
              </p:ext>
            </p:extLst>
          </p:nvPr>
        </p:nvGraphicFramePr>
        <p:xfrm>
          <a:off x="3143250" y="1860222"/>
          <a:ext cx="589442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4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/>
                        <a:t>Semantic Rules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 </a:t>
                      </a:r>
                      <a:r>
                        <a:rPr lang="nl-N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baseline="-25000" dirty="0"/>
                        <a:t>1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!=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.cCount, </a:t>
                      </a:r>
                      <a:r>
                        <a:rPr lang="is-IS" sz="18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.cCount + 1;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.bCount;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X</a:t>
                      </a:r>
                      <a:r>
                        <a:rPr lang="is-IS" sz="180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.aCount;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◃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X.bCount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</a:t>
                      </a:r>
                      <a:r>
                        <a:rPr lang="nl-NL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X.cCount</a:t>
                      </a:r>
                      <a:r>
                        <a:rPr lang="nl-NL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s-IS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0;    </a:t>
                      </a:r>
                      <a:endParaRPr lang="is-I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879"/>
              </p:ext>
            </p:extLst>
          </p:nvPr>
        </p:nvGraphicFramePr>
        <p:xfrm>
          <a:off x="628650" y="5059337"/>
          <a:ext cx="25146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cCount</a:t>
                      </a:r>
                      <a:r>
                        <a:rPr lang="en-US" dirty="0"/>
                        <a:t> : </a:t>
                      </a: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44946" y="5517291"/>
            <a:ext cx="512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the </a:t>
            </a:r>
            <a:r>
              <a:rPr lang="is-IS" sz="2400" b="1" dirty="0">
                <a:solidFill>
                  <a:schemeClr val="dk1"/>
                </a:solidFill>
              </a:rPr>
              <a:t>S → X</a:t>
            </a:r>
            <a:r>
              <a:rPr lang="is-IS" sz="2400" b="1" baseline="-25000" dirty="0">
                <a:solidFill>
                  <a:schemeClr val="dk1"/>
                </a:solidFill>
              </a:rPr>
              <a:t> </a:t>
            </a:r>
            <a:r>
              <a:rPr lang="is-IS" sz="2400" dirty="0">
                <a:solidFill>
                  <a:schemeClr val="dk1"/>
                </a:solidFill>
              </a:rPr>
              <a:t>production?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82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are of </a:t>
            </a:r>
            <a:r>
              <a:rPr lang="en-US" i="1" dirty="0"/>
              <a:t>synthesized </a:t>
            </a:r>
            <a:r>
              <a:rPr lang="en-US" dirty="0"/>
              <a:t>(bottom up) attribute grammars.</a:t>
            </a:r>
          </a:p>
          <a:p>
            <a:r>
              <a:rPr lang="en-US" dirty="0"/>
              <a:t>There are two types of Attributes </a:t>
            </a:r>
          </a:p>
          <a:p>
            <a:pPr lvl="1"/>
            <a:r>
              <a:rPr lang="en-US" b="1" i="1" dirty="0"/>
              <a:t>Synthesized </a:t>
            </a:r>
            <a:r>
              <a:rPr lang="en-US" b="1" dirty="0"/>
              <a:t>attributes </a:t>
            </a:r>
            <a:r>
              <a:rPr lang="en-US" dirty="0"/>
              <a:t>are computed using </a:t>
            </a:r>
            <a:r>
              <a:rPr lang="en-US"/>
              <a:t>RHS values and </a:t>
            </a:r>
            <a:r>
              <a:rPr lang="en-US" dirty="0"/>
              <a:t>stored in LHS </a:t>
            </a:r>
          </a:p>
          <a:p>
            <a:pPr lvl="1"/>
            <a:r>
              <a:rPr lang="en-US" b="1" i="1" dirty="0"/>
              <a:t>Inherited </a:t>
            </a:r>
            <a:r>
              <a:rPr lang="en-US" b="1" dirty="0"/>
              <a:t>attributes </a:t>
            </a:r>
            <a:r>
              <a:rPr lang="en-US" dirty="0"/>
              <a:t>are computed using LHS and RHS and used by symbols further to the right.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4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11771</TotalTime>
  <Words>2839</Words>
  <Application>Microsoft Macintosh PowerPoint</Application>
  <PresentationFormat>On-screen Show (4:3)</PresentationFormat>
  <Paragraphs>581</Paragraphs>
  <Slides>27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Office Theme</vt:lpstr>
      <vt:lpstr>Semantic Analysis and Attribute Grammars</vt:lpstr>
      <vt:lpstr>Agenda</vt:lpstr>
      <vt:lpstr>Recall: Phases of Compilation</vt:lpstr>
      <vt:lpstr>Attribute Grammars</vt:lpstr>
      <vt:lpstr>Computing on the Parse Tree</vt:lpstr>
      <vt:lpstr>Example 0: Expression Evaluation</vt:lpstr>
      <vt:lpstr>Example 1: L = {anbncn|n ≥ 0} Extended Syntax Analysis</vt:lpstr>
      <vt:lpstr>Example 2:  Extended Syntax … L = {𝜎∈{a,b,c}*: |𝜎|a=|𝜎|b=|𝜎|c}</vt:lpstr>
      <vt:lpstr>Types of Attributes</vt:lpstr>
      <vt:lpstr>Example 3: L = {anbncn|n ≥ 0}</vt:lpstr>
      <vt:lpstr>Example 4: Using Inherited Attributes  L = {𝜎∈{a,b,c}*: |𝜎|a=|𝜎|b=|𝜎|c}</vt:lpstr>
      <vt:lpstr>Recap</vt:lpstr>
      <vt:lpstr>S-Attributed and L-Attributed Grammars</vt:lpstr>
      <vt:lpstr>Data Flow in L-Attributed Grammars</vt:lpstr>
      <vt:lpstr>Computing L-Attributed Grammars</vt:lpstr>
      <vt:lpstr>Data Flow in L-Attributed Grammars</vt:lpstr>
      <vt:lpstr>Motivation: Why are they useful?</vt:lpstr>
      <vt:lpstr>Example: Left Associative Grammar</vt:lpstr>
      <vt:lpstr>Example: Refactored Grammar</vt:lpstr>
      <vt:lpstr>Use an L-Attributed Grammar to Fix Left Associativity</vt:lpstr>
      <vt:lpstr>Example: Error Checking</vt:lpstr>
      <vt:lpstr>Example: Generate Java Code</vt:lpstr>
      <vt:lpstr>Action Routines</vt:lpstr>
      <vt:lpstr>Example: Generate Java Code</vt:lpstr>
      <vt:lpstr>Example: Left Associative Grammar</vt:lpstr>
      <vt:lpstr>Example: Refactored Grammar</vt:lpstr>
      <vt:lpstr>Use an L-Attributed Grammar to Fix Left Associativity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474</cp:revision>
  <cp:lastPrinted>2019-06-25T15:11:45Z</cp:lastPrinted>
  <dcterms:created xsi:type="dcterms:W3CDTF">2016-04-26T16:49:25Z</dcterms:created>
  <dcterms:modified xsi:type="dcterms:W3CDTF">2019-06-25T15:12:22Z</dcterms:modified>
</cp:coreProperties>
</file>