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8" r:id="rId5"/>
    <p:sldId id="269" r:id="rId6"/>
    <p:sldId id="281" r:id="rId7"/>
    <p:sldId id="275" r:id="rId8"/>
    <p:sldId id="294" r:id="rId9"/>
    <p:sldId id="270" r:id="rId10"/>
    <p:sldId id="295" r:id="rId11"/>
    <p:sldId id="296" r:id="rId12"/>
    <p:sldId id="297" r:id="rId13"/>
    <p:sldId id="276" r:id="rId14"/>
    <p:sldId id="286" r:id="rId15"/>
    <p:sldId id="288" r:id="rId16"/>
    <p:sldId id="290" r:id="rId17"/>
    <p:sldId id="291" r:id="rId18"/>
    <p:sldId id="292" r:id="rId19"/>
    <p:sldId id="293" r:id="rId20"/>
    <p:sldId id="283" r:id="rId21"/>
    <p:sldId id="284" r:id="rId22"/>
    <p:sldId id="287" r:id="rId23"/>
    <p:sldId id="280" r:id="rId24"/>
    <p:sldId id="289" r:id="rId25"/>
    <p:sldId id="285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92"/>
    <p:restoredTop sz="73646"/>
  </p:normalViewPr>
  <p:slideViewPr>
    <p:cSldViewPr snapToGrid="0" snapToObjects="1">
      <p:cViewPr varScale="1">
        <p:scale>
          <a:sx n="105" d="100"/>
          <a:sy n="105" d="100"/>
        </p:scale>
        <p:origin x="39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 Tables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Code Generation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Example: Left </a:t>
            </a:r>
            <a:r>
              <a:rPr lang="en-US" sz="4200"/>
              <a:t>Associative Grammar</a:t>
            </a:r>
            <a:endParaRPr lang="en-US" sz="4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171950" cy="4351338"/>
          </a:xfrm>
        </p:spPr>
        <p:txBody>
          <a:bodyPr>
            <a:normAutofit/>
          </a:bodyPr>
          <a:lstStyle/>
          <a:p>
            <a:r>
              <a:rPr lang="is-IS" dirty="0"/>
              <a:t>Grammar</a:t>
            </a:r>
          </a:p>
          <a:p>
            <a:pPr lvl="1"/>
            <a:r>
              <a:rPr lang="is-IS" dirty="0"/>
              <a:t>E → E + T </a:t>
            </a:r>
          </a:p>
          <a:p>
            <a:pPr lvl="1"/>
            <a:r>
              <a:rPr lang="is-IS" dirty="0"/>
              <a:t>E → E - T </a:t>
            </a:r>
          </a:p>
          <a:p>
            <a:pPr lvl="1"/>
            <a:r>
              <a:rPr lang="is-IS" dirty="0"/>
              <a:t>E→T </a:t>
            </a:r>
          </a:p>
          <a:p>
            <a:pPr lvl="1"/>
            <a:r>
              <a:rPr lang="is-IS" dirty="0"/>
              <a:t>T→ Int </a:t>
            </a:r>
          </a:p>
          <a:p>
            <a:r>
              <a:rPr lang="is-IS" dirty="0"/>
              <a:t>Parsing the expression</a:t>
            </a:r>
          </a:p>
          <a:p>
            <a:pPr marL="457200" lvl="1" indent="0">
              <a:buNone/>
            </a:pPr>
            <a:r>
              <a:rPr lang="is-IS" dirty="0"/>
              <a:t>5 − 2 + 3 illlustrates left associativity: (5 − 2) + 3 </a:t>
            </a:r>
          </a:p>
          <a:p>
            <a:r>
              <a:rPr lang="is-IS" dirty="0"/>
              <a:t>This grammar is not LL(1)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29150" y="1825625"/>
          <a:ext cx="3886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Predictor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Predictor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 + 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{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 - 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{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{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7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Example: Refactored Grammar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Grammar</a:t>
            </a:r>
          </a:p>
          <a:p>
            <a:pPr lvl="1"/>
            <a:r>
              <a:rPr lang="is-IS" dirty="0"/>
              <a:t>E → T E’ </a:t>
            </a:r>
          </a:p>
          <a:p>
            <a:pPr lvl="1"/>
            <a:r>
              <a:rPr lang="is-IS" dirty="0"/>
              <a:t>E’ → ε </a:t>
            </a:r>
          </a:p>
          <a:p>
            <a:pPr lvl="1"/>
            <a:r>
              <a:rPr lang="is-IS" dirty="0"/>
              <a:t>E’ → + T E’</a:t>
            </a:r>
          </a:p>
          <a:p>
            <a:pPr lvl="1"/>
            <a:r>
              <a:rPr lang="is-IS" dirty="0"/>
              <a:t>E’ → - T E’ </a:t>
            </a:r>
          </a:p>
          <a:p>
            <a:pPr lvl="1"/>
            <a:r>
              <a:rPr lang="is-IS" dirty="0"/>
              <a:t>T→ Int </a:t>
            </a:r>
          </a:p>
          <a:p>
            <a:r>
              <a:rPr lang="is-IS" dirty="0"/>
              <a:t>Parsing the expression</a:t>
            </a:r>
          </a:p>
          <a:p>
            <a:pPr marL="457200" lvl="1" indent="0">
              <a:buNone/>
            </a:pPr>
            <a:r>
              <a:rPr lang="is-IS" dirty="0"/>
              <a:t>5 − 2 + 3 illlustrates wrong  associativity: 5 − (2 + 3) </a:t>
            </a:r>
          </a:p>
          <a:p>
            <a:r>
              <a:rPr lang="is-IS" dirty="0"/>
              <a:t>This grammar is LL(1)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29150" y="1825625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Predictor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Predictor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T 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ε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T 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(+}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T 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85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8345" y="3810003"/>
          <a:ext cx="17335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E’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E’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E’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an L-Attributed Grammar to Fix Left Associativity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1262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Idea: Carry forward the left most computed value to ensure left associativity.</a:t>
            </a:r>
          </a:p>
          <a:p>
            <a:pPr lvl="1"/>
            <a:r>
              <a:rPr lang="en-US" dirty="0"/>
              <a:t>Try parsing: 5 - 2 + 3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8550" y="3811592"/>
          <a:ext cx="49713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1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′.tmp = T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E′.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′.tmp = E′.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T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.val;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E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′.val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′.tmp = E′.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T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E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′.val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Str2Int(Int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.val)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77458" y="1113764"/>
          <a:ext cx="290817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val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val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tmp</a:t>
                      </a:r>
                      <a:r>
                        <a:rPr lang="en-US" b="1" dirty="0"/>
                        <a:t> : int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err="1"/>
                        <a:t>val</a:t>
                      </a:r>
                      <a:r>
                        <a:rPr lang="en-US" b="0" baseline="0" dirty="0"/>
                        <a:t>  : </a:t>
                      </a:r>
                      <a:r>
                        <a:rPr lang="en-US" b="0" baseline="0" dirty="0" err="1"/>
                        <a:t>int</a:t>
                      </a:r>
                      <a:r>
                        <a:rPr lang="en-US" b="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err="1"/>
                        <a:t>val</a:t>
                      </a:r>
                      <a:r>
                        <a:rPr lang="en-US" b="0" baseline="0" dirty="0"/>
                        <a:t>  : String</a:t>
                      </a:r>
                      <a:r>
                        <a:rPr lang="en-US" b="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28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 Checking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97358"/>
              </p:ext>
            </p:extLst>
          </p:nvPr>
        </p:nvGraphicFramePr>
        <p:xfrm>
          <a:off x="628650" y="1690689"/>
          <a:ext cx="322097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 → LValue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‘=‘ Expr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ArrIdx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‘[‘ Expr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‘]’ ArrIdx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5896"/>
              </p:ext>
            </p:extLst>
          </p:nvPr>
        </p:nvGraphicFramePr>
        <p:xfrm>
          <a:off x="3849624" y="1690689"/>
          <a:ext cx="477316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b="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assignable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.t,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.t), </a:t>
                      </a:r>
                      <a:r>
                        <a:rPr lang="nl-NL" sz="1800" b="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b="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declared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.name ), </a:t>
                      </a:r>
                      <a:r>
                        <a:rPr lang="nl-NL" sz="1800" b="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b="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indexable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.name,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.dim), </a:t>
                      </a:r>
                      <a:r>
                        <a:rPr lang="nl-NL" sz="1800" b="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nl-NL" b="0" i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ArrIdx.dim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b="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isType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.t, Integer), </a:t>
                      </a:r>
                      <a:r>
                        <a:rPr lang="nl-NL" sz="1800" b="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ArrIdx.dim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.dim + 1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87482"/>
              </p:ext>
            </p:extLst>
          </p:nvPr>
        </p:nvGraphicFramePr>
        <p:xfrm>
          <a:off x="628650" y="4162164"/>
          <a:ext cx="37056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: 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name</a:t>
                      </a:r>
                      <a:r>
                        <a:rPr lang="en-US" b="0" baseline="0" dirty="0"/>
                        <a:t> : String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ArrIdx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/>
                        <a:t>dim : </a:t>
                      </a:r>
                      <a:r>
                        <a:rPr lang="en-US" b="0" baseline="0" dirty="0" err="1"/>
                        <a:t>int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</a:t>
                      </a:r>
                      <a:r>
                        <a:rPr lang="en-US" b="0" baseline="0" dirty="0"/>
                        <a:t> : Type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How do we keep track of a variable’s</a:t>
            </a:r>
          </a:p>
          <a:p>
            <a:pPr lvl="1"/>
            <a:r>
              <a:rPr lang="en-US" dirty="0"/>
              <a:t>Type (what is assignable to it)</a:t>
            </a:r>
          </a:p>
          <a:p>
            <a:pPr lvl="1"/>
            <a:r>
              <a:rPr lang="en-US" dirty="0"/>
              <a:t>Address (it’s location in memory)</a:t>
            </a:r>
          </a:p>
          <a:p>
            <a:pPr lvl="1"/>
            <a:r>
              <a:rPr lang="en-US" dirty="0"/>
              <a:t>Visibility (is it an automatic, static, or global variable)</a:t>
            </a:r>
          </a:p>
          <a:p>
            <a:pPr lvl="1"/>
            <a:r>
              <a:rPr lang="en-US" dirty="0"/>
              <a:t>Initialization (has the variable been initialized)</a:t>
            </a:r>
          </a:p>
          <a:p>
            <a:pPr lvl="1"/>
            <a:r>
              <a:rPr lang="en-US" dirty="0"/>
              <a:t>Scope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Idea: Store all symbols (identifiers)</a:t>
            </a:r>
          </a:p>
          <a:p>
            <a:pPr lvl="1"/>
            <a:r>
              <a:rPr lang="en-US" dirty="0"/>
              <a:t>Variables/Fields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Types/Classes/</a:t>
            </a:r>
            <a:r>
              <a:rPr lang="en-US" dirty="0" err="1"/>
              <a:t>Structs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 a symbol table.</a:t>
            </a:r>
          </a:p>
          <a:p>
            <a:r>
              <a:rPr lang="en-US" dirty="0"/>
              <a:t>Definition: The symbol table is a set of tuples that include each symbol’s name and other properties.</a:t>
            </a:r>
          </a:p>
          <a:p>
            <a:pPr marL="457200" lvl="1" indent="0">
              <a:buNone/>
            </a:pPr>
            <a:r>
              <a:rPr lang="en-US" dirty="0"/>
              <a:t>(name, symbol type, type, location, visibility, </a:t>
            </a:r>
            <a:r>
              <a:rPr lang="is-IS" dirty="0"/>
              <a:t>…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 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primary operations are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insert(name, properties)</a:t>
            </a:r>
          </a:p>
          <a:p>
            <a:pPr lvl="2"/>
            <a:r>
              <a:rPr lang="en-US" dirty="0"/>
              <a:t>Inserts new symbol with given name and properties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lookup(name)</a:t>
            </a:r>
          </a:p>
          <a:p>
            <a:pPr lvl="2"/>
            <a:r>
              <a:rPr lang="en-US" dirty="0"/>
              <a:t>Finds the symbol with name</a:t>
            </a:r>
          </a:p>
          <a:p>
            <a:pPr lvl="2"/>
            <a:r>
              <a:rPr lang="en-US" dirty="0"/>
              <a:t>Returns a reference to the symbol’s properties</a:t>
            </a:r>
          </a:p>
          <a:p>
            <a:r>
              <a:rPr lang="en-US" dirty="0"/>
              <a:t>If the symbol is in the symbol table,</a:t>
            </a:r>
          </a:p>
          <a:p>
            <a:pPr lvl="1"/>
            <a:r>
              <a:rPr lang="en-US" dirty="0"/>
              <a:t>The symbol has been declared</a:t>
            </a:r>
          </a:p>
          <a:p>
            <a:pPr lvl="1"/>
            <a:r>
              <a:rPr lang="en-US" dirty="0"/>
              <a:t>The symbol’s type is likely known</a:t>
            </a:r>
          </a:p>
          <a:p>
            <a:pPr lvl="1"/>
            <a:r>
              <a:rPr lang="en-US" dirty="0"/>
              <a:t>The symbol is visible in the current portion of code being analyzed</a:t>
            </a:r>
          </a:p>
          <a:p>
            <a:r>
              <a:rPr lang="en-US" dirty="0"/>
              <a:t>Secondary operations include: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isDeclared</a:t>
            </a:r>
            <a:r>
              <a:rPr lang="en-US" dirty="0"/>
              <a:t>(name )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isIndexable</a:t>
            </a:r>
            <a:r>
              <a:rPr lang="en-US" dirty="0"/>
              <a:t>(name, dim) </a:t>
            </a:r>
          </a:p>
          <a:p>
            <a:r>
              <a:rPr lang="en-US" dirty="0"/>
              <a:t>How do we implement a symbol table?</a:t>
            </a:r>
          </a:p>
        </p:txBody>
      </p:sp>
    </p:spTree>
    <p:extLst>
      <p:ext uri="{BB962C8B-B14F-4D97-AF65-F5344CB8AC3E}">
        <p14:creationId xmlns:p14="http://schemas.microsoft.com/office/powerpoint/2010/main" val="43736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hash table to map names (strings) to properties (tuples/</a:t>
            </a:r>
            <a:r>
              <a:rPr lang="en-US" dirty="0" err="1"/>
              <a:t>structs</a:t>
            </a:r>
            <a:r>
              <a:rPr lang="en-US" dirty="0"/>
              <a:t>/objects/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The insert() operation inserts (name, properties) into hash table.</a:t>
            </a:r>
          </a:p>
          <a:p>
            <a:r>
              <a:rPr lang="en-US" dirty="0"/>
              <a:t>The lookup() operation gets name from hash table, which returns the properties of the symbol.</a:t>
            </a:r>
          </a:p>
          <a:p>
            <a:endParaRPr lang="en-US" dirty="0"/>
          </a:p>
          <a:p>
            <a:r>
              <a:rPr lang="en-US" dirty="0"/>
              <a:t>How do we use the symbol table during semantic analysis?</a:t>
            </a:r>
          </a:p>
        </p:txBody>
      </p:sp>
    </p:spTree>
    <p:extLst>
      <p:ext uri="{BB962C8B-B14F-4D97-AF65-F5344CB8AC3E}">
        <p14:creationId xmlns:p14="http://schemas.microsoft.com/office/powerpoint/2010/main" val="150020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Variable Declarations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80010"/>
              </p:ext>
            </p:extLst>
          </p:nvPr>
        </p:nvGraphicFramePr>
        <p:xfrm>
          <a:off x="485769" y="1388610"/>
          <a:ext cx="3457581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→ Type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ParamList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Body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→ { Statements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Statement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Statements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Statements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Statement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VarDecl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VarDecl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Initializer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Initializer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Expr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Initializer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29015"/>
              </p:ext>
            </p:extLst>
          </p:nvPr>
        </p:nvGraphicFramePr>
        <p:xfrm>
          <a:off x="3965902" y="1388610"/>
          <a:ext cx="4958641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is-I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</a:p>
                    <a:p>
                      <a:r>
                        <a:rPr lang="is-I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Body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symtab</a:t>
                      </a:r>
                      <a:r>
                        <a:rPr lang="nl-NL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Function.symtab</a:t>
                      </a:r>
                      <a:endParaRPr lang="nl-NL" sz="1800" b="1" i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Statements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symtab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Body.symtab</a:t>
                      </a:r>
                      <a:endParaRPr lang="nl-NL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symtab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Statement.symtab</a:t>
                      </a:r>
                      <a:endParaRPr lang="nl-NL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Statements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symtab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Statement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symtab</a:t>
                      </a:r>
                      <a:endParaRPr lang="nl-NL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VarDecl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symtab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Statement.symtab</a:t>
                      </a:r>
                      <a:endParaRPr lang="nl-NL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VarDecl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symtab.insert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.name, Type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.typ)</a:t>
                      </a:r>
                      <a:endParaRPr lang="nl-NL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endParaRPr lang="nl-NL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endParaRPr lang="nl-NL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36076"/>
              </p:ext>
            </p:extLst>
          </p:nvPr>
        </p:nvGraphicFramePr>
        <p:xfrm>
          <a:off x="5145969" y="4569821"/>
          <a:ext cx="37056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symtab</a:t>
                      </a:r>
                      <a:r>
                        <a:rPr lang="en-US" b="1" dirty="0"/>
                        <a:t> : </a:t>
                      </a:r>
                      <a:r>
                        <a:rPr lang="en-US" b="1" dirty="0" err="1"/>
                        <a:t>SymTab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symtab</a:t>
                      </a:r>
                      <a:r>
                        <a:rPr lang="en-US" b="1" dirty="0"/>
                        <a:t> : </a:t>
                      </a:r>
                      <a:r>
                        <a:rPr lang="en-US" b="1" dirty="0" err="1"/>
                        <a:t>SymTab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symtab</a:t>
                      </a:r>
                      <a:r>
                        <a:rPr lang="en-US" b="1" baseline="0" dirty="0"/>
                        <a:t> : </a:t>
                      </a:r>
                      <a:r>
                        <a:rPr lang="en-US" b="1" baseline="0" dirty="0" err="1"/>
                        <a:t>SymTab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Statement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err="1"/>
                        <a:t>symtab</a:t>
                      </a:r>
                      <a:r>
                        <a:rPr lang="en-US" b="1" baseline="0" dirty="0"/>
                        <a:t> : </a:t>
                      </a:r>
                      <a:r>
                        <a:rPr lang="en-US" b="1" baseline="0" dirty="0" err="1"/>
                        <a:t>SymTab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VarDecl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symtab</a:t>
                      </a:r>
                      <a:r>
                        <a:rPr lang="en-US" b="1" baseline="0" dirty="0"/>
                        <a:t> : </a:t>
                      </a:r>
                      <a:r>
                        <a:rPr lang="en-US" b="1" baseline="0" dirty="0" err="1"/>
                        <a:t>SymTab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Function Definition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02432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Code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fib(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n) {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sum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Order of evaluation: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Body</a:t>
            </a:r>
          </a:p>
          <a:p>
            <a:pPr lvl="1"/>
            <a:r>
              <a:rPr lang="en-US" dirty="0"/>
              <a:t>Variable Declaration</a:t>
            </a:r>
          </a:p>
          <a:p>
            <a:pPr lvl="1"/>
            <a:r>
              <a:rPr lang="is-IS" dirty="0"/>
              <a:t>Rest of the body …</a:t>
            </a:r>
            <a:endParaRPr lang="en-US" dirty="0"/>
          </a:p>
          <a:p>
            <a:r>
              <a:rPr lang="en-US" dirty="0"/>
              <a:t>Symbol table is passed along using inherited attributes</a:t>
            </a:r>
          </a:p>
        </p:txBody>
      </p:sp>
      <p:sp>
        <p:nvSpPr>
          <p:cNvPr id="6" name="Triangle 5"/>
          <p:cNvSpPr/>
          <p:nvPr/>
        </p:nvSpPr>
        <p:spPr>
          <a:xfrm>
            <a:off x="5309190" y="1977656"/>
            <a:ext cx="2065387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Function</a:t>
            </a:r>
            <a:endParaRPr lang="en-US" dirty="0"/>
          </a:p>
        </p:txBody>
      </p:sp>
      <p:sp>
        <p:nvSpPr>
          <p:cNvPr id="7" name="Triangle 6"/>
          <p:cNvSpPr/>
          <p:nvPr/>
        </p:nvSpPr>
        <p:spPr>
          <a:xfrm>
            <a:off x="5309190" y="2668772"/>
            <a:ext cx="818707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" name="Triangle 7"/>
          <p:cNvSpPr/>
          <p:nvPr/>
        </p:nvSpPr>
        <p:spPr>
          <a:xfrm>
            <a:off x="6312196" y="2668772"/>
            <a:ext cx="2184022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9" name="Triangle 8"/>
          <p:cNvSpPr/>
          <p:nvPr/>
        </p:nvSpPr>
        <p:spPr>
          <a:xfrm>
            <a:off x="5538265" y="3359888"/>
            <a:ext cx="1938631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 sum</a:t>
            </a:r>
          </a:p>
        </p:txBody>
      </p:sp>
      <p:sp>
        <p:nvSpPr>
          <p:cNvPr id="10" name="Triangle 9"/>
          <p:cNvSpPr/>
          <p:nvPr/>
        </p:nvSpPr>
        <p:spPr>
          <a:xfrm>
            <a:off x="7690655" y="3359888"/>
            <a:ext cx="1233378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43122" y="2817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362" y="3416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85222" y="2820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3544" y="3512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4622" y="2130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" name="Freeform 2"/>
          <p:cNvSpPr/>
          <p:nvPr/>
        </p:nvSpPr>
        <p:spPr>
          <a:xfrm>
            <a:off x="4918903" y="1888177"/>
            <a:ext cx="4134512" cy="2345177"/>
          </a:xfrm>
          <a:custGeom>
            <a:avLst/>
            <a:gdLst>
              <a:gd name="connsiteX0" fmla="*/ 1268141 w 4134512"/>
              <a:gd name="connsiteY0" fmla="*/ 0 h 2345177"/>
              <a:gd name="connsiteX1" fmla="*/ 21232 w 4134512"/>
              <a:gd name="connsiteY1" fmla="*/ 819397 h 2345177"/>
              <a:gd name="connsiteX2" fmla="*/ 460619 w 4134512"/>
              <a:gd name="connsiteY2" fmla="*/ 950026 h 2345177"/>
              <a:gd name="connsiteX3" fmla="*/ 175611 w 4134512"/>
              <a:gd name="connsiteY3" fmla="*/ 1650670 h 2345177"/>
              <a:gd name="connsiteX4" fmla="*/ 1291892 w 4134512"/>
              <a:gd name="connsiteY4" fmla="*/ 1603168 h 2345177"/>
              <a:gd name="connsiteX5" fmla="*/ 959383 w 4134512"/>
              <a:gd name="connsiteY5" fmla="*/ 855023 h 2345177"/>
              <a:gd name="connsiteX6" fmla="*/ 2182541 w 4134512"/>
              <a:gd name="connsiteY6" fmla="*/ 890649 h 2345177"/>
              <a:gd name="connsiteX7" fmla="*/ 1351268 w 4134512"/>
              <a:gd name="connsiteY7" fmla="*/ 1330036 h 2345177"/>
              <a:gd name="connsiteX8" fmla="*/ 1458146 w 4134512"/>
              <a:gd name="connsiteY8" fmla="*/ 1496291 h 2345177"/>
              <a:gd name="connsiteX9" fmla="*/ 436868 w 4134512"/>
              <a:gd name="connsiteY9" fmla="*/ 2196935 h 2345177"/>
              <a:gd name="connsiteX10" fmla="*/ 2645679 w 4134512"/>
              <a:gd name="connsiteY10" fmla="*/ 2291937 h 2345177"/>
              <a:gd name="connsiteX11" fmla="*/ 1790655 w 4134512"/>
              <a:gd name="connsiteY11" fmla="*/ 1543792 h 2345177"/>
              <a:gd name="connsiteX12" fmla="*/ 3191944 w 4134512"/>
              <a:gd name="connsiteY12" fmla="*/ 1567542 h 2345177"/>
              <a:gd name="connsiteX13" fmla="*/ 2705055 w 4134512"/>
              <a:gd name="connsiteY13" fmla="*/ 2113807 h 2345177"/>
              <a:gd name="connsiteX14" fmla="*/ 4058842 w 4134512"/>
              <a:gd name="connsiteY14" fmla="*/ 2291937 h 2345177"/>
              <a:gd name="connsiteX15" fmla="*/ 3702583 w 4134512"/>
              <a:gd name="connsiteY15" fmla="*/ 1425039 h 2345177"/>
              <a:gd name="connsiteX16" fmla="*/ 1541274 w 4134512"/>
              <a:gd name="connsiteY16" fmla="*/ 11875 h 234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34512" h="2345177">
                <a:moveTo>
                  <a:pt x="1268141" y="0"/>
                </a:moveTo>
                <a:cubicBezTo>
                  <a:pt x="711980" y="330529"/>
                  <a:pt x="155819" y="661059"/>
                  <a:pt x="21232" y="819397"/>
                </a:cubicBezTo>
                <a:cubicBezTo>
                  <a:pt x="-113355" y="977735"/>
                  <a:pt x="434889" y="811481"/>
                  <a:pt x="460619" y="950026"/>
                </a:cubicBezTo>
                <a:cubicBezTo>
                  <a:pt x="486349" y="1088571"/>
                  <a:pt x="37065" y="1541813"/>
                  <a:pt x="175611" y="1650670"/>
                </a:cubicBezTo>
                <a:cubicBezTo>
                  <a:pt x="314156" y="1759527"/>
                  <a:pt x="1161263" y="1735776"/>
                  <a:pt x="1291892" y="1603168"/>
                </a:cubicBezTo>
                <a:cubicBezTo>
                  <a:pt x="1422521" y="1470560"/>
                  <a:pt x="810942" y="973776"/>
                  <a:pt x="959383" y="855023"/>
                </a:cubicBezTo>
                <a:cubicBezTo>
                  <a:pt x="1107824" y="736270"/>
                  <a:pt x="2117227" y="811480"/>
                  <a:pt x="2182541" y="890649"/>
                </a:cubicBezTo>
                <a:cubicBezTo>
                  <a:pt x="2247855" y="969818"/>
                  <a:pt x="1472001" y="1229096"/>
                  <a:pt x="1351268" y="1330036"/>
                </a:cubicBezTo>
                <a:cubicBezTo>
                  <a:pt x="1230535" y="1430976"/>
                  <a:pt x="1610546" y="1351808"/>
                  <a:pt x="1458146" y="1496291"/>
                </a:cubicBezTo>
                <a:cubicBezTo>
                  <a:pt x="1305746" y="1640774"/>
                  <a:pt x="238946" y="2064327"/>
                  <a:pt x="436868" y="2196935"/>
                </a:cubicBezTo>
                <a:cubicBezTo>
                  <a:pt x="634790" y="2329543"/>
                  <a:pt x="2420048" y="2400794"/>
                  <a:pt x="2645679" y="2291937"/>
                </a:cubicBezTo>
                <a:cubicBezTo>
                  <a:pt x="2871310" y="2183080"/>
                  <a:pt x="1699611" y="1664525"/>
                  <a:pt x="1790655" y="1543792"/>
                </a:cubicBezTo>
                <a:cubicBezTo>
                  <a:pt x="1881699" y="1423060"/>
                  <a:pt x="3039544" y="1472540"/>
                  <a:pt x="3191944" y="1567542"/>
                </a:cubicBezTo>
                <a:cubicBezTo>
                  <a:pt x="3344344" y="1662544"/>
                  <a:pt x="2560572" y="1993074"/>
                  <a:pt x="2705055" y="2113807"/>
                </a:cubicBezTo>
                <a:cubicBezTo>
                  <a:pt x="2849538" y="2234540"/>
                  <a:pt x="3892587" y="2406732"/>
                  <a:pt x="4058842" y="2291937"/>
                </a:cubicBezTo>
                <a:cubicBezTo>
                  <a:pt x="4225097" y="2177142"/>
                  <a:pt x="4122177" y="1805049"/>
                  <a:pt x="3702583" y="1425039"/>
                </a:cubicBezTo>
                <a:cubicBezTo>
                  <a:pt x="3282989" y="1045029"/>
                  <a:pt x="1541274" y="11875"/>
                  <a:pt x="1541274" y="11875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2 12"/>
          <p:cNvSpPr/>
          <p:nvPr/>
        </p:nvSpPr>
        <p:spPr>
          <a:xfrm>
            <a:off x="7025379" y="1333005"/>
            <a:ext cx="873191" cy="4813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708"/>
              <a:gd name="adj6" fmla="val -77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Table</a:t>
            </a:r>
          </a:p>
        </p:txBody>
      </p:sp>
      <p:sp>
        <p:nvSpPr>
          <p:cNvPr id="19" name="Line Callout 2 18"/>
          <p:cNvSpPr/>
          <p:nvPr/>
        </p:nvSpPr>
        <p:spPr>
          <a:xfrm>
            <a:off x="4075352" y="2922320"/>
            <a:ext cx="873191" cy="959298"/>
          </a:xfrm>
          <a:prstGeom prst="borderCallout2">
            <a:avLst>
              <a:gd name="adj1" fmla="val 22142"/>
              <a:gd name="adj2" fmla="val 105736"/>
              <a:gd name="adj3" fmla="val 18750"/>
              <a:gd name="adj4" fmla="val 127322"/>
              <a:gd name="adj5" fmla="val 41055"/>
              <a:gd name="adj6" fmla="val 161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Symbol Table</a:t>
            </a:r>
          </a:p>
          <a:p>
            <a:r>
              <a:rPr lang="en-US" b="1" dirty="0"/>
              <a:t>n : </a:t>
            </a:r>
            <a:r>
              <a:rPr lang="en-US" b="1" dirty="0" err="1"/>
              <a:t>int</a:t>
            </a:r>
            <a:endParaRPr lang="en-US" b="1" dirty="0"/>
          </a:p>
        </p:txBody>
      </p:sp>
      <p:sp>
        <p:nvSpPr>
          <p:cNvPr id="20" name="Line Callout 2 19"/>
          <p:cNvSpPr/>
          <p:nvPr/>
        </p:nvSpPr>
        <p:spPr>
          <a:xfrm>
            <a:off x="8054885" y="1721223"/>
            <a:ext cx="873191" cy="9432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429"/>
              <a:gd name="adj6" fmla="val -59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Symbol Table</a:t>
            </a:r>
          </a:p>
          <a:p>
            <a:r>
              <a:rPr lang="en-US" b="1" dirty="0"/>
              <a:t>n : </a:t>
            </a:r>
            <a:r>
              <a:rPr lang="en-US" b="1" dirty="0" err="1"/>
              <a:t>int</a:t>
            </a:r>
            <a:endParaRPr lang="en-US" b="1" dirty="0"/>
          </a:p>
        </p:txBody>
      </p:sp>
      <p:sp>
        <p:nvSpPr>
          <p:cNvPr id="21" name="Line Callout 2 20"/>
          <p:cNvSpPr/>
          <p:nvPr/>
        </p:nvSpPr>
        <p:spPr>
          <a:xfrm>
            <a:off x="6214395" y="4473534"/>
            <a:ext cx="1149686" cy="13231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502"/>
              <a:gd name="adj6" fmla="val -18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Symbol Table</a:t>
            </a:r>
          </a:p>
          <a:p>
            <a:r>
              <a:rPr lang="en-US" b="1" dirty="0"/>
              <a:t>n : </a:t>
            </a:r>
            <a:r>
              <a:rPr lang="en-US" b="1" dirty="0" err="1"/>
              <a:t>int</a:t>
            </a:r>
            <a:endParaRPr lang="en-US" b="1" dirty="0"/>
          </a:p>
          <a:p>
            <a:r>
              <a:rPr lang="en-US" b="1" dirty="0"/>
              <a:t>sum : </a:t>
            </a:r>
            <a:r>
              <a:rPr lang="en-US" b="1" dirty="0" err="1"/>
              <a:t>int</a:t>
            </a:r>
            <a:r>
              <a:rPr lang="en-US" b="1" dirty="0"/>
              <a:t> 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7850387" y="4473534"/>
            <a:ext cx="1149686" cy="13231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800"/>
              <a:gd name="adj6" fmla="val 12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Symbol Table</a:t>
            </a:r>
          </a:p>
          <a:p>
            <a:r>
              <a:rPr lang="en-US" b="1" dirty="0"/>
              <a:t>n : </a:t>
            </a:r>
            <a:r>
              <a:rPr lang="en-US" b="1" dirty="0" err="1"/>
              <a:t>int</a:t>
            </a:r>
            <a:endParaRPr lang="en-US" b="1" dirty="0"/>
          </a:p>
          <a:p>
            <a:r>
              <a:rPr lang="en-US" b="1" dirty="0"/>
              <a:t>sum : </a:t>
            </a:r>
            <a:r>
              <a:rPr lang="en-US" b="1" dirty="0" err="1"/>
              <a:t>int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56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3" grpId="0" animBg="1"/>
      <p:bldP spid="13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Address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languages allow </a:t>
            </a:r>
            <a:r>
              <a:rPr lang="en-US"/>
              <a:t>different functions/methods </a:t>
            </a:r>
            <a:r>
              <a:rPr lang="en-US" dirty="0"/>
              <a:t>to use variables that have the same names.  </a:t>
            </a:r>
          </a:p>
          <a:p>
            <a:pPr marL="457200" lvl="1" indent="0">
              <a:buNone/>
            </a:pPr>
            <a:r>
              <a:rPr lang="en-US" dirty="0"/>
              <a:t>How do we handle such </a:t>
            </a:r>
            <a:r>
              <a:rPr lang="en-US"/>
              <a:t>conflicts?</a:t>
            </a:r>
          </a:p>
          <a:p>
            <a:pPr marL="457200" lvl="1" indent="0">
              <a:buNone/>
            </a:pPr>
            <a:r>
              <a:rPr lang="en-US"/>
              <a:t>Similar issue with classes</a:t>
            </a:r>
            <a:endParaRPr lang="en-US" dirty="0"/>
          </a:p>
          <a:p>
            <a:r>
              <a:rPr lang="en-US" dirty="0"/>
              <a:t>Languages like Java allow methods to be called before they are declared. </a:t>
            </a:r>
          </a:p>
          <a:p>
            <a:pPr marL="457200" lvl="1" indent="0">
              <a:buNone/>
            </a:pPr>
            <a:r>
              <a:rPr lang="en-US" dirty="0"/>
              <a:t>How do we handle this?</a:t>
            </a:r>
          </a:p>
          <a:p>
            <a:r>
              <a:rPr lang="en-US" dirty="0"/>
              <a:t>Parts of the symbol table are actually written as part of the compiled code.  Why? </a:t>
            </a:r>
          </a:p>
        </p:txBody>
      </p:sp>
    </p:spTree>
    <p:extLst>
      <p:ext uri="{BB962C8B-B14F-4D97-AF65-F5344CB8AC3E}">
        <p14:creationId xmlns:p14="http://schemas.microsoft.com/office/powerpoint/2010/main" val="9613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5 due June 27</a:t>
            </a:r>
          </a:p>
          <a:p>
            <a:pPr lvl="1"/>
            <a:r>
              <a:rPr lang="en-US" dirty="0"/>
              <a:t>Midterm returned: mean 70%, median 74% </a:t>
            </a:r>
          </a:p>
          <a:p>
            <a:pPr lvl="2"/>
            <a:r>
              <a:rPr lang="en-US" dirty="0"/>
              <a:t>Well done!</a:t>
            </a:r>
          </a:p>
          <a:p>
            <a:r>
              <a:rPr lang="en-US" dirty="0"/>
              <a:t>Readings: Read Chapter 4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 err="1"/>
              <a:t>Tophat</a:t>
            </a:r>
            <a:endParaRPr lang="en-US" dirty="0"/>
          </a:p>
          <a:p>
            <a:pPr lvl="1"/>
            <a:r>
              <a:rPr lang="en-US" dirty="0"/>
              <a:t>S-Attributed and L-Attributed Grammars</a:t>
            </a:r>
          </a:p>
          <a:p>
            <a:pPr lvl="1"/>
            <a:r>
              <a:rPr lang="en-US" dirty="0"/>
              <a:t>Symbol Tables</a:t>
            </a:r>
          </a:p>
          <a:p>
            <a:pPr lvl="1"/>
            <a:r>
              <a:rPr lang="en-US" dirty="0"/>
              <a:t>Code Generation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Abstract Syntax Tree (AST)</a:t>
            </a:r>
          </a:p>
          <a:p>
            <a:r>
              <a:rPr lang="en-US" dirty="0"/>
              <a:t>Task: Generate code for operations represented in the AST</a:t>
            </a:r>
          </a:p>
          <a:p>
            <a:pPr marL="457200" lvl="1" indent="0">
              <a:buNone/>
            </a:pPr>
            <a:r>
              <a:rPr lang="en-US" dirty="0"/>
              <a:t>E.g. for Assignment Statements</a:t>
            </a:r>
          </a:p>
          <a:p>
            <a:pPr lvl="2"/>
            <a:r>
              <a:rPr lang="en-US" dirty="0"/>
              <a:t>Evaluate expression on RHS</a:t>
            </a:r>
          </a:p>
          <a:p>
            <a:pPr lvl="2"/>
            <a:r>
              <a:rPr lang="en-US" dirty="0"/>
              <a:t>Store in memory location corresponding to </a:t>
            </a:r>
            <a:r>
              <a:rPr lang="en-US" dirty="0" err="1"/>
              <a:t>Lvalue</a:t>
            </a:r>
            <a:endParaRPr lang="en-US" dirty="0"/>
          </a:p>
          <a:p>
            <a:r>
              <a:rPr lang="en-US" dirty="0"/>
              <a:t>Idea: Use semantic rules and attributes of the AST to generate code.</a:t>
            </a:r>
          </a:p>
          <a:p>
            <a:r>
              <a:rPr lang="en-US" dirty="0"/>
              <a:t>But, how do we ensure that we generate code in the right order?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41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Function Call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61362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Code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 = fib(n - 1, n - 2)</a:t>
            </a:r>
          </a:p>
          <a:p>
            <a:r>
              <a:rPr lang="en-US" dirty="0"/>
              <a:t>Order of operations:</a:t>
            </a:r>
          </a:p>
          <a:p>
            <a:pPr lvl="1"/>
            <a:r>
              <a:rPr lang="en-US" dirty="0"/>
              <a:t>Determine location of </a:t>
            </a:r>
            <a:r>
              <a:rPr lang="en-US" b="1" dirty="0"/>
              <a:t>f</a:t>
            </a:r>
          </a:p>
          <a:p>
            <a:pPr lvl="1"/>
            <a:r>
              <a:rPr lang="en-US" dirty="0"/>
              <a:t>Compute n – 1</a:t>
            </a:r>
          </a:p>
          <a:p>
            <a:pPr lvl="1"/>
            <a:r>
              <a:rPr lang="en-US" dirty="0"/>
              <a:t>Compute n – 2 </a:t>
            </a:r>
          </a:p>
          <a:p>
            <a:pPr lvl="1"/>
            <a:r>
              <a:rPr lang="en-US" dirty="0"/>
              <a:t>Call fib()</a:t>
            </a:r>
          </a:p>
          <a:p>
            <a:pPr lvl="1"/>
            <a:r>
              <a:rPr lang="en-US" dirty="0"/>
              <a:t>Assign return value to </a:t>
            </a:r>
            <a:r>
              <a:rPr lang="en-US" b="1" dirty="0"/>
              <a:t>f</a:t>
            </a:r>
            <a:endParaRPr lang="en-US" dirty="0"/>
          </a:p>
          <a:p>
            <a:r>
              <a:rPr lang="en-US" dirty="0"/>
              <a:t>How does the abstract syntax tree look?</a:t>
            </a:r>
          </a:p>
          <a:p>
            <a:r>
              <a:rPr lang="en-US" dirty="0"/>
              <a:t>How do we generate code in the right order? </a:t>
            </a:r>
          </a:p>
        </p:txBody>
      </p:sp>
      <p:sp>
        <p:nvSpPr>
          <p:cNvPr id="6" name="Triangle 5"/>
          <p:cNvSpPr/>
          <p:nvPr/>
        </p:nvSpPr>
        <p:spPr>
          <a:xfrm>
            <a:off x="5624623" y="1977656"/>
            <a:ext cx="1552354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assign</a:t>
            </a:r>
            <a:endParaRPr lang="en-US" dirty="0"/>
          </a:p>
        </p:txBody>
      </p:sp>
      <p:sp>
        <p:nvSpPr>
          <p:cNvPr id="7" name="Triangle 6"/>
          <p:cNvSpPr/>
          <p:nvPr/>
        </p:nvSpPr>
        <p:spPr>
          <a:xfrm>
            <a:off x="5309190" y="2668772"/>
            <a:ext cx="818707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8" name="Triangle 7"/>
          <p:cNvSpPr/>
          <p:nvPr/>
        </p:nvSpPr>
        <p:spPr>
          <a:xfrm>
            <a:off x="6312196" y="2668772"/>
            <a:ext cx="1499189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</a:t>
            </a:r>
            <a:endParaRPr lang="en-US" dirty="0"/>
          </a:p>
        </p:txBody>
      </p:sp>
      <p:sp>
        <p:nvSpPr>
          <p:cNvPr id="9" name="Triangle 8"/>
          <p:cNvSpPr/>
          <p:nvPr/>
        </p:nvSpPr>
        <p:spPr>
          <a:xfrm>
            <a:off x="5816007" y="3359888"/>
            <a:ext cx="1233378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 - 1</a:t>
            </a:r>
            <a:endParaRPr lang="en-US" dirty="0"/>
          </a:p>
        </p:txBody>
      </p:sp>
      <p:sp>
        <p:nvSpPr>
          <p:cNvPr id="10" name="Triangle 9"/>
          <p:cNvSpPr/>
          <p:nvPr/>
        </p:nvSpPr>
        <p:spPr>
          <a:xfrm>
            <a:off x="7097517" y="3359888"/>
            <a:ext cx="1233378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- 2</a:t>
            </a:r>
          </a:p>
        </p:txBody>
      </p:sp>
      <p:sp>
        <p:nvSpPr>
          <p:cNvPr id="11" name="Freeform 10"/>
          <p:cNvSpPr/>
          <p:nvPr/>
        </p:nvSpPr>
        <p:spPr>
          <a:xfrm>
            <a:off x="5110754" y="1935126"/>
            <a:ext cx="3385464" cy="2423271"/>
          </a:xfrm>
          <a:custGeom>
            <a:avLst/>
            <a:gdLst>
              <a:gd name="connsiteX0" fmla="*/ 1173088 w 3385464"/>
              <a:gd name="connsiteY0" fmla="*/ 0 h 2423271"/>
              <a:gd name="connsiteX1" fmla="*/ 386279 w 3385464"/>
              <a:gd name="connsiteY1" fmla="*/ 712381 h 2423271"/>
              <a:gd name="connsiteX2" fmla="*/ 24772 w 3385464"/>
              <a:gd name="connsiteY2" fmla="*/ 1562986 h 2423271"/>
              <a:gd name="connsiteX3" fmla="*/ 1045497 w 3385464"/>
              <a:gd name="connsiteY3" fmla="*/ 1446027 h 2423271"/>
              <a:gd name="connsiteX4" fmla="*/ 737153 w 3385464"/>
              <a:gd name="connsiteY4" fmla="*/ 839972 h 2423271"/>
              <a:gd name="connsiteX5" fmla="*/ 1662186 w 3385464"/>
              <a:gd name="connsiteY5" fmla="*/ 882502 h 2423271"/>
              <a:gd name="connsiteX6" fmla="*/ 492604 w 3385464"/>
              <a:gd name="connsiteY6" fmla="*/ 2115879 h 2423271"/>
              <a:gd name="connsiteX7" fmla="*/ 2087488 w 3385464"/>
              <a:gd name="connsiteY7" fmla="*/ 2275367 h 2423271"/>
              <a:gd name="connsiteX8" fmla="*/ 1513330 w 3385464"/>
              <a:gd name="connsiteY8" fmla="*/ 1509823 h 2423271"/>
              <a:gd name="connsiteX9" fmla="*/ 2374567 w 3385464"/>
              <a:gd name="connsiteY9" fmla="*/ 1520455 h 2423271"/>
              <a:gd name="connsiteX10" fmla="*/ 1736613 w 3385464"/>
              <a:gd name="connsiteY10" fmla="*/ 2232837 h 2423271"/>
              <a:gd name="connsiteX11" fmla="*/ 3384660 w 3385464"/>
              <a:gd name="connsiteY11" fmla="*/ 2232837 h 2423271"/>
              <a:gd name="connsiteX12" fmla="*/ 1492065 w 3385464"/>
              <a:gd name="connsiteY12" fmla="*/ 63795 h 242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85464" h="2423271">
                <a:moveTo>
                  <a:pt x="1173088" y="0"/>
                </a:moveTo>
                <a:cubicBezTo>
                  <a:pt x="875376" y="225941"/>
                  <a:pt x="577665" y="451883"/>
                  <a:pt x="386279" y="712381"/>
                </a:cubicBezTo>
                <a:cubicBezTo>
                  <a:pt x="194893" y="972879"/>
                  <a:pt x="-85098" y="1440712"/>
                  <a:pt x="24772" y="1562986"/>
                </a:cubicBezTo>
                <a:cubicBezTo>
                  <a:pt x="134642" y="1685260"/>
                  <a:pt x="926767" y="1566529"/>
                  <a:pt x="1045497" y="1446027"/>
                </a:cubicBezTo>
                <a:cubicBezTo>
                  <a:pt x="1164227" y="1325525"/>
                  <a:pt x="634372" y="933893"/>
                  <a:pt x="737153" y="839972"/>
                </a:cubicBezTo>
                <a:cubicBezTo>
                  <a:pt x="839934" y="746051"/>
                  <a:pt x="1702944" y="669851"/>
                  <a:pt x="1662186" y="882502"/>
                </a:cubicBezTo>
                <a:cubicBezTo>
                  <a:pt x="1621428" y="1095153"/>
                  <a:pt x="421720" y="1883735"/>
                  <a:pt x="492604" y="2115879"/>
                </a:cubicBezTo>
                <a:cubicBezTo>
                  <a:pt x="563488" y="2348023"/>
                  <a:pt x="1917367" y="2376376"/>
                  <a:pt x="2087488" y="2275367"/>
                </a:cubicBezTo>
                <a:cubicBezTo>
                  <a:pt x="2257609" y="2174358"/>
                  <a:pt x="1465484" y="1635642"/>
                  <a:pt x="1513330" y="1509823"/>
                </a:cubicBezTo>
                <a:cubicBezTo>
                  <a:pt x="1561176" y="1384004"/>
                  <a:pt x="2337353" y="1399953"/>
                  <a:pt x="2374567" y="1520455"/>
                </a:cubicBezTo>
                <a:cubicBezTo>
                  <a:pt x="2411781" y="1640957"/>
                  <a:pt x="1568264" y="2114107"/>
                  <a:pt x="1736613" y="2232837"/>
                </a:cubicBezTo>
                <a:cubicBezTo>
                  <a:pt x="1904962" y="2351567"/>
                  <a:pt x="3425418" y="2594344"/>
                  <a:pt x="3384660" y="2232837"/>
                </a:cubicBezTo>
                <a:cubicBezTo>
                  <a:pt x="3343902" y="1871330"/>
                  <a:pt x="1492065" y="63795"/>
                  <a:pt x="1492065" y="63795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71458" y="2749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7382" y="3416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5970" y="2853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79522" y="3512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2958" y="2130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0755" y="4631375"/>
            <a:ext cx="2976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 post-order traversal  and use synthesized attributes</a:t>
            </a:r>
          </a:p>
        </p:txBody>
      </p:sp>
    </p:spTree>
    <p:extLst>
      <p:ext uri="{BB962C8B-B14F-4D97-AF65-F5344CB8AC3E}">
        <p14:creationId xmlns:p14="http://schemas.microsoft.com/office/powerpoint/2010/main" val="3229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post-order traversal of the AST</a:t>
            </a:r>
          </a:p>
          <a:p>
            <a:r>
              <a:rPr lang="en-US" dirty="0"/>
              <a:t>Use synthesized attributes and semantic rules to generate platform independent code for the AST</a:t>
            </a:r>
          </a:p>
          <a:p>
            <a:r>
              <a:rPr lang="en-US" dirty="0"/>
              <a:t>The post-order traversal ensures that the code will be properly ordered</a:t>
            </a:r>
          </a:p>
          <a:p>
            <a:r>
              <a:rPr lang="en-US" dirty="0"/>
              <a:t>The code can then be optimized and platform specific code can be generated </a:t>
            </a:r>
          </a:p>
        </p:txBody>
      </p:sp>
    </p:spTree>
    <p:extLst>
      <p:ext uri="{BB962C8B-B14F-4D97-AF65-F5344CB8AC3E}">
        <p14:creationId xmlns:p14="http://schemas.microsoft.com/office/powerpoint/2010/main" val="277539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87682"/>
              </p:ext>
            </p:extLst>
          </p:nvPr>
        </p:nvGraphicFramePr>
        <p:xfrm>
          <a:off x="521208" y="1690689"/>
          <a:ext cx="174650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32">
                  <a:extLst>
                    <a:ext uri="{9D8B030D-6E8A-4147-A177-3AD203B41FA5}">
                      <a16:colId xmlns:a16="http://schemas.microsoft.com/office/drawing/2014/main" val="901834564"/>
                    </a:ext>
                  </a:extLst>
                </a:gridCol>
                <a:gridCol w="1414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Generate Java Code for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92287" y="1690689"/>
          <a:ext cx="6330505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tmpSeqNum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output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“int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%s;”,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.tmp,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.var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tmpSeqNum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output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“int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%s;”,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.tmp,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.var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tmpSeqNum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output(</a:t>
                      </a:r>
                      <a:r>
                        <a:rPr lang="nl-NL" sz="1800" b="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“int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%s;”,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.var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l-NL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T.var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id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.name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7799" y="4521265"/>
          <a:ext cx="37056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tmp</a:t>
                      </a:r>
                      <a:r>
                        <a:rPr lang="en-US" dirty="0"/>
                        <a:t> 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var</a:t>
                      </a:r>
                      <a:r>
                        <a:rPr lang="en-US" dirty="0"/>
                        <a:t> : String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name</a:t>
                      </a:r>
                      <a:r>
                        <a:rPr lang="en-US" b="0" baseline="0" dirty="0"/>
                        <a:t> : String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20857" y="4986670"/>
            <a:ext cx="3901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Try generating Java code for the expression: a + b - c</a:t>
            </a:r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F2FDD85B-B0BE-5D4C-9D3D-17583DFD6B22}"/>
              </a:ext>
            </a:extLst>
          </p:cNvPr>
          <p:cNvSpPr/>
          <p:nvPr/>
        </p:nvSpPr>
        <p:spPr>
          <a:xfrm>
            <a:off x="4720857" y="1109472"/>
            <a:ext cx="1704327" cy="434913"/>
          </a:xfrm>
          <a:prstGeom prst="borderCallout1">
            <a:avLst>
              <a:gd name="adj1" fmla="val 18750"/>
              <a:gd name="adj2" fmla="val -8333"/>
              <a:gd name="adj3" fmla="val 235869"/>
              <a:gd name="adj4" fmla="val -42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254236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68672"/>
              </p:ext>
            </p:extLst>
          </p:nvPr>
        </p:nvGraphicFramePr>
        <p:xfrm>
          <a:off x="365759" y="2051634"/>
          <a:ext cx="1667577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9">
                  <a:extLst>
                    <a:ext uri="{9D8B030D-6E8A-4147-A177-3AD203B41FA5}">
                      <a16:colId xmlns:a16="http://schemas.microsoft.com/office/drawing/2014/main" val="1060782106"/>
                    </a:ext>
                  </a:extLst>
                </a:gridCol>
                <a:gridCol w="1374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Generate Java Code for Expressions without a Global </a:t>
            </a:r>
            <a:r>
              <a:rPr lang="en-US" dirty="0" err="1"/>
              <a:t>Vars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6911" y="2051634"/>
          <a:ext cx="6433864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.seq =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E.seq</a:t>
                      </a:r>
                      <a:endParaRPr lang="nl-NL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output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“int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%s;”,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en-US" b="0" baseline="-25000" dirty="0" err="1"/>
                        <a:t>syn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.tmp,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.var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.seq =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E.seq</a:t>
                      </a:r>
                      <a:endParaRPr lang="nl-NL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output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“int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%s;”, 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.tmp,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.var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E.seq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output(</a:t>
                      </a:r>
                      <a:r>
                        <a:rPr lang="nl-NL" sz="1800" b="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“int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%s;”,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.var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l-NL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T.var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id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.name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17686" y="4465241"/>
          <a:ext cx="207275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seq :</a:t>
                      </a:r>
                      <a:r>
                        <a:rPr lang="en-US" b="1" baseline="0" dirty="0"/>
                        <a:t> 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err="1"/>
                        <a:t>tmp</a:t>
                      </a:r>
                      <a:r>
                        <a:rPr lang="en-US" b="0" baseline="0" dirty="0"/>
                        <a:t> : int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var</a:t>
                      </a:r>
                      <a:r>
                        <a:rPr lang="en-US" dirty="0"/>
                        <a:t> : String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name</a:t>
                      </a:r>
                      <a:r>
                        <a:rPr lang="en-US" b="0" baseline="0" dirty="0"/>
                        <a:t> : String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9936" y="5479155"/>
            <a:ext cx="373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Try generating Java code for the expression: a + b - c</a:t>
            </a:r>
          </a:p>
        </p:txBody>
      </p:sp>
    </p:spTree>
    <p:extLst>
      <p:ext uri="{BB962C8B-B14F-4D97-AF65-F5344CB8AC3E}">
        <p14:creationId xmlns:p14="http://schemas.microsoft.com/office/powerpoint/2010/main" val="108681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201434"/>
              </p:ext>
            </p:extLst>
          </p:nvPr>
        </p:nvGraphicFramePr>
        <p:xfrm>
          <a:off x="214312" y="1690689"/>
          <a:ext cx="1816370" cy="495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344413569"/>
                    </a:ext>
                  </a:extLst>
                </a:gridCol>
                <a:gridCol w="1421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Integer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Generate Low-Level Code for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6450" y="1690689"/>
          <a:ext cx="3429949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E.addr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TempVariable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MOVE E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.addr, R1 )</a:t>
                      </a:r>
                    </a:p>
                    <a:p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MOVE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.addr, R2 )</a:t>
                      </a:r>
                    </a:p>
                    <a:p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 R1, R2 )</a:t>
                      </a:r>
                    </a:p>
                    <a:p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MOVE  R1,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E.addr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E.addr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TempVariable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MOVE E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.addr, R1 )</a:t>
                      </a:r>
                    </a:p>
                    <a:p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MOVE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.addr, R2 )</a:t>
                      </a:r>
                    </a:p>
                    <a:p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  R1, R2 )</a:t>
                      </a:r>
                    </a:p>
                    <a:p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MOVE  R1,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E.addr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E.addr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endParaRPr lang="nl-NL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T.addr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getLocation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.name)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T.addr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TempVariable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r>
                        <a:rPr lang="nl-NL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MOVE Integer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val, R1)</a:t>
                      </a:r>
                      <a:endParaRPr lang="nl-NL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r>
                        <a:rPr lang="nl-NL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MOVE  R1,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T.addr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59177" y="1690689"/>
          <a:ext cx="24561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addr</a:t>
                      </a:r>
                      <a:r>
                        <a:rPr lang="en-US" dirty="0"/>
                        <a:t> :</a:t>
                      </a:r>
                      <a:r>
                        <a:rPr lang="en-US" baseline="0" dirty="0"/>
                        <a:t> pointer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addr</a:t>
                      </a:r>
                      <a:r>
                        <a:rPr lang="en-US" baseline="0" dirty="0"/>
                        <a:t> : pointer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name</a:t>
                      </a:r>
                      <a:r>
                        <a:rPr lang="en-US" b="0" baseline="0" dirty="0"/>
                        <a:t> : String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val</a:t>
                      </a:r>
                      <a:r>
                        <a:rPr lang="en-US" b="0" baseline="0" dirty="0"/>
                        <a:t> : </a:t>
                      </a:r>
                      <a:r>
                        <a:rPr lang="en-US" b="0" baseline="0" dirty="0" err="1"/>
                        <a:t>int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/>
                        <a:t>op  : Operator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43036" y="4299738"/>
            <a:ext cx="328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Try generating assembly code for the expression: a + 2 - b</a:t>
            </a:r>
          </a:p>
        </p:txBody>
      </p:sp>
    </p:spTree>
    <p:extLst>
      <p:ext uri="{BB962C8B-B14F-4D97-AF65-F5344CB8AC3E}">
        <p14:creationId xmlns:p14="http://schemas.microsoft.com/office/powerpoint/2010/main" val="810026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Action routines are instructions for ad-hoc translation interleaved with parsing</a:t>
            </a:r>
          </a:p>
          <a:p>
            <a:r>
              <a:rPr lang="en-US" dirty="0"/>
              <a:t>Parser generators allow programmers to specify action routines as part of the grammar </a:t>
            </a:r>
          </a:p>
          <a:p>
            <a:r>
              <a:rPr lang="en-US" dirty="0"/>
              <a:t>Action routines can appear anywhere in a rule (as long as the grammar is LL(1)). 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→ A T </a:t>
            </a:r>
            <a:r>
              <a:rPr lang="en-US" b="1" dirty="0"/>
              <a:t>{E</a:t>
            </a:r>
            <a:r>
              <a:rPr lang="en-US" b="1" baseline="-25000" dirty="0"/>
              <a:t>2</a:t>
            </a:r>
            <a:r>
              <a:rPr lang="en-US" b="1" dirty="0"/>
              <a:t>.op = </a:t>
            </a:r>
            <a:r>
              <a:rPr lang="en-US" b="1" dirty="0" err="1"/>
              <a:t>A.fun</a:t>
            </a:r>
            <a:r>
              <a:rPr lang="en-US" b="1" dirty="0"/>
              <a:t>(E</a:t>
            </a:r>
            <a:r>
              <a:rPr lang="en-US" b="1" baseline="-25000" dirty="0"/>
              <a:t>1</a:t>
            </a:r>
            <a:r>
              <a:rPr lang="en-US" b="1" dirty="0"/>
              <a:t>.op,T.val)}</a:t>
            </a:r>
            <a:r>
              <a:rPr lang="en-US" dirty="0"/>
              <a:t> E</a:t>
            </a:r>
            <a:r>
              <a:rPr lang="en-US" baseline="-25000" dirty="0"/>
              <a:t>2 </a:t>
            </a:r>
            <a:r>
              <a:rPr lang="en-US" b="1" dirty="0"/>
              <a:t>{E</a:t>
            </a:r>
            <a:r>
              <a:rPr lang="en-US" b="1" baseline="-25000" dirty="0"/>
              <a:t>1</a:t>
            </a:r>
            <a:r>
              <a:rPr lang="en-US" b="1" dirty="0"/>
              <a:t>.val = E</a:t>
            </a:r>
            <a:r>
              <a:rPr lang="en-US" b="1" baseline="-25000" dirty="0"/>
              <a:t>2</a:t>
            </a:r>
            <a:r>
              <a:rPr lang="en-US" b="1" dirty="0"/>
              <a:t>.val}</a:t>
            </a:r>
            <a:r>
              <a:rPr lang="en-US" dirty="0"/>
              <a:t> </a:t>
            </a:r>
          </a:p>
          <a:p>
            <a:r>
              <a:rPr lang="en-US" dirty="0"/>
              <a:t>Action routines are supported, for example, in </a:t>
            </a:r>
            <a:r>
              <a:rPr lang="en-US" dirty="0" err="1"/>
              <a:t>yacc</a:t>
            </a:r>
            <a:r>
              <a:rPr lang="en-US"/>
              <a:t> and bison</a:t>
            </a:r>
          </a:p>
        </p:txBody>
      </p:sp>
    </p:spTree>
    <p:extLst>
      <p:ext uri="{BB962C8B-B14F-4D97-AF65-F5344CB8AC3E}">
        <p14:creationId xmlns:p14="http://schemas.microsoft.com/office/powerpoint/2010/main" val="180497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Phases of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0500" y="2070355"/>
            <a:ext cx="337459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Scanner (Lexical </a:t>
            </a:r>
            <a:r>
              <a:rPr lang="en-US" sz="2400" dirty="0"/>
              <a:t>Analysis)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3021" y="2990719"/>
            <a:ext cx="310954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Parser (Syntax Analysis)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0956" y="3957249"/>
            <a:ext cx="7207556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Target Independent Code </a:t>
            </a:r>
            <a:r>
              <a:rPr lang="en-US" sz="2400" dirty="0"/>
              <a:t>Generator (Semantic Analysis)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956" y="4900696"/>
            <a:ext cx="720755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 Dependent Code Generator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2650" y="5844142"/>
            <a:ext cx="958699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Linker</a:t>
            </a:r>
          </a:p>
        </p:txBody>
      </p:sp>
      <p:cxnSp>
        <p:nvCxnSpPr>
          <p:cNvPr id="9" name="Elbow Connector 8"/>
          <p:cNvCxnSpPr>
            <a:stCxn id="3" idx="3"/>
            <a:endCxn id="4" idx="1"/>
          </p:cNvCxnSpPr>
          <p:nvPr/>
        </p:nvCxnSpPr>
        <p:spPr>
          <a:xfrm flipH="1">
            <a:off x="3173021" y="2301188"/>
            <a:ext cx="3242070" cy="920364"/>
          </a:xfrm>
          <a:prstGeom prst="bentConnector5">
            <a:avLst>
              <a:gd name="adj1" fmla="val -7051"/>
              <a:gd name="adj2" fmla="val 50000"/>
              <a:gd name="adj3" fmla="val 1070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H="1">
            <a:off x="1080956" y="3221552"/>
            <a:ext cx="5201613" cy="966530"/>
          </a:xfrm>
          <a:prstGeom prst="bentConnector5">
            <a:avLst>
              <a:gd name="adj1" fmla="val -4395"/>
              <a:gd name="adj2" fmla="val 50000"/>
              <a:gd name="adj3" fmla="val 1043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H="1">
            <a:off x="1080956" y="4188082"/>
            <a:ext cx="7207556" cy="943447"/>
          </a:xfrm>
          <a:prstGeom prst="bentConnector5">
            <a:avLst>
              <a:gd name="adj1" fmla="val -3172"/>
              <a:gd name="adj2" fmla="val 50000"/>
              <a:gd name="adj3" fmla="val 1031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4092650" y="5131529"/>
            <a:ext cx="4195862" cy="943446"/>
          </a:xfrm>
          <a:prstGeom prst="bentConnector5">
            <a:avLst>
              <a:gd name="adj1" fmla="val -5448"/>
              <a:gd name="adj2" fmla="val 50000"/>
              <a:gd name="adj3" fmla="val 126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</p:cNvCxnSpPr>
          <p:nvPr/>
        </p:nvCxnSpPr>
        <p:spPr>
          <a:xfrm flipV="1">
            <a:off x="5051349" y="6074974"/>
            <a:ext cx="132816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" idx="1"/>
          </p:cNvCxnSpPr>
          <p:nvPr/>
        </p:nvCxnSpPr>
        <p:spPr>
          <a:xfrm flipV="1">
            <a:off x="2020393" y="2301188"/>
            <a:ext cx="1020107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650" y="2116521"/>
            <a:ext cx="1359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Source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43260" y="5890308"/>
            <a:ext cx="1219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Executable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30355" y="2591913"/>
            <a:ext cx="1483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Token Stream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0601" y="3532869"/>
            <a:ext cx="11682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Parse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0393" y="4473962"/>
            <a:ext cx="53287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Abstract Syntax Tree or Target Independent Code Rep.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2363" y="5441668"/>
            <a:ext cx="2364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Object (machine) Code</a:t>
            </a:r>
          </a:p>
        </p:txBody>
      </p:sp>
      <p:sp>
        <p:nvSpPr>
          <p:cNvPr id="33" name="Right Bracket 32"/>
          <p:cNvSpPr/>
          <p:nvPr/>
        </p:nvSpPr>
        <p:spPr>
          <a:xfrm>
            <a:off x="8288512" y="1871418"/>
            <a:ext cx="554863" cy="2899867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8151542" y="3059968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 End</a:t>
            </a:r>
          </a:p>
        </p:txBody>
      </p:sp>
      <p:sp>
        <p:nvSpPr>
          <p:cNvPr id="35" name="Right Bracket 34"/>
          <p:cNvSpPr/>
          <p:nvPr/>
        </p:nvSpPr>
        <p:spPr>
          <a:xfrm>
            <a:off x="8269837" y="4771285"/>
            <a:ext cx="554863" cy="1661451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5400000">
            <a:off x="8178607" y="54860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202915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Parse trees can be annotated or decorated with attributes and rules, which are executed as the tree is traversed.</a:t>
            </a:r>
          </a:p>
          <a:p>
            <a:r>
              <a:rPr lang="en-US" dirty="0"/>
              <a:t>Synthesized attributes </a:t>
            </a:r>
          </a:p>
          <a:p>
            <a:pPr lvl="1"/>
            <a:r>
              <a:rPr lang="en-US" dirty="0"/>
              <a:t>Attributes of LHS of production are computed from attributes of RHS </a:t>
            </a:r>
          </a:p>
          <a:p>
            <a:pPr lvl="1"/>
            <a:r>
              <a:rPr lang="en-US" dirty="0"/>
              <a:t>Attributes flow bottom-up in the parse tree. </a:t>
            </a:r>
          </a:p>
          <a:p>
            <a:r>
              <a:rPr lang="en-US" dirty="0"/>
              <a:t>Inherited attributes </a:t>
            </a:r>
          </a:p>
          <a:p>
            <a:pPr lvl="1"/>
            <a:r>
              <a:rPr lang="en-US" dirty="0"/>
              <a:t>Attributes in RHS are computed from attributes of LHS and symbols in RHS preceding them. </a:t>
            </a:r>
          </a:p>
          <a:p>
            <a:pPr lvl="1"/>
            <a:r>
              <a:rPr lang="en-US" dirty="0"/>
              <a:t>Attributes flow top-down in the parse tree.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4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S-Attributed and L-Attributed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S-attributed grammar </a:t>
            </a:r>
          </a:p>
          <a:p>
            <a:pPr lvl="1"/>
            <a:r>
              <a:rPr lang="en-US" dirty="0"/>
              <a:t>All attributes are synthesized. </a:t>
            </a:r>
          </a:p>
          <a:p>
            <a:pPr lvl="1"/>
            <a:r>
              <a:rPr lang="en-US" dirty="0"/>
              <a:t>Attributes flow bottom-up. </a:t>
            </a:r>
          </a:p>
          <a:p>
            <a:r>
              <a:rPr lang="en-US" dirty="0"/>
              <a:t>L-attributed grammar</a:t>
            </a:r>
          </a:p>
          <a:p>
            <a:pPr lvl="1"/>
            <a:r>
              <a:rPr lang="en-US" dirty="0"/>
              <a:t>Variables have both inherited and synthetic attributes</a:t>
            </a:r>
          </a:p>
          <a:p>
            <a:pPr lvl="1"/>
            <a:r>
              <a:rPr lang="en-US" dirty="0"/>
              <a:t>For each production X → Y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. . .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, </a:t>
            </a:r>
          </a:p>
          <a:p>
            <a:pPr lvl="2"/>
            <a:r>
              <a:rPr lang="en-US" dirty="0" err="1"/>
              <a:t>X.syn</a:t>
            </a:r>
            <a:r>
              <a:rPr lang="en-US" dirty="0"/>
              <a:t> depends on </a:t>
            </a:r>
          </a:p>
          <a:p>
            <a:pPr lvl="3"/>
            <a:r>
              <a:rPr lang="en-US" dirty="0" err="1"/>
              <a:t>X.inh</a:t>
            </a:r>
            <a:endParaRPr lang="en-US" dirty="0"/>
          </a:p>
          <a:p>
            <a:pPr lvl="3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.inh, Y</a:t>
            </a:r>
            <a:r>
              <a:rPr lang="en-US" baseline="-25000" dirty="0"/>
              <a:t>1</a:t>
            </a:r>
            <a:r>
              <a:rPr lang="en-US" dirty="0"/>
              <a:t>.syn, Y</a:t>
            </a:r>
            <a:r>
              <a:rPr lang="en-US" baseline="-25000" dirty="0"/>
              <a:t>2</a:t>
            </a:r>
            <a:r>
              <a:rPr lang="en-US" dirty="0"/>
              <a:t>.inh, Y</a:t>
            </a:r>
            <a:r>
              <a:rPr lang="en-US" baseline="-25000" dirty="0"/>
              <a:t>2</a:t>
            </a:r>
            <a:r>
              <a:rPr lang="en-US" dirty="0"/>
              <a:t>.syn, . . .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 err="1"/>
              <a:t>.inh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 err="1"/>
              <a:t>.syn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all 1 ≤ </a:t>
            </a:r>
            <a:r>
              <a:rPr lang="en-US" dirty="0" err="1"/>
              <a:t>i</a:t>
            </a:r>
            <a:r>
              <a:rPr lang="en-US" dirty="0"/>
              <a:t> ≤ k,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 err="1"/>
              <a:t>.inh</a:t>
            </a:r>
            <a:r>
              <a:rPr lang="en-US" dirty="0"/>
              <a:t> depends on </a:t>
            </a:r>
          </a:p>
          <a:p>
            <a:pPr lvl="2"/>
            <a:r>
              <a:rPr lang="en-US" dirty="0" err="1"/>
              <a:t>X.inh</a:t>
            </a:r>
            <a:endParaRPr lang="en-US" dirty="0"/>
          </a:p>
          <a:p>
            <a:pPr lvl="2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.inh, Y</a:t>
            </a:r>
            <a:r>
              <a:rPr lang="en-US" baseline="-25000" dirty="0"/>
              <a:t>1</a:t>
            </a:r>
            <a:r>
              <a:rPr lang="en-US" dirty="0"/>
              <a:t>.syn, Y</a:t>
            </a:r>
            <a:r>
              <a:rPr lang="en-US" baseline="-25000" dirty="0"/>
              <a:t>2</a:t>
            </a:r>
            <a:r>
              <a:rPr lang="en-US" dirty="0"/>
              <a:t>.inh, Y</a:t>
            </a:r>
            <a:r>
              <a:rPr lang="en-US" baseline="-25000" dirty="0"/>
              <a:t>2</a:t>
            </a:r>
            <a:r>
              <a:rPr lang="en-US" dirty="0"/>
              <a:t>.syn, . . . , Y</a:t>
            </a:r>
            <a:r>
              <a:rPr lang="en-US" baseline="-25000" dirty="0"/>
              <a:t>i-1</a:t>
            </a:r>
            <a:r>
              <a:rPr lang="en-US" dirty="0"/>
              <a:t>.inh, Y</a:t>
            </a:r>
            <a:r>
              <a:rPr lang="en-US" baseline="-25000" dirty="0"/>
              <a:t>i-1</a:t>
            </a:r>
            <a:r>
              <a:rPr lang="en-US" dirty="0"/>
              <a:t>.syn </a:t>
            </a:r>
          </a:p>
          <a:p>
            <a:r>
              <a:rPr lang="en-US" dirty="0"/>
              <a:t>S-attributed grammars are a special case of L-attributed grammars.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Data Flow </a:t>
            </a:r>
            <a:r>
              <a:rPr lang="en-US" sz="4200"/>
              <a:t>in L-Attributed Grammars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440" y="1797753"/>
            <a:ext cx="777911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 → 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. . . 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i-1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is-I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...</a:t>
            </a:r>
            <a:r>
              <a:rPr lang="fi-FI" sz="6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9965" y="3094074"/>
            <a:ext cx="940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3552" y="3094074"/>
            <a:ext cx="8537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k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k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k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k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177" y="3094074"/>
            <a:ext cx="791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X.syn1</a:t>
            </a:r>
          </a:p>
          <a:p>
            <a:r>
              <a:rPr lang="en-US" dirty="0"/>
              <a:t>X.syn2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X.inh1</a:t>
            </a:r>
          </a:p>
          <a:p>
            <a:r>
              <a:rPr lang="en-US" dirty="0"/>
              <a:t>X.inh2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7901" y="3094074"/>
            <a:ext cx="861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1" y="3094074"/>
            <a:ext cx="861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2465" y="3094074"/>
            <a:ext cx="815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34996" y="4221126"/>
            <a:ext cx="791242" cy="8506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4911" y="4221126"/>
            <a:ext cx="791242" cy="8506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7395" y="3115337"/>
            <a:ext cx="3729526" cy="1977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4911" y="3094074"/>
            <a:ext cx="791242" cy="8506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43466" y="2998377"/>
            <a:ext cx="6271884" cy="22115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5" idx="3"/>
            <a:endCxn id="21" idx="3"/>
          </p:cNvCxnSpPr>
          <p:nvPr/>
        </p:nvCxnSpPr>
        <p:spPr>
          <a:xfrm flipV="1">
            <a:off x="1546153" y="3519376"/>
            <a:ext cx="12700" cy="1127052"/>
          </a:xfrm>
          <a:prstGeom prst="curved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1"/>
            <a:endCxn id="21" idx="3"/>
          </p:cNvCxnSpPr>
          <p:nvPr/>
        </p:nvCxnSpPr>
        <p:spPr>
          <a:xfrm rot="10800000">
            <a:off x="1546154" y="3519377"/>
            <a:ext cx="697313" cy="584789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3"/>
            <a:endCxn id="14" idx="0"/>
          </p:cNvCxnSpPr>
          <p:nvPr/>
        </p:nvCxnSpPr>
        <p:spPr>
          <a:xfrm>
            <a:off x="6066921" y="4104165"/>
            <a:ext cx="463696" cy="116961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14" idx="2"/>
          </p:cNvCxnSpPr>
          <p:nvPr/>
        </p:nvCxnSpPr>
        <p:spPr>
          <a:xfrm>
            <a:off x="1567419" y="4646428"/>
            <a:ext cx="4963198" cy="425302"/>
          </a:xfrm>
          <a:prstGeom prst="curvedConnector4">
            <a:avLst>
              <a:gd name="adj1" fmla="val 10238"/>
              <a:gd name="adj2" fmla="val 21625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9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7" grpId="0" animBg="1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Computing </a:t>
            </a:r>
            <a:r>
              <a:rPr lang="en-US" sz="4200"/>
              <a:t>L-Attributed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execute_rules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 Node t, Node []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left_sibs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):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 Don</a:t>
            </a:r>
            <a:r>
              <a:rPr lang="uk-UA" dirty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 use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t.synthetic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and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t.parent.synthetic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t.compute_inherited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t.parent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left_sibs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)</a:t>
            </a:r>
          </a:p>
          <a:p>
            <a:pPr marL="0" indent="0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children = []  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for each child of t: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execute_rules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 child, children )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children.add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 child )</a:t>
            </a:r>
          </a:p>
          <a:p>
            <a:pPr marL="0" indent="0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 Don’t use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t.synthetic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and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t.parent.synthetic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t.compute_synthetic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 children )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return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5E7B3-FCAE-2746-A34B-B00B349610E6}"/>
              </a:ext>
            </a:extLst>
          </p:cNvPr>
          <p:cNvSpPr/>
          <p:nvPr/>
        </p:nvSpPr>
        <p:spPr>
          <a:xfrm>
            <a:off x="8121131" y="1853930"/>
            <a:ext cx="6142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C78807-A7C5-8A4E-AB4B-958779D25162}"/>
              </a:ext>
            </a:extLst>
          </p:cNvPr>
          <p:cNvSpPr/>
          <p:nvPr/>
        </p:nvSpPr>
        <p:spPr>
          <a:xfrm>
            <a:off x="8121130" y="4586849"/>
            <a:ext cx="6142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52431-7007-4A40-A056-D393F279679A}"/>
              </a:ext>
            </a:extLst>
          </p:cNvPr>
          <p:cNvSpPr/>
          <p:nvPr/>
        </p:nvSpPr>
        <p:spPr>
          <a:xfrm>
            <a:off x="8121130" y="2961926"/>
            <a:ext cx="6142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043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Data Flow </a:t>
            </a:r>
            <a:r>
              <a:rPr lang="en-US" sz="4200"/>
              <a:t>in L-Attributed Grammars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440" y="1797753"/>
            <a:ext cx="777911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 → 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. . . 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i-1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is-I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...</a:t>
            </a:r>
            <a:r>
              <a:rPr lang="fi-FI" sz="6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9965" y="3094074"/>
            <a:ext cx="940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3552" y="3094074"/>
            <a:ext cx="8537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k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k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k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k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177" y="3094074"/>
            <a:ext cx="791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X.syn1</a:t>
            </a:r>
          </a:p>
          <a:p>
            <a:r>
              <a:rPr lang="en-US" dirty="0"/>
              <a:t>X.syn2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X.inh1</a:t>
            </a:r>
          </a:p>
          <a:p>
            <a:r>
              <a:rPr lang="en-US" dirty="0"/>
              <a:t>X.inh2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7901" y="3094074"/>
            <a:ext cx="861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1" y="3094074"/>
            <a:ext cx="861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2465" y="3094074"/>
            <a:ext cx="815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34996" y="4221126"/>
            <a:ext cx="791242" cy="8506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4911" y="4221126"/>
            <a:ext cx="791242" cy="8506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7395" y="3115337"/>
            <a:ext cx="3729526" cy="1977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4911" y="3094074"/>
            <a:ext cx="791242" cy="8506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43466" y="2998377"/>
            <a:ext cx="6271884" cy="22115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5" idx="3"/>
            <a:endCxn id="21" idx="3"/>
          </p:cNvCxnSpPr>
          <p:nvPr/>
        </p:nvCxnSpPr>
        <p:spPr>
          <a:xfrm flipV="1">
            <a:off x="1546153" y="3519376"/>
            <a:ext cx="12700" cy="1127052"/>
          </a:xfrm>
          <a:prstGeom prst="curved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1"/>
            <a:endCxn id="21" idx="3"/>
          </p:cNvCxnSpPr>
          <p:nvPr/>
        </p:nvCxnSpPr>
        <p:spPr>
          <a:xfrm rot="10800000">
            <a:off x="1546154" y="3519377"/>
            <a:ext cx="697313" cy="584789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3"/>
            <a:endCxn id="14" idx="0"/>
          </p:cNvCxnSpPr>
          <p:nvPr/>
        </p:nvCxnSpPr>
        <p:spPr>
          <a:xfrm>
            <a:off x="6066921" y="4104165"/>
            <a:ext cx="463696" cy="116961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14" idx="2"/>
          </p:cNvCxnSpPr>
          <p:nvPr/>
        </p:nvCxnSpPr>
        <p:spPr>
          <a:xfrm>
            <a:off x="1567419" y="4646428"/>
            <a:ext cx="4963198" cy="425302"/>
          </a:xfrm>
          <a:prstGeom prst="curvedConnector4">
            <a:avLst>
              <a:gd name="adj1" fmla="val 10238"/>
              <a:gd name="adj2" fmla="val 21625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856967A-8EB6-BC49-A54D-FD370FBB6072}"/>
              </a:ext>
            </a:extLst>
          </p:cNvPr>
          <p:cNvSpPr/>
          <p:nvPr/>
        </p:nvSpPr>
        <p:spPr>
          <a:xfrm>
            <a:off x="103422" y="4082902"/>
            <a:ext cx="6142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5874C-937B-4240-B2E5-437105277D76}"/>
              </a:ext>
            </a:extLst>
          </p:cNvPr>
          <p:cNvSpPr/>
          <p:nvPr/>
        </p:nvSpPr>
        <p:spPr>
          <a:xfrm>
            <a:off x="60121" y="3054677"/>
            <a:ext cx="6142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95F60C-324F-CF46-870C-59A56C6ED007}"/>
              </a:ext>
            </a:extLst>
          </p:cNvPr>
          <p:cNvSpPr/>
          <p:nvPr/>
        </p:nvSpPr>
        <p:spPr>
          <a:xfrm>
            <a:off x="6907800" y="4273858"/>
            <a:ext cx="6142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173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are they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cases context free grammars that capture associativity rules are not LL(1)</a:t>
            </a:r>
          </a:p>
          <a:p>
            <a:r>
              <a:rPr lang="en-US" dirty="0"/>
              <a:t>We can rewrite the grammars to be LL(1) but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Resulting grammars do no capture associativity rules</a:t>
            </a:r>
          </a:p>
          <a:p>
            <a:r>
              <a:rPr lang="en-US" dirty="0"/>
              <a:t>So, use attribute (L-attributed) grammars to capture the associativity rules.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7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13768</TotalTime>
  <Words>2511</Words>
  <Application>Microsoft Macintosh PowerPoint</Application>
  <PresentationFormat>On-screen Show (4:3)</PresentationFormat>
  <Paragraphs>512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Office Theme</vt:lpstr>
      <vt:lpstr>Symbol Tables  and  Code Generation </vt:lpstr>
      <vt:lpstr>Agenda</vt:lpstr>
      <vt:lpstr>Recall: Phases of Compilation</vt:lpstr>
      <vt:lpstr>Recap</vt:lpstr>
      <vt:lpstr>S-Attributed and L-Attributed Grammars</vt:lpstr>
      <vt:lpstr>Data Flow in L-Attributed Grammars</vt:lpstr>
      <vt:lpstr>Computing L-Attributed Grammars</vt:lpstr>
      <vt:lpstr>Data Flow in L-Attributed Grammars</vt:lpstr>
      <vt:lpstr>Motivation: Why are they useful?</vt:lpstr>
      <vt:lpstr>Example: Left Associative Grammar</vt:lpstr>
      <vt:lpstr>Example: Refactored Grammar</vt:lpstr>
      <vt:lpstr>Use an L-Attributed Grammar to Fix Left Associativity</vt:lpstr>
      <vt:lpstr>Example: Error Checking</vt:lpstr>
      <vt:lpstr>Symbol Tables</vt:lpstr>
      <vt:lpstr>Operations on a Symbol Table</vt:lpstr>
      <vt:lpstr>Symbol Table Implementation</vt:lpstr>
      <vt:lpstr>Example: Variable Declarations</vt:lpstr>
      <vt:lpstr>Consider a Function Definition</vt:lpstr>
      <vt:lpstr>Questions to Address</vt:lpstr>
      <vt:lpstr>Code Generation</vt:lpstr>
      <vt:lpstr>Consider a Function Call</vt:lpstr>
      <vt:lpstr>Code Generation Process</vt:lpstr>
      <vt:lpstr>Example: Generate Java Code for Expressions</vt:lpstr>
      <vt:lpstr>Example: Generate Java Code for Expressions without a Global Vars</vt:lpstr>
      <vt:lpstr>Example: Generate Low-Level Code for Expressions</vt:lpstr>
      <vt:lpstr>Action Routines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511</cp:revision>
  <cp:lastPrinted>2016-05-30T17:21:12Z</cp:lastPrinted>
  <dcterms:created xsi:type="dcterms:W3CDTF">2016-04-26T16:49:25Z</dcterms:created>
  <dcterms:modified xsi:type="dcterms:W3CDTF">2019-06-27T23:52:07Z</dcterms:modified>
</cp:coreProperties>
</file>