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90" r:id="rId6"/>
    <p:sldId id="29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3" r:id="rId24"/>
    <p:sldId id="275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31"/>
    <p:restoredTop sz="73646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Naming</a:t>
            </a:r>
            <a:r>
              <a:rPr lang="en-US" dirty="0"/>
              <a:t>, Binding, and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62656" y="3550596"/>
            <a:ext cx="6254885" cy="2801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ahchoo.exe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Link-Time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775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Bindings are initiated by compiler but finalized by linker </a:t>
            </a:r>
          </a:p>
          <a:p>
            <a:r>
              <a:rPr lang="en-US" dirty="0"/>
              <a:t>Function calls between separately compiled modules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qux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 {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b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ar(...)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Global variables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errno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9380" y="3666213"/>
            <a:ext cx="71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foo.o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9383" y="3959161"/>
            <a:ext cx="2023352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“Hello, World!\n”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3101, 3110, 3120, 3130, 3136, 3171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79380" y="4970838"/>
            <a:ext cx="2023354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  <a:p>
            <a:r>
              <a:rPr lang="en-US" dirty="0" err="1"/>
              <a:t>qux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is-IS" dirty="0"/>
              <a:t>… call bar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2733" y="3666213"/>
            <a:ext cx="826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moo.o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737" y="3959161"/>
            <a:ext cx="2023352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errno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0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902734" y="4970838"/>
            <a:ext cx="2023354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  <a:p>
            <a:r>
              <a:rPr lang="en-US" dirty="0"/>
              <a:t>bar:</a:t>
            </a:r>
          </a:p>
          <a:p>
            <a:r>
              <a:rPr lang="en-US" dirty="0"/>
              <a:t>  </a:t>
            </a:r>
            <a:r>
              <a:rPr lang="is-IS" dirty="0"/>
              <a:t>…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1220" y="3666213"/>
            <a:ext cx="71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zoo.o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21223" y="3959161"/>
            <a:ext cx="2023352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PI: 3.141</a:t>
            </a:r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921220" y="4970838"/>
            <a:ext cx="2023354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64604" y="5544766"/>
            <a:ext cx="1342417" cy="175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22587" y="4474723"/>
            <a:ext cx="2008754" cy="1070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57609" y="4474723"/>
            <a:ext cx="1079770" cy="1070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752304" y="3812146"/>
            <a:ext cx="2034862" cy="20394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Boo.dylib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Load-Time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3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Bindings are finalized when program is loaded </a:t>
            </a:r>
          </a:p>
          <a:p>
            <a:r>
              <a:rPr lang="en-US" dirty="0"/>
              <a:t>Static data locations are fixed (if not done by linker)</a:t>
            </a:r>
          </a:p>
          <a:p>
            <a:r>
              <a:rPr lang="en-US" dirty="0"/>
              <a:t>Calls to dynamic libraries</a:t>
            </a:r>
          </a:p>
          <a:p>
            <a:r>
              <a:rPr lang="en-US" dirty="0"/>
              <a:t>Loading of required classes (Java) 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6880" y="3550596"/>
            <a:ext cx="4282089" cy="2801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ahchoo.exe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604" y="3666213"/>
            <a:ext cx="71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foo.o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607" y="3959161"/>
            <a:ext cx="2023352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“Hello, World!\n”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3101, 3110, 3120, 3130, 3136, 3171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3604" y="4970838"/>
            <a:ext cx="2023354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  <a:p>
            <a:r>
              <a:rPr lang="en-US" dirty="0" err="1"/>
              <a:t>qux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is-IS" dirty="0"/>
              <a:t>… call bar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6957" y="3666213"/>
            <a:ext cx="826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moo.o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6961" y="3959161"/>
            <a:ext cx="1089508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errno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26958" y="4970838"/>
            <a:ext cx="1089511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  <a:p>
            <a:r>
              <a:rPr lang="en-US" dirty="0"/>
              <a:t>bar:</a:t>
            </a:r>
          </a:p>
          <a:p>
            <a:r>
              <a:rPr lang="en-US" dirty="0"/>
              <a:t>  </a:t>
            </a:r>
            <a:r>
              <a:rPr lang="is-IS" dirty="0"/>
              <a:t>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6803" y="3666213"/>
            <a:ext cx="71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zoo.o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16469" y="3959161"/>
            <a:ext cx="928975" cy="10116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PI: 3.141</a:t>
            </a:r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416469" y="4970838"/>
            <a:ext cx="928975" cy="96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88828" y="5544766"/>
            <a:ext cx="1342417" cy="175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46811" y="4474724"/>
            <a:ext cx="622564" cy="908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96616" y="4474723"/>
            <a:ext cx="972759" cy="1245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09137" y="3236269"/>
            <a:ext cx="1596980" cy="72736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/>
              <a:t>Stack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9137" y="3959664"/>
            <a:ext cx="1596980" cy="72736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9137" y="4678478"/>
            <a:ext cx="1596980" cy="7273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09137" y="5393323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25054" y="4929046"/>
            <a:ext cx="256060" cy="70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00051" y="5062615"/>
            <a:ext cx="153031" cy="569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06722" y="5757005"/>
            <a:ext cx="964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43343" y="4225573"/>
            <a:ext cx="1596980" cy="7273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43343" y="4940418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323527" y="5241701"/>
            <a:ext cx="1235595" cy="667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525037" y="5250251"/>
            <a:ext cx="1881685" cy="29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2154" y="2893512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Loaded Program</a:t>
            </a:r>
          </a:p>
        </p:txBody>
      </p:sp>
    </p:spTree>
    <p:extLst>
      <p:ext uri="{BB962C8B-B14F-4D97-AF65-F5344CB8AC3E}">
        <p14:creationId xmlns:p14="http://schemas.microsoft.com/office/powerpoint/2010/main" val="20988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0" grpId="0" animBg="1"/>
      <p:bldP spid="22" grpId="0" animBg="1"/>
      <p:bldP spid="23" grpId="0" animBg="1"/>
      <p:bldP spid="24" grpId="0" animBg="1"/>
      <p:bldP spid="34" grpId="0" animBg="1"/>
      <p:bldP spid="3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4432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Bindings become active during execution</a:t>
            </a:r>
          </a:p>
          <a:p>
            <a:r>
              <a:rPr lang="en-US" dirty="0"/>
              <a:t>Set variables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42;</a:t>
            </a:r>
            <a:r>
              <a:rPr lang="en-US" dirty="0"/>
              <a:t> </a:t>
            </a:r>
          </a:p>
          <a:p>
            <a:r>
              <a:rPr lang="en-US" dirty="0"/>
              <a:t>Local and temporary variables created on the stack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…) {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Object b;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Dynamic memory allocation on the heap (assign references to variables)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new Object()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9137" y="3236269"/>
            <a:ext cx="1596980" cy="72736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137" y="3959664"/>
            <a:ext cx="1596980" cy="72736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9137" y="4678478"/>
            <a:ext cx="1596980" cy="7273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9137" y="5393323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25054" y="4929046"/>
            <a:ext cx="256060" cy="70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00051" y="5062615"/>
            <a:ext cx="153031" cy="569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06722" y="5757005"/>
            <a:ext cx="964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7142" y="4698934"/>
            <a:ext cx="6447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a: 42</a:t>
            </a:r>
          </a:p>
        </p:txBody>
      </p:sp>
      <p:sp>
        <p:nvSpPr>
          <p:cNvPr id="12" name="Oval 11"/>
          <p:cNvSpPr/>
          <p:nvPr/>
        </p:nvSpPr>
        <p:spPr>
          <a:xfrm>
            <a:off x="7561101" y="4132613"/>
            <a:ext cx="500905" cy="3681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19140" y="3449941"/>
            <a:ext cx="30649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2"/>
            <a:endCxn id="12" idx="0"/>
          </p:cNvCxnSpPr>
          <p:nvPr/>
        </p:nvCxnSpPr>
        <p:spPr>
          <a:xfrm flipH="1">
            <a:off x="7811554" y="3819273"/>
            <a:ext cx="60833" cy="3133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1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vs Late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name is bound affects the program! </a:t>
            </a:r>
          </a:p>
          <a:p>
            <a:r>
              <a:rPr lang="en-US" dirty="0"/>
              <a:t>Early binding : (compile/link/load time) </a:t>
            </a:r>
          </a:p>
          <a:p>
            <a:pPr lvl="1"/>
            <a:r>
              <a:rPr lang="en-US" dirty="0"/>
              <a:t>Faster code </a:t>
            </a:r>
          </a:p>
          <a:p>
            <a:pPr lvl="1"/>
            <a:r>
              <a:rPr lang="en-US" dirty="0"/>
              <a:t>Typical in compiled languages </a:t>
            </a:r>
          </a:p>
          <a:p>
            <a:pPr marL="457200" lvl="1" indent="0">
              <a:buNone/>
            </a:pPr>
            <a:r>
              <a:rPr lang="en-US" dirty="0"/>
              <a:t>Example</a:t>
            </a:r>
          </a:p>
          <a:p>
            <a:pPr lvl="1"/>
            <a:r>
              <a:rPr lang="en-US" dirty="0"/>
              <a:t>Functions in C </a:t>
            </a:r>
          </a:p>
          <a:p>
            <a:r>
              <a:rPr lang="en-US" dirty="0"/>
              <a:t>Late binding : (run time) </a:t>
            </a:r>
          </a:p>
          <a:p>
            <a:pPr lvl="1"/>
            <a:r>
              <a:rPr lang="en-US" dirty="0"/>
              <a:t>Greater flexibility </a:t>
            </a:r>
          </a:p>
          <a:p>
            <a:pPr lvl="1"/>
            <a:r>
              <a:rPr lang="en-US" dirty="0"/>
              <a:t>Typical in interpreted languages </a:t>
            </a:r>
          </a:p>
          <a:p>
            <a:pPr marL="457200" lvl="1" indent="0">
              <a:buNone/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Lambda expressions in Scheme, Java, Python,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0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Binding Lifetimes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lifetime</a:t>
            </a:r>
            <a:r>
              <a:rPr lang="en-US" dirty="0"/>
              <a:t> : lifetime of code or data </a:t>
            </a:r>
          </a:p>
          <a:p>
            <a:r>
              <a:rPr lang="en-US" b="1" dirty="0"/>
              <a:t>Binding lifetime</a:t>
            </a:r>
            <a:r>
              <a:rPr lang="en-US" dirty="0"/>
              <a:t> lifetime of association between name and object </a:t>
            </a:r>
          </a:p>
        </p:txBody>
      </p:sp>
    </p:spTree>
    <p:extLst>
      <p:ext uri="{BB962C8B-B14F-4D97-AF65-F5344CB8AC3E}">
        <p14:creationId xmlns:p14="http://schemas.microsoft.com/office/powerpoint/2010/main" val="52102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Lifetime of code or data </a:t>
            </a:r>
          </a:p>
          <a:p>
            <a:r>
              <a:rPr lang="en-US" dirty="0"/>
              <a:t>Period between creation and destruction of object </a:t>
            </a:r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r>
              <a:rPr lang="en-US" dirty="0"/>
              <a:t>Time between allocation (</a:t>
            </a:r>
            <a:r>
              <a:rPr lang="en-US" dirty="0" err="1"/>
              <a:t>malloc</a:t>
            </a:r>
            <a:r>
              <a:rPr lang="en-US" dirty="0"/>
              <a:t>) to deallocation (free) of a piece of memory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ree( a 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Time between start/end of a function call (all local variables)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 {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int a;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int b;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int c;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8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Lifetimes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Lifetime of association between name and object </a:t>
            </a:r>
          </a:p>
          <a:p>
            <a:r>
              <a:rPr lang="en-US" dirty="0"/>
              <a:t>Period between the creation and destruction of name to object binding </a:t>
            </a:r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r>
              <a:rPr lang="en-US" dirty="0"/>
              <a:t>Assignment to re-assignment of a pointer to memory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new Object();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null; </a:t>
            </a:r>
          </a:p>
          <a:p>
            <a:r>
              <a:rPr lang="en-US" dirty="0"/>
              <a:t>Assignment to re-assignment of a function pointer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func_a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func_b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Object Lifetimes vs Binding </a:t>
            </a:r>
            <a:r>
              <a:rPr lang="en-US" sz="4000" dirty="0"/>
              <a:t>Lifetimes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1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Idea: </a:t>
            </a:r>
            <a:r>
              <a:rPr lang="en-US" dirty="0"/>
              <a:t>Lifetime of bindings typically match lifetime of objects except in the case of aliases </a:t>
            </a:r>
          </a:p>
          <a:p>
            <a:r>
              <a:rPr lang="en-US" dirty="0"/>
              <a:t>Two common mistakes </a:t>
            </a:r>
          </a:p>
          <a:p>
            <a:pPr lvl="1"/>
            <a:r>
              <a:rPr lang="en-US" dirty="0"/>
              <a:t>Dangling reference : no object for a binding</a:t>
            </a:r>
          </a:p>
          <a:p>
            <a:pPr marL="914400" lvl="2" indent="0">
              <a:buNone/>
            </a:pPr>
            <a:r>
              <a:rPr lang="en-US" dirty="0"/>
              <a:t>E.g., a pointer refers to an object that has already been deleted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914400" lvl="2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free( m );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m no longer points to valid memory</a:t>
            </a:r>
            <a:endParaRPr lang="en-US" dirty="0"/>
          </a:p>
          <a:p>
            <a:pPr lvl="1"/>
            <a:r>
              <a:rPr lang="en-US" dirty="0"/>
              <a:t>Memory leak : no binding for an object (preventing the object from being deallocated) 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 = NULL;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memory allocated by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 longer accessible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1769423" y="3614425"/>
            <a:ext cx="2956956" cy="249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26379" y="3578799"/>
            <a:ext cx="1983179" cy="570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endCxn id="11" idx="1"/>
          </p:cNvCxnSpPr>
          <p:nvPr/>
        </p:nvCxnSpPr>
        <p:spPr>
          <a:xfrm>
            <a:off x="1737892" y="5254116"/>
            <a:ext cx="2699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37404" y="4969108"/>
            <a:ext cx="1983179" cy="570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An object’s life-time depends on where it resides</a:t>
            </a:r>
          </a:p>
          <a:p>
            <a:r>
              <a:rPr lang="en-US" dirty="0"/>
              <a:t>Options for Storage: </a:t>
            </a:r>
          </a:p>
          <a:p>
            <a:pPr lvl="1"/>
            <a:r>
              <a:rPr lang="en-US" dirty="0"/>
              <a:t>Static memory (Data) 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Stack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6911" y="2873659"/>
            <a:ext cx="1596980" cy="72736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6911" y="3597054"/>
            <a:ext cx="1596980" cy="72736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6911" y="4315868"/>
            <a:ext cx="1596980" cy="7273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 (Static)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6911" y="5030713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0089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Stored at a fixed absolute address </a:t>
            </a:r>
          </a:p>
          <a:p>
            <a:r>
              <a:rPr lang="en-US" dirty="0"/>
              <a:t>Lifetime is the whole program execution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Global variables </a:t>
            </a:r>
          </a:p>
          <a:p>
            <a:pPr lvl="1"/>
            <a:r>
              <a:rPr lang="en-US" dirty="0"/>
              <a:t>Static variables local to subroutines that retain their value between invocations </a:t>
            </a:r>
          </a:p>
          <a:p>
            <a:pPr lvl="1"/>
            <a:r>
              <a:rPr lang="en-US" dirty="0"/>
              <a:t>Constant literals (strings) </a:t>
            </a:r>
          </a:p>
          <a:p>
            <a:pPr lvl="1"/>
            <a:r>
              <a:rPr lang="en-US" dirty="0"/>
              <a:t>Tables for run-time support: debugging, type checking, etc. </a:t>
            </a:r>
          </a:p>
          <a:p>
            <a:pPr lvl="1"/>
            <a:r>
              <a:rPr lang="en-US" dirty="0"/>
              <a:t>Space for subroutines, including local variables in languages that do not support recursion (e.g., early versions of FORTRAN) </a:t>
            </a:r>
          </a:p>
          <a:p>
            <a:r>
              <a:rPr lang="en-US" dirty="0"/>
              <a:t>Allocated at compile/link/load 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669" y="366940"/>
            <a:ext cx="1596980" cy="72736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669" y="1090335"/>
            <a:ext cx="1596980" cy="72736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69" y="2523994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69" y="1809149"/>
            <a:ext cx="1596980" cy="72736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 (Static)</a:t>
            </a:r>
          </a:p>
        </p:txBody>
      </p:sp>
    </p:spTree>
    <p:extLst>
      <p:ext uri="{BB962C8B-B14F-4D97-AF65-F5344CB8AC3E}">
        <p14:creationId xmlns:p14="http://schemas.microsoft.com/office/powerpoint/2010/main" val="12664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6 is out and due July 5</a:t>
            </a:r>
          </a:p>
          <a:p>
            <a:pPr lvl="1"/>
            <a:r>
              <a:rPr lang="en-US" dirty="0"/>
              <a:t>Assignment 7 is out and due July 12 (Programming)</a:t>
            </a:r>
          </a:p>
          <a:p>
            <a:r>
              <a:rPr lang="en-US" dirty="0"/>
              <a:t>Readings: Read Chapter 3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Naming and Binding</a:t>
            </a:r>
          </a:p>
          <a:p>
            <a:pPr lvl="1"/>
            <a:r>
              <a:rPr lang="en-US" dirty="0"/>
              <a:t>Reference Environments and Scope</a:t>
            </a:r>
          </a:p>
          <a:p>
            <a:pPr lvl="1"/>
            <a:r>
              <a:rPr lang="en-US" dirty="0"/>
              <a:t>Binding Times</a:t>
            </a:r>
          </a:p>
          <a:p>
            <a:pPr lvl="1"/>
            <a:r>
              <a:rPr lang="en-US" dirty="0"/>
              <a:t>Object and Binding Lifetimes</a:t>
            </a:r>
          </a:p>
          <a:p>
            <a:pPr lvl="1"/>
            <a:r>
              <a:rPr lang="en-US" dirty="0"/>
              <a:t>Storage Allocation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on 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on heap </a:t>
            </a:r>
          </a:p>
          <a:p>
            <a:r>
              <a:rPr lang="en-US" dirty="0"/>
              <a:t>Created and destroyed at arbitrary times </a:t>
            </a:r>
          </a:p>
          <a:p>
            <a:pPr lvl="1"/>
            <a:r>
              <a:rPr lang="en-US" dirty="0"/>
              <a:t>Explicitly by programmer </a:t>
            </a:r>
          </a:p>
          <a:p>
            <a:pPr marL="914400" lvl="2" indent="0">
              <a:buNone/>
            </a:pPr>
            <a:r>
              <a:rPr lang="en-US" dirty="0"/>
              <a:t>E.g., </a:t>
            </a:r>
            <a:r>
              <a:rPr lang="en-US" dirty="0" err="1"/>
              <a:t>malloc</a:t>
            </a:r>
            <a:r>
              <a:rPr lang="en-US" dirty="0"/>
              <a:t>(), new, free()</a:t>
            </a:r>
          </a:p>
          <a:p>
            <a:pPr lvl="1"/>
            <a:r>
              <a:rPr lang="en-US" dirty="0"/>
              <a:t>Implicitly by garbage collector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Objects (Java)</a:t>
            </a:r>
          </a:p>
          <a:p>
            <a:pPr lvl="1"/>
            <a:r>
              <a:rPr lang="en-US" dirty="0"/>
              <a:t>Dynamically sized memory</a:t>
            </a:r>
          </a:p>
          <a:p>
            <a:pPr lvl="1"/>
            <a:r>
              <a:rPr lang="en-US" dirty="0"/>
              <a:t>Large objects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69" y="5771695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69" y="5056850"/>
            <a:ext cx="1596980" cy="727364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 (Static)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669" y="3614641"/>
            <a:ext cx="1596980" cy="727364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669" y="4338036"/>
            <a:ext cx="1596980" cy="727364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643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5120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heap is a region of memory from which objects can be dynamically allocated </a:t>
            </a:r>
          </a:p>
          <a:p>
            <a:r>
              <a:rPr lang="en-US" dirty="0"/>
              <a:t>The heap can grow as memory demands of a program grow.</a:t>
            </a:r>
          </a:p>
          <a:p>
            <a:r>
              <a:rPr lang="en-US" dirty="0"/>
              <a:t>Each program has a heap (memory) manager</a:t>
            </a:r>
          </a:p>
          <a:p>
            <a:pPr lvl="1"/>
            <a:r>
              <a:rPr lang="en-US" dirty="0"/>
              <a:t>Part of the program’s runtime environment </a:t>
            </a:r>
          </a:p>
          <a:p>
            <a:r>
              <a:rPr lang="en-US" dirty="0"/>
              <a:t>Program’s make requests to the heap manager to allocate and deallocate memory 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/ free() </a:t>
            </a:r>
          </a:p>
          <a:p>
            <a:pPr lvl="1"/>
            <a:r>
              <a:rPr lang="en-US" dirty="0"/>
              <a:t>In C++: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 / delete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In Java: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669" y="5771695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669" y="5056850"/>
            <a:ext cx="1596980" cy="727364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 (Static)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69" y="3614641"/>
            <a:ext cx="1596980" cy="727364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69" y="4338036"/>
            <a:ext cx="1596980" cy="727364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73566" y="6021421"/>
            <a:ext cx="262647" cy="2529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1754" y="5942567"/>
            <a:ext cx="15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Heap Manager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6354364" y="6127233"/>
            <a:ext cx="1019202" cy="20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De-allocation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Deallocation can take two forms: </a:t>
            </a:r>
          </a:p>
          <a:p>
            <a:r>
              <a:rPr lang="en-US" b="1" dirty="0"/>
              <a:t>Explicit</a:t>
            </a:r>
            <a:r>
              <a:rPr lang="en-US" dirty="0"/>
              <a:t> deallocation by programmer </a:t>
            </a:r>
          </a:p>
          <a:p>
            <a:pPr lvl="1"/>
            <a:r>
              <a:rPr lang="en-US" dirty="0"/>
              <a:t>Used in Pascal, C, C++</a:t>
            </a:r>
          </a:p>
          <a:p>
            <a:pPr lvl="1"/>
            <a:r>
              <a:rPr lang="en-US" dirty="0"/>
              <a:t>Efficient </a:t>
            </a:r>
          </a:p>
          <a:p>
            <a:pPr lvl="1"/>
            <a:r>
              <a:rPr lang="en-US" dirty="0"/>
              <a:t>May lead to bugs that are difficult to find: </a:t>
            </a:r>
          </a:p>
          <a:p>
            <a:pPr lvl="2"/>
            <a:r>
              <a:rPr lang="en-US" dirty="0"/>
              <a:t>Dangling pointers/references from deallocating too soon </a:t>
            </a:r>
          </a:p>
          <a:p>
            <a:pPr lvl="2"/>
            <a:r>
              <a:rPr lang="en-US" dirty="0"/>
              <a:t>Memory leaks from not deallocating </a:t>
            </a:r>
          </a:p>
          <a:p>
            <a:r>
              <a:rPr lang="en-US" b="1" dirty="0"/>
              <a:t>Automatic</a:t>
            </a:r>
            <a:r>
              <a:rPr lang="en-US" dirty="0"/>
              <a:t> deallocation by garbage collector </a:t>
            </a:r>
          </a:p>
          <a:p>
            <a:pPr lvl="1"/>
            <a:r>
              <a:rPr lang="en-US" dirty="0"/>
              <a:t>Used in Java, functional, and logic programming languages</a:t>
            </a:r>
          </a:p>
          <a:p>
            <a:pPr lvl="1"/>
            <a:r>
              <a:rPr lang="en-US" dirty="0"/>
              <a:t>Can add significant runtime overhead</a:t>
            </a:r>
          </a:p>
          <a:p>
            <a:pPr lvl="1"/>
            <a:r>
              <a:rPr lang="en-US" dirty="0"/>
              <a:t>Safer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5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on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on stack in connection with a subroutine / method / function call</a:t>
            </a:r>
          </a:p>
          <a:p>
            <a:r>
              <a:rPr lang="en-US" dirty="0"/>
              <a:t>Lifetime from invocation to return from subroutine </a:t>
            </a:r>
          </a:p>
          <a:p>
            <a:r>
              <a:rPr lang="en-US" dirty="0"/>
              <a:t>Allocation is automatic with </a:t>
            </a:r>
            <a:r>
              <a:rPr lang="en-US"/>
              <a:t>each call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local variables</a:t>
            </a:r>
          </a:p>
          <a:p>
            <a:pPr lvl="1"/>
            <a:r>
              <a:rPr lang="en-US" dirty="0"/>
              <a:t>Arguments to a function</a:t>
            </a:r>
          </a:p>
          <a:p>
            <a:pPr lvl="1"/>
            <a:r>
              <a:rPr lang="en-US" dirty="0"/>
              <a:t>Return address</a:t>
            </a:r>
          </a:p>
          <a:p>
            <a:pPr lvl="1"/>
            <a:r>
              <a:rPr lang="en-US" dirty="0"/>
              <a:t>Temporary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669" y="4338036"/>
            <a:ext cx="1596980" cy="72736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69" y="5771695"/>
            <a:ext cx="1596980" cy="727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69" y="5056850"/>
            <a:ext cx="1596980" cy="727364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Data (Static)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669" y="3614641"/>
            <a:ext cx="1596980" cy="727364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5981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Allocation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/>
          </a:bodyPr>
          <a:lstStyle/>
          <a:p>
            <a:r>
              <a:rPr lang="en-US" dirty="0"/>
              <a:t>Idea: When a subroutine (function) is called, a </a:t>
            </a:r>
            <a:r>
              <a:rPr lang="en-US" i="1" dirty="0"/>
              <a:t>stack frame </a:t>
            </a:r>
            <a:r>
              <a:rPr lang="en-US" dirty="0"/>
              <a:t>is pushed on the stack</a:t>
            </a:r>
          </a:p>
          <a:p>
            <a:r>
              <a:rPr lang="en-US" dirty="0"/>
              <a:t>Stack Frame contains: </a:t>
            </a:r>
          </a:p>
          <a:p>
            <a:pPr lvl="1"/>
            <a:r>
              <a:rPr lang="en-US" dirty="0"/>
              <a:t>Arguments passed to the subroutine</a:t>
            </a:r>
          </a:p>
          <a:p>
            <a:pPr lvl="1"/>
            <a:r>
              <a:rPr lang="en-US" dirty="0"/>
              <a:t>Space for the return value (optional) </a:t>
            </a:r>
          </a:p>
          <a:p>
            <a:pPr lvl="1"/>
            <a:r>
              <a:rPr lang="en-US" dirty="0"/>
              <a:t>Return address of caller</a:t>
            </a:r>
          </a:p>
          <a:p>
            <a:pPr lvl="1"/>
            <a:r>
              <a:rPr lang="en-US" dirty="0"/>
              <a:t>Local variables </a:t>
            </a:r>
          </a:p>
          <a:p>
            <a:pPr lvl="1"/>
            <a:r>
              <a:rPr lang="en-US" dirty="0"/>
              <a:t>Temporary (hidden) variables </a:t>
            </a:r>
          </a:p>
          <a:p>
            <a:pPr lvl="1"/>
            <a:r>
              <a:rPr lang="en-US" dirty="0"/>
              <a:t>Registers that must be saved across calls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94166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2275" y="3408584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2274" y="4106492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62274" y="3636233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2274" y="3869405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62273" y="598671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2275" y="3175124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Pointer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2273" y="480199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62273" y="4568535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273" y="5035460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62273" y="4335071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62273" y="574352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2273" y="5510056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62273" y="527659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62272" y="1747053"/>
            <a:ext cx="1453069" cy="4473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Caller	</a:t>
            </a:r>
          </a:p>
          <a:p>
            <a:r>
              <a:rPr lang="en-US" dirty="0"/>
              <a:t>Pushes arguments on the stack</a:t>
            </a:r>
          </a:p>
          <a:p>
            <a:r>
              <a:rPr lang="en-US" dirty="0"/>
              <a:t>Pushes a dummy return value (optional)</a:t>
            </a:r>
          </a:p>
          <a:p>
            <a:r>
              <a:rPr lang="en-US" dirty="0"/>
              <a:t>Executes call instruction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call foo</a:t>
            </a:r>
          </a:p>
          <a:p>
            <a:pPr lvl="1"/>
            <a:r>
              <a:rPr lang="en-US" dirty="0"/>
              <a:t>Pushes return address on stack</a:t>
            </a:r>
          </a:p>
          <a:p>
            <a:pPr lvl="1"/>
            <a:r>
              <a:rPr lang="en-US" dirty="0"/>
              <a:t> Jumps to subroutine (</a:t>
            </a:r>
            <a:r>
              <a:rPr lang="en-US" dirty="0" err="1"/>
              <a:t>callee</a:t>
            </a:r>
            <a:r>
              <a:rPr lang="en-US" dirty="0"/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94166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284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Saves base pointer</a:t>
            </a:r>
          </a:p>
          <a:p>
            <a:r>
              <a:rPr lang="en-US" dirty="0"/>
              <a:t>Allocates local variables</a:t>
            </a:r>
          </a:p>
          <a:p>
            <a:r>
              <a:rPr lang="en-US" dirty="0"/>
              <a:t>Allocates temporary variables</a:t>
            </a:r>
          </a:p>
          <a:p>
            <a:r>
              <a:rPr lang="en-US" dirty="0"/>
              <a:t>Saves registers</a:t>
            </a:r>
          </a:p>
          <a:p>
            <a:r>
              <a:rPr lang="en-US" dirty="0"/>
              <a:t>Performs body of subroutine</a:t>
            </a:r>
          </a:p>
          <a:p>
            <a:r>
              <a:rPr lang="en-US" dirty="0"/>
              <a:t>Restores registers</a:t>
            </a:r>
          </a:p>
          <a:p>
            <a:r>
              <a:rPr lang="en-US" dirty="0"/>
              <a:t>Destroys local and temp variables</a:t>
            </a:r>
          </a:p>
          <a:p>
            <a:r>
              <a:rPr lang="en-US" dirty="0"/>
              <a:t>Returns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ret</a:t>
            </a:r>
          </a:p>
          <a:p>
            <a:pPr lvl="1"/>
            <a:r>
              <a:rPr lang="en-US" dirty="0"/>
              <a:t>Pops return address off stack</a:t>
            </a:r>
          </a:p>
          <a:p>
            <a:pPr lvl="1"/>
            <a:r>
              <a:rPr lang="en-US" dirty="0"/>
              <a:t>Jumps to return address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94166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2275" y="3408584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2274" y="4106492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62274" y="3636233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2274" y="3869405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62273" y="598671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2275" y="3175124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Pointer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2273" y="480199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62273" y="4568535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273" y="5035460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62273" y="4335071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62273" y="5743520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2273" y="5510056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62273" y="527659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1496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Call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5956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Caller	</a:t>
            </a:r>
          </a:p>
          <a:p>
            <a:r>
              <a:rPr lang="en-US" dirty="0"/>
              <a:t>Pops arguments off the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7" y="2008757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276" y="2474726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02B2E4-FEED-1B46-ABE7-5902020158B8}"/>
              </a:ext>
            </a:extLst>
          </p:cNvPr>
          <p:cNvSpPr/>
          <p:nvPr/>
        </p:nvSpPr>
        <p:spPr>
          <a:xfrm>
            <a:off x="7062276" y="2703330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7048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5" idx="3"/>
            <a:endCxn id="35" idx="1"/>
          </p:cNvCxnSpPr>
          <p:nvPr/>
        </p:nvCxnSpPr>
        <p:spPr>
          <a:xfrm flipV="1">
            <a:off x="6507846" y="916577"/>
            <a:ext cx="537994" cy="2836572"/>
          </a:xfrm>
          <a:prstGeom prst="bentConnector3">
            <a:avLst>
              <a:gd name="adj1" fmla="val 301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2281" y="1770430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0xDEADBEEF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2272" y="200389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3.14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2277" y="22373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2276" y="2472102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2275" y="293901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2274" y="3636927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62274" y="3166668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2274" y="3399840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62273" y="5517145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2275" y="270556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Pointer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2273" y="4332433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62273" y="4098970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273" y="4565895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62273" y="386550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62273" y="5273955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2273" y="5040491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62273" y="4807028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</a:t>
            </a:r>
            <a:r>
              <a:rPr lang="en-US" dirty="0" err="1">
                <a:solidFill>
                  <a:schemeClr val="tx1"/>
                </a:solidFill>
              </a:rPr>
              <a:t>reg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5945144" cy="4351338"/>
          </a:xfrm>
        </p:spPr>
        <p:txBody>
          <a:bodyPr>
            <a:normAutofit/>
          </a:bodyPr>
          <a:lstStyle/>
          <a:p>
            <a:r>
              <a:rPr lang="en-US" dirty="0"/>
              <a:t>The stack is managed through two pointers (kept in registers)</a:t>
            </a:r>
          </a:p>
          <a:p>
            <a:pPr lvl="1"/>
            <a:r>
              <a:rPr lang="en-US" b="1" dirty="0"/>
              <a:t>Stack pointer </a:t>
            </a:r>
            <a:r>
              <a:rPr lang="en-US" dirty="0"/>
              <a:t>points to the top of the stack</a:t>
            </a:r>
          </a:p>
          <a:p>
            <a:pPr lvl="1"/>
            <a:r>
              <a:rPr lang="en-US" b="1" dirty="0"/>
              <a:t>Frame (base) pointer </a:t>
            </a:r>
            <a:r>
              <a:rPr lang="en-US" dirty="0"/>
              <a:t>points to the current stack frame</a:t>
            </a:r>
          </a:p>
          <a:p>
            <a:pPr marL="457200" lvl="1" indent="0">
              <a:buNone/>
            </a:pPr>
            <a:r>
              <a:rPr lang="en-US" dirty="0"/>
              <a:t>Note: One of the registers typically saved on the stack is the previous frame pointer </a:t>
            </a:r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call foo( 42, 3.14, "Hello" )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9524" y="3568483"/>
            <a:ext cx="428322" cy="369332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5998" y="2892979"/>
            <a:ext cx="409086" cy="36933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SP</a:t>
            </a:r>
          </a:p>
        </p:txBody>
      </p:sp>
      <p:cxnSp>
        <p:nvCxnSpPr>
          <p:cNvPr id="40" name="Elbow Connector 39"/>
          <p:cNvCxnSpPr>
            <a:stCxn id="17" idx="3"/>
            <a:endCxn id="28" idx="3"/>
          </p:cNvCxnSpPr>
          <p:nvPr/>
        </p:nvCxnSpPr>
        <p:spPr>
          <a:xfrm flipH="1" flipV="1">
            <a:off x="8515341" y="908484"/>
            <a:ext cx="3" cy="1913813"/>
          </a:xfrm>
          <a:prstGeom prst="bentConnector3">
            <a:avLst>
              <a:gd name="adj1" fmla="val -762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29" idx="1"/>
          </p:cNvCxnSpPr>
          <p:nvPr/>
        </p:nvCxnSpPr>
        <p:spPr>
          <a:xfrm flipV="1">
            <a:off x="6505084" y="1622414"/>
            <a:ext cx="540756" cy="145523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3"/>
            <a:endCxn id="8" idx="1"/>
          </p:cNvCxnSpPr>
          <p:nvPr/>
        </p:nvCxnSpPr>
        <p:spPr>
          <a:xfrm flipV="1">
            <a:off x="6505084" y="2354093"/>
            <a:ext cx="557193" cy="72355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" idx="3"/>
            <a:endCxn id="11" idx="1"/>
          </p:cNvCxnSpPr>
          <p:nvPr/>
        </p:nvCxnSpPr>
        <p:spPr>
          <a:xfrm flipV="1">
            <a:off x="6505084" y="2588833"/>
            <a:ext cx="557192" cy="48881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6" idx="3"/>
            <a:endCxn id="17" idx="1"/>
          </p:cNvCxnSpPr>
          <p:nvPr/>
        </p:nvCxnSpPr>
        <p:spPr>
          <a:xfrm flipV="1">
            <a:off x="6505084" y="2822297"/>
            <a:ext cx="557191" cy="25534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6" idx="3"/>
            <a:endCxn id="16" idx="1"/>
          </p:cNvCxnSpPr>
          <p:nvPr/>
        </p:nvCxnSpPr>
        <p:spPr>
          <a:xfrm>
            <a:off x="6505084" y="3077645"/>
            <a:ext cx="557189" cy="255623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7" idx="1"/>
          </p:cNvCxnSpPr>
          <p:nvPr/>
        </p:nvCxnSpPr>
        <p:spPr>
          <a:xfrm flipV="1">
            <a:off x="6507846" y="2822297"/>
            <a:ext cx="554429" cy="930852"/>
          </a:xfrm>
          <a:prstGeom prst="bentConnector3">
            <a:avLst>
              <a:gd name="adj1" fmla="val 324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29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Linked List of Stack Frames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5945144" cy="4351338"/>
          </a:xfrm>
        </p:spPr>
        <p:txBody>
          <a:bodyPr>
            <a:normAutofit/>
          </a:bodyPr>
          <a:lstStyle/>
          <a:p>
            <a:r>
              <a:rPr lang="en-US" dirty="0"/>
              <a:t>The stack frames are all linked, from the current function being executed all the way back to main()</a:t>
            </a:r>
          </a:p>
          <a:p>
            <a:r>
              <a:rPr lang="en-US" dirty="0"/>
              <a:t>Stack frames contain</a:t>
            </a:r>
          </a:p>
          <a:p>
            <a:pPr lvl="1"/>
            <a:r>
              <a:rPr lang="en-US" dirty="0"/>
              <a:t>Return address of each function</a:t>
            </a:r>
          </a:p>
          <a:p>
            <a:pPr lvl="1"/>
            <a:r>
              <a:rPr lang="en-US" dirty="0"/>
              <a:t>Arguments passed</a:t>
            </a:r>
          </a:p>
          <a:p>
            <a:pPr lvl="1"/>
            <a:r>
              <a:rPr lang="en-US" dirty="0"/>
              <a:t>Local variables</a:t>
            </a:r>
          </a:p>
          <a:p>
            <a:r>
              <a:rPr lang="en-US" dirty="0"/>
              <a:t>A debugger can easily access all this information and allow you to debug your program!</a:t>
            </a:r>
          </a:p>
        </p:txBody>
      </p:sp>
      <p:cxnSp>
        <p:nvCxnSpPr>
          <p:cNvPr id="40" name="Elbow Connector 39"/>
          <p:cNvCxnSpPr>
            <a:stCxn id="51" idx="3"/>
            <a:endCxn id="28" idx="3"/>
          </p:cNvCxnSpPr>
          <p:nvPr/>
        </p:nvCxnSpPr>
        <p:spPr>
          <a:xfrm flipV="1">
            <a:off x="8515341" y="908484"/>
            <a:ext cx="12700" cy="1690365"/>
          </a:xfrm>
          <a:prstGeom prst="bent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45840" y="3196048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45840" y="2963837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45840" y="2727024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45841" y="1789813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45841" y="2018417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45841" y="2256749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5840" y="2490211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2272" y="1768187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45840" y="4878997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45840" y="464678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5840" y="4409973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45841" y="3472762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45841" y="3701366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45841" y="3939698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45840" y="4173160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62272" y="3451136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5840" y="6561946"/>
            <a:ext cx="1453069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45840" y="6329735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45840" y="6092922"/>
            <a:ext cx="1453069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45841" y="5155711"/>
            <a:ext cx="1453069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45841" y="5384315"/>
            <a:ext cx="1453069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45841" y="5622647"/>
            <a:ext cx="1453069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45840" y="5856109"/>
            <a:ext cx="1453069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62272" y="5134085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61" idx="3"/>
            <a:endCxn id="49" idx="3"/>
          </p:cNvCxnSpPr>
          <p:nvPr/>
        </p:nvCxnSpPr>
        <p:spPr>
          <a:xfrm flipH="1" flipV="1">
            <a:off x="8498909" y="2606942"/>
            <a:ext cx="16432" cy="1674856"/>
          </a:xfrm>
          <a:prstGeom prst="bentConnector3">
            <a:avLst>
              <a:gd name="adj1" fmla="val -139118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9" idx="3"/>
            <a:endCxn id="60" idx="3"/>
          </p:cNvCxnSpPr>
          <p:nvPr/>
        </p:nvCxnSpPr>
        <p:spPr>
          <a:xfrm flipH="1" flipV="1">
            <a:off x="8498909" y="4289891"/>
            <a:ext cx="16432" cy="1674856"/>
          </a:xfrm>
          <a:prstGeom prst="bentConnector3">
            <a:avLst>
              <a:gd name="adj1" fmla="val -139118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79524" y="3568483"/>
            <a:ext cx="428322" cy="369332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BP</a:t>
            </a:r>
          </a:p>
        </p:txBody>
      </p:sp>
      <p:cxnSp>
        <p:nvCxnSpPr>
          <p:cNvPr id="73" name="Elbow Connector 72"/>
          <p:cNvCxnSpPr>
            <a:stCxn id="72" idx="3"/>
            <a:endCxn id="68" idx="1"/>
          </p:cNvCxnSpPr>
          <p:nvPr/>
        </p:nvCxnSpPr>
        <p:spPr>
          <a:xfrm>
            <a:off x="6507846" y="3753149"/>
            <a:ext cx="537994" cy="22196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Programs manipulate data through execution of code</a:t>
            </a:r>
          </a:p>
          <a:p>
            <a:r>
              <a:rPr lang="en-US" dirty="0"/>
              <a:t>Both data and code needs to be identified when used in the program</a:t>
            </a:r>
          </a:p>
          <a:p>
            <a:r>
              <a:rPr lang="en-US" dirty="0"/>
              <a:t>We use names (</a:t>
            </a:r>
            <a:r>
              <a:rPr lang="en-US" i="1" dirty="0"/>
              <a:t>symbols) </a:t>
            </a:r>
            <a:r>
              <a:rPr lang="en-US" dirty="0"/>
              <a:t>to identify the data or code</a:t>
            </a:r>
          </a:p>
          <a:p>
            <a:r>
              <a:rPr lang="en-US" dirty="0"/>
              <a:t>How we link the symbols to the code or data affects what we can do!</a:t>
            </a:r>
          </a:p>
          <a:p>
            <a:r>
              <a:rPr lang="en-US" dirty="0"/>
              <a:t>Question: Fundamentally, is there a difference between code and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b="1" dirty="0"/>
              <a:t> Name</a:t>
            </a:r>
            <a:r>
              <a:rPr lang="en-US" dirty="0"/>
              <a:t> is a (mnemonic) string representing code or data: </a:t>
            </a:r>
          </a:p>
          <a:p>
            <a:pPr lvl="1"/>
            <a:r>
              <a:rPr lang="en-US" dirty="0"/>
              <a:t>x, sin, foo, prog1, null? are names</a:t>
            </a:r>
          </a:p>
          <a:p>
            <a:pPr lvl="1"/>
            <a:r>
              <a:rPr lang="en-US" dirty="0"/>
              <a:t>42, 3.14, “test”, false, are literals, not names</a:t>
            </a:r>
          </a:p>
          <a:p>
            <a:pPr lvl="1"/>
            <a:r>
              <a:rPr lang="en-US" dirty="0"/>
              <a:t>+, !=, &lt;&lt;  . . . are operators and may be names if they are not built-in </a:t>
            </a:r>
          </a:p>
          <a:p>
            <a:r>
              <a:rPr lang="en-US" dirty="0"/>
              <a:t>A </a:t>
            </a:r>
            <a:r>
              <a:rPr lang="en-US" b="1" dirty="0"/>
              <a:t>Binding</a:t>
            </a:r>
            <a:r>
              <a:rPr lang="en-US" dirty="0"/>
              <a:t> is an association between a name and code or data:</a:t>
            </a:r>
          </a:p>
          <a:p>
            <a:pPr lvl="1"/>
            <a:r>
              <a:rPr lang="en-US" dirty="0"/>
              <a:t>Name and value (for constants) </a:t>
            </a:r>
          </a:p>
          <a:p>
            <a:pPr lvl="1"/>
            <a:r>
              <a:rPr lang="en-US" dirty="0"/>
              <a:t>Name and memory location (for variables) </a:t>
            </a:r>
          </a:p>
          <a:p>
            <a:pPr lvl="1"/>
            <a:r>
              <a:rPr lang="en-US" dirty="0"/>
              <a:t>Name and function</a:t>
            </a:r>
          </a:p>
          <a:p>
            <a:pPr lvl="1"/>
            <a:r>
              <a:rPr lang="en-US" dirty="0"/>
              <a:t>Name and label (for </a:t>
            </a:r>
            <a:r>
              <a:rPr lang="en-US" dirty="0" err="1"/>
              <a:t>gotos</a:t>
            </a:r>
            <a:r>
              <a:rPr lang="en-US" dirty="0"/>
              <a:t>)</a:t>
            </a:r>
          </a:p>
          <a:p>
            <a:r>
              <a:rPr lang="en-US" dirty="0"/>
              <a:t>Names and bindings are stored in a symbol table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8635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hash table to map names (strings) to properties (tuples/</a:t>
            </a:r>
            <a:r>
              <a:rPr lang="en-US" dirty="0" err="1"/>
              <a:t>structs</a:t>
            </a:r>
            <a:r>
              <a:rPr lang="en-US" dirty="0"/>
              <a:t>/objects/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insert() operation inserts (name, properties) into hash table.</a:t>
            </a:r>
          </a:p>
          <a:p>
            <a:r>
              <a:rPr lang="en-US" dirty="0"/>
              <a:t>The lookup() operation gets name from hash table, which returns the properties of the symbol.</a:t>
            </a:r>
          </a:p>
          <a:p>
            <a:endParaRPr lang="en-US" dirty="0"/>
          </a:p>
          <a:p>
            <a:r>
              <a:rPr lang="en-US" dirty="0"/>
              <a:t>How do we use the symbol table during semantic analysis?</a:t>
            </a:r>
          </a:p>
        </p:txBody>
      </p:sp>
    </p:spTree>
    <p:extLst>
      <p:ext uri="{BB962C8B-B14F-4D97-AF65-F5344CB8AC3E}">
        <p14:creationId xmlns:p14="http://schemas.microsoft.com/office/powerpoint/2010/main" val="8905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Function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0243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fib(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sum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Order of evaluation: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Variable Declaration</a:t>
            </a:r>
          </a:p>
          <a:p>
            <a:pPr lvl="1"/>
            <a:r>
              <a:rPr lang="is-IS" dirty="0"/>
              <a:t>Rest of the body …</a:t>
            </a:r>
            <a:endParaRPr lang="en-US" dirty="0"/>
          </a:p>
          <a:p>
            <a:r>
              <a:rPr lang="en-US" dirty="0"/>
              <a:t>Symbol table is passed along using inherited attributes</a:t>
            </a:r>
          </a:p>
        </p:txBody>
      </p:sp>
      <p:sp>
        <p:nvSpPr>
          <p:cNvPr id="6" name="Triangle 5"/>
          <p:cNvSpPr/>
          <p:nvPr/>
        </p:nvSpPr>
        <p:spPr>
          <a:xfrm>
            <a:off x="5309190" y="1977656"/>
            <a:ext cx="2065387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5309190" y="2668772"/>
            <a:ext cx="818707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" name="Triangle 7"/>
          <p:cNvSpPr/>
          <p:nvPr/>
        </p:nvSpPr>
        <p:spPr>
          <a:xfrm>
            <a:off x="6312196" y="2668772"/>
            <a:ext cx="2184022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9" name="Triangle 8"/>
          <p:cNvSpPr/>
          <p:nvPr/>
        </p:nvSpPr>
        <p:spPr>
          <a:xfrm>
            <a:off x="5538265" y="3359888"/>
            <a:ext cx="1938631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sum</a:t>
            </a:r>
          </a:p>
        </p:txBody>
      </p:sp>
      <p:sp>
        <p:nvSpPr>
          <p:cNvPr id="10" name="Triangle 9"/>
          <p:cNvSpPr/>
          <p:nvPr/>
        </p:nvSpPr>
        <p:spPr>
          <a:xfrm>
            <a:off x="7690655" y="3359888"/>
            <a:ext cx="1233378" cy="691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43122" y="2817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362" y="3416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5222" y="282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3544" y="3512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4622" y="2130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" name="Freeform 2"/>
          <p:cNvSpPr/>
          <p:nvPr/>
        </p:nvSpPr>
        <p:spPr>
          <a:xfrm>
            <a:off x="4918903" y="1888177"/>
            <a:ext cx="4134512" cy="2345177"/>
          </a:xfrm>
          <a:custGeom>
            <a:avLst/>
            <a:gdLst>
              <a:gd name="connsiteX0" fmla="*/ 1268141 w 4134512"/>
              <a:gd name="connsiteY0" fmla="*/ 0 h 2345177"/>
              <a:gd name="connsiteX1" fmla="*/ 21232 w 4134512"/>
              <a:gd name="connsiteY1" fmla="*/ 819397 h 2345177"/>
              <a:gd name="connsiteX2" fmla="*/ 460619 w 4134512"/>
              <a:gd name="connsiteY2" fmla="*/ 950026 h 2345177"/>
              <a:gd name="connsiteX3" fmla="*/ 175611 w 4134512"/>
              <a:gd name="connsiteY3" fmla="*/ 1650670 h 2345177"/>
              <a:gd name="connsiteX4" fmla="*/ 1291892 w 4134512"/>
              <a:gd name="connsiteY4" fmla="*/ 1603168 h 2345177"/>
              <a:gd name="connsiteX5" fmla="*/ 959383 w 4134512"/>
              <a:gd name="connsiteY5" fmla="*/ 855023 h 2345177"/>
              <a:gd name="connsiteX6" fmla="*/ 2182541 w 4134512"/>
              <a:gd name="connsiteY6" fmla="*/ 890649 h 2345177"/>
              <a:gd name="connsiteX7" fmla="*/ 1351268 w 4134512"/>
              <a:gd name="connsiteY7" fmla="*/ 1330036 h 2345177"/>
              <a:gd name="connsiteX8" fmla="*/ 1458146 w 4134512"/>
              <a:gd name="connsiteY8" fmla="*/ 1496291 h 2345177"/>
              <a:gd name="connsiteX9" fmla="*/ 436868 w 4134512"/>
              <a:gd name="connsiteY9" fmla="*/ 2196935 h 2345177"/>
              <a:gd name="connsiteX10" fmla="*/ 2645679 w 4134512"/>
              <a:gd name="connsiteY10" fmla="*/ 2291937 h 2345177"/>
              <a:gd name="connsiteX11" fmla="*/ 1790655 w 4134512"/>
              <a:gd name="connsiteY11" fmla="*/ 1543792 h 2345177"/>
              <a:gd name="connsiteX12" fmla="*/ 3191944 w 4134512"/>
              <a:gd name="connsiteY12" fmla="*/ 1567542 h 2345177"/>
              <a:gd name="connsiteX13" fmla="*/ 2705055 w 4134512"/>
              <a:gd name="connsiteY13" fmla="*/ 2113807 h 2345177"/>
              <a:gd name="connsiteX14" fmla="*/ 4058842 w 4134512"/>
              <a:gd name="connsiteY14" fmla="*/ 2291937 h 2345177"/>
              <a:gd name="connsiteX15" fmla="*/ 3702583 w 4134512"/>
              <a:gd name="connsiteY15" fmla="*/ 1425039 h 2345177"/>
              <a:gd name="connsiteX16" fmla="*/ 1541274 w 4134512"/>
              <a:gd name="connsiteY16" fmla="*/ 11875 h 234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4512" h="2345177">
                <a:moveTo>
                  <a:pt x="1268141" y="0"/>
                </a:moveTo>
                <a:cubicBezTo>
                  <a:pt x="711980" y="330529"/>
                  <a:pt x="155819" y="661059"/>
                  <a:pt x="21232" y="819397"/>
                </a:cubicBezTo>
                <a:cubicBezTo>
                  <a:pt x="-113355" y="977735"/>
                  <a:pt x="434889" y="811481"/>
                  <a:pt x="460619" y="950026"/>
                </a:cubicBezTo>
                <a:cubicBezTo>
                  <a:pt x="486349" y="1088571"/>
                  <a:pt x="37065" y="1541813"/>
                  <a:pt x="175611" y="1650670"/>
                </a:cubicBezTo>
                <a:cubicBezTo>
                  <a:pt x="314156" y="1759527"/>
                  <a:pt x="1161263" y="1735776"/>
                  <a:pt x="1291892" y="1603168"/>
                </a:cubicBezTo>
                <a:cubicBezTo>
                  <a:pt x="1422521" y="1470560"/>
                  <a:pt x="810942" y="973776"/>
                  <a:pt x="959383" y="855023"/>
                </a:cubicBezTo>
                <a:cubicBezTo>
                  <a:pt x="1107824" y="736270"/>
                  <a:pt x="2117227" y="811480"/>
                  <a:pt x="2182541" y="890649"/>
                </a:cubicBezTo>
                <a:cubicBezTo>
                  <a:pt x="2247855" y="969818"/>
                  <a:pt x="1472001" y="1229096"/>
                  <a:pt x="1351268" y="1330036"/>
                </a:cubicBezTo>
                <a:cubicBezTo>
                  <a:pt x="1230535" y="1430976"/>
                  <a:pt x="1610546" y="1351808"/>
                  <a:pt x="1458146" y="1496291"/>
                </a:cubicBezTo>
                <a:cubicBezTo>
                  <a:pt x="1305746" y="1640774"/>
                  <a:pt x="238946" y="2064327"/>
                  <a:pt x="436868" y="2196935"/>
                </a:cubicBezTo>
                <a:cubicBezTo>
                  <a:pt x="634790" y="2329543"/>
                  <a:pt x="2420048" y="2400794"/>
                  <a:pt x="2645679" y="2291937"/>
                </a:cubicBezTo>
                <a:cubicBezTo>
                  <a:pt x="2871310" y="2183080"/>
                  <a:pt x="1699611" y="1664525"/>
                  <a:pt x="1790655" y="1543792"/>
                </a:cubicBezTo>
                <a:cubicBezTo>
                  <a:pt x="1881699" y="1423060"/>
                  <a:pt x="3039544" y="1472540"/>
                  <a:pt x="3191944" y="1567542"/>
                </a:cubicBezTo>
                <a:cubicBezTo>
                  <a:pt x="3344344" y="1662544"/>
                  <a:pt x="2560572" y="1993074"/>
                  <a:pt x="2705055" y="2113807"/>
                </a:cubicBezTo>
                <a:cubicBezTo>
                  <a:pt x="2849538" y="2234540"/>
                  <a:pt x="3892587" y="2406732"/>
                  <a:pt x="4058842" y="2291937"/>
                </a:cubicBezTo>
                <a:cubicBezTo>
                  <a:pt x="4225097" y="2177142"/>
                  <a:pt x="4122177" y="1805049"/>
                  <a:pt x="3702583" y="1425039"/>
                </a:cubicBezTo>
                <a:cubicBezTo>
                  <a:pt x="3282989" y="1045029"/>
                  <a:pt x="1541274" y="11875"/>
                  <a:pt x="1541274" y="11875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/>
          <p:cNvSpPr/>
          <p:nvPr/>
        </p:nvSpPr>
        <p:spPr>
          <a:xfrm>
            <a:off x="7025379" y="1333005"/>
            <a:ext cx="873191" cy="795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172"/>
              <a:gd name="adj6" fmla="val -61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Table</a:t>
            </a:r>
          </a:p>
          <a:p>
            <a:pPr algn="ctr"/>
            <a:r>
              <a:rPr lang="en-US" u="sng" dirty="0"/>
              <a:t>fib</a:t>
            </a:r>
            <a:r>
              <a:rPr lang="en-US" dirty="0"/>
              <a:t> 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9" name="Line Callout 2 18"/>
          <p:cNvSpPr/>
          <p:nvPr/>
        </p:nvSpPr>
        <p:spPr>
          <a:xfrm>
            <a:off x="3956704" y="2922320"/>
            <a:ext cx="991840" cy="1128684"/>
          </a:xfrm>
          <a:prstGeom prst="borderCallout2">
            <a:avLst>
              <a:gd name="adj1" fmla="val 22142"/>
              <a:gd name="adj2" fmla="val 105736"/>
              <a:gd name="adj3" fmla="val 18750"/>
              <a:gd name="adj4" fmla="val 127322"/>
              <a:gd name="adj5" fmla="val 27426"/>
              <a:gd name="adj6" fmla="val 15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u="sng" dirty="0"/>
              <a:t>fib</a:t>
            </a:r>
            <a:r>
              <a:rPr lang="en-US" b="1" dirty="0"/>
              <a:t>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</p:txBody>
      </p:sp>
      <p:sp>
        <p:nvSpPr>
          <p:cNvPr id="20" name="Line Callout 2 19"/>
          <p:cNvSpPr/>
          <p:nvPr/>
        </p:nvSpPr>
        <p:spPr>
          <a:xfrm>
            <a:off x="8054885" y="1721222"/>
            <a:ext cx="873191" cy="12010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796"/>
              <a:gd name="adj6" fmla="val -6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u="sng" dirty="0"/>
              <a:t>fib</a:t>
            </a:r>
            <a:r>
              <a:rPr lang="en-US" b="1" dirty="0"/>
              <a:t>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</p:txBody>
      </p:sp>
      <p:sp>
        <p:nvSpPr>
          <p:cNvPr id="21" name="Line Callout 2 20"/>
          <p:cNvSpPr/>
          <p:nvPr/>
        </p:nvSpPr>
        <p:spPr>
          <a:xfrm>
            <a:off x="6214395" y="4473534"/>
            <a:ext cx="1149686" cy="1423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502"/>
              <a:gd name="adj6" fmla="val -18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u="sng" dirty="0"/>
              <a:t>fib</a:t>
            </a:r>
            <a:r>
              <a:rPr lang="en-US" b="1" dirty="0"/>
              <a:t>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sum : </a:t>
            </a:r>
            <a:r>
              <a:rPr lang="en-US" b="1" dirty="0" err="1"/>
              <a:t>int</a:t>
            </a:r>
            <a:r>
              <a:rPr lang="en-US" b="1" dirty="0"/>
              <a:t> 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7850387" y="4473534"/>
            <a:ext cx="1149686" cy="1423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800"/>
              <a:gd name="adj6" fmla="val 12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Symbol Table</a:t>
            </a:r>
          </a:p>
          <a:p>
            <a:r>
              <a:rPr lang="en-US" b="1" u="sng" dirty="0"/>
              <a:t>fib</a:t>
            </a:r>
            <a:r>
              <a:rPr lang="en-US" b="1" dirty="0"/>
              <a:t> : </a:t>
            </a:r>
            <a:r>
              <a:rPr lang="en-US" b="1" dirty="0" err="1"/>
              <a:t>int</a:t>
            </a:r>
            <a:r>
              <a:rPr lang="en-US" b="1" dirty="0"/>
              <a:t> </a:t>
            </a:r>
          </a:p>
          <a:p>
            <a:r>
              <a:rPr lang="en-US" b="1" dirty="0"/>
              <a:t>n :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b="1" dirty="0"/>
              <a:t>sum : </a:t>
            </a:r>
            <a:r>
              <a:rPr lang="en-US" b="1" dirty="0" err="1"/>
              <a:t>int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36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3" grpId="0" animBg="1"/>
      <p:bldP spid="13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Environment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Referencing Environment </a:t>
            </a:r>
            <a:r>
              <a:rPr lang="en-US" dirty="0"/>
              <a:t>is a complete set of active bindings at a point in a program </a:t>
            </a:r>
          </a:p>
          <a:p>
            <a:r>
              <a:rPr lang="en-US" dirty="0"/>
              <a:t>The </a:t>
            </a:r>
            <a:r>
              <a:rPr lang="en-US" b="1" dirty="0"/>
              <a:t>Scope of a Binding </a:t>
            </a:r>
            <a:r>
              <a:rPr lang="en-US" dirty="0"/>
              <a:t>is </a:t>
            </a:r>
          </a:p>
          <a:p>
            <a:pPr lvl="1"/>
            <a:r>
              <a:rPr lang="en-US" dirty="0"/>
              <a:t>the region(s) of a program or</a:t>
            </a:r>
          </a:p>
          <a:p>
            <a:pPr lvl="1"/>
            <a:r>
              <a:rPr lang="en-US" dirty="0"/>
              <a:t>time interval(s) in the programs execution </a:t>
            </a:r>
          </a:p>
          <a:p>
            <a:pPr marL="457200" lvl="1" indent="0">
              <a:buNone/>
            </a:pPr>
            <a:r>
              <a:rPr lang="en-US" dirty="0"/>
              <a:t>during which the binding is active </a:t>
            </a:r>
          </a:p>
          <a:p>
            <a:r>
              <a:rPr lang="en-US" dirty="0"/>
              <a:t>A </a:t>
            </a:r>
            <a:r>
              <a:rPr lang="en-US" b="1" dirty="0"/>
              <a:t>Scope</a:t>
            </a:r>
            <a:r>
              <a:rPr lang="en-US" dirty="0"/>
              <a:t> is a maximal region of the program where no bindings are </a:t>
            </a:r>
            <a:r>
              <a:rPr lang="en-US" u="sng" dirty="0"/>
              <a:t>destroyed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e.g., body of a procedure </a:t>
            </a:r>
          </a:p>
          <a:p>
            <a:r>
              <a:rPr lang="en-US" dirty="0"/>
              <a:t>When do bindings occur?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2664" y="5111570"/>
            <a:ext cx="37159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 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Inside the braces is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the scope of foo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047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time </a:t>
            </a:r>
          </a:p>
          <a:p>
            <a:r>
              <a:rPr lang="en-US" dirty="0"/>
              <a:t>Link time</a:t>
            </a:r>
          </a:p>
          <a:p>
            <a:r>
              <a:rPr lang="en-US" dirty="0"/>
              <a:t>Load time </a:t>
            </a:r>
          </a:p>
          <a:p>
            <a:r>
              <a:rPr lang="en-US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6332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749046" y="3240722"/>
            <a:ext cx="673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foo.o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152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Bindings are encoded in machine code </a:t>
            </a:r>
          </a:p>
          <a:p>
            <a:r>
              <a:rPr lang="en-US" dirty="0"/>
              <a:t>Literals are stored in the object file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final static String hello = “Hello, World!\n”;</a:t>
            </a:r>
          </a:p>
          <a:p>
            <a:r>
              <a:rPr lang="en-US" dirty="0"/>
              <a:t>Static data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[]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ThirdYearCore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{3101, 3110, 3120, 3130, 3136, 3171}; </a:t>
            </a:r>
            <a:endParaRPr lang="en-US" dirty="0"/>
          </a:p>
          <a:p>
            <a:r>
              <a:rPr lang="en-US" dirty="0"/>
              <a:t>Local (static/private) functions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helper(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 {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...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/>
              <a:t>Gotos</a:t>
            </a:r>
            <a:r>
              <a:rPr lang="en-US" dirty="0"/>
              <a:t> / labels </a:t>
            </a:r>
          </a:p>
          <a:p>
            <a:r>
              <a:rPr lang="en-US" dirty="0"/>
              <a:t>Switch statements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switch( c ) {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“YES: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ase “NO”: ...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case “MAYBE”: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457200" lvl="1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9047" y="3540868"/>
            <a:ext cx="2928025" cy="14202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“Hello, World!\n”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3101, 3110, 3120, 3130, 3136, 3171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749046" y="4961106"/>
            <a:ext cx="2928025" cy="1420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15182" y="5162856"/>
            <a:ext cx="4238018" cy="391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15183" y="5367237"/>
            <a:ext cx="4390417" cy="47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58374" y="5603538"/>
            <a:ext cx="4299626" cy="38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6434" y="3610054"/>
            <a:ext cx="2649166" cy="1757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46315" y="4248019"/>
            <a:ext cx="183896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for(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) {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goto error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rror: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315" y="6075180"/>
            <a:ext cx="2416885" cy="69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14570</TotalTime>
  <Words>1993</Words>
  <Application>Microsoft Macintosh PowerPoint</Application>
  <PresentationFormat>On-screen Show (4:3)</PresentationFormat>
  <Paragraphs>515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Office Theme</vt:lpstr>
      <vt:lpstr> Naming, Binding, and Storage</vt:lpstr>
      <vt:lpstr>Agenda</vt:lpstr>
      <vt:lpstr>Motivation</vt:lpstr>
      <vt:lpstr>Naming and Binding</vt:lpstr>
      <vt:lpstr>Symbol Table Implementation</vt:lpstr>
      <vt:lpstr>Example: a Function Definition</vt:lpstr>
      <vt:lpstr>Reference Environment and Scope</vt:lpstr>
      <vt:lpstr>Binding Times</vt:lpstr>
      <vt:lpstr>Compile-Time Binding</vt:lpstr>
      <vt:lpstr>Link-Time Binding</vt:lpstr>
      <vt:lpstr>Load-Time Binding</vt:lpstr>
      <vt:lpstr>Run-Time Binding</vt:lpstr>
      <vt:lpstr>Early vs Late Binding</vt:lpstr>
      <vt:lpstr>Object and Binding Lifetimes </vt:lpstr>
      <vt:lpstr>Object Lifetimes </vt:lpstr>
      <vt:lpstr>Binding Lifetimes</vt:lpstr>
      <vt:lpstr>Object Lifetimes vs Binding Lifetimes</vt:lpstr>
      <vt:lpstr>Storage Allocation</vt:lpstr>
      <vt:lpstr>Static Objects</vt:lpstr>
      <vt:lpstr>Objects on the Heap</vt:lpstr>
      <vt:lpstr>Heap-Based Allocation</vt:lpstr>
      <vt:lpstr>Heap-Based De-allocation</vt:lpstr>
      <vt:lpstr>Objects on the Stack</vt:lpstr>
      <vt:lpstr>Stack Based Allocation </vt:lpstr>
      <vt:lpstr>Before the Call </vt:lpstr>
      <vt:lpstr>During the Call </vt:lpstr>
      <vt:lpstr>After the Call </vt:lpstr>
      <vt:lpstr>Stack Management</vt:lpstr>
      <vt:lpstr>A Linked List of Stack 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556</cp:revision>
  <cp:lastPrinted>2019-07-03T11:53:40Z</cp:lastPrinted>
  <dcterms:created xsi:type="dcterms:W3CDTF">2016-04-26T16:49:25Z</dcterms:created>
  <dcterms:modified xsi:type="dcterms:W3CDTF">2019-07-03T11:57:31Z</dcterms:modified>
</cp:coreProperties>
</file>