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6" r:id="rId4"/>
    <p:sldId id="265" r:id="rId5"/>
    <p:sldId id="258" r:id="rId6"/>
    <p:sldId id="279" r:id="rId7"/>
    <p:sldId id="259" r:id="rId8"/>
    <p:sldId id="263" r:id="rId9"/>
    <p:sldId id="264" r:id="rId10"/>
    <p:sldId id="282" r:id="rId11"/>
    <p:sldId id="283" r:id="rId12"/>
    <p:sldId id="281" r:id="rId13"/>
    <p:sldId id="267" r:id="rId14"/>
    <p:sldId id="268" r:id="rId15"/>
    <p:sldId id="269" r:id="rId16"/>
    <p:sldId id="270" r:id="rId17"/>
    <p:sldId id="284" r:id="rId18"/>
    <p:sldId id="271" r:id="rId19"/>
    <p:sldId id="272" r:id="rId20"/>
    <p:sldId id="273" r:id="rId21"/>
    <p:sldId id="274" r:id="rId22"/>
    <p:sldId id="275" r:id="rId23"/>
    <p:sldId id="280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/>
    <p:restoredTop sz="73646"/>
  </p:normalViewPr>
  <p:slideViewPr>
    <p:cSldViewPr snapToGrid="0" snapToObjects="1">
      <p:cViewPr varScale="1">
        <p:scale>
          <a:sx n="128" d="100"/>
          <a:sy n="128" d="100"/>
        </p:scale>
        <p:origin x="6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7518-1866-F647-9761-FEB00284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Scheme: </a:t>
            </a:r>
            <a:r>
              <a:rPr lang="en-US" dirty="0">
                <a:latin typeface="Courier" pitchFamily="2" charset="0"/>
              </a:rPr>
              <a:t>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18D5-92A9-AF48-8B15-20E4818F4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latin typeface="Courier" pitchFamily="2" charset="0"/>
              </a:rPr>
              <a:t>define</a:t>
            </a:r>
            <a:r>
              <a:rPr lang="en-US" dirty="0"/>
              <a:t> operator is used to define a variable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(define answer 42)</a:t>
            </a:r>
          </a:p>
          <a:p>
            <a:r>
              <a:rPr lang="en-US" dirty="0"/>
              <a:t>Define a new variable </a:t>
            </a:r>
            <a:r>
              <a:rPr lang="en-US" b="1" dirty="0">
                <a:latin typeface="Courier" pitchFamily="2" charset="0"/>
              </a:rPr>
              <a:t>answer</a:t>
            </a:r>
            <a:r>
              <a:rPr lang="en-US" dirty="0"/>
              <a:t> with value 42</a:t>
            </a:r>
          </a:p>
          <a:p>
            <a:r>
              <a:rPr lang="en-US" dirty="0"/>
              <a:t>The general format of a define operation is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(define </a:t>
            </a:r>
            <a:r>
              <a:rPr lang="en-US" i="1" dirty="0">
                <a:latin typeface="Courier" pitchFamily="2" charset="0"/>
              </a:rPr>
              <a:t>identifier expression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/>
              <a:t>The variable is visible from the point of definition until the end of the current scope</a:t>
            </a:r>
          </a:p>
        </p:txBody>
      </p:sp>
    </p:spTree>
    <p:extLst>
      <p:ext uri="{BB962C8B-B14F-4D97-AF65-F5344CB8AC3E}">
        <p14:creationId xmlns:p14="http://schemas.microsoft.com/office/powerpoint/2010/main" val="139537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7518-1866-F647-9761-FEB00284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Scheme: </a:t>
            </a:r>
            <a:r>
              <a:rPr lang="en-US" dirty="0">
                <a:latin typeface="Courier" pitchFamily="2" charset="0"/>
              </a:rPr>
              <a:t>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18D5-92A9-AF48-8B15-20E4818F4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latin typeface="Courier" pitchFamily="2" charset="0"/>
              </a:rPr>
              <a:t>let</a:t>
            </a:r>
            <a:r>
              <a:rPr lang="en-US" dirty="0"/>
              <a:t> expression is used to create a new scope and define variables local to that scope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(let ((name “Alice”) (quest “Holy Grail”) (weight 42))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   (output (list name quest weight))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/>
              <a:t>Defines a new scope with three local variables</a:t>
            </a:r>
          </a:p>
          <a:p>
            <a:r>
              <a:rPr lang="en-US" dirty="0"/>
              <a:t>The general format of a </a:t>
            </a:r>
            <a:r>
              <a:rPr lang="en-US" b="1" dirty="0">
                <a:latin typeface="Courier" pitchFamily="2" charset="0"/>
              </a:rPr>
              <a:t>let</a:t>
            </a:r>
            <a:r>
              <a:rPr lang="en-US" dirty="0"/>
              <a:t> expression is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(let ((id1 expr) (id2 expr) …)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exprA</a:t>
            </a: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  …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exprX</a:t>
            </a: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/>
              <a:t>The variables are visible inside </a:t>
            </a:r>
            <a:r>
              <a:rPr lang="en-US" dirty="0">
                <a:latin typeface="Courier" pitchFamily="2" charset="0"/>
              </a:rPr>
              <a:t>(let …)</a:t>
            </a:r>
          </a:p>
          <a:p>
            <a:r>
              <a:rPr lang="en-US" dirty="0"/>
              <a:t>The result of a </a:t>
            </a:r>
            <a:r>
              <a:rPr lang="en-US" b="1" dirty="0">
                <a:latin typeface="Courier" pitchFamily="2" charset="0"/>
              </a:rPr>
              <a:t>let</a:t>
            </a:r>
            <a:r>
              <a:rPr lang="en-US" dirty="0"/>
              <a:t> expression is the result of the last expression </a:t>
            </a:r>
          </a:p>
          <a:p>
            <a:r>
              <a:rPr lang="en-US" dirty="0"/>
              <a:t>We will look at lambda, </a:t>
            </a:r>
            <a:r>
              <a:rPr lang="en-US" dirty="0">
                <a:latin typeface="Courier" pitchFamily="2" charset="0"/>
              </a:rPr>
              <a:t>let*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letrec</a:t>
            </a:r>
            <a:r>
              <a:rPr lang="en-US" dirty="0"/>
              <a:t> later.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5229D17-9B6D-1E4B-9E49-C6C66EC894E9}"/>
              </a:ext>
            </a:extLst>
          </p:cNvPr>
          <p:cNvCxnSpPr/>
          <p:nvPr/>
        </p:nvCxnSpPr>
        <p:spPr>
          <a:xfrm rot="10800000">
            <a:off x="2047462" y="4581940"/>
            <a:ext cx="4790661" cy="785191"/>
          </a:xfrm>
          <a:prstGeom prst="bentConnector3">
            <a:avLst>
              <a:gd name="adj1" fmla="val 4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3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78DB85E-184C-0C45-8233-122B7EB2F821}"/>
              </a:ext>
            </a:extLst>
          </p:cNvPr>
          <p:cNvSpPr/>
          <p:nvPr/>
        </p:nvSpPr>
        <p:spPr>
          <a:xfrm>
            <a:off x="495259" y="1823829"/>
            <a:ext cx="4204894" cy="4765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08A2D2-0AD6-464B-A455-7FA5F6B87D5E}"/>
              </a:ext>
            </a:extLst>
          </p:cNvPr>
          <p:cNvSpPr/>
          <p:nvPr/>
        </p:nvSpPr>
        <p:spPr>
          <a:xfrm>
            <a:off x="1668398" y="3381162"/>
            <a:ext cx="2988748" cy="19296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FA5D18-7023-CC4C-BD51-812EF9F5EEF7}"/>
              </a:ext>
            </a:extLst>
          </p:cNvPr>
          <p:cNvSpPr/>
          <p:nvPr/>
        </p:nvSpPr>
        <p:spPr>
          <a:xfrm>
            <a:off x="1828932" y="4003589"/>
            <a:ext cx="2770974" cy="9527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29150" y="1825625"/>
            <a:ext cx="3886200" cy="4765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def</a:t>
            </a:r>
            <a:r>
              <a:rPr lang="en-US" dirty="0"/>
              <a:t> fun( a, b ) 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x = ()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y = ()  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z = ()</a:t>
            </a:r>
          </a:p>
          <a:p>
            <a:r>
              <a:rPr lang="en-US" dirty="0"/>
              <a:t>  x = a + b</a:t>
            </a:r>
          </a:p>
          <a:p>
            <a:r>
              <a:rPr lang="en-US" dirty="0"/>
              <a:t>  {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}</a:t>
            </a:r>
          </a:p>
          <a:p>
            <a:r>
              <a:rPr lang="en-US" dirty="0"/>
              <a:t>  return ( x y z )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047013" y="3408218"/>
            <a:ext cx="3218213" cy="22919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var</a:t>
            </a:r>
            <a:r>
              <a:rPr lang="en-US" dirty="0"/>
              <a:t> a = 3</a:t>
            </a:r>
          </a:p>
          <a:p>
            <a:r>
              <a:rPr lang="en-US" dirty="0" err="1"/>
              <a:t>var</a:t>
            </a:r>
            <a:r>
              <a:rPr lang="en-US" dirty="0"/>
              <a:t> b = 4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z = a + b</a:t>
            </a:r>
          </a:p>
        </p:txBody>
      </p:sp>
      <p:sp>
        <p:nvSpPr>
          <p:cNvPr id="9" name="Rectangle 8"/>
          <p:cNvSpPr/>
          <p:nvPr/>
        </p:nvSpPr>
        <p:spPr>
          <a:xfrm>
            <a:off x="5403273" y="4108862"/>
            <a:ext cx="2707574" cy="9856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var</a:t>
            </a:r>
            <a:r>
              <a:rPr lang="en-US" dirty="0"/>
              <a:t> a = 5</a:t>
            </a:r>
          </a:p>
          <a:p>
            <a:r>
              <a:rPr lang="en-US" dirty="0" err="1"/>
              <a:t>var</a:t>
            </a:r>
            <a:r>
              <a:rPr lang="en-US" dirty="0"/>
              <a:t> b = 6</a:t>
            </a:r>
          </a:p>
          <a:p>
            <a:r>
              <a:rPr lang="en-US" dirty="0"/>
              <a:t>y = a + b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649" y="6245223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(3 11 7)</a:t>
            </a:r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A49D25-D8FD-4A46-8906-DBAC371108C1}"/>
              </a:ext>
            </a:extLst>
          </p:cNvPr>
          <p:cNvCxnSpPr>
            <a:cxnSpLocks/>
          </p:cNvCxnSpPr>
          <p:nvPr/>
        </p:nvCxnSpPr>
        <p:spPr>
          <a:xfrm flipH="1" flipV="1">
            <a:off x="4145280" y="1993328"/>
            <a:ext cx="483870" cy="18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B2784D-3146-2146-880C-CD080FE29028}"/>
              </a:ext>
            </a:extLst>
          </p:cNvPr>
          <p:cNvCxnSpPr>
            <a:cxnSpLocks/>
            <a:stCxn id="14" idx="1"/>
            <a:endCxn id="13" idx="1"/>
          </p:cNvCxnSpPr>
          <p:nvPr/>
        </p:nvCxnSpPr>
        <p:spPr>
          <a:xfrm flipH="1" flipV="1">
            <a:off x="3492137" y="2595154"/>
            <a:ext cx="1130927" cy="32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1AD9D27-1423-054F-8FC7-74D0275DCB28}"/>
              </a:ext>
            </a:extLst>
          </p:cNvPr>
          <p:cNvSpPr/>
          <p:nvPr/>
        </p:nvSpPr>
        <p:spPr>
          <a:xfrm>
            <a:off x="3300549" y="2185851"/>
            <a:ext cx="191588" cy="81860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6E2FE7E-AB5D-D24F-8990-0390860AD997}"/>
              </a:ext>
            </a:extLst>
          </p:cNvPr>
          <p:cNvSpPr/>
          <p:nvPr/>
        </p:nvSpPr>
        <p:spPr>
          <a:xfrm flipH="1">
            <a:off x="4623064" y="2218449"/>
            <a:ext cx="191588" cy="81860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F6C38D-BF54-2146-9373-1C197BE4E149}"/>
              </a:ext>
            </a:extLst>
          </p:cNvPr>
          <p:cNvCxnSpPr>
            <a:cxnSpLocks/>
          </p:cNvCxnSpPr>
          <p:nvPr/>
        </p:nvCxnSpPr>
        <p:spPr>
          <a:xfrm flipH="1">
            <a:off x="3825512" y="3113693"/>
            <a:ext cx="948369" cy="95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A91997-700C-DD49-8E3F-110CFEEF40A8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flipH="1" flipV="1">
            <a:off x="3492137" y="3706484"/>
            <a:ext cx="1415133" cy="41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8FDD161A-1B9D-8F4E-BBDD-7D5E7E358A27}"/>
              </a:ext>
            </a:extLst>
          </p:cNvPr>
          <p:cNvSpPr/>
          <p:nvPr/>
        </p:nvSpPr>
        <p:spPr>
          <a:xfrm>
            <a:off x="3249485" y="3409378"/>
            <a:ext cx="242652" cy="59421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83057BE-ACF7-5548-A098-CA0D39A772D4}"/>
              </a:ext>
            </a:extLst>
          </p:cNvPr>
          <p:cNvSpPr/>
          <p:nvPr/>
        </p:nvSpPr>
        <p:spPr>
          <a:xfrm flipH="1">
            <a:off x="4907270" y="3466690"/>
            <a:ext cx="140524" cy="56161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B36FD8-6C8E-FD4C-8756-90E98278C396}"/>
              </a:ext>
            </a:extLst>
          </p:cNvPr>
          <p:cNvCxnSpPr>
            <a:cxnSpLocks/>
            <a:stCxn id="28" idx="1"/>
            <a:endCxn id="27" idx="1"/>
          </p:cNvCxnSpPr>
          <p:nvPr/>
        </p:nvCxnSpPr>
        <p:spPr>
          <a:xfrm flipH="1" flipV="1">
            <a:off x="4700153" y="4547014"/>
            <a:ext cx="494460" cy="48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E251D948-8B7D-FB45-A9DD-9E4A229C8F4E}"/>
              </a:ext>
            </a:extLst>
          </p:cNvPr>
          <p:cNvSpPr/>
          <p:nvPr/>
        </p:nvSpPr>
        <p:spPr>
          <a:xfrm>
            <a:off x="4508565" y="4137711"/>
            <a:ext cx="191588" cy="81860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0FF2804-6D95-EF49-BF24-D03B5B202160}"/>
              </a:ext>
            </a:extLst>
          </p:cNvPr>
          <p:cNvSpPr/>
          <p:nvPr/>
        </p:nvSpPr>
        <p:spPr>
          <a:xfrm flipH="1">
            <a:off x="5194613" y="4096166"/>
            <a:ext cx="185502" cy="99834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B40A8F-F859-DA4B-85B4-6CBE3D09BBAC}"/>
              </a:ext>
            </a:extLst>
          </p:cNvPr>
          <p:cNvCxnSpPr>
            <a:cxnSpLocks/>
          </p:cNvCxnSpPr>
          <p:nvPr/>
        </p:nvCxnSpPr>
        <p:spPr>
          <a:xfrm flipH="1" flipV="1">
            <a:off x="4240332" y="5175423"/>
            <a:ext cx="806813" cy="360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1AB80B-E663-D148-B028-09911F4DEB72}"/>
              </a:ext>
            </a:extLst>
          </p:cNvPr>
          <p:cNvCxnSpPr>
            <a:cxnSpLocks/>
          </p:cNvCxnSpPr>
          <p:nvPr/>
        </p:nvCxnSpPr>
        <p:spPr>
          <a:xfrm flipH="1" flipV="1">
            <a:off x="3595816" y="5475028"/>
            <a:ext cx="1123043" cy="701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145231" cy="45633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fun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lambda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(a b)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((x ’())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  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’())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  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’()))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! x (+ a b))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((a 3)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     (b 4))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((a 5)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       (b 6))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  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!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(+ a b)))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!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(+ a b)))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list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x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)))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(fun 1 2)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3E8B6D-D52A-2340-8186-BB4AA8409AAF}"/>
              </a:ext>
            </a:extLst>
          </p:cNvPr>
          <p:cNvSpPr txBox="1"/>
          <p:nvPr/>
        </p:nvSpPr>
        <p:spPr>
          <a:xfrm>
            <a:off x="4643738" y="1398437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Pseudocode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CDA789-7294-0C46-A8FD-7A540261EFD1}"/>
              </a:ext>
            </a:extLst>
          </p:cNvPr>
          <p:cNvSpPr txBox="1"/>
          <p:nvPr/>
        </p:nvSpPr>
        <p:spPr>
          <a:xfrm>
            <a:off x="495259" y="142229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374762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5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21" grpId="0" animBg="1"/>
      <p:bldP spid="22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504" y="365126"/>
            <a:ext cx="3800845" cy="1325563"/>
          </a:xfrm>
        </p:spPr>
        <p:txBody>
          <a:bodyPr/>
          <a:lstStyle/>
          <a:p>
            <a:pPr algn="r"/>
            <a:r>
              <a:rPr lang="en-US"/>
              <a:t>Pascal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384" y="365126"/>
            <a:ext cx="4785756" cy="64928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procedure P1( A1 : T1 );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: real;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procedure P2( A2 : T2 );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procedure P3( A3 : T3 );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begin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...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end;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begin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...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end;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procedure P4( A4 : T4 );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function F1( A5: T5) : T6;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: integer;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begin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... end;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begin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... end;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end;</a:t>
            </a:r>
          </a:p>
        </p:txBody>
      </p:sp>
      <p:sp>
        <p:nvSpPr>
          <p:cNvPr id="5" name="Rectangle 4"/>
          <p:cNvSpPr/>
          <p:nvPr/>
        </p:nvSpPr>
        <p:spPr>
          <a:xfrm>
            <a:off x="5130140" y="1690689"/>
            <a:ext cx="3811979" cy="4638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P1( A1 ) { </a:t>
            </a:r>
            <a:r>
              <a:rPr lang="en-US" dirty="0">
                <a:solidFill>
                  <a:srgbClr val="FF0000"/>
                </a:solidFill>
              </a:rPr>
              <a:t>// sees P1, A1, X(real) P2, P4</a:t>
            </a:r>
          </a:p>
          <a:p>
            <a:r>
              <a:rPr lang="en-US" dirty="0"/>
              <a:t>  real X</a:t>
            </a:r>
          </a:p>
          <a:p>
            <a:r>
              <a:rPr lang="en-US" dirty="0"/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41917" y="2318102"/>
            <a:ext cx="3362696" cy="17313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P2( A2 ) { </a:t>
            </a:r>
            <a:r>
              <a:rPr lang="en-US" dirty="0">
                <a:solidFill>
                  <a:srgbClr val="FF0000"/>
                </a:solidFill>
              </a:rPr>
              <a:t>// sees P1, A1, X, P3,  A2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341917" y="4206280"/>
            <a:ext cx="3362695" cy="17907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P4( A4 ) { </a:t>
            </a:r>
            <a:r>
              <a:rPr lang="en-US" dirty="0">
                <a:solidFill>
                  <a:srgbClr val="FF0000"/>
                </a:solidFill>
              </a:rPr>
              <a:t>// sees P1, A1, X (real),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// P2, P4, A4, FA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545775" y="4833688"/>
            <a:ext cx="2969573" cy="664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F1( A5 ) {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9" name="Rectangle 8"/>
          <p:cNvSpPr/>
          <p:nvPr/>
        </p:nvSpPr>
        <p:spPr>
          <a:xfrm>
            <a:off x="5545776" y="2684258"/>
            <a:ext cx="2969572" cy="9733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P3( A3 ) { </a:t>
            </a:r>
            <a:r>
              <a:rPr lang="en-US" dirty="0">
                <a:solidFill>
                  <a:srgbClr val="FF0000"/>
                </a:solidFill>
              </a:rPr>
              <a:t>// Sees P1, A2, X,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// P2, A2, P3, A3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9899C5-BCDB-A44A-B8F2-33E20C3F0B61}"/>
              </a:ext>
            </a:extLst>
          </p:cNvPr>
          <p:cNvSpPr/>
          <p:nvPr/>
        </p:nvSpPr>
        <p:spPr>
          <a:xfrm>
            <a:off x="2267712" y="352934"/>
            <a:ext cx="438912" cy="256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B4B0FA-B4C6-C547-B51A-5C60BA108D14}"/>
              </a:ext>
            </a:extLst>
          </p:cNvPr>
          <p:cNvSpPr/>
          <p:nvPr/>
        </p:nvSpPr>
        <p:spPr>
          <a:xfrm>
            <a:off x="1536192" y="682118"/>
            <a:ext cx="438912" cy="256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49D3EE-919D-CB40-8A6D-708FDC0C2648}"/>
              </a:ext>
            </a:extLst>
          </p:cNvPr>
          <p:cNvSpPr/>
          <p:nvPr/>
        </p:nvSpPr>
        <p:spPr>
          <a:xfrm>
            <a:off x="2377440" y="986918"/>
            <a:ext cx="438912" cy="256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A674A-2587-8F4A-91C2-EDF6517D3393}"/>
              </a:ext>
            </a:extLst>
          </p:cNvPr>
          <p:cNvSpPr/>
          <p:nvPr/>
        </p:nvSpPr>
        <p:spPr>
          <a:xfrm>
            <a:off x="2389632" y="3535046"/>
            <a:ext cx="438912" cy="256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F89704-B628-0E46-A4F3-DD00025368E2}"/>
              </a:ext>
            </a:extLst>
          </p:cNvPr>
          <p:cNvSpPr/>
          <p:nvPr/>
        </p:nvSpPr>
        <p:spPr>
          <a:xfrm>
            <a:off x="1706880" y="352934"/>
            <a:ext cx="438912" cy="256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8F98C2-DA13-7A4B-B872-7DA3CBE9F180}"/>
              </a:ext>
            </a:extLst>
          </p:cNvPr>
          <p:cNvSpPr/>
          <p:nvPr/>
        </p:nvSpPr>
        <p:spPr>
          <a:xfrm>
            <a:off x="2905892" y="986918"/>
            <a:ext cx="438912" cy="256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8184C9-14A4-E04D-8620-38C9754FD3C2}"/>
              </a:ext>
            </a:extLst>
          </p:cNvPr>
          <p:cNvSpPr/>
          <p:nvPr/>
        </p:nvSpPr>
        <p:spPr>
          <a:xfrm>
            <a:off x="2668148" y="1310006"/>
            <a:ext cx="438912" cy="256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8DB45D-0067-0B49-88FC-44600AA90E0D}"/>
              </a:ext>
            </a:extLst>
          </p:cNvPr>
          <p:cNvSpPr/>
          <p:nvPr/>
        </p:nvSpPr>
        <p:spPr>
          <a:xfrm>
            <a:off x="3210692" y="1303910"/>
            <a:ext cx="438912" cy="256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8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1" grpId="3" animBg="1"/>
      <p:bldP spid="11" grpId="4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3" grpId="4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2" animBg="1"/>
      <p:bldP spid="15" grpId="3" animBg="1"/>
      <p:bldP spid="15" grpId="4" animBg="1"/>
      <p:bldP spid="16" grpId="4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Classes and Functions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Idea: Many languages support nested classes and functions</a:t>
            </a:r>
          </a:p>
          <a:p>
            <a:r>
              <a:rPr lang="en-US" b="1" dirty="0"/>
              <a:t>Nested Classes: </a:t>
            </a:r>
            <a:r>
              <a:rPr lang="en-US" dirty="0"/>
              <a:t>supported in languages like Java</a:t>
            </a:r>
          </a:p>
          <a:p>
            <a:pPr lvl="1"/>
            <a:r>
              <a:rPr lang="en-US" dirty="0"/>
              <a:t>Class definitions can contains class definitions, e.g.</a:t>
            </a:r>
          </a:p>
          <a:p>
            <a:pPr marL="914400" lvl="2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class Apple {</a:t>
            </a:r>
          </a:p>
          <a:p>
            <a:pPr marL="914400" lvl="2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914400" lvl="2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class Seed {</a:t>
            </a:r>
          </a:p>
          <a:p>
            <a:pPr marL="914400" lvl="2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/>
              <a:t>Inner classes have access to outer classes methods and fields</a:t>
            </a:r>
          </a:p>
          <a:p>
            <a:r>
              <a:rPr lang="en-US" b="1" dirty="0"/>
              <a:t>Nested Functions: </a:t>
            </a:r>
            <a:r>
              <a:rPr lang="en-US" dirty="0"/>
              <a:t>supported in languages like Pascal</a:t>
            </a:r>
          </a:p>
          <a:p>
            <a:pPr lvl="1"/>
            <a:r>
              <a:rPr lang="en-US" dirty="0"/>
              <a:t>See example in previous slide</a:t>
            </a:r>
          </a:p>
          <a:p>
            <a:pPr lvl="1"/>
            <a:r>
              <a:rPr lang="en-US" dirty="0"/>
              <a:t>Inner function has access to everything the outer function does, plus it’s own parameters.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Nested Functions in Lexical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Challenge, inner functions must be able to access the local variables of all outer functions</a:t>
            </a:r>
          </a:p>
          <a:p>
            <a:r>
              <a:rPr lang="en-US" dirty="0"/>
              <a:t>Need reference to stack frame of outer functions</a:t>
            </a:r>
          </a:p>
          <a:p>
            <a:r>
              <a:rPr lang="en-US" dirty="0"/>
              <a:t>Idea: Store references to outer functions’ stack frame in inner functions’ stack frame.</a:t>
            </a:r>
          </a:p>
          <a:p>
            <a:pPr lvl="1"/>
            <a:r>
              <a:rPr lang="en-US" dirty="0"/>
              <a:t>Why the stack frame?  Recursion!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40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 Links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1052"/>
            <a:ext cx="3886200" cy="527767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A()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int alpha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B()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int beta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C() {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 }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func D() {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int delta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  … C() … 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… D() …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func E() {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… B() …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… E() …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94132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call chain is:</a:t>
            </a:r>
          </a:p>
          <a:p>
            <a:pPr lvl="1"/>
            <a:r>
              <a:rPr lang="en-US" dirty="0"/>
              <a:t>A → E → B → D → 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90753" y="4126676"/>
            <a:ext cx="3824597" cy="41563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B()’s stack frame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90753" y="3696195"/>
            <a:ext cx="3824597" cy="415637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E()’s stack frame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90753" y="4557157"/>
            <a:ext cx="3824597" cy="415637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D()’s stack frame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90753" y="4987637"/>
            <a:ext cx="3824597" cy="41563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C()’s stack frame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90753" y="3265714"/>
            <a:ext cx="3824597" cy="415637"/>
          </a:xfrm>
          <a:prstGeom prst="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A()’s </a:t>
            </a:r>
            <a:r>
              <a:rPr lang="en-US"/>
              <a:t>stack frame</a:t>
            </a:r>
          </a:p>
        </p:txBody>
      </p:sp>
      <p:cxnSp>
        <p:nvCxnSpPr>
          <p:cNvPr id="25" name="Curved Connector 24"/>
          <p:cNvCxnSpPr>
            <a:stCxn id="12" idx="1"/>
            <a:endCxn id="15" idx="1"/>
          </p:cNvCxnSpPr>
          <p:nvPr/>
        </p:nvCxnSpPr>
        <p:spPr>
          <a:xfrm rot="10800000">
            <a:off x="4690753" y="3473534"/>
            <a:ext cx="12700" cy="430481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1" idx="1"/>
            <a:endCxn id="15" idx="1"/>
          </p:cNvCxnSpPr>
          <p:nvPr/>
        </p:nvCxnSpPr>
        <p:spPr>
          <a:xfrm rot="10800000">
            <a:off x="4690753" y="3473533"/>
            <a:ext cx="12700" cy="860962"/>
          </a:xfrm>
          <a:prstGeom prst="curvedConnector3">
            <a:avLst>
              <a:gd name="adj1" fmla="val 348311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3" idx="1"/>
            <a:endCxn id="11" idx="1"/>
          </p:cNvCxnSpPr>
          <p:nvPr/>
        </p:nvCxnSpPr>
        <p:spPr>
          <a:xfrm rot="10800000">
            <a:off x="4690753" y="4334496"/>
            <a:ext cx="12700" cy="430481"/>
          </a:xfrm>
          <a:prstGeom prst="curvedConnector3">
            <a:avLst>
              <a:gd name="adj1" fmla="val 180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4" idx="1"/>
            <a:endCxn id="11" idx="1"/>
          </p:cNvCxnSpPr>
          <p:nvPr/>
        </p:nvCxnSpPr>
        <p:spPr>
          <a:xfrm rot="10800000">
            <a:off x="4690753" y="4334496"/>
            <a:ext cx="12700" cy="860961"/>
          </a:xfrm>
          <a:prstGeom prst="curvedConnector3">
            <a:avLst>
              <a:gd name="adj1" fmla="val 367012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" idx="3"/>
            <a:endCxn id="13" idx="3"/>
          </p:cNvCxnSpPr>
          <p:nvPr/>
        </p:nvCxnSpPr>
        <p:spPr>
          <a:xfrm flipV="1">
            <a:off x="8515350" y="4764976"/>
            <a:ext cx="12700" cy="43048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3" idx="3"/>
            <a:endCxn id="11" idx="3"/>
          </p:cNvCxnSpPr>
          <p:nvPr/>
        </p:nvCxnSpPr>
        <p:spPr>
          <a:xfrm flipV="1">
            <a:off x="8515350" y="4334495"/>
            <a:ext cx="12700" cy="4304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3"/>
            <a:endCxn id="15" idx="3"/>
          </p:cNvCxnSpPr>
          <p:nvPr/>
        </p:nvCxnSpPr>
        <p:spPr>
          <a:xfrm flipV="1">
            <a:off x="8515350" y="3473533"/>
            <a:ext cx="12700" cy="4304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3"/>
            <a:endCxn id="12" idx="3"/>
          </p:cNvCxnSpPr>
          <p:nvPr/>
        </p:nvCxnSpPr>
        <p:spPr>
          <a:xfrm flipV="1">
            <a:off x="8515350" y="3904014"/>
            <a:ext cx="12700" cy="4304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EA9C1B-D048-B14C-93FF-49244A4B7E19}"/>
              </a:ext>
            </a:extLst>
          </p:cNvPr>
          <p:cNvSpPr txBox="1"/>
          <p:nvPr/>
        </p:nvSpPr>
        <p:spPr>
          <a:xfrm>
            <a:off x="4899991" y="4194315"/>
            <a:ext cx="51334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beta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E9C744-AA11-6E45-B5E5-832EDE5EEF14}"/>
              </a:ext>
            </a:extLst>
          </p:cNvPr>
          <p:cNvSpPr txBox="1"/>
          <p:nvPr/>
        </p:nvSpPr>
        <p:spPr>
          <a:xfrm>
            <a:off x="4899991" y="4611760"/>
            <a:ext cx="55598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delta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3FEC1F-202C-6242-93E7-17D6C147985E}"/>
              </a:ext>
            </a:extLst>
          </p:cNvPr>
          <p:cNvSpPr txBox="1"/>
          <p:nvPr/>
        </p:nvSpPr>
        <p:spPr>
          <a:xfrm>
            <a:off x="4899991" y="3319670"/>
            <a:ext cx="588623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alpha</a:t>
            </a:r>
          </a:p>
        </p:txBody>
      </p:sp>
    </p:spTree>
    <p:extLst>
      <p:ext uri="{BB962C8B-B14F-4D97-AF65-F5344CB8AC3E}">
        <p14:creationId xmlns:p14="http://schemas.microsoft.com/office/powerpoint/2010/main" val="179208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Stack Frames?  Recursion!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1052"/>
            <a:ext cx="3886200" cy="527767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A()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int alpha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B()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int beta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C() {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 A() …}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func D() {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int delta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  … C() … 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… D() …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func E() {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  … B() …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  … E() …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775213" y="1377953"/>
            <a:ext cx="4801739" cy="3275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 → E → B → D → C → A → E → B → D → C → …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90753" y="4713084"/>
            <a:ext cx="3824597" cy="41563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B()’s stack frame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90753" y="4282603"/>
            <a:ext cx="3824597" cy="415637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E()’s stack frame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90753" y="5143565"/>
            <a:ext cx="3824597" cy="415637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D()’s stack frame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90753" y="5574045"/>
            <a:ext cx="3824597" cy="41563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C()’s stack frame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90753" y="3852122"/>
            <a:ext cx="3824597" cy="415637"/>
          </a:xfrm>
          <a:prstGeom prst="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A()’s </a:t>
            </a:r>
            <a:r>
              <a:rPr lang="en-US"/>
              <a:t>stack frame</a:t>
            </a:r>
          </a:p>
        </p:txBody>
      </p:sp>
      <p:cxnSp>
        <p:nvCxnSpPr>
          <p:cNvPr id="25" name="Curved Connector 24"/>
          <p:cNvCxnSpPr>
            <a:stCxn id="12" idx="1"/>
            <a:endCxn id="15" idx="1"/>
          </p:cNvCxnSpPr>
          <p:nvPr/>
        </p:nvCxnSpPr>
        <p:spPr>
          <a:xfrm rot="10800000">
            <a:off x="4690753" y="4059942"/>
            <a:ext cx="12700" cy="430481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1" idx="1"/>
            <a:endCxn id="15" idx="1"/>
          </p:cNvCxnSpPr>
          <p:nvPr/>
        </p:nvCxnSpPr>
        <p:spPr>
          <a:xfrm rot="10800000">
            <a:off x="4690753" y="4059941"/>
            <a:ext cx="12700" cy="860962"/>
          </a:xfrm>
          <a:prstGeom prst="curvedConnector3">
            <a:avLst>
              <a:gd name="adj1" fmla="val 348311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3" idx="1"/>
            <a:endCxn id="11" idx="1"/>
          </p:cNvCxnSpPr>
          <p:nvPr/>
        </p:nvCxnSpPr>
        <p:spPr>
          <a:xfrm rot="10800000">
            <a:off x="4690753" y="4920904"/>
            <a:ext cx="12700" cy="430481"/>
          </a:xfrm>
          <a:prstGeom prst="curvedConnector3">
            <a:avLst>
              <a:gd name="adj1" fmla="val 180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4" idx="1"/>
            <a:endCxn id="11" idx="1"/>
          </p:cNvCxnSpPr>
          <p:nvPr/>
        </p:nvCxnSpPr>
        <p:spPr>
          <a:xfrm rot="10800000">
            <a:off x="4690753" y="4920904"/>
            <a:ext cx="12700" cy="860961"/>
          </a:xfrm>
          <a:prstGeom prst="curvedConnector3">
            <a:avLst>
              <a:gd name="adj1" fmla="val 367012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" idx="3"/>
            <a:endCxn id="13" idx="3"/>
          </p:cNvCxnSpPr>
          <p:nvPr/>
        </p:nvCxnSpPr>
        <p:spPr>
          <a:xfrm flipV="1">
            <a:off x="8515350" y="5351384"/>
            <a:ext cx="12700" cy="43048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3" idx="3"/>
            <a:endCxn id="11" idx="3"/>
          </p:cNvCxnSpPr>
          <p:nvPr/>
        </p:nvCxnSpPr>
        <p:spPr>
          <a:xfrm flipV="1">
            <a:off x="8515350" y="4920903"/>
            <a:ext cx="12700" cy="4304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cxnSpLocks/>
          </p:cNvCxnSpPr>
          <p:nvPr/>
        </p:nvCxnSpPr>
        <p:spPr>
          <a:xfrm flipV="1">
            <a:off x="8515350" y="3642499"/>
            <a:ext cx="12700" cy="4304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3"/>
            <a:endCxn id="12" idx="3"/>
          </p:cNvCxnSpPr>
          <p:nvPr/>
        </p:nvCxnSpPr>
        <p:spPr>
          <a:xfrm flipV="1">
            <a:off x="8515350" y="4490422"/>
            <a:ext cx="12700" cy="4304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EA9C1B-D048-B14C-93FF-49244A4B7E19}"/>
              </a:ext>
            </a:extLst>
          </p:cNvPr>
          <p:cNvSpPr txBox="1"/>
          <p:nvPr/>
        </p:nvSpPr>
        <p:spPr>
          <a:xfrm>
            <a:off x="4899991" y="4780723"/>
            <a:ext cx="51334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beta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E9C744-AA11-6E45-B5E5-832EDE5EEF14}"/>
              </a:ext>
            </a:extLst>
          </p:cNvPr>
          <p:cNvSpPr txBox="1"/>
          <p:nvPr/>
        </p:nvSpPr>
        <p:spPr>
          <a:xfrm>
            <a:off x="4899991" y="5198168"/>
            <a:ext cx="55598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delta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3FEC1F-202C-6242-93E7-17D6C147985E}"/>
              </a:ext>
            </a:extLst>
          </p:cNvPr>
          <p:cNvSpPr txBox="1"/>
          <p:nvPr/>
        </p:nvSpPr>
        <p:spPr>
          <a:xfrm>
            <a:off x="4899991" y="3906078"/>
            <a:ext cx="588623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alpha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70D0B01D-7BBE-4A46-BC7A-E1B661D686FC}"/>
              </a:ext>
            </a:extLst>
          </p:cNvPr>
          <p:cNvCxnSpPr/>
          <p:nvPr/>
        </p:nvCxnSpPr>
        <p:spPr>
          <a:xfrm flipV="1">
            <a:off x="8515350" y="4059941"/>
            <a:ext cx="12700" cy="4304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17156-FFBC-2C41-8705-50591C0A0811}"/>
              </a:ext>
            </a:extLst>
          </p:cNvPr>
          <p:cNvSpPr/>
          <p:nvPr/>
        </p:nvSpPr>
        <p:spPr>
          <a:xfrm>
            <a:off x="4690753" y="2576173"/>
            <a:ext cx="3824597" cy="41563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B()’s stack frame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99C333-E1EF-5548-A72C-A6E7043F58F0}"/>
              </a:ext>
            </a:extLst>
          </p:cNvPr>
          <p:cNvSpPr/>
          <p:nvPr/>
        </p:nvSpPr>
        <p:spPr>
          <a:xfrm>
            <a:off x="4690753" y="2145692"/>
            <a:ext cx="3824597" cy="415637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E()’s stack frame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46787D-D1CD-194F-86C3-61A33B1C5F60}"/>
              </a:ext>
            </a:extLst>
          </p:cNvPr>
          <p:cNvSpPr/>
          <p:nvPr/>
        </p:nvSpPr>
        <p:spPr>
          <a:xfrm>
            <a:off x="4690753" y="3006654"/>
            <a:ext cx="3824597" cy="415637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D()’s stack frame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43C265-2BE3-B247-98D3-A59ACFA97377}"/>
              </a:ext>
            </a:extLst>
          </p:cNvPr>
          <p:cNvSpPr/>
          <p:nvPr/>
        </p:nvSpPr>
        <p:spPr>
          <a:xfrm>
            <a:off x="4690753" y="3437134"/>
            <a:ext cx="3824597" cy="41563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C()’s stack frame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4331DD-47C1-984C-B317-3033F5F9F4F0}"/>
              </a:ext>
            </a:extLst>
          </p:cNvPr>
          <p:cNvSpPr/>
          <p:nvPr/>
        </p:nvSpPr>
        <p:spPr>
          <a:xfrm>
            <a:off x="4690753" y="1715211"/>
            <a:ext cx="3824597" cy="415637"/>
          </a:xfrm>
          <a:prstGeom prst="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A()’s </a:t>
            </a:r>
            <a:r>
              <a:rPr lang="en-US"/>
              <a:t>stack frame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20D473DE-B898-584E-BB09-239E497E443F}"/>
              </a:ext>
            </a:extLst>
          </p:cNvPr>
          <p:cNvCxnSpPr>
            <a:stCxn id="23" idx="1"/>
            <a:endCxn id="28" idx="1"/>
          </p:cNvCxnSpPr>
          <p:nvPr/>
        </p:nvCxnSpPr>
        <p:spPr>
          <a:xfrm rot="10800000">
            <a:off x="4690753" y="1923031"/>
            <a:ext cx="12700" cy="430481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2AB7BF90-E776-7840-AE83-FD79BC9B4CE4}"/>
              </a:ext>
            </a:extLst>
          </p:cNvPr>
          <p:cNvCxnSpPr>
            <a:stCxn id="22" idx="1"/>
            <a:endCxn id="28" idx="1"/>
          </p:cNvCxnSpPr>
          <p:nvPr/>
        </p:nvCxnSpPr>
        <p:spPr>
          <a:xfrm rot="10800000">
            <a:off x="4690753" y="1923030"/>
            <a:ext cx="12700" cy="860962"/>
          </a:xfrm>
          <a:prstGeom prst="curvedConnector3">
            <a:avLst>
              <a:gd name="adj1" fmla="val 348311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DF9FC354-3C1B-A146-9604-D0FD81A47A1E}"/>
              </a:ext>
            </a:extLst>
          </p:cNvPr>
          <p:cNvCxnSpPr>
            <a:stCxn id="24" idx="1"/>
            <a:endCxn id="22" idx="1"/>
          </p:cNvCxnSpPr>
          <p:nvPr/>
        </p:nvCxnSpPr>
        <p:spPr>
          <a:xfrm rot="10800000">
            <a:off x="4690753" y="2783993"/>
            <a:ext cx="12700" cy="430481"/>
          </a:xfrm>
          <a:prstGeom prst="curvedConnector3">
            <a:avLst>
              <a:gd name="adj1" fmla="val 180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4FBD93B-7873-EF43-B52B-AB55605A141D}"/>
              </a:ext>
            </a:extLst>
          </p:cNvPr>
          <p:cNvCxnSpPr>
            <a:stCxn id="27" idx="1"/>
            <a:endCxn id="22" idx="1"/>
          </p:cNvCxnSpPr>
          <p:nvPr/>
        </p:nvCxnSpPr>
        <p:spPr>
          <a:xfrm rot="10800000">
            <a:off x="4690753" y="2783993"/>
            <a:ext cx="12700" cy="860961"/>
          </a:xfrm>
          <a:prstGeom prst="curvedConnector3">
            <a:avLst>
              <a:gd name="adj1" fmla="val 367012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BB21069-935B-8E4D-96BD-CE53FCD0A538}"/>
              </a:ext>
            </a:extLst>
          </p:cNvPr>
          <p:cNvCxnSpPr>
            <a:stCxn id="27" idx="3"/>
            <a:endCxn id="24" idx="3"/>
          </p:cNvCxnSpPr>
          <p:nvPr/>
        </p:nvCxnSpPr>
        <p:spPr>
          <a:xfrm flipV="1">
            <a:off x="8515350" y="3214473"/>
            <a:ext cx="12700" cy="43048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5F91C94-73E3-ED41-96BF-13B2537F9619}"/>
              </a:ext>
            </a:extLst>
          </p:cNvPr>
          <p:cNvCxnSpPr>
            <a:stCxn id="24" idx="3"/>
            <a:endCxn id="22" idx="3"/>
          </p:cNvCxnSpPr>
          <p:nvPr/>
        </p:nvCxnSpPr>
        <p:spPr>
          <a:xfrm flipV="1">
            <a:off x="8515350" y="2783992"/>
            <a:ext cx="12700" cy="4304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1CAA62B-CA59-D24A-9BFE-1C44926E97DB}"/>
              </a:ext>
            </a:extLst>
          </p:cNvPr>
          <p:cNvCxnSpPr>
            <a:cxnSpLocks/>
          </p:cNvCxnSpPr>
          <p:nvPr/>
        </p:nvCxnSpPr>
        <p:spPr>
          <a:xfrm flipV="1">
            <a:off x="8515350" y="1505588"/>
            <a:ext cx="12700" cy="4304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54921AE-34C9-1C4A-9798-C539EFA1114E}"/>
              </a:ext>
            </a:extLst>
          </p:cNvPr>
          <p:cNvCxnSpPr>
            <a:stCxn id="22" idx="3"/>
            <a:endCxn id="23" idx="3"/>
          </p:cNvCxnSpPr>
          <p:nvPr/>
        </p:nvCxnSpPr>
        <p:spPr>
          <a:xfrm flipV="1">
            <a:off x="8515350" y="2353511"/>
            <a:ext cx="12700" cy="4304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9A45545-075B-DE4E-A3FF-A238918DA814}"/>
              </a:ext>
            </a:extLst>
          </p:cNvPr>
          <p:cNvSpPr txBox="1"/>
          <p:nvPr/>
        </p:nvSpPr>
        <p:spPr>
          <a:xfrm>
            <a:off x="4899991" y="2643812"/>
            <a:ext cx="51334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beta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340DB0-EC52-694A-9EE4-F813B52DE36B}"/>
              </a:ext>
            </a:extLst>
          </p:cNvPr>
          <p:cNvSpPr txBox="1"/>
          <p:nvPr/>
        </p:nvSpPr>
        <p:spPr>
          <a:xfrm>
            <a:off x="4899991" y="3061257"/>
            <a:ext cx="55598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delta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AE5690-16EB-7041-BC28-EF141538BA5B}"/>
              </a:ext>
            </a:extLst>
          </p:cNvPr>
          <p:cNvSpPr txBox="1"/>
          <p:nvPr/>
        </p:nvSpPr>
        <p:spPr>
          <a:xfrm>
            <a:off x="4899991" y="1769167"/>
            <a:ext cx="588623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alpha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FD406E2-E359-654B-B671-E3A5A5BA2E3C}"/>
              </a:ext>
            </a:extLst>
          </p:cNvPr>
          <p:cNvCxnSpPr/>
          <p:nvPr/>
        </p:nvCxnSpPr>
        <p:spPr>
          <a:xfrm flipV="1">
            <a:off x="8515350" y="1923030"/>
            <a:ext cx="12700" cy="4304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22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4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binding for a given name is the one </a:t>
            </a:r>
          </a:p>
          <a:p>
            <a:r>
              <a:rPr lang="en-US" dirty="0"/>
              <a:t>Encountered most recently during execution</a:t>
            </a:r>
          </a:p>
          <a:p>
            <a:r>
              <a:rPr lang="en-US" dirty="0"/>
              <a:t>Not hidden by another binding for the same name</a:t>
            </a:r>
          </a:p>
          <a:p>
            <a:r>
              <a:rPr lang="en-US" dirty="0"/>
              <a:t>Not yet destroyed by exiting its scope </a:t>
            </a:r>
          </a:p>
          <a:p>
            <a:endParaRPr lang="en-US" dirty="0"/>
          </a:p>
          <a:p>
            <a:r>
              <a:rPr lang="en-US" dirty="0"/>
              <a:t>This happens when a language implementation uses a single global reference environment instead of linked environments</a:t>
            </a:r>
          </a:p>
        </p:txBody>
      </p:sp>
    </p:spTree>
    <p:extLst>
      <p:ext uri="{BB962C8B-B14F-4D97-AF65-F5344CB8AC3E}">
        <p14:creationId xmlns:p14="http://schemas.microsoft.com/office/powerpoint/2010/main" val="1441714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1520042"/>
            <a:ext cx="3886200" cy="46569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 Static scoping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sub f {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$a = 1;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print "f:$a\n";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&amp;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sub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print "p:$a\n";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$a = 2;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&amp;f(); 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520042"/>
            <a:ext cx="3886200" cy="46569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 Dynamic scoping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sub g {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local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$a = 1;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print ”g:$a\n";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&amp;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sub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print "p:$a\n";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$a = 2;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&amp;g(); 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7083" y="5735782"/>
            <a:ext cx="87075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/>
              <a:t>Output</a:t>
            </a:r>
          </a:p>
          <a:p>
            <a:r>
              <a:rPr lang="en-US" b="1" dirty="0"/>
              <a:t>f:1</a:t>
            </a:r>
          </a:p>
          <a:p>
            <a:r>
              <a:rPr lang="en-US" b="1" dirty="0"/>
              <a:t>p:2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3011" y="5735781"/>
            <a:ext cx="87075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/>
              <a:t>Output</a:t>
            </a:r>
          </a:p>
          <a:p>
            <a:r>
              <a:rPr lang="en-US" b="1" dirty="0"/>
              <a:t>g:1</a:t>
            </a:r>
          </a:p>
          <a:p>
            <a:r>
              <a:rPr lang="en-US" b="1" dirty="0"/>
              <a:t>p:1</a:t>
            </a: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8AF34261-4BA8-FF47-A756-BFC8F55F6F0F}"/>
              </a:ext>
            </a:extLst>
          </p:cNvPr>
          <p:cNvSpPr/>
          <p:nvPr/>
        </p:nvSpPr>
        <p:spPr>
          <a:xfrm rot="16200000">
            <a:off x="-1499417" y="3632426"/>
            <a:ext cx="3857554" cy="39858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U-Turn Arrow 14">
            <a:extLst>
              <a:ext uri="{FF2B5EF4-FFF2-40B4-BE49-F238E27FC236}">
                <a16:creationId xmlns:a16="http://schemas.microsoft.com/office/drawing/2014/main" id="{376CC58F-F762-C641-9121-A5CA14B0EA1F}"/>
              </a:ext>
            </a:extLst>
          </p:cNvPr>
          <p:cNvSpPr/>
          <p:nvPr/>
        </p:nvSpPr>
        <p:spPr>
          <a:xfrm rot="5400000" flipV="1">
            <a:off x="52424" y="3349100"/>
            <a:ext cx="1157532" cy="39858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2F38D3F5-6F4B-674C-BC40-A7E7BB3BB5E0}"/>
              </a:ext>
            </a:extLst>
          </p:cNvPr>
          <p:cNvSpPr/>
          <p:nvPr/>
        </p:nvSpPr>
        <p:spPr>
          <a:xfrm rot="16200000">
            <a:off x="2443932" y="3632427"/>
            <a:ext cx="3857554" cy="39858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B13BCBFD-1F7E-004E-BE41-6500F6765E09}"/>
              </a:ext>
            </a:extLst>
          </p:cNvPr>
          <p:cNvSpPr/>
          <p:nvPr/>
        </p:nvSpPr>
        <p:spPr>
          <a:xfrm rot="5400000" flipV="1">
            <a:off x="3995773" y="3349101"/>
            <a:ext cx="1157532" cy="39858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Line Callout 1 1">
            <a:extLst>
              <a:ext uri="{FF2B5EF4-FFF2-40B4-BE49-F238E27FC236}">
                <a16:creationId xmlns:a16="http://schemas.microsoft.com/office/drawing/2014/main" id="{CA083278-0125-654B-8988-6A99D9B32498}"/>
              </a:ext>
            </a:extLst>
          </p:cNvPr>
          <p:cNvSpPr/>
          <p:nvPr/>
        </p:nvSpPr>
        <p:spPr>
          <a:xfrm>
            <a:off x="7569102" y="1440201"/>
            <a:ext cx="1143000" cy="889956"/>
          </a:xfrm>
          <a:prstGeom prst="borderCallout1">
            <a:avLst>
              <a:gd name="adj1" fmla="val 18750"/>
              <a:gd name="adj2" fmla="val -8333"/>
              <a:gd name="adj3" fmla="val 93514"/>
              <a:gd name="adj4" fmla="val -111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recently seen </a:t>
            </a:r>
            <a:r>
              <a:rPr lang="en-US" b="1" dirty="0">
                <a:latin typeface="Courier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8039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  <p:bldP spid="16" grpId="0" animBg="1"/>
      <p:bldP spid="17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</a:t>
            </a:r>
          </a:p>
          <a:p>
            <a:pPr lvl="1"/>
            <a:r>
              <a:rPr lang="en-US" dirty="0"/>
              <a:t>Assignment 7 is out and due July 12.</a:t>
            </a:r>
          </a:p>
          <a:p>
            <a:r>
              <a:rPr lang="en-US" dirty="0"/>
              <a:t>Readings: Read Chapter 3.3</a:t>
            </a:r>
          </a:p>
          <a:p>
            <a:r>
              <a:rPr lang="en-US" dirty="0"/>
              <a:t>Lecture Contents</a:t>
            </a:r>
          </a:p>
          <a:p>
            <a:pPr lvl="1"/>
            <a:r>
              <a:rPr lang="en-US" dirty="0"/>
              <a:t>Introduction to Scheme</a:t>
            </a:r>
          </a:p>
          <a:p>
            <a:pPr lvl="1"/>
            <a:r>
              <a:rPr lang="en-US" dirty="0"/>
              <a:t>Introduction to Scope</a:t>
            </a:r>
          </a:p>
          <a:p>
            <a:pPr lvl="1"/>
            <a:r>
              <a:rPr lang="en-US" dirty="0"/>
              <a:t>Lexical Scope</a:t>
            </a:r>
          </a:p>
          <a:p>
            <a:pPr lvl="1"/>
            <a:r>
              <a:rPr lang="en-US" dirty="0"/>
              <a:t>Implementation of Lexical Scope</a:t>
            </a:r>
          </a:p>
          <a:p>
            <a:pPr lvl="1"/>
            <a:r>
              <a:rPr lang="en-US" dirty="0"/>
              <a:t>Dynamic Scope</a:t>
            </a:r>
          </a:p>
          <a:p>
            <a:pPr lvl="1"/>
            <a:r>
              <a:rPr lang="en-US" dirty="0"/>
              <a:t>Shallow vs Deep Binding</a:t>
            </a:r>
          </a:p>
        </p:txBody>
      </p:sp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ED33D0-9AC4-6842-A555-810B6E505E56}"/>
              </a:ext>
            </a:extLst>
          </p:cNvPr>
          <p:cNvSpPr/>
          <p:nvPr/>
        </p:nvSpPr>
        <p:spPr>
          <a:xfrm>
            <a:off x="638376" y="4879281"/>
            <a:ext cx="2962477" cy="3307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8378" y="5647718"/>
            <a:ext cx="3135954" cy="3307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02127" y="2568046"/>
            <a:ext cx="2962477" cy="3307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5876" y="4117381"/>
            <a:ext cx="2808456" cy="3307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8650" y="2182896"/>
            <a:ext cx="3135954" cy="3307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8650" y="5271073"/>
            <a:ext cx="3135954" cy="3307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8378" y="3336587"/>
            <a:ext cx="3135954" cy="3307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/>
              <a:t>vs Dynamic Example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48022"/>
              </p:ext>
            </p:extLst>
          </p:nvPr>
        </p:nvGraphicFramePr>
        <p:xfrm>
          <a:off x="5055140" y="5288064"/>
          <a:ext cx="32425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 is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is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Curved Connector 9"/>
          <p:cNvCxnSpPr/>
          <p:nvPr/>
        </p:nvCxnSpPr>
        <p:spPr>
          <a:xfrm rot="10800000" flipH="1">
            <a:off x="618920" y="3540537"/>
            <a:ext cx="9728" cy="1934486"/>
          </a:xfrm>
          <a:prstGeom prst="curvedConnector3">
            <a:avLst>
              <a:gd name="adj1" fmla="val -23499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7" idx="1"/>
            <a:endCxn id="13" idx="1"/>
          </p:cNvCxnSpPr>
          <p:nvPr/>
        </p:nvCxnSpPr>
        <p:spPr>
          <a:xfrm rot="10800000">
            <a:off x="628650" y="2348268"/>
            <a:ext cx="337226" cy="1934485"/>
          </a:xfrm>
          <a:prstGeom prst="curvedConnector3">
            <a:avLst>
              <a:gd name="adj1" fmla="val 1677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8378" y="1420238"/>
            <a:ext cx="7886700" cy="4756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 : integer -- global declaration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procedure first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a := 1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procedure second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a : integer -- local declaration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first()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 := 2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second()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write_integer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(a)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11597" y="2020123"/>
            <a:ext cx="334097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Dynamic 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Scoping is 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generally 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 bad idea.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Line Callout 1 1">
            <a:extLst>
              <a:ext uri="{FF2B5EF4-FFF2-40B4-BE49-F238E27FC236}">
                <a16:creationId xmlns:a16="http://schemas.microsoft.com/office/drawing/2014/main" id="{7D97FEAE-60AD-8844-9D52-60A37607D17A}"/>
              </a:ext>
            </a:extLst>
          </p:cNvPr>
          <p:cNvSpPr/>
          <p:nvPr/>
        </p:nvSpPr>
        <p:spPr>
          <a:xfrm>
            <a:off x="4101830" y="4069219"/>
            <a:ext cx="1518682" cy="1201854"/>
          </a:xfrm>
          <a:prstGeom prst="borderCallout1">
            <a:avLst>
              <a:gd name="adj1" fmla="val 18750"/>
              <a:gd name="adj2" fmla="val -8333"/>
              <a:gd name="adj3" fmla="val -15027"/>
              <a:gd name="adj4" fmla="val -18485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dynamic scoping, first() will use this variable</a:t>
            </a:r>
          </a:p>
        </p:txBody>
      </p:sp>
    </p:spTree>
    <p:extLst>
      <p:ext uri="{BB962C8B-B14F-4D97-AF65-F5344CB8AC3E}">
        <p14:creationId xmlns:p14="http://schemas.microsoft.com/office/powerpoint/2010/main" val="174338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24" grpId="0" animBg="1"/>
      <p:bldP spid="17" grpId="0" animBg="1"/>
      <p:bldP spid="13" grpId="0" animBg="1"/>
      <p:bldP spid="14" grpId="0" animBg="1"/>
      <p:bldP spid="12" grpId="0" animBg="1"/>
      <p:bldP spid="26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Idea: In many languages we can </a:t>
            </a:r>
          </a:p>
          <a:p>
            <a:pPr lvl="1"/>
            <a:r>
              <a:rPr lang="en-US" dirty="0"/>
              <a:t>Pass a subroutine/function as a parameter</a:t>
            </a:r>
          </a:p>
          <a:p>
            <a:pPr lvl="1"/>
            <a:r>
              <a:rPr lang="en-US" dirty="0"/>
              <a:t>Return a subroutine/function</a:t>
            </a:r>
          </a:p>
          <a:p>
            <a:pPr marL="457200" lvl="1" indent="0">
              <a:buNone/>
            </a:pPr>
            <a:r>
              <a:rPr lang="en-US" dirty="0"/>
              <a:t>I.e. functions are first class objects </a:t>
            </a:r>
          </a:p>
          <a:p>
            <a:r>
              <a:rPr lang="en-US" dirty="0"/>
              <a:t>Example: </a:t>
            </a: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add(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b ) {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return a + b;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do_op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)(*op)(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int,int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o1,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o2 ) {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return (*op)( o1, o2 ); /* call op() */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... </a:t>
            </a: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do_op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 &amp;add, 1, 2 );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...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8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Languages that allow passing functions:</a:t>
            </a:r>
          </a:p>
          <a:p>
            <a:pPr lvl="1"/>
            <a:r>
              <a:rPr lang="en-US" dirty="0"/>
              <a:t>Scheme</a:t>
            </a:r>
          </a:p>
          <a:p>
            <a:pPr lvl="1"/>
            <a:r>
              <a:rPr lang="en-US" dirty="0"/>
              <a:t>C, C++</a:t>
            </a:r>
          </a:p>
          <a:p>
            <a:pPr lvl="1"/>
            <a:r>
              <a:rPr lang="en-US" dirty="0"/>
              <a:t>Java (as of Java 8)</a:t>
            </a:r>
          </a:p>
          <a:p>
            <a:pPr lvl="1"/>
            <a:r>
              <a:rPr lang="en-US" dirty="0"/>
              <a:t>Many more</a:t>
            </a:r>
          </a:p>
          <a:p>
            <a:r>
              <a:rPr lang="en-US" dirty="0"/>
              <a:t>What value does </a:t>
            </a:r>
            <a:r>
              <a:rPr lang="en-US" dirty="0" err="1"/>
              <a:t>do_op</a:t>
            </a:r>
            <a:r>
              <a:rPr lang="en-US" dirty="0"/>
              <a:t>() return?  10 or 16? </a:t>
            </a: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add(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b ) {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return a + b + offset;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do_op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)(*op)(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int,int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o1,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o2 ) {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offset = 7;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return (*op)( o1, o2 ); /* call op() */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... </a:t>
            </a: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offset = 13;</a:t>
            </a: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do_op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 &amp;add, 1, 2 ); </a:t>
            </a:r>
          </a:p>
        </p:txBody>
      </p:sp>
    </p:spTree>
    <p:extLst>
      <p:ext uri="{BB962C8B-B14F-4D97-AF65-F5344CB8AC3E}">
        <p14:creationId xmlns:p14="http://schemas.microsoft.com/office/powerpoint/2010/main" val="100706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Free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Definition: A </a:t>
            </a:r>
            <a:r>
              <a:rPr lang="en-US" b="1" dirty="0"/>
              <a:t>free variable</a:t>
            </a:r>
            <a:r>
              <a:rPr lang="en-US" dirty="0"/>
              <a:t> is any variable that is not local or a parameter.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add(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b ) {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return a + b +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offset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2941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vs Deep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subroutine is passed as a parameter, when are its free variables bound? </a:t>
            </a:r>
          </a:p>
          <a:p>
            <a:pPr lvl="1"/>
            <a:r>
              <a:rPr lang="en-US" b="1" dirty="0"/>
              <a:t>Shallow binding </a:t>
            </a:r>
            <a:r>
              <a:rPr lang="en-US" dirty="0"/>
              <a:t>occurs when the routine is called</a:t>
            </a:r>
          </a:p>
          <a:p>
            <a:pPr lvl="1"/>
            <a:r>
              <a:rPr lang="en-US" b="1" dirty="0"/>
              <a:t>Deep binding </a:t>
            </a:r>
            <a:r>
              <a:rPr lang="en-US" dirty="0"/>
              <a:t>occurs when the routine is first passed as a parameter </a:t>
            </a:r>
          </a:p>
          <a:p>
            <a:r>
              <a:rPr lang="en-US" dirty="0"/>
              <a:t>Can happen in both static and dynamic scoping</a:t>
            </a:r>
          </a:p>
          <a:p>
            <a:r>
              <a:rPr lang="en-US" dirty="0"/>
              <a:t>Known as the </a:t>
            </a:r>
            <a:r>
              <a:rPr lang="en-US" i="1" dirty="0" err="1"/>
              <a:t>funarg</a:t>
            </a:r>
            <a:r>
              <a:rPr lang="en-US" i="1" dirty="0"/>
              <a:t> </a:t>
            </a:r>
            <a:r>
              <a:rPr lang="en-US" dirty="0"/>
              <a:t>problem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01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vs Deep Binding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855122" y="5919564"/>
            <a:ext cx="3135954" cy="3307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6034" y="2406886"/>
            <a:ext cx="2962477" cy="3307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6090" y="3971522"/>
            <a:ext cx="3085897" cy="3307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8650" y="2043485"/>
            <a:ext cx="3135954" cy="3307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034" y="5531923"/>
            <a:ext cx="3135954" cy="3307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8650" y="3313945"/>
            <a:ext cx="3363338" cy="3307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47280"/>
              </p:ext>
            </p:extLst>
          </p:nvPr>
        </p:nvGraphicFramePr>
        <p:xfrm>
          <a:off x="5067501" y="5054673"/>
          <a:ext cx="324255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 is</a:t>
                      </a:r>
                    </a:p>
                    <a:p>
                      <a:r>
                        <a:rPr lang="en-US" dirty="0"/>
                        <a:t>130</a:t>
                      </a:r>
                    </a:p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is </a:t>
                      </a:r>
                    </a:p>
                    <a:p>
                      <a:r>
                        <a:rPr lang="en-US" dirty="0"/>
                        <a:t>30</a:t>
                      </a:r>
                    </a:p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9" idx="1"/>
            <a:endCxn id="10" idx="1"/>
          </p:cNvCxnSpPr>
          <p:nvPr/>
        </p:nvCxnSpPr>
        <p:spPr>
          <a:xfrm rot="10800000">
            <a:off x="628650" y="3479316"/>
            <a:ext cx="227384" cy="2217978"/>
          </a:xfrm>
          <a:prstGeom prst="curvedConnector3">
            <a:avLst>
              <a:gd name="adj1" fmla="val 2005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1"/>
            <a:endCxn id="8" idx="1"/>
          </p:cNvCxnSpPr>
          <p:nvPr/>
        </p:nvCxnSpPr>
        <p:spPr>
          <a:xfrm rot="10800000">
            <a:off x="628650" y="2208857"/>
            <a:ext cx="277440" cy="1928037"/>
          </a:xfrm>
          <a:prstGeom prst="curvedConnector3">
            <a:avLst>
              <a:gd name="adj1" fmla="val 1823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06090" y="4331086"/>
            <a:ext cx="3135954" cy="3307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67501" y="4580951"/>
            <a:ext cx="206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is the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5740"/>
            <a:ext cx="7886700" cy="52639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x = 10;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function f(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 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a;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function g( function h 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x = 30;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h( 100 );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print( x 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function main()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g( f 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print( x 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60B9A32-100A-B948-9608-63EAA8AFE48D}"/>
              </a:ext>
            </a:extLst>
          </p:cNvPr>
          <p:cNvCxnSpPr>
            <a:cxnSpLocks/>
          </p:cNvCxnSpPr>
          <p:nvPr/>
        </p:nvCxnSpPr>
        <p:spPr>
          <a:xfrm>
            <a:off x="2340864" y="1572768"/>
            <a:ext cx="4787971" cy="3481905"/>
          </a:xfrm>
          <a:prstGeom prst="bentConnector3">
            <a:avLst>
              <a:gd name="adj1" fmla="val 10016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EC7F922-CEFD-AF4B-A7B2-37C2839EFD45}"/>
              </a:ext>
            </a:extLst>
          </p:cNvPr>
          <p:cNvCxnSpPr>
            <a:cxnSpLocks/>
          </p:cNvCxnSpPr>
          <p:nvPr/>
        </p:nvCxnSpPr>
        <p:spPr>
          <a:xfrm>
            <a:off x="2568248" y="3769433"/>
            <a:ext cx="3303141" cy="1282961"/>
          </a:xfrm>
          <a:prstGeom prst="bentConnector3">
            <a:avLst>
              <a:gd name="adj1" fmla="val 994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40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85708" y="3756716"/>
            <a:ext cx="5544772" cy="3307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7519" y="5503371"/>
            <a:ext cx="5544772" cy="3307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22713" y="3440401"/>
            <a:ext cx="3135954" cy="3307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4817" y="5138568"/>
            <a:ext cx="3135954" cy="3307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/>
              <a:t>Shallow or </a:t>
            </a:r>
            <a:r>
              <a:rPr lang="en-US" sz="4100" dirty="0"/>
              <a:t>Deep </a:t>
            </a:r>
            <a:r>
              <a:rPr lang="en-US" sz="4100"/>
              <a:t>Binding in Scheme?</a:t>
            </a:r>
            <a:endParaRPr lang="en-US" sz="4100" dirty="0"/>
          </a:p>
        </p:txBody>
      </p:sp>
      <p:sp>
        <p:nvSpPr>
          <p:cNvPr id="5" name="Rectangle 4"/>
          <p:cNvSpPr/>
          <p:nvPr/>
        </p:nvSpPr>
        <p:spPr>
          <a:xfrm>
            <a:off x="744817" y="6186722"/>
            <a:ext cx="5544772" cy="3307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66865" y="2082213"/>
            <a:ext cx="2962477" cy="3307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85708" y="4141997"/>
            <a:ext cx="3085897" cy="3307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4817" y="1376094"/>
            <a:ext cx="3135954" cy="3307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4818" y="5829095"/>
            <a:ext cx="3135954" cy="3307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4818" y="2762385"/>
            <a:ext cx="3363338" cy="3307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cxnSpLocks/>
            <a:stCxn id="9" idx="1"/>
            <a:endCxn id="10" idx="1"/>
          </p:cNvCxnSpPr>
          <p:nvPr/>
        </p:nvCxnSpPr>
        <p:spPr>
          <a:xfrm rot="10800000">
            <a:off x="744818" y="2927756"/>
            <a:ext cx="12700" cy="3066710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1"/>
            <a:endCxn id="8" idx="1"/>
          </p:cNvCxnSpPr>
          <p:nvPr/>
        </p:nvCxnSpPr>
        <p:spPr>
          <a:xfrm rot="10800000">
            <a:off x="744818" y="1541466"/>
            <a:ext cx="840891" cy="2765903"/>
          </a:xfrm>
          <a:prstGeom prst="curvedConnector3">
            <a:avLst>
              <a:gd name="adj1" fmla="val 1271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60678" y="4504776"/>
            <a:ext cx="6211721" cy="3307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5740"/>
            <a:ext cx="7886700" cy="52639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(define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increase_x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(lambda 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(set! x (+ x 1))))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(define execute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(lambda (f)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(let ((x 20))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(display (list "inner x before:" x))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(f)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(display (list "inner x after: " x)))))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(define x 1)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(display (list "outer x before:" x))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(execute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increase_x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(display (list "outer x after: " x))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94467" y="1674511"/>
            <a:ext cx="206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output?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94467" y="2039997"/>
            <a:ext cx="29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(outer x before: 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94467" y="2320791"/>
            <a:ext cx="29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inner x before: 20)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94467" y="2603630"/>
            <a:ext cx="29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inner x after:  20)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32982" y="2879065"/>
            <a:ext cx="29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(outer x after:  2)</a:t>
            </a:r>
          </a:p>
        </p:txBody>
      </p:sp>
    </p:spTree>
    <p:extLst>
      <p:ext uri="{BB962C8B-B14F-4D97-AF65-F5344CB8AC3E}">
        <p14:creationId xmlns:p14="http://schemas.microsoft.com/office/powerpoint/2010/main" val="84361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26" grpId="0" animBg="1"/>
      <p:bldP spid="25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24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Scheme is a functional programming language where programs comprise lists and lists comprise atoms</a:t>
            </a:r>
          </a:p>
          <a:p>
            <a:r>
              <a:rPr lang="en-US" dirty="0"/>
              <a:t>Every list and atom is an expression</a:t>
            </a:r>
          </a:p>
          <a:p>
            <a:r>
              <a:rPr lang="en-US" dirty="0"/>
              <a:t>Computation consists of evaluating the expressions </a:t>
            </a:r>
          </a:p>
          <a:p>
            <a:r>
              <a:rPr lang="en-US" dirty="0"/>
              <a:t>An Atom is one of</a:t>
            </a:r>
          </a:p>
          <a:p>
            <a:pPr lvl="1"/>
            <a:r>
              <a:rPr lang="en-US" dirty="0"/>
              <a:t>Identifier, e.g., </a:t>
            </a:r>
            <a:r>
              <a:rPr lang="en-US" dirty="0">
                <a:latin typeface="Courier" pitchFamily="2" charset="0"/>
              </a:rPr>
              <a:t>counter</a:t>
            </a:r>
          </a:p>
          <a:p>
            <a:pPr lvl="1"/>
            <a:r>
              <a:rPr lang="en-US" dirty="0"/>
              <a:t>Value, e.g., </a:t>
            </a:r>
            <a:r>
              <a:rPr lang="en-US" dirty="0">
                <a:latin typeface="Courier" pitchFamily="2" charset="0"/>
              </a:rPr>
              <a:t>42, “Hello”, #t</a:t>
            </a:r>
          </a:p>
          <a:p>
            <a:pPr lvl="1"/>
            <a:r>
              <a:rPr lang="en-US" dirty="0"/>
              <a:t>List, e.g., </a:t>
            </a:r>
            <a:r>
              <a:rPr lang="en-US" dirty="0">
                <a:latin typeface="Courier" pitchFamily="2" charset="0"/>
              </a:rPr>
              <a:t>(+ 1 2 3 4)</a:t>
            </a:r>
          </a:p>
          <a:p>
            <a:pPr lvl="1"/>
            <a:r>
              <a:rPr lang="en-US" dirty="0"/>
              <a:t>Quote, e.g., </a:t>
            </a:r>
            <a:r>
              <a:rPr lang="en-US" dirty="0">
                <a:latin typeface="Courier" pitchFamily="2" charset="0"/>
              </a:rPr>
              <a:t>‘ ( 1 2 3 4) or ‘()</a:t>
            </a:r>
          </a:p>
          <a:p>
            <a:r>
              <a:rPr lang="en-US" dirty="0"/>
              <a:t>Lists are evaluated by</a:t>
            </a:r>
          </a:p>
          <a:p>
            <a:pPr lvl="1"/>
            <a:r>
              <a:rPr lang="en-US" dirty="0"/>
              <a:t>Evaluating every atom in the list</a:t>
            </a:r>
          </a:p>
          <a:p>
            <a:pPr lvl="1"/>
            <a:r>
              <a:rPr lang="en-US" dirty="0"/>
              <a:t>Evaluating the list of evaluations by treating the first value as a function and applying it to the remaining values</a:t>
            </a:r>
          </a:p>
          <a:p>
            <a:r>
              <a:rPr lang="en-US" dirty="0"/>
              <a:t>E.g.  </a:t>
            </a:r>
            <a:r>
              <a:rPr lang="en-US" dirty="0">
                <a:latin typeface="Courier" pitchFamily="2" charset="0"/>
              </a:rPr>
              <a:t>(+ 1 (* 2 3) 4))</a:t>
            </a:r>
            <a:r>
              <a:rPr lang="en-US" dirty="0"/>
              <a:t> evaluates to </a:t>
            </a:r>
            <a:r>
              <a:rPr lang="en-US" dirty="0">
                <a:latin typeface="Courier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3906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78DB85E-184C-0C45-8233-122B7EB2F821}"/>
              </a:ext>
            </a:extLst>
          </p:cNvPr>
          <p:cNvSpPr/>
          <p:nvPr/>
        </p:nvSpPr>
        <p:spPr>
          <a:xfrm>
            <a:off x="495259" y="1823830"/>
            <a:ext cx="4204894" cy="387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08A2D2-0AD6-464B-A455-7FA5F6B87D5E}"/>
              </a:ext>
            </a:extLst>
          </p:cNvPr>
          <p:cNvSpPr/>
          <p:nvPr/>
        </p:nvSpPr>
        <p:spPr>
          <a:xfrm>
            <a:off x="1668398" y="3381162"/>
            <a:ext cx="2988748" cy="19296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FA5D18-7023-CC4C-BD51-812EF9F5EEF7}"/>
              </a:ext>
            </a:extLst>
          </p:cNvPr>
          <p:cNvSpPr/>
          <p:nvPr/>
        </p:nvSpPr>
        <p:spPr>
          <a:xfrm>
            <a:off x="1828932" y="4003589"/>
            <a:ext cx="2770974" cy="9527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29150" y="1825625"/>
            <a:ext cx="3886200" cy="4765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def</a:t>
            </a:r>
            <a:r>
              <a:rPr lang="en-US" dirty="0"/>
              <a:t> fun( a, b ) {</a:t>
            </a:r>
          </a:p>
          <a:p>
            <a:r>
              <a:rPr lang="en-US" dirty="0"/>
              <a:t>  var x = nil</a:t>
            </a:r>
          </a:p>
          <a:p>
            <a:r>
              <a:rPr lang="en-US" dirty="0"/>
              <a:t>  var y = nil </a:t>
            </a:r>
          </a:p>
          <a:p>
            <a:r>
              <a:rPr lang="en-US" dirty="0"/>
              <a:t>  var z = nil</a:t>
            </a:r>
          </a:p>
          <a:p>
            <a:r>
              <a:rPr lang="en-US" dirty="0"/>
              <a:t>  x = a + b</a:t>
            </a:r>
          </a:p>
          <a:p>
            <a:r>
              <a:rPr lang="en-US" dirty="0"/>
              <a:t>  {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}</a:t>
            </a:r>
          </a:p>
          <a:p>
            <a:r>
              <a:rPr lang="en-US" dirty="0"/>
              <a:t>  return ( x y z )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047013" y="3408218"/>
            <a:ext cx="3218213" cy="22919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var</a:t>
            </a:r>
            <a:r>
              <a:rPr lang="en-US" dirty="0"/>
              <a:t> a = 3</a:t>
            </a:r>
          </a:p>
          <a:p>
            <a:r>
              <a:rPr lang="en-US" dirty="0" err="1"/>
              <a:t>var</a:t>
            </a:r>
            <a:r>
              <a:rPr lang="en-US" dirty="0"/>
              <a:t> b = 4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z = a + b</a:t>
            </a:r>
          </a:p>
        </p:txBody>
      </p:sp>
      <p:sp>
        <p:nvSpPr>
          <p:cNvPr id="9" name="Rectangle 8"/>
          <p:cNvSpPr/>
          <p:nvPr/>
        </p:nvSpPr>
        <p:spPr>
          <a:xfrm>
            <a:off x="5380115" y="4054188"/>
            <a:ext cx="2707574" cy="9856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var</a:t>
            </a:r>
            <a:r>
              <a:rPr lang="en-US" dirty="0"/>
              <a:t> a = 5</a:t>
            </a:r>
          </a:p>
          <a:p>
            <a:r>
              <a:rPr lang="en-US" dirty="0" err="1"/>
              <a:t>var</a:t>
            </a:r>
            <a:r>
              <a:rPr lang="en-US" dirty="0"/>
              <a:t> b = 6</a:t>
            </a:r>
          </a:p>
          <a:p>
            <a:r>
              <a:rPr lang="en-US" dirty="0"/>
              <a:t>y = a + b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649" y="6245223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(3 11 7)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B2784D-3146-2146-880C-CD080FE29028}"/>
              </a:ext>
            </a:extLst>
          </p:cNvPr>
          <p:cNvCxnSpPr>
            <a:cxnSpLocks/>
            <a:stCxn id="14" idx="1"/>
            <a:endCxn id="13" idx="1"/>
          </p:cNvCxnSpPr>
          <p:nvPr/>
        </p:nvCxnSpPr>
        <p:spPr>
          <a:xfrm flipH="1" flipV="1">
            <a:off x="3492137" y="2595154"/>
            <a:ext cx="1130927" cy="32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1AD9D27-1423-054F-8FC7-74D0275DCB28}"/>
              </a:ext>
            </a:extLst>
          </p:cNvPr>
          <p:cNvSpPr/>
          <p:nvPr/>
        </p:nvSpPr>
        <p:spPr>
          <a:xfrm>
            <a:off x="3300549" y="2185851"/>
            <a:ext cx="191588" cy="81860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6E2FE7E-AB5D-D24F-8990-0390860AD997}"/>
              </a:ext>
            </a:extLst>
          </p:cNvPr>
          <p:cNvSpPr/>
          <p:nvPr/>
        </p:nvSpPr>
        <p:spPr>
          <a:xfrm flipH="1">
            <a:off x="4623064" y="2218449"/>
            <a:ext cx="191588" cy="81860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F6C38D-BF54-2146-9373-1C197BE4E149}"/>
              </a:ext>
            </a:extLst>
          </p:cNvPr>
          <p:cNvCxnSpPr>
            <a:cxnSpLocks/>
          </p:cNvCxnSpPr>
          <p:nvPr/>
        </p:nvCxnSpPr>
        <p:spPr>
          <a:xfrm flipH="1">
            <a:off x="3825512" y="3113693"/>
            <a:ext cx="948369" cy="95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A91997-700C-DD49-8E3F-110CFEEF40A8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flipH="1" flipV="1">
            <a:off x="3492137" y="3706484"/>
            <a:ext cx="1415133" cy="41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8FDD161A-1B9D-8F4E-BBDD-7D5E7E358A27}"/>
              </a:ext>
            </a:extLst>
          </p:cNvPr>
          <p:cNvSpPr/>
          <p:nvPr/>
        </p:nvSpPr>
        <p:spPr>
          <a:xfrm>
            <a:off x="3249485" y="3409378"/>
            <a:ext cx="242652" cy="59421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83057BE-ACF7-5548-A098-CA0D39A772D4}"/>
              </a:ext>
            </a:extLst>
          </p:cNvPr>
          <p:cNvSpPr/>
          <p:nvPr/>
        </p:nvSpPr>
        <p:spPr>
          <a:xfrm flipH="1">
            <a:off x="4907270" y="3466690"/>
            <a:ext cx="140524" cy="56161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B36FD8-6C8E-FD4C-8756-90E98278C396}"/>
              </a:ext>
            </a:extLst>
          </p:cNvPr>
          <p:cNvCxnSpPr>
            <a:cxnSpLocks/>
            <a:stCxn id="28" idx="1"/>
            <a:endCxn id="27" idx="1"/>
          </p:cNvCxnSpPr>
          <p:nvPr/>
        </p:nvCxnSpPr>
        <p:spPr>
          <a:xfrm flipH="1" flipV="1">
            <a:off x="4700153" y="4547014"/>
            <a:ext cx="494460" cy="48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E251D948-8B7D-FB45-A9DD-9E4A229C8F4E}"/>
              </a:ext>
            </a:extLst>
          </p:cNvPr>
          <p:cNvSpPr/>
          <p:nvPr/>
        </p:nvSpPr>
        <p:spPr>
          <a:xfrm>
            <a:off x="4508565" y="4137711"/>
            <a:ext cx="191588" cy="81860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0FF2804-6D95-EF49-BF24-D03B5B202160}"/>
              </a:ext>
            </a:extLst>
          </p:cNvPr>
          <p:cNvSpPr/>
          <p:nvPr/>
        </p:nvSpPr>
        <p:spPr>
          <a:xfrm flipH="1">
            <a:off x="5194613" y="4096166"/>
            <a:ext cx="185502" cy="99834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B40A8F-F859-DA4B-85B4-6CBE3D09BBAC}"/>
              </a:ext>
            </a:extLst>
          </p:cNvPr>
          <p:cNvCxnSpPr>
            <a:cxnSpLocks/>
          </p:cNvCxnSpPr>
          <p:nvPr/>
        </p:nvCxnSpPr>
        <p:spPr>
          <a:xfrm flipH="1" flipV="1">
            <a:off x="4240332" y="5175423"/>
            <a:ext cx="806813" cy="360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1AB80B-E663-D148-B028-09911F4DEB72}"/>
              </a:ext>
            </a:extLst>
          </p:cNvPr>
          <p:cNvCxnSpPr>
            <a:cxnSpLocks/>
          </p:cNvCxnSpPr>
          <p:nvPr/>
        </p:nvCxnSpPr>
        <p:spPr>
          <a:xfrm flipH="1" flipV="1">
            <a:off x="3595816" y="5475028"/>
            <a:ext cx="1123043" cy="701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145231" cy="45633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fun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lambda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(a b)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((x ’())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  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’())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  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’()))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! x (+ a b))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((a 3)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     (b 4))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((a 5)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       (b 6))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  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!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(+ a b)))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!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(+ a b)))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list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x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)))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(fun 1 2)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3E8B6D-D52A-2340-8186-BB4AA8409AAF}"/>
              </a:ext>
            </a:extLst>
          </p:cNvPr>
          <p:cNvSpPr txBox="1"/>
          <p:nvPr/>
        </p:nvSpPr>
        <p:spPr>
          <a:xfrm>
            <a:off x="4643738" y="1398437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Pseudocode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CDA789-7294-0C46-A8FD-7A540261EFD1}"/>
              </a:ext>
            </a:extLst>
          </p:cNvPr>
          <p:cNvSpPr txBox="1"/>
          <p:nvPr/>
        </p:nvSpPr>
        <p:spPr>
          <a:xfrm>
            <a:off x="495259" y="142229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A49D25-D8FD-4A46-8906-DBAC371108C1}"/>
              </a:ext>
            </a:extLst>
          </p:cNvPr>
          <p:cNvCxnSpPr>
            <a:cxnSpLocks/>
          </p:cNvCxnSpPr>
          <p:nvPr/>
        </p:nvCxnSpPr>
        <p:spPr>
          <a:xfrm flipH="1">
            <a:off x="4059936" y="2011680"/>
            <a:ext cx="569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7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21" grpId="0" animBg="1"/>
      <p:bldP spid="22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Idea: How we use variables (local/global/</a:t>
            </a:r>
            <a:r>
              <a:rPr lang="en-US" dirty="0" err="1"/>
              <a:t>etc</a:t>
            </a:r>
            <a:r>
              <a:rPr lang="en-US" dirty="0"/>
              <a:t>) depends on the rules of scope!</a:t>
            </a:r>
          </a:p>
          <a:p>
            <a:r>
              <a:rPr lang="en-US" dirty="0"/>
              <a:t>Definitions: </a:t>
            </a:r>
          </a:p>
          <a:p>
            <a:pPr lvl="1"/>
            <a:r>
              <a:rPr lang="en-US" b="1" dirty="0"/>
              <a:t>Scope of a binding </a:t>
            </a:r>
            <a:r>
              <a:rPr lang="en-US" dirty="0"/>
              <a:t>is the region of a program or time interval(s) in the programs execution during which the binding is active. </a:t>
            </a:r>
          </a:p>
          <a:p>
            <a:pPr lvl="1"/>
            <a:r>
              <a:rPr lang="en-US" b="1" dirty="0"/>
              <a:t>A scope </a:t>
            </a:r>
            <a:r>
              <a:rPr lang="en-US" dirty="0"/>
              <a:t>is a maximal region of the program where no bindings are destroyed (e.g., body of a procedure). </a:t>
            </a:r>
          </a:p>
          <a:p>
            <a:r>
              <a:rPr lang="en-US" dirty="0"/>
              <a:t>Two generals types of scoping rules:</a:t>
            </a:r>
          </a:p>
          <a:p>
            <a:pPr lvl="1"/>
            <a:r>
              <a:rPr lang="en-US" dirty="0"/>
              <a:t>Lexical (static) scoping</a:t>
            </a:r>
          </a:p>
          <a:p>
            <a:pPr lvl="1"/>
            <a:r>
              <a:rPr lang="en-US" dirty="0"/>
              <a:t>Dynamic scoping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1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Scoping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Lexical (static) scoping</a:t>
            </a:r>
          </a:p>
          <a:p>
            <a:pPr lvl="1"/>
            <a:r>
              <a:rPr lang="en-US" dirty="0"/>
              <a:t>Binding based on nesting of blocks</a:t>
            </a:r>
          </a:p>
          <a:p>
            <a:pPr lvl="1"/>
            <a:r>
              <a:rPr lang="en-US" dirty="0"/>
              <a:t>Can be determined at compile time </a:t>
            </a:r>
          </a:p>
          <a:p>
            <a:pPr lvl="1"/>
            <a:r>
              <a:rPr lang="en-US" dirty="0"/>
              <a:t>Is the default for most languages </a:t>
            </a:r>
          </a:p>
          <a:p>
            <a:r>
              <a:rPr lang="en-US" dirty="0"/>
              <a:t>Dynamic scoping</a:t>
            </a:r>
          </a:p>
          <a:p>
            <a:pPr lvl="1"/>
            <a:r>
              <a:rPr lang="en-US" dirty="0"/>
              <a:t>Binding depends on flow of execution at run time </a:t>
            </a:r>
          </a:p>
          <a:p>
            <a:pPr lvl="1"/>
            <a:r>
              <a:rPr lang="en-US" dirty="0"/>
              <a:t>Can be determined only at run time</a:t>
            </a:r>
          </a:p>
          <a:p>
            <a:pPr lvl="1"/>
            <a:r>
              <a:rPr lang="en-US" dirty="0"/>
              <a:t>Typically a bad idea 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How do these work?</a:t>
            </a:r>
          </a:p>
          <a:p>
            <a:pPr lvl="1"/>
            <a:r>
              <a:rPr lang="en-US" dirty="0"/>
              <a:t>When should we use them?</a:t>
            </a:r>
          </a:p>
          <a:p>
            <a:pPr lvl="1"/>
            <a:r>
              <a:rPr lang="en-US" dirty="0"/>
              <a:t>What are the costs?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Idea: Current binding for a name is the one encountered in the smallest enclosing lexical unit. </a:t>
            </a:r>
          </a:p>
          <a:p>
            <a:r>
              <a:rPr lang="en-US" dirty="0"/>
              <a:t>Lexical units </a:t>
            </a:r>
          </a:p>
          <a:p>
            <a:pPr lvl="1"/>
            <a:r>
              <a:rPr lang="en-US" dirty="0"/>
              <a:t>Packages, modules, source files</a:t>
            </a:r>
          </a:p>
          <a:p>
            <a:pPr lvl="1"/>
            <a:r>
              <a:rPr lang="en-US" dirty="0"/>
              <a:t>Classes and nested classes</a:t>
            </a:r>
          </a:p>
          <a:p>
            <a:pPr lvl="1"/>
            <a:r>
              <a:rPr lang="en-US" dirty="0"/>
              <a:t>Procedures/methods/subroutines and nested subroutines</a:t>
            </a:r>
          </a:p>
          <a:p>
            <a:pPr lvl="1"/>
            <a:r>
              <a:rPr lang="en-US" dirty="0"/>
              <a:t>Blocks</a:t>
            </a:r>
          </a:p>
          <a:p>
            <a:pPr lvl="1"/>
            <a:r>
              <a:rPr lang="en-US" dirty="0"/>
              <a:t>Records and structures </a:t>
            </a:r>
          </a:p>
          <a:p>
            <a:r>
              <a:rPr lang="en-US" dirty="0"/>
              <a:t>Common Variant: Current binding for a name is</a:t>
            </a:r>
          </a:p>
          <a:p>
            <a:pPr lvl="1"/>
            <a:r>
              <a:rPr lang="en-US" dirty="0"/>
              <a:t>The one encountered in the smallest enclosing lexical unit and </a:t>
            </a:r>
          </a:p>
          <a:p>
            <a:pPr lvl="1"/>
            <a:r>
              <a:rPr lang="en-US" dirty="0"/>
              <a:t>Preceding the current point in the program text</a:t>
            </a:r>
          </a:p>
        </p:txBody>
      </p:sp>
    </p:spTree>
    <p:extLst>
      <p:ext uri="{BB962C8B-B14F-4D97-AF65-F5344CB8AC3E}">
        <p14:creationId xmlns:p14="http://schemas.microsoft.com/office/powerpoint/2010/main" val="149635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Package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973777" y="2345374"/>
            <a:ext cx="2303813" cy="352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File or Module: A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foo;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5123" y="2345374"/>
            <a:ext cx="2303813" cy="352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File or Module: 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96469" y="2345374"/>
            <a:ext cx="2303813" cy="352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File or Module: 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23158" y="3443153"/>
            <a:ext cx="1805049" cy="2161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alpha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69475" y="2944390"/>
            <a:ext cx="1805049" cy="9975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class beta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69475" y="4108858"/>
            <a:ext cx="1805049" cy="14962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 gamma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foo;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45850" y="2944389"/>
            <a:ext cx="1805049" cy="26607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class delta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72541" y="4108858"/>
            <a:ext cx="1330036" cy="12706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method f() {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33798" y="4429496"/>
            <a:ext cx="807522" cy="6175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{ </a:t>
            </a:r>
            <a:r>
              <a:rPr lang="is-IS" dirty="0"/>
              <a:t>…</a:t>
            </a:r>
          </a:p>
          <a:p>
            <a:r>
              <a:rPr lang="is-IS" dirty="0"/>
              <a:t>}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914868" y="4856661"/>
            <a:ext cx="1330036" cy="677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method f</a:t>
            </a:r>
            <a:r>
              <a:rPr lang="en-US">
                <a:solidFill>
                  <a:schemeClr val="tx1"/>
                </a:solidFill>
              </a:rPr>
              <a:t>() 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83356" y="3312864"/>
            <a:ext cx="1330036" cy="2149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method f() {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73362" y="3633159"/>
            <a:ext cx="979345" cy="1413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{ </a:t>
            </a:r>
            <a:r>
              <a:rPr lang="en-US" dirty="0" err="1"/>
              <a:t>int</a:t>
            </a:r>
            <a:r>
              <a:rPr lang="en-US" dirty="0"/>
              <a:t> foo;</a:t>
            </a:r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}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763367" y="4037262"/>
            <a:ext cx="570016" cy="6175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{ </a:t>
            </a:r>
            <a:r>
              <a:rPr lang="is-IS" dirty="0"/>
              <a:t>…</a:t>
            </a:r>
          </a:p>
          <a:p>
            <a:r>
              <a:rPr lang="is-IS" dirty="0"/>
              <a:t>}</a:t>
            </a:r>
            <a:endParaRPr lang="en-US" dirty="0"/>
          </a:p>
        </p:txBody>
      </p:sp>
      <p:cxnSp>
        <p:nvCxnSpPr>
          <p:cNvPr id="7" name="Elbow Connector 6"/>
          <p:cNvCxnSpPr>
            <a:cxnSpLocks/>
            <a:stCxn id="17" idx="1"/>
            <a:endCxn id="32" idx="1"/>
          </p:cNvCxnSpPr>
          <p:nvPr/>
        </p:nvCxnSpPr>
        <p:spPr>
          <a:xfrm rot="10800000">
            <a:off x="1021278" y="3075365"/>
            <a:ext cx="712521" cy="1662891"/>
          </a:xfrm>
          <a:prstGeom prst="bentConnector3">
            <a:avLst>
              <a:gd name="adj1" fmla="val 1320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cxnSpLocks/>
            <a:stCxn id="13" idx="1"/>
            <a:endCxn id="32" idx="3"/>
          </p:cNvCxnSpPr>
          <p:nvPr/>
        </p:nvCxnSpPr>
        <p:spPr>
          <a:xfrm rot="10800000">
            <a:off x="2394857" y="3075364"/>
            <a:ext cx="1274618" cy="367790"/>
          </a:xfrm>
          <a:prstGeom prst="bentConnector3">
            <a:avLst>
              <a:gd name="adj1" fmla="val 900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cxnSpLocks/>
            <a:stCxn id="19" idx="1"/>
            <a:endCxn id="32" idx="0"/>
          </p:cNvCxnSpPr>
          <p:nvPr/>
        </p:nvCxnSpPr>
        <p:spPr>
          <a:xfrm rot="10800000">
            <a:off x="1708068" y="2944389"/>
            <a:ext cx="4675289" cy="1443368"/>
          </a:xfrm>
          <a:prstGeom prst="bentConnector4">
            <a:avLst>
              <a:gd name="adj1" fmla="val 15832"/>
              <a:gd name="adj2" fmla="val 1158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21277" y="2944389"/>
            <a:ext cx="1373580" cy="261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809997" y="4450576"/>
            <a:ext cx="760021" cy="261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719446" y="3714306"/>
            <a:ext cx="760021" cy="261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/>
          <p:cNvCxnSpPr>
            <a:stCxn id="18" idx="3"/>
            <a:endCxn id="44" idx="3"/>
          </p:cNvCxnSpPr>
          <p:nvPr/>
        </p:nvCxnSpPr>
        <p:spPr>
          <a:xfrm flipH="1" flipV="1">
            <a:off x="4570018" y="4581551"/>
            <a:ext cx="674886" cy="613730"/>
          </a:xfrm>
          <a:prstGeom prst="bentConnector3">
            <a:avLst>
              <a:gd name="adj1" fmla="val -1275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45" idx="3"/>
          </p:cNvCxnSpPr>
          <p:nvPr/>
        </p:nvCxnSpPr>
        <p:spPr>
          <a:xfrm flipV="1">
            <a:off x="7333383" y="3845281"/>
            <a:ext cx="146084" cy="500740"/>
          </a:xfrm>
          <a:prstGeom prst="bentConnector3">
            <a:avLst>
              <a:gd name="adj1" fmla="val 3702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91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that Use Lexical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2689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</a:t>
            </a:r>
            <a:r>
              <a:rPr lang="en-US" dirty="0"/>
              <a:t> requires names to be declared or defined before use </a:t>
            </a:r>
          </a:p>
          <a:p>
            <a:r>
              <a:rPr lang="en-US" b="1" dirty="0"/>
              <a:t>Java</a:t>
            </a:r>
            <a:r>
              <a:rPr lang="en-US" dirty="0"/>
              <a:t> requires local variables to be declared before use </a:t>
            </a:r>
          </a:p>
          <a:p>
            <a:r>
              <a:rPr lang="en-US" b="1" dirty="0"/>
              <a:t>Prolog</a:t>
            </a:r>
            <a:r>
              <a:rPr lang="en-US" dirty="0"/>
              <a:t> definitions need to be in scope</a:t>
            </a:r>
          </a:p>
          <a:p>
            <a:r>
              <a:rPr lang="en-US" b="1" dirty="0"/>
              <a:t>Scheme</a:t>
            </a:r>
            <a:r>
              <a:rPr lang="en-US" dirty="0"/>
              <a:t> has a variety of constructs </a:t>
            </a:r>
          </a:p>
          <a:p>
            <a:pPr lvl="1"/>
            <a:r>
              <a:rPr lang="it-IT" dirty="0">
                <a:latin typeface="Courier" charset="0"/>
                <a:ea typeface="Courier" charset="0"/>
                <a:cs typeface="Courier" charset="0"/>
              </a:rPr>
              <a:t>(... (</a:t>
            </a:r>
            <a:r>
              <a:rPr lang="it-IT" dirty="0" err="1"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b="1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...) </a:t>
            </a:r>
            <a:r>
              <a:rPr lang="hu-HU" u="sng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fun1 fun2 ... </a:t>
            </a:r>
            <a:r>
              <a:rPr lang="hu-HU" u="sng" dirty="0" err="1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funk</a:t>
            </a:r>
            <a:r>
              <a:rPr lang="hu-HU" u="sng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lvl="1"/>
            <a:r>
              <a:rPr lang="fr-FR" dirty="0">
                <a:latin typeface="Courier" charset="0"/>
                <a:ea typeface="Courier" charset="0"/>
                <a:cs typeface="Courier" charset="0"/>
              </a:rPr>
              <a:t>(lambda (</a:t>
            </a:r>
            <a:r>
              <a:rPr lang="fr-FR" b="1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fr-FR" dirty="0">
                <a:latin typeface="Courier" charset="0"/>
                <a:ea typeface="Courier" charset="0"/>
                <a:cs typeface="Courier" charset="0"/>
              </a:rPr>
              <a:t> ...) </a:t>
            </a:r>
            <a:r>
              <a:rPr lang="hu-HU" u="sng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fun1 fun2 ... </a:t>
            </a:r>
            <a:r>
              <a:rPr lang="hu-HU" u="sng" dirty="0" err="1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funk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lvl="1"/>
            <a:r>
              <a:rPr lang="fr-FR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s-ES_tradnl" dirty="0" err="1"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 ((x exp1) (</a:t>
            </a:r>
            <a:r>
              <a:rPr lang="es-ES_tradnl" b="1" dirty="0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 exp2) (z exp3)) </a:t>
            </a:r>
          </a:p>
          <a:p>
            <a:pPr marL="457200" lvl="1" indent="0">
              <a:buNone/>
            </a:pP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hu-HU" u="sng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fun1 fun2 ... </a:t>
            </a:r>
            <a:r>
              <a:rPr lang="hu-HU" u="sng" dirty="0" err="1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funk</a:t>
            </a:r>
            <a:r>
              <a:rPr lang="hu-HU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lvl="1"/>
            <a:r>
              <a:rPr lang="fr-FR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s-ES_tradnl" dirty="0" err="1"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* ((x exp1) (</a:t>
            </a:r>
            <a:r>
              <a:rPr lang="es-ES_tradnl" b="1" dirty="0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 exp2) </a:t>
            </a:r>
            <a:r>
              <a:rPr lang="es-ES_tradnl" u="sng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(z exp3))</a:t>
            </a:r>
          </a:p>
          <a:p>
            <a:pPr marL="457200" lvl="1" indent="0">
              <a:buNone/>
            </a:pPr>
            <a:r>
              <a:rPr lang="es-ES_tradnl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hu-HU" u="sng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fun1 fun2 ... </a:t>
            </a:r>
            <a:r>
              <a:rPr lang="hu-HU" u="sng" dirty="0" err="1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funk</a:t>
            </a:r>
            <a:r>
              <a:rPr lang="hu-HU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lvl="1"/>
            <a:r>
              <a:rPr lang="fr-FR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s-ES_tradnl" dirty="0" err="1">
                <a:latin typeface="Courier" charset="0"/>
                <a:ea typeface="Courier" charset="0"/>
                <a:cs typeface="Courier" charset="0"/>
              </a:rPr>
              <a:t>letrec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s-ES_tradnl" u="sng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((x exp1) (</a:t>
            </a:r>
            <a:r>
              <a:rPr lang="es-ES_tradnl" b="1" u="sng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s-ES_tradnl" u="sng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exp2) (z exp3)) </a:t>
            </a:r>
          </a:p>
          <a:p>
            <a:pPr marL="457200" lvl="1" indent="0">
              <a:buNone/>
            </a:pPr>
            <a:r>
              <a:rPr lang="es-ES_tradnl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hu-HU" u="sng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fun1 fun2 ... </a:t>
            </a:r>
            <a:r>
              <a:rPr lang="hu-HU" u="sng" dirty="0" err="1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funk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566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15691</TotalTime>
  <Words>2407</Words>
  <Application>Microsoft Macintosh PowerPoint</Application>
  <PresentationFormat>On-screen Show (4:3)</PresentationFormat>
  <Paragraphs>501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</vt:lpstr>
      <vt:lpstr>Office Theme</vt:lpstr>
      <vt:lpstr>Scope</vt:lpstr>
      <vt:lpstr>Agenda</vt:lpstr>
      <vt:lpstr>Introduction to Scheme</vt:lpstr>
      <vt:lpstr>Scheme Example</vt:lpstr>
      <vt:lpstr>Introduction</vt:lpstr>
      <vt:lpstr>Types of Scoping Rules</vt:lpstr>
      <vt:lpstr>Lexical Scope</vt:lpstr>
      <vt:lpstr>Lexical Units</vt:lpstr>
      <vt:lpstr>Languages that Use Lexical Scope</vt:lpstr>
      <vt:lpstr>Scheme: define</vt:lpstr>
      <vt:lpstr>Scheme: let</vt:lpstr>
      <vt:lpstr>Scheme Example</vt:lpstr>
      <vt:lpstr>Pascal Example</vt:lpstr>
      <vt:lpstr>Nested Classes and Functions</vt:lpstr>
      <vt:lpstr>Implementation of Nested Functions in Lexical Scope</vt:lpstr>
      <vt:lpstr>Stack Frame Links Example</vt:lpstr>
      <vt:lpstr>Why Stack Frames?  Recursion!</vt:lpstr>
      <vt:lpstr>Dynamic Scope</vt:lpstr>
      <vt:lpstr>Perl Example</vt:lpstr>
      <vt:lpstr>Static vs Dynamic Example</vt:lpstr>
      <vt:lpstr>Passing Functions</vt:lpstr>
      <vt:lpstr>Passing Functions (cont)</vt:lpstr>
      <vt:lpstr>Aside: Free Variables</vt:lpstr>
      <vt:lpstr>Shallow vs Deep Binding</vt:lpstr>
      <vt:lpstr>Shallow vs Deep Binding Example</vt:lpstr>
      <vt:lpstr>Shallow or Deep Binding in Scheme?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Alexander Brodsky</cp:lastModifiedBy>
  <cp:revision>629</cp:revision>
  <cp:lastPrinted>2016-05-30T17:21:12Z</cp:lastPrinted>
  <dcterms:created xsi:type="dcterms:W3CDTF">2016-04-26T16:49:25Z</dcterms:created>
  <dcterms:modified xsi:type="dcterms:W3CDTF">2019-07-05T12:30:08Z</dcterms:modified>
</cp:coreProperties>
</file>