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03" r:id="rId4"/>
    <p:sldId id="301" r:id="rId5"/>
    <p:sldId id="302" r:id="rId6"/>
    <p:sldId id="278" r:id="rId7"/>
    <p:sldId id="280" r:id="rId8"/>
    <p:sldId id="281" r:id="rId9"/>
    <p:sldId id="304" r:id="rId10"/>
    <p:sldId id="305" r:id="rId11"/>
    <p:sldId id="282" r:id="rId12"/>
    <p:sldId id="284" r:id="rId13"/>
    <p:sldId id="283" r:id="rId14"/>
    <p:sldId id="285" r:id="rId15"/>
    <p:sldId id="286" r:id="rId16"/>
    <p:sldId id="287" r:id="rId17"/>
    <p:sldId id="288" r:id="rId18"/>
    <p:sldId id="290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17"/>
    <p:restoredTop sz="86437"/>
  </p:normalViewPr>
  <p:slideViewPr>
    <p:cSldViewPr snapToGrid="0" snapToObjects="1">
      <p:cViewPr varScale="1">
        <p:scale>
          <a:sx n="128" d="100"/>
          <a:sy n="128" d="100"/>
        </p:scale>
        <p:origin x="10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7/10/19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3C5DB-42F3-3742-930E-79B57D4CAB08}"/>
              </a:ext>
            </a:extLst>
          </p:cNvPr>
          <p:cNvSpPr/>
          <p:nvPr/>
        </p:nvSpPr>
        <p:spPr>
          <a:xfrm rot="19134230">
            <a:off x="5079960" y="4142994"/>
            <a:ext cx="40698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Warning: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Jargon Ahead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5B41F-9057-7948-A9A8-7C466029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9" y="313038"/>
            <a:ext cx="3066535" cy="30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>
            <a:extLst>
              <a:ext uri="{FF2B5EF4-FFF2-40B4-BE49-F238E27FC236}">
                <a16:creationId xmlns:a16="http://schemas.microsoft.com/office/drawing/2014/main" id="{A8B325B2-3FA7-7940-AD9E-CAAB620DDC30}"/>
              </a:ext>
            </a:extLst>
          </p:cNvPr>
          <p:cNvSpPr/>
          <p:nvPr/>
        </p:nvSpPr>
        <p:spPr>
          <a:xfrm>
            <a:off x="5959220" y="4610792"/>
            <a:ext cx="920551" cy="4621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c:2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DA0FE119-9FAD-D648-A16B-7B1291B349DA}"/>
              </a:ext>
            </a:extLst>
          </p:cNvPr>
          <p:cNvSpPr/>
          <p:nvPr/>
        </p:nvSpPr>
        <p:spPr>
          <a:xfrm>
            <a:off x="1093307" y="2827645"/>
            <a:ext cx="3184780" cy="13482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EF29597-135C-6240-BF7F-9580ABEEBD3A}"/>
              </a:ext>
            </a:extLst>
          </p:cNvPr>
          <p:cNvSpPr/>
          <p:nvPr/>
        </p:nvSpPr>
        <p:spPr>
          <a:xfrm>
            <a:off x="1093306" y="2365513"/>
            <a:ext cx="2494721" cy="5963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new-counter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(define c 0)   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(set! c (+ c 1))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c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Example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8241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 (define </a:t>
            </a:r>
            <a:r>
              <a:rPr lang="en-US" dirty="0" err="1"/>
              <a:t>cnta</a:t>
            </a:r>
            <a:r>
              <a:rPr lang="en-US" dirty="0"/>
              <a:t> (new-counter)) </a:t>
            </a:r>
          </a:p>
          <a:p>
            <a:pPr marL="0" indent="0">
              <a:buNone/>
            </a:pPr>
            <a:r>
              <a:rPr lang="en-US" dirty="0"/>
              <a:t>&gt; (</a:t>
            </a:r>
            <a:r>
              <a:rPr lang="en-US" dirty="0" err="1"/>
              <a:t>cnta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1 </a:t>
            </a:r>
          </a:p>
          <a:p>
            <a:pPr marL="0" indent="0">
              <a:buNone/>
            </a:pPr>
            <a:r>
              <a:rPr lang="en-US" dirty="0"/>
              <a:t>&gt; (</a:t>
            </a:r>
            <a:r>
              <a:rPr lang="en-US" dirty="0" err="1"/>
              <a:t>cnta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2 </a:t>
            </a:r>
          </a:p>
          <a:p>
            <a:pPr marL="0" indent="0">
              <a:buNone/>
            </a:pPr>
            <a:r>
              <a:rPr lang="en-US" dirty="0"/>
              <a:t>&gt; (define </a:t>
            </a:r>
            <a:r>
              <a:rPr lang="en-US" dirty="0" err="1"/>
              <a:t>cntb</a:t>
            </a:r>
            <a:r>
              <a:rPr lang="en-US" dirty="0"/>
              <a:t> (new-counter)) </a:t>
            </a:r>
          </a:p>
          <a:p>
            <a:pPr marL="0" indent="0">
              <a:buNone/>
            </a:pPr>
            <a:r>
              <a:rPr lang="en-US" dirty="0"/>
              <a:t>&gt; (</a:t>
            </a:r>
            <a:r>
              <a:rPr lang="en-US" dirty="0" err="1"/>
              <a:t>cntb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1 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1B333920-22BF-5A4B-8038-AE76B24DF0B1}"/>
              </a:ext>
            </a:extLst>
          </p:cNvPr>
          <p:cNvSpPr/>
          <p:nvPr/>
        </p:nvSpPr>
        <p:spPr>
          <a:xfrm>
            <a:off x="5991878" y="5127352"/>
            <a:ext cx="789922" cy="54048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22B84C6D-D2BA-B048-82EF-680F49C33C7B}"/>
              </a:ext>
            </a:extLst>
          </p:cNvPr>
          <p:cNvSpPr/>
          <p:nvPr/>
        </p:nvSpPr>
        <p:spPr>
          <a:xfrm>
            <a:off x="5959220" y="4610792"/>
            <a:ext cx="920551" cy="4621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c:1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5897D990-9C44-2F4A-AEF0-757F59D81B87}"/>
              </a:ext>
            </a:extLst>
          </p:cNvPr>
          <p:cNvSpPr/>
          <p:nvPr/>
        </p:nvSpPr>
        <p:spPr>
          <a:xfrm>
            <a:off x="5959220" y="4610792"/>
            <a:ext cx="920551" cy="4621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c:0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79B7075-E62D-4641-B261-11EC7B029AE2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H="1">
            <a:off x="4926668" y="3144386"/>
            <a:ext cx="2525383" cy="46027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6F6B5FBC-42CB-E145-ACA8-738FABCA607C}"/>
              </a:ext>
            </a:extLst>
          </p:cNvPr>
          <p:cNvSpPr/>
          <p:nvPr/>
        </p:nvSpPr>
        <p:spPr>
          <a:xfrm>
            <a:off x="4850239" y="5327434"/>
            <a:ext cx="920551" cy="4621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c:2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6E8ADEB8-9BF4-B94F-B2E6-184B649A81CC}"/>
              </a:ext>
            </a:extLst>
          </p:cNvPr>
          <p:cNvSpPr/>
          <p:nvPr/>
        </p:nvSpPr>
        <p:spPr>
          <a:xfrm>
            <a:off x="4882897" y="5843994"/>
            <a:ext cx="789922" cy="54048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AA13CDC6-6E98-3D49-B01F-1BBA80443C95}"/>
              </a:ext>
            </a:extLst>
          </p:cNvPr>
          <p:cNvSpPr/>
          <p:nvPr/>
        </p:nvSpPr>
        <p:spPr>
          <a:xfrm>
            <a:off x="4850239" y="5327434"/>
            <a:ext cx="920551" cy="4621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c:1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3BDC0999-2AE5-E949-AD88-6C9FE3061C13}"/>
              </a:ext>
            </a:extLst>
          </p:cNvPr>
          <p:cNvSpPr/>
          <p:nvPr/>
        </p:nvSpPr>
        <p:spPr>
          <a:xfrm>
            <a:off x="4850239" y="5327434"/>
            <a:ext cx="920551" cy="4621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c:0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E0B1BBF-9C9A-B642-9E8A-3ADE80A6505D}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4836074" y="4304840"/>
            <a:ext cx="1523459" cy="57457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5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" grpId="0" animBg="1"/>
      <p:bldP spid="5" grpId="0" animBg="1"/>
      <p:bldP spid="15" grpId="0" uiExpand="1" build="p"/>
      <p:bldP spid="25" grpId="0" animBg="1"/>
      <p:bldP spid="27" grpId="0" animBg="1"/>
      <p:bldP spid="27" grpId="1" animBg="1"/>
      <p:bldP spid="26" grpId="0" animBg="1"/>
      <p:bldP spid="26" grpId="1" animBg="1"/>
      <p:bldP spid="16" grpId="0" animBg="1"/>
      <p:bldP spid="17" grpId="0" animBg="1"/>
      <p:bldP spid="18" grpId="0" animBg="1"/>
      <p:bldP spid="19" grpId="0" animBg="1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Single Corner Rectangle 8"/>
          <p:cNvSpPr/>
          <p:nvPr/>
        </p:nvSpPr>
        <p:spPr>
          <a:xfrm>
            <a:off x="1187532" y="938151"/>
            <a:ext cx="5023262" cy="5165766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794" y="365126"/>
            <a:ext cx="2304555" cy="1325563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5602926" cy="64928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new-stack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(let ((stack ()))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(lambda (op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((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op push)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(set! stack (cons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stack))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((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op pop)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(let ((top (car stack)))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(set! stack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cdr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stack))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top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)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((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op empty)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(null? stack)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6656119" y="5193823"/>
            <a:ext cx="1662545" cy="121128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switch( op ) {</a:t>
            </a:r>
          </a:p>
          <a:p>
            <a:r>
              <a:rPr lang="en-US" dirty="0"/>
              <a:t>case push: </a:t>
            </a:r>
            <a:r>
              <a:rPr lang="is-IS" dirty="0"/>
              <a:t>…</a:t>
            </a:r>
          </a:p>
          <a:p>
            <a:r>
              <a:rPr lang="en-US" dirty="0"/>
              <a:t>c</a:t>
            </a:r>
            <a:r>
              <a:rPr lang="is-IS" dirty="0"/>
              <a:t>ase pop: ...</a:t>
            </a:r>
          </a:p>
          <a:p>
            <a:r>
              <a:rPr lang="en-US" dirty="0"/>
              <a:t>c</a:t>
            </a:r>
            <a:r>
              <a:rPr lang="is-IS" dirty="0"/>
              <a:t>ase empty: ...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570022" y="3479469"/>
            <a:ext cx="1787237" cy="15794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stack : ()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48301" y="3372591"/>
            <a:ext cx="2006930" cy="312321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48301" y="2434438"/>
            <a:ext cx="2006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call to new-stack creates and returns the closure below.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797" y="6143850"/>
            <a:ext cx="403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evaluation of the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(let </a:t>
            </a:r>
            <a:r>
              <a:rPr lang="is-IS" b="1" dirty="0">
                <a:latin typeface="Courier" charset="0"/>
                <a:ea typeface="Courier" charset="0"/>
                <a:cs typeface="Courier" charset="0"/>
              </a:rPr>
              <a:t>…) </a:t>
            </a:r>
            <a:r>
              <a:rPr lang="is-IS" dirty="0"/>
              <a:t>returns the above lambda with the stack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Single Corner Rectangle 8"/>
          <p:cNvSpPr/>
          <p:nvPr/>
        </p:nvSpPr>
        <p:spPr>
          <a:xfrm>
            <a:off x="694944" y="938151"/>
            <a:ext cx="4896552" cy="5165766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794" y="365126"/>
            <a:ext cx="2304555" cy="1325563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74" y="365126"/>
            <a:ext cx="5602926" cy="64928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new-stack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(let ((stack ()))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(lambda (op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cond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((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op push)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(set! stack (cons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stack))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((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op pop)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(let ((top (car stack)))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(set! stack 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cdr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stack))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top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)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((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eq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? op empty)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(null? stack)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2587" y="3612474"/>
            <a:ext cx="3749040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(define st1 (new-stack))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(st1 push 3)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(st1 empty)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#f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(st1 push 4)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(st1 pop)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(st1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pop)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>
                <a:latin typeface="Courier" charset="0"/>
                <a:ea typeface="Courier" charset="0"/>
                <a:cs typeface="Courier" charset="0"/>
              </a:rPr>
              <a:t>(st1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empty)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#t</a:t>
            </a:r>
          </a:p>
        </p:txBody>
      </p:sp>
      <p:sp>
        <p:nvSpPr>
          <p:cNvPr id="8" name="Cloud 7"/>
          <p:cNvSpPr/>
          <p:nvPr/>
        </p:nvSpPr>
        <p:spPr>
          <a:xfrm>
            <a:off x="6210794" y="1554480"/>
            <a:ext cx="2512582" cy="17007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94735" y="191576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st1 :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230" y="1217912"/>
            <a:ext cx="726862" cy="1108364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2" idx="3"/>
            <a:endCxn id="13" idx="1"/>
          </p:cNvCxnSpPr>
          <p:nvPr/>
        </p:nvCxnSpPr>
        <p:spPr>
          <a:xfrm flipV="1">
            <a:off x="7228883" y="1772094"/>
            <a:ext cx="718347" cy="32833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Linked Referencing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frame</a:t>
            </a:r>
            <a:r>
              <a:rPr lang="en-US" i="1" dirty="0"/>
              <a:t> </a:t>
            </a:r>
            <a:r>
              <a:rPr lang="en-US" dirty="0"/>
              <a:t>is a collection of variable-object bindings </a:t>
            </a:r>
          </a:p>
          <a:p>
            <a:r>
              <a:rPr lang="en-US" dirty="0"/>
              <a:t>Frames can point to parent frames, resulting in a chain of frames </a:t>
            </a:r>
          </a:p>
          <a:p>
            <a:r>
              <a:rPr lang="en-US" dirty="0"/>
              <a:t>A reference environment is a chain of frames starting with the most local frame </a:t>
            </a:r>
          </a:p>
          <a:p>
            <a:r>
              <a:rPr lang="en-US" dirty="0"/>
              <a:t>Variable x in environment E is unbound if none of E’s frames binds x </a:t>
            </a:r>
          </a:p>
          <a:p>
            <a:r>
              <a:rPr lang="en-US" dirty="0"/>
              <a:t>Otherwise x’s value is the value bound to it in the closest frame that contains a binding for 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Scheme Referencing </a:t>
            </a:r>
            <a:r>
              <a:rPr lang="en-US" sz="4300" dirty="0"/>
              <a:t>Environments</a:t>
            </a:r>
          </a:p>
        </p:txBody>
      </p:sp>
      <p:sp>
        <p:nvSpPr>
          <p:cNvPr id="5" name="Cloud 4"/>
          <p:cNvSpPr/>
          <p:nvPr/>
        </p:nvSpPr>
        <p:spPr>
          <a:xfrm>
            <a:off x="961901" y="2541319"/>
            <a:ext cx="2838203" cy="206630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foo : 10</a:t>
            </a:r>
          </a:p>
          <a:p>
            <a:r>
              <a:rPr lang="en-US" dirty="0"/>
              <a:t>bar : ”hello”</a:t>
            </a:r>
          </a:p>
          <a:p>
            <a:r>
              <a:rPr lang="en-US" dirty="0"/>
              <a:t>x : 42</a:t>
            </a:r>
          </a:p>
          <a:p>
            <a:r>
              <a:rPr lang="en-US" dirty="0"/>
              <a:t>z : 13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30140" y="4180114"/>
            <a:ext cx="1318161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x : 42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30140" y="2871849"/>
            <a:ext cx="1318161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z : 13</a:t>
            </a:r>
          </a:p>
          <a:p>
            <a:r>
              <a:rPr lang="en-US" dirty="0"/>
              <a:t>foo : 10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30140" y="1563584"/>
            <a:ext cx="1445758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bar : “hello”</a:t>
            </a:r>
          </a:p>
          <a:p>
            <a:r>
              <a:rPr lang="en-US" dirty="0"/>
              <a:t>foo </a:t>
            </a:r>
            <a:r>
              <a:rPr lang="en-US"/>
              <a:t>: 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6915" y="5201392"/>
            <a:ext cx="191192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/>
              <a:t>Reference Environment</a:t>
            </a:r>
          </a:p>
        </p:txBody>
      </p:sp>
      <p:cxnSp>
        <p:nvCxnSpPr>
          <p:cNvPr id="11" name="Elbow Connector 10"/>
          <p:cNvCxnSpPr>
            <a:stCxn id="9" idx="3"/>
            <a:endCxn id="6" idx="1"/>
          </p:cNvCxnSpPr>
          <p:nvPr/>
        </p:nvCxnSpPr>
        <p:spPr>
          <a:xfrm flipV="1">
            <a:off x="3348842" y="4702629"/>
            <a:ext cx="1781298" cy="82192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0"/>
            <a:endCxn id="7" idx="1"/>
          </p:cNvCxnSpPr>
          <p:nvPr/>
        </p:nvCxnSpPr>
        <p:spPr>
          <a:xfrm rot="16200000" flipV="1">
            <a:off x="5066806" y="3457698"/>
            <a:ext cx="785750" cy="659081"/>
          </a:xfrm>
          <a:prstGeom prst="bentConnector4">
            <a:avLst>
              <a:gd name="adj1" fmla="val 16751"/>
              <a:gd name="adj2" fmla="val 1346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8" idx="1"/>
          </p:cNvCxnSpPr>
          <p:nvPr/>
        </p:nvCxnSpPr>
        <p:spPr>
          <a:xfrm rot="16200000" flipV="1">
            <a:off x="5066806" y="2149433"/>
            <a:ext cx="785750" cy="659081"/>
          </a:xfrm>
          <a:prstGeom prst="bentConnector4">
            <a:avLst>
              <a:gd name="adj1" fmla="val 16751"/>
              <a:gd name="adj2" fmla="val 1346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0"/>
            <a:endCxn id="5" idx="1"/>
          </p:cNvCxnSpPr>
          <p:nvPr/>
        </p:nvCxnSpPr>
        <p:spPr>
          <a:xfrm rot="16200000" flipV="1">
            <a:off x="2088958" y="4897471"/>
            <a:ext cx="595966" cy="11876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Referencing Environment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30140" y="4794117"/>
            <a:ext cx="1318161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 : 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30140" y="2751117"/>
            <a:ext cx="1318161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03169" y="2919237"/>
            <a:ext cx="191192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/>
              <a:t>Reference Environment</a:t>
            </a:r>
          </a:p>
        </p:txBody>
      </p:sp>
      <p:cxnSp>
        <p:nvCxnSpPr>
          <p:cNvPr id="11" name="Elbow Connector 10"/>
          <p:cNvCxnSpPr>
            <a:stCxn id="9" idx="3"/>
            <a:endCxn id="8" idx="1"/>
          </p:cNvCxnSpPr>
          <p:nvPr/>
        </p:nvCxnSpPr>
        <p:spPr>
          <a:xfrm>
            <a:off x="3515096" y="3242403"/>
            <a:ext cx="1615044" cy="3122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1"/>
            <a:endCxn id="7" idx="3"/>
          </p:cNvCxnSpPr>
          <p:nvPr/>
        </p:nvCxnSpPr>
        <p:spPr>
          <a:xfrm rot="5400000">
            <a:off x="5291655" y="3509439"/>
            <a:ext cx="2963840" cy="6505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8" idx="2"/>
          </p:cNvCxnSpPr>
          <p:nvPr/>
        </p:nvCxnSpPr>
        <p:spPr>
          <a:xfrm rot="5400000" flipH="1" flipV="1">
            <a:off x="5290236" y="4295132"/>
            <a:ext cx="997971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5459681" y="1779262"/>
            <a:ext cx="3278333" cy="573530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" charset="0"/>
                <a:ea typeface="Courier" charset="0"/>
                <a:cs typeface="Courier" charset="0"/>
              </a:rPr>
              <a:t>(lambda (x) (* x x))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4008" y="1881361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square (lambda (x)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(* x x))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cxnSp>
        <p:nvCxnSpPr>
          <p:cNvPr id="30" name="Elbow Connector 29"/>
          <p:cNvCxnSpPr>
            <a:cxnSpLocks/>
            <a:stCxn id="32" idx="3"/>
            <a:endCxn id="17" idx="2"/>
          </p:cNvCxnSpPr>
          <p:nvPr/>
        </p:nvCxnSpPr>
        <p:spPr>
          <a:xfrm flipH="1" flipV="1">
            <a:off x="5459681" y="2066027"/>
            <a:ext cx="607126" cy="1192921"/>
          </a:xfrm>
          <a:prstGeom prst="bentConnector5">
            <a:avLst>
              <a:gd name="adj1" fmla="val -101068"/>
              <a:gd name="adj2" fmla="val 56479"/>
              <a:gd name="adj3" fmla="val 1376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0140" y="3074282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square :</a:t>
            </a:r>
          </a:p>
        </p:txBody>
      </p:sp>
    </p:spTree>
    <p:extLst>
      <p:ext uri="{BB962C8B-B14F-4D97-AF65-F5344CB8AC3E}">
        <p14:creationId xmlns:p14="http://schemas.microsoft.com/office/powerpoint/2010/main" val="11819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Referencing Environment Example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21375" y="2743842"/>
            <a:ext cx="1318161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 : 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130140" y="2751117"/>
            <a:ext cx="1318161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04351" y="1502590"/>
            <a:ext cx="1911927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/>
              <a:t>Reference Environment</a:t>
            </a:r>
          </a:p>
        </p:txBody>
      </p:sp>
      <p:cxnSp>
        <p:nvCxnSpPr>
          <p:cNvPr id="11" name="Elbow Connector 10"/>
          <p:cNvCxnSpPr>
            <a:stCxn id="9" idx="2"/>
          </p:cNvCxnSpPr>
          <p:nvPr/>
        </p:nvCxnSpPr>
        <p:spPr>
          <a:xfrm rot="16200000" flipH="1">
            <a:off x="4292004" y="2017232"/>
            <a:ext cx="801272" cy="10646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cxnSpLocks/>
            <a:stCxn id="17" idx="1"/>
            <a:endCxn id="7" idx="0"/>
          </p:cNvCxnSpPr>
          <p:nvPr/>
        </p:nvCxnSpPr>
        <p:spPr>
          <a:xfrm rot="16200000" flipH="1">
            <a:off x="7319204" y="1982590"/>
            <a:ext cx="391050" cy="11314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1"/>
          </p:cNvCxnSpPr>
          <p:nvPr/>
        </p:nvCxnSpPr>
        <p:spPr>
          <a:xfrm rot="10800000">
            <a:off x="6448301" y="3110997"/>
            <a:ext cx="973074" cy="155360"/>
          </a:xfrm>
          <a:prstGeom prst="bentConnector3">
            <a:avLst>
              <a:gd name="adj1" fmla="val 146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nip Single Corner Rectangle 16"/>
          <p:cNvSpPr/>
          <p:nvPr/>
        </p:nvSpPr>
        <p:spPr>
          <a:xfrm>
            <a:off x="5459681" y="1779262"/>
            <a:ext cx="2978641" cy="573530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(lambda (x) (* x x))</a:t>
            </a:r>
          </a:p>
        </p:txBody>
      </p:sp>
      <p:cxnSp>
        <p:nvCxnSpPr>
          <p:cNvPr id="30" name="Elbow Connector 29"/>
          <p:cNvCxnSpPr>
            <a:cxnSpLocks/>
            <a:stCxn id="32" idx="3"/>
            <a:endCxn id="17" idx="2"/>
          </p:cNvCxnSpPr>
          <p:nvPr/>
        </p:nvCxnSpPr>
        <p:spPr>
          <a:xfrm flipH="1" flipV="1">
            <a:off x="5459681" y="2066027"/>
            <a:ext cx="660025" cy="884166"/>
          </a:xfrm>
          <a:prstGeom prst="bentConnector5">
            <a:avLst>
              <a:gd name="adj1" fmla="val -34635"/>
              <a:gd name="adj2" fmla="val 44226"/>
              <a:gd name="adj3" fmla="val 1346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0140" y="2765527"/>
            <a:ext cx="98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square 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618" y="3186172"/>
            <a:ext cx="418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sum2 (lambda (x y)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(+ (square x) (square y)))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618" y="3897989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f (lambda (a)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(sum2 (+ a 1) (* a 2)))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0140" y="3050147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sum2 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41166" y="33444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 : </a:t>
            </a:r>
          </a:p>
        </p:txBody>
      </p:sp>
      <p:sp>
        <p:nvSpPr>
          <p:cNvPr id="26" name="Snip Single Corner Rectangle 25"/>
          <p:cNvSpPr/>
          <p:nvPr/>
        </p:nvSpPr>
        <p:spPr>
          <a:xfrm>
            <a:off x="5781907" y="4080766"/>
            <a:ext cx="2733443" cy="1387266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(lambda (x y)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(+ (square x)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(square x))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cxnSp>
        <p:nvCxnSpPr>
          <p:cNvPr id="27" name="Elbow Connector 26"/>
          <p:cNvCxnSpPr>
            <a:cxnSpLocks/>
            <a:stCxn id="18" idx="3"/>
            <a:endCxn id="26" idx="3"/>
          </p:cNvCxnSpPr>
          <p:nvPr/>
        </p:nvCxnSpPr>
        <p:spPr>
          <a:xfrm>
            <a:off x="5996083" y="3234813"/>
            <a:ext cx="1152546" cy="84595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5568026" y="5591848"/>
            <a:ext cx="1318161" cy="1045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x : ?</a:t>
            </a:r>
          </a:p>
          <a:p>
            <a:r>
              <a:rPr lang="en-US" dirty="0"/>
              <a:t>y : ?</a:t>
            </a:r>
          </a:p>
        </p:txBody>
      </p:sp>
      <p:cxnSp>
        <p:nvCxnSpPr>
          <p:cNvPr id="34" name="Elbow Connector 33"/>
          <p:cNvCxnSpPr>
            <a:cxnSpLocks/>
            <a:stCxn id="26" idx="1"/>
            <a:endCxn id="31" idx="3"/>
          </p:cNvCxnSpPr>
          <p:nvPr/>
        </p:nvCxnSpPr>
        <p:spPr>
          <a:xfrm rot="5400000">
            <a:off x="6694243" y="5659976"/>
            <a:ext cx="646331" cy="2624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1" idx="1"/>
          </p:cNvCxnSpPr>
          <p:nvPr/>
        </p:nvCxnSpPr>
        <p:spPr>
          <a:xfrm rot="10800000">
            <a:off x="5351334" y="3810557"/>
            <a:ext cx="216692" cy="23038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nip Single Corner Rectangle 45"/>
          <p:cNvSpPr/>
          <p:nvPr/>
        </p:nvSpPr>
        <p:spPr>
          <a:xfrm>
            <a:off x="1798983" y="5097564"/>
            <a:ext cx="2908385" cy="1387266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(lambda (a)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(sum2 (+ a 1)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(* a 2))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cxnSp>
        <p:nvCxnSpPr>
          <p:cNvPr id="48" name="Elbow Connector 47"/>
          <p:cNvCxnSpPr>
            <a:cxnSpLocks/>
            <a:stCxn id="19" idx="1"/>
            <a:endCxn id="46" idx="0"/>
          </p:cNvCxnSpPr>
          <p:nvPr/>
        </p:nvCxnSpPr>
        <p:spPr>
          <a:xfrm rot="10800000" flipV="1">
            <a:off x="4707368" y="3529159"/>
            <a:ext cx="433798" cy="22620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922822" y="3884642"/>
            <a:ext cx="838747" cy="681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a</a:t>
            </a:r>
            <a:r>
              <a:rPr lang="en-US" dirty="0"/>
              <a:t>: ?</a:t>
            </a:r>
          </a:p>
        </p:txBody>
      </p:sp>
      <p:cxnSp>
        <p:nvCxnSpPr>
          <p:cNvPr id="59" name="Elbow Connector 58"/>
          <p:cNvCxnSpPr>
            <a:cxnSpLocks/>
            <a:stCxn id="46" idx="3"/>
            <a:endCxn id="58" idx="2"/>
          </p:cNvCxnSpPr>
          <p:nvPr/>
        </p:nvCxnSpPr>
        <p:spPr>
          <a:xfrm rot="5400000" flipH="1" flipV="1">
            <a:off x="3531955" y="4287323"/>
            <a:ext cx="531462" cy="108902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8" idx="3"/>
            <a:endCxn id="18" idx="1"/>
          </p:cNvCxnSpPr>
          <p:nvPr/>
        </p:nvCxnSpPr>
        <p:spPr>
          <a:xfrm flipV="1">
            <a:off x="4761569" y="3234813"/>
            <a:ext cx="368571" cy="990559"/>
          </a:xfrm>
          <a:prstGeom prst="bentConnector3">
            <a:avLst>
              <a:gd name="adj1" fmla="val 177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B8D60D-6386-0048-B312-A866EB8A3497}"/>
              </a:ext>
            </a:extLst>
          </p:cNvPr>
          <p:cNvSpPr txBox="1"/>
          <p:nvPr/>
        </p:nvSpPr>
        <p:spPr>
          <a:xfrm>
            <a:off x="504008" y="2159658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square (lambda (x)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(* x x) 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1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6" grpId="0" animBg="1"/>
      <p:bldP spid="31" grpId="0" animBg="1"/>
      <p:bldP spid="46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new-counter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(define c 0)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(set! c (+ c 1))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c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4610801" y="4578898"/>
            <a:ext cx="2753923" cy="1358471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(lambda 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(set! c (+ c 1))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c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Objects with Closures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8241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&gt; (define </a:t>
            </a:r>
            <a:r>
              <a:rPr lang="en-US" dirty="0" err="1"/>
              <a:t>cnta</a:t>
            </a:r>
            <a:r>
              <a:rPr lang="en-US" dirty="0"/>
              <a:t> (new-counter)) </a:t>
            </a:r>
          </a:p>
          <a:p>
            <a:pPr marL="0" indent="0">
              <a:buNone/>
            </a:pPr>
            <a:r>
              <a:rPr lang="en-US" dirty="0"/>
              <a:t>&gt; (</a:t>
            </a:r>
            <a:r>
              <a:rPr lang="en-US" dirty="0" err="1"/>
              <a:t>cnta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1 </a:t>
            </a:r>
          </a:p>
          <a:p>
            <a:pPr marL="0" indent="0">
              <a:buNone/>
            </a:pPr>
            <a:r>
              <a:rPr lang="en-US" dirty="0"/>
              <a:t>&gt; (</a:t>
            </a:r>
            <a:r>
              <a:rPr lang="en-US" dirty="0" err="1"/>
              <a:t>cnta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2 </a:t>
            </a:r>
          </a:p>
          <a:p>
            <a:pPr marL="0" indent="0">
              <a:buNone/>
            </a:pPr>
            <a:r>
              <a:rPr lang="en-US" dirty="0"/>
              <a:t>&gt; (define </a:t>
            </a:r>
            <a:r>
              <a:rPr lang="en-US" dirty="0" err="1"/>
              <a:t>cntb</a:t>
            </a:r>
            <a:r>
              <a:rPr lang="en-US" dirty="0"/>
              <a:t> (new-counter)) </a:t>
            </a:r>
          </a:p>
          <a:p>
            <a:pPr marL="0" indent="0">
              <a:buNone/>
            </a:pPr>
            <a:r>
              <a:rPr lang="en-US" dirty="0"/>
              <a:t>&gt; (</a:t>
            </a:r>
            <a:r>
              <a:rPr lang="en-US" dirty="0" err="1"/>
              <a:t>cntb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1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44751" y="5377674"/>
            <a:ext cx="1318161" cy="1045029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437" y="6425643"/>
            <a:ext cx="3195978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  <a:r>
              <a:rPr lang="en-US"/>
              <a:t>Reference Environment</a:t>
            </a:r>
          </a:p>
        </p:txBody>
      </p:sp>
      <p:cxnSp>
        <p:nvCxnSpPr>
          <p:cNvPr id="10" name="Elbow Connector 9"/>
          <p:cNvCxnSpPr>
            <a:stCxn id="16" idx="2"/>
            <a:endCxn id="22" idx="3"/>
          </p:cNvCxnSpPr>
          <p:nvPr/>
        </p:nvCxnSpPr>
        <p:spPr>
          <a:xfrm rot="10800000">
            <a:off x="3953741" y="5142012"/>
            <a:ext cx="657061" cy="11612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2" idx="3"/>
          </p:cNvCxnSpPr>
          <p:nvPr/>
        </p:nvCxnSpPr>
        <p:spPr>
          <a:xfrm flipV="1">
            <a:off x="2179996" y="5506816"/>
            <a:ext cx="2449154" cy="1601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24661" y="548231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cnta</a:t>
            </a:r>
            <a:r>
              <a:rPr lang="en-US" dirty="0">
                <a:solidFill>
                  <a:schemeClr val="bg1"/>
                </a:solidFill>
              </a:rPr>
              <a:t> 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24661" y="5766938"/>
            <a:ext cx="71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cntb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124021" y="4906347"/>
            <a:ext cx="829719" cy="471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c: 0</a:t>
            </a:r>
            <a:endParaRPr lang="en-US" dirty="0"/>
          </a:p>
        </p:txBody>
      </p:sp>
      <p:cxnSp>
        <p:nvCxnSpPr>
          <p:cNvPr id="31" name="Elbow Connector 30"/>
          <p:cNvCxnSpPr>
            <a:stCxn id="22" idx="1"/>
            <a:endCxn id="8" idx="0"/>
          </p:cNvCxnSpPr>
          <p:nvPr/>
        </p:nvCxnSpPr>
        <p:spPr>
          <a:xfrm rot="10800000" flipV="1">
            <a:off x="1903833" y="5142010"/>
            <a:ext cx="1220189" cy="2356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106555" y="4906346"/>
            <a:ext cx="829719" cy="471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c: 1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106554" y="4912355"/>
            <a:ext cx="829719" cy="471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c: 2</a:t>
            </a:r>
            <a:endParaRPr lang="en-US" dirty="0"/>
          </a:p>
        </p:txBody>
      </p:sp>
      <p:sp>
        <p:nvSpPr>
          <p:cNvPr id="37" name="Snip Single Corner Rectangle 36"/>
          <p:cNvSpPr/>
          <p:nvPr/>
        </p:nvSpPr>
        <p:spPr>
          <a:xfrm>
            <a:off x="6223982" y="5395302"/>
            <a:ext cx="2753923" cy="1358471"/>
          </a:xfrm>
          <a:prstGeom prst="snip1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(lambda 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(set! c (+ c 1))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c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cxnSp>
        <p:nvCxnSpPr>
          <p:cNvPr id="39" name="Elbow Connector 38"/>
          <p:cNvCxnSpPr>
            <a:stCxn id="13" idx="3"/>
            <a:endCxn id="37" idx="2"/>
          </p:cNvCxnSpPr>
          <p:nvPr/>
        </p:nvCxnSpPr>
        <p:spPr>
          <a:xfrm>
            <a:off x="2141076" y="5951604"/>
            <a:ext cx="4082906" cy="1229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4082561" y="6219911"/>
            <a:ext cx="829719" cy="471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c: 0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4065095" y="6219910"/>
            <a:ext cx="829719" cy="471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c: 1</a:t>
            </a:r>
            <a:endParaRPr lang="en-US" dirty="0"/>
          </a:p>
        </p:txBody>
      </p:sp>
      <p:cxnSp>
        <p:nvCxnSpPr>
          <p:cNvPr id="45" name="Elbow Connector 44"/>
          <p:cNvCxnSpPr/>
          <p:nvPr/>
        </p:nvCxnSpPr>
        <p:spPr>
          <a:xfrm rot="10800000" flipV="1">
            <a:off x="4894813" y="6412629"/>
            <a:ext cx="1329170" cy="4895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 rot="10800000">
            <a:off x="2572856" y="6311601"/>
            <a:ext cx="1492239" cy="1499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4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uiExpand="1" build="p"/>
      <p:bldP spid="12" grpId="0"/>
      <p:bldP spid="13" grpId="0"/>
      <p:bldP spid="22" grpId="0" animBg="1"/>
      <p:bldP spid="35" grpId="0" animBg="1"/>
      <p:bldP spid="36" grpId="0" animBg="1"/>
      <p:bldP spid="37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Closures seem esoteric, but they are very common in many programming </a:t>
            </a:r>
            <a:r>
              <a:rPr lang="en-US" dirty="0" err="1"/>
              <a:t>langauges</a:t>
            </a:r>
            <a:endParaRPr lang="en-US" dirty="0"/>
          </a:p>
          <a:p>
            <a:pPr lvl="1"/>
            <a:r>
              <a:rPr lang="en-US" dirty="0"/>
              <a:t>Java (v8)</a:t>
            </a:r>
          </a:p>
          <a:p>
            <a:pPr lvl="1"/>
            <a:r>
              <a:rPr lang="en-US" dirty="0"/>
              <a:t>Scheme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Most functional languages</a:t>
            </a:r>
          </a:p>
          <a:p>
            <a:pPr lvl="1"/>
            <a:r>
              <a:rPr lang="en-US" dirty="0"/>
              <a:t>Ruby</a:t>
            </a:r>
          </a:p>
          <a:p>
            <a:r>
              <a:rPr lang="en-US" dirty="0"/>
              <a:t>Java used to use anonymous classes to create small listeners and callbacks, where closures are more appropriate</a:t>
            </a:r>
          </a:p>
          <a:p>
            <a:r>
              <a:rPr lang="en-US" dirty="0"/>
              <a:t>Learn them, Use them!</a:t>
            </a:r>
          </a:p>
        </p:txBody>
      </p:sp>
    </p:spTree>
    <p:extLst>
      <p:ext uri="{BB962C8B-B14F-4D97-AF65-F5344CB8AC3E}">
        <p14:creationId xmlns:p14="http://schemas.microsoft.com/office/powerpoint/2010/main" val="168522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 in Scheme: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define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26894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(... (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b="1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exp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fun1 fun2 ... </a:t>
            </a:r>
            <a:r>
              <a:rPr lang="hu-HU" u="sng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funk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it-IT" dirty="0" err="1">
                <a:ea typeface="Courier" charset="0"/>
                <a:cs typeface="Courier" charset="0"/>
              </a:rPr>
              <a:t>All</a:t>
            </a:r>
            <a:r>
              <a:rPr lang="it-IT" dirty="0">
                <a:ea typeface="Courier" charset="0"/>
                <a:cs typeface="Courier" charset="0"/>
              </a:rPr>
              <a:t> code </a:t>
            </a:r>
            <a:r>
              <a:rPr lang="it-IT" dirty="0" err="1">
                <a:ea typeface="Courier" charset="0"/>
                <a:cs typeface="Courier" charset="0"/>
              </a:rPr>
              <a:t>after</a:t>
            </a:r>
            <a:r>
              <a:rPr lang="it-IT" dirty="0">
                <a:ea typeface="Courier" charset="0"/>
                <a:cs typeface="Courier" charset="0"/>
              </a:rPr>
              <a:t> the </a:t>
            </a:r>
            <a:r>
              <a:rPr lang="it-IT" u="sng" dirty="0" err="1">
                <a:latin typeface="Courier" pitchFamily="2" charset="0"/>
                <a:ea typeface="Courier" charset="0"/>
                <a:cs typeface="Courier" charset="0"/>
              </a:rPr>
              <a:t>define</a:t>
            </a:r>
            <a:r>
              <a:rPr lang="it-IT" dirty="0">
                <a:ea typeface="Courier" charset="0"/>
                <a:cs typeface="Courier" charset="0"/>
              </a:rPr>
              <a:t> can </a:t>
            </a:r>
            <a:r>
              <a:rPr lang="it-IT" dirty="0" err="1">
                <a:ea typeface="Courier" charset="0"/>
                <a:cs typeface="Courier" charset="0"/>
              </a:rPr>
              <a:t>see</a:t>
            </a:r>
            <a:r>
              <a:rPr lang="it-IT" dirty="0">
                <a:ea typeface="Courier" charset="0"/>
                <a:cs typeface="Courier" charset="0"/>
              </a:rPr>
              <a:t> the </a:t>
            </a:r>
            <a:r>
              <a:rPr lang="it-IT" dirty="0" err="1">
                <a:ea typeface="Courier" charset="0"/>
                <a:cs typeface="Courier" charset="0"/>
              </a:rPr>
              <a:t>binding</a:t>
            </a:r>
            <a:r>
              <a:rPr lang="it-IT" dirty="0">
                <a:ea typeface="Courier" charset="0"/>
                <a:cs typeface="Courier" charset="0"/>
              </a:rPr>
              <a:t> of </a:t>
            </a:r>
            <a:r>
              <a:rPr lang="it-IT" b="1" dirty="0">
                <a:ea typeface="Courier" charset="0"/>
                <a:cs typeface="Courier" charset="0"/>
              </a:rPr>
              <a:t>x</a:t>
            </a:r>
            <a:r>
              <a:rPr lang="it-IT" dirty="0">
                <a:ea typeface="Courier" charset="0"/>
                <a:cs typeface="Courier" charset="0"/>
              </a:rPr>
              <a:t> </a:t>
            </a:r>
          </a:p>
          <a:p>
            <a:pPr marL="457200" lvl="1" indent="0">
              <a:buNone/>
            </a:pPr>
            <a:endParaRPr lang="it-IT" dirty="0">
              <a:ea typeface="Courier" charset="0"/>
              <a:cs typeface="Courier" charset="0"/>
            </a:endParaRPr>
          </a:p>
          <a:p>
            <a:r>
              <a:rPr lang="fr-FR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 ((x exp1) (</a:t>
            </a:r>
            <a:r>
              <a:rPr lang="es-ES_tradnl" b="1" dirty="0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 exp2) (z exp3)) </a:t>
            </a:r>
          </a:p>
          <a:p>
            <a:pPr marL="0" indent="0">
              <a:buNone/>
            </a:pP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fun1 fun2 ... </a:t>
            </a:r>
            <a:r>
              <a:rPr lang="hu-HU" u="sng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funk</a:t>
            </a:r>
            <a:r>
              <a:rPr lang="hu-HU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it-IT" dirty="0" err="1">
                <a:ea typeface="Courier" charset="0"/>
                <a:cs typeface="Courier" charset="0"/>
              </a:rPr>
              <a:t>Only</a:t>
            </a:r>
            <a:r>
              <a:rPr lang="it-IT" dirty="0">
                <a:ea typeface="Courier" charset="0"/>
                <a:cs typeface="Courier" charset="0"/>
              </a:rPr>
              <a:t> the code </a:t>
            </a:r>
            <a:r>
              <a:rPr lang="it-IT" dirty="0" err="1">
                <a:ea typeface="Courier" charset="0"/>
                <a:cs typeface="Courier" charset="0"/>
              </a:rPr>
              <a:t>following</a:t>
            </a:r>
            <a:r>
              <a:rPr lang="it-IT" dirty="0">
                <a:ea typeface="Courier" charset="0"/>
                <a:cs typeface="Courier" charset="0"/>
              </a:rPr>
              <a:t> the </a:t>
            </a:r>
            <a:r>
              <a:rPr lang="it-IT" dirty="0" err="1">
                <a:ea typeface="Courier" charset="0"/>
                <a:cs typeface="Courier" charset="0"/>
              </a:rPr>
              <a:t>bindings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defined</a:t>
            </a:r>
            <a:r>
              <a:rPr lang="it-IT" dirty="0">
                <a:ea typeface="Courier" charset="0"/>
                <a:cs typeface="Courier" charset="0"/>
              </a:rPr>
              <a:t> by </a:t>
            </a:r>
            <a:r>
              <a:rPr lang="it-IT" dirty="0" err="1">
                <a:latin typeface="Courier" pitchFamily="2" charset="0"/>
                <a:ea typeface="Courier" charset="0"/>
                <a:cs typeface="Courier" charset="0"/>
              </a:rPr>
              <a:t>let</a:t>
            </a:r>
            <a:r>
              <a:rPr lang="it-IT" dirty="0">
                <a:ea typeface="Courier" charset="0"/>
                <a:cs typeface="Courier" charset="0"/>
              </a:rPr>
              <a:t> can </a:t>
            </a:r>
            <a:r>
              <a:rPr lang="it-IT" dirty="0" err="1">
                <a:ea typeface="Courier" charset="0"/>
                <a:cs typeface="Courier" charset="0"/>
              </a:rPr>
              <a:t>see</a:t>
            </a:r>
            <a:r>
              <a:rPr lang="it-IT" dirty="0">
                <a:ea typeface="Courier" charset="0"/>
                <a:cs typeface="Courier" charset="0"/>
              </a:rPr>
              <a:t> the </a:t>
            </a:r>
            <a:r>
              <a:rPr lang="it-IT" dirty="0" err="1">
                <a:ea typeface="Courier" charset="0"/>
                <a:cs typeface="Courier" charset="0"/>
              </a:rPr>
              <a:t>bindings</a:t>
            </a:r>
            <a:endParaRPr lang="it-IT" dirty="0"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endParaRPr lang="it-IT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fr-FR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dirty="0" err="1">
                <a:latin typeface="Courier" charset="0"/>
                <a:ea typeface="Courier" charset="0"/>
                <a:cs typeface="Courier" charset="0"/>
              </a:rPr>
              <a:t>let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* ((x exp1) (</a:t>
            </a:r>
            <a:r>
              <a:rPr lang="es-ES_tradnl" b="1" dirty="0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 exp2) </a:t>
            </a:r>
            <a:r>
              <a:rPr lang="es-ES_tradnl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(z exp3))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fun1 fun2 ... </a:t>
            </a:r>
            <a:r>
              <a:rPr lang="hu-HU" u="sng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funk</a:t>
            </a:r>
            <a:r>
              <a:rPr lang="hu-HU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it-IT" dirty="0" err="1">
                <a:ea typeface="Courier" charset="0"/>
                <a:cs typeface="Courier" charset="0"/>
              </a:rPr>
              <a:t>Each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binding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becomes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visible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as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soon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as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it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is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activated</a:t>
            </a:r>
            <a:endParaRPr lang="it-IT" dirty="0">
              <a:ea typeface="Courier" charset="0"/>
              <a:cs typeface="Courier" charset="0"/>
            </a:endParaRPr>
          </a:p>
          <a:p>
            <a:r>
              <a:rPr lang="fr-FR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s-ES_tradnl" dirty="0" err="1">
                <a:latin typeface="Courier" charset="0"/>
                <a:ea typeface="Courier" charset="0"/>
                <a:cs typeface="Courier" charset="0"/>
              </a:rPr>
              <a:t>letrec</a:t>
            </a:r>
            <a:r>
              <a:rPr lang="es-ES_tradnl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s-ES_tradnl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((x exp1) (</a:t>
            </a:r>
            <a:r>
              <a:rPr lang="es-ES_tradnl" b="1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s-ES_tradnl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exp2) (z exp3)) </a:t>
            </a:r>
          </a:p>
          <a:p>
            <a:pPr marL="0" indent="0">
              <a:buNone/>
            </a:pPr>
            <a:r>
              <a:rPr lang="es-ES_tradnl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hu-HU" u="sng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fun1 fun2 ... </a:t>
            </a:r>
            <a:r>
              <a:rPr lang="hu-HU" u="sng" dirty="0" err="1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funk</a:t>
            </a:r>
            <a:r>
              <a:rPr lang="hu-HU" dirty="0">
                <a:solidFill>
                  <a:schemeClr val="accent6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457200" lvl="1" indent="0">
              <a:buNone/>
            </a:pPr>
            <a:r>
              <a:rPr lang="it-IT" dirty="0" err="1">
                <a:ea typeface="Courier" charset="0"/>
                <a:cs typeface="Courier" charset="0"/>
              </a:rPr>
              <a:t>Bindings</a:t>
            </a:r>
            <a:r>
              <a:rPr lang="it-IT" dirty="0">
                <a:ea typeface="Courier" charset="0"/>
                <a:cs typeface="Courier" charset="0"/>
              </a:rPr>
              <a:t> can </a:t>
            </a:r>
            <a:r>
              <a:rPr lang="it-IT" dirty="0" err="1">
                <a:ea typeface="Courier" charset="0"/>
                <a:cs typeface="Courier" charset="0"/>
              </a:rPr>
              <a:t>become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active</a:t>
            </a:r>
            <a:r>
              <a:rPr lang="it-IT" dirty="0">
                <a:ea typeface="Courier" charset="0"/>
                <a:cs typeface="Courier" charset="0"/>
              </a:rPr>
              <a:t> in </a:t>
            </a:r>
            <a:r>
              <a:rPr lang="it-IT" dirty="0" err="1">
                <a:ea typeface="Courier" charset="0"/>
                <a:cs typeface="Courier" charset="0"/>
              </a:rPr>
              <a:t>order</a:t>
            </a:r>
            <a:r>
              <a:rPr lang="it-IT" dirty="0">
                <a:ea typeface="Courier" charset="0"/>
                <a:cs typeface="Courier" charset="0"/>
              </a:rPr>
              <a:t> </a:t>
            </a:r>
            <a:r>
              <a:rPr lang="it-IT" dirty="0" err="1">
                <a:ea typeface="Courier" charset="0"/>
                <a:cs typeface="Courier" charset="0"/>
              </a:rPr>
              <a:t>immediately</a:t>
            </a:r>
            <a:r>
              <a:rPr lang="it-IT" dirty="0">
                <a:ea typeface="Courier" charset="0"/>
                <a:cs typeface="Courier" charset="0"/>
              </a:rPr>
              <a:t> (</a:t>
            </a:r>
            <a:r>
              <a:rPr lang="it-IT" dirty="0" err="1">
                <a:ea typeface="Courier" charset="0"/>
                <a:cs typeface="Courier" charset="0"/>
              </a:rPr>
              <a:t>used</a:t>
            </a:r>
            <a:r>
              <a:rPr lang="it-IT" dirty="0">
                <a:ea typeface="Courier" charset="0"/>
                <a:cs typeface="Courier" charset="0"/>
              </a:rPr>
              <a:t> for </a:t>
            </a:r>
            <a:r>
              <a:rPr lang="it-IT" dirty="0" err="1">
                <a:ea typeface="Courier" charset="0"/>
                <a:cs typeface="Courier" charset="0"/>
              </a:rPr>
              <a:t>declaring</a:t>
            </a:r>
            <a:r>
              <a:rPr lang="it-IT" dirty="0">
                <a:ea typeface="Courier" charset="0"/>
                <a:cs typeface="Courier" charset="0"/>
              </a:rPr>
              <a:t> recursive </a:t>
            </a:r>
            <a:r>
              <a:rPr lang="it-IT" dirty="0" err="1">
                <a:ea typeface="Courier" charset="0"/>
                <a:cs typeface="Courier" charset="0"/>
              </a:rPr>
              <a:t>functions</a:t>
            </a:r>
            <a:r>
              <a:rPr lang="it-IT" dirty="0"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634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7 is out and due July 12.</a:t>
            </a:r>
          </a:p>
          <a:p>
            <a:pPr lvl="1"/>
            <a:r>
              <a:rPr lang="en-US" dirty="0"/>
              <a:t>Scheme Tutorial </a:t>
            </a:r>
            <a:r>
              <a:rPr lang="en-US"/>
              <a:t>on Monday, 15</a:t>
            </a:r>
            <a:r>
              <a:rPr lang="en-US" baseline="30000"/>
              <a:t>th</a:t>
            </a:r>
            <a:r>
              <a:rPr lang="en-US"/>
              <a:t>, 2:30 – 4pm in CS 127</a:t>
            </a:r>
            <a:endParaRPr lang="en-US" dirty="0"/>
          </a:p>
          <a:p>
            <a:r>
              <a:rPr lang="en-US" dirty="0"/>
              <a:t>Readings: Read Chapter 3.6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Definition of a closure</a:t>
            </a:r>
          </a:p>
          <a:p>
            <a:pPr lvl="1"/>
            <a:r>
              <a:rPr lang="en-US" dirty="0"/>
              <a:t>Linked Referencing Environments</a:t>
            </a:r>
          </a:p>
          <a:p>
            <a:pPr lvl="1"/>
            <a:r>
              <a:rPr lang="en-US" dirty="0"/>
              <a:t>Closures in Scheme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43E9C4-5383-AE4E-AE6F-7EE2243A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Halfway Check-in Survey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F0961-5D32-4C47-BBEA-3B169C6CB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working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E3BEA-C23F-7B4F-946C-28F5AA54B0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Top Hat quizzes</a:t>
            </a:r>
          </a:p>
          <a:p>
            <a:r>
              <a:rPr lang="en-US" dirty="0"/>
              <a:t>Lectures</a:t>
            </a:r>
          </a:p>
          <a:p>
            <a:r>
              <a:rPr lang="en-US" dirty="0"/>
              <a:t>Slides</a:t>
            </a:r>
          </a:p>
          <a:p>
            <a:r>
              <a:rPr lang="en-US" dirty="0"/>
              <a:t>Approachable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46E03F-511C-8F4C-AC8E-B5A2170FB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needs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0BFE53-D5C9-5D4D-B583-C34CD4A82D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More examples needed</a:t>
            </a:r>
          </a:p>
          <a:p>
            <a:r>
              <a:rPr lang="en-US" dirty="0"/>
              <a:t>Assignments are too hard</a:t>
            </a:r>
          </a:p>
          <a:p>
            <a:r>
              <a:rPr lang="en-US" dirty="0"/>
              <a:t>Writing on whiteboard</a:t>
            </a:r>
          </a:p>
        </p:txBody>
      </p:sp>
    </p:spTree>
    <p:extLst>
      <p:ext uri="{BB962C8B-B14F-4D97-AF65-F5344CB8AC3E}">
        <p14:creationId xmlns:p14="http://schemas.microsoft.com/office/powerpoint/2010/main" val="328642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Lambda Aside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Scheme, the Lambda keyword defines a function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add ( lambda ( a b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( + a b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/>
              <a:t>This code defines a function that</a:t>
            </a:r>
          </a:p>
          <a:p>
            <a:pPr lvl="1"/>
            <a:r>
              <a:rPr lang="en-US" dirty="0"/>
              <a:t>Takes two arguments</a:t>
            </a:r>
          </a:p>
          <a:p>
            <a:pPr lvl="1"/>
            <a:r>
              <a:rPr lang="en-US" dirty="0"/>
              <a:t>Adds them together</a:t>
            </a:r>
          </a:p>
          <a:p>
            <a:pPr lvl="1"/>
            <a:r>
              <a:rPr lang="en-US" dirty="0"/>
              <a:t>Returns the result</a:t>
            </a:r>
          </a:p>
          <a:p>
            <a:r>
              <a:rPr lang="en-US" dirty="0"/>
              <a:t>The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define</a:t>
            </a:r>
            <a:r>
              <a:rPr lang="en-US" dirty="0"/>
              <a:t> keyword binds the name </a:t>
            </a:r>
            <a:r>
              <a:rPr lang="en-US" b="1" dirty="0"/>
              <a:t>add</a:t>
            </a:r>
            <a:r>
              <a:rPr lang="en-US" dirty="0"/>
              <a:t> to this function.</a:t>
            </a:r>
          </a:p>
          <a:p>
            <a:r>
              <a:rPr lang="en-US" dirty="0"/>
              <a:t>So, how is a closure different from a function?</a:t>
            </a:r>
          </a:p>
        </p:txBody>
      </p:sp>
    </p:spTree>
    <p:extLst>
      <p:ext uri="{BB962C8B-B14F-4D97-AF65-F5344CB8AC3E}">
        <p14:creationId xmlns:p14="http://schemas.microsoft.com/office/powerpoint/2010/main" val="175965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Useful </a:t>
            </a:r>
            <a:r>
              <a:rPr lang="en-US" dirty="0"/>
              <a:t>Short-form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Scheme, this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add ( lambda ( a b 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( + a b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Is equivalent to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 define (add a b) 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    ( + a b )</a:t>
            </a: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latter is a short form for the former, only available for the </a:t>
            </a:r>
            <a:r>
              <a:rPr lang="en-US" dirty="0">
                <a:latin typeface="Courier" pitchFamily="2" charset="0"/>
              </a:rPr>
              <a:t>define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38692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85708" y="3756716"/>
            <a:ext cx="5544772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57519" y="5503371"/>
            <a:ext cx="5544772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22713" y="3440401"/>
            <a:ext cx="3135954" cy="330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4817" y="5138568"/>
            <a:ext cx="3135954" cy="330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/>
              <a:t>Shallow or </a:t>
            </a:r>
            <a:r>
              <a:rPr lang="en-US" sz="4100" dirty="0"/>
              <a:t>Deep </a:t>
            </a:r>
            <a:r>
              <a:rPr lang="en-US" sz="4100"/>
              <a:t>Binding in Scheme?</a:t>
            </a:r>
            <a:endParaRPr lang="en-US" sz="4100" dirty="0"/>
          </a:p>
        </p:txBody>
      </p:sp>
      <p:sp>
        <p:nvSpPr>
          <p:cNvPr id="5" name="Rectangle 4"/>
          <p:cNvSpPr/>
          <p:nvPr/>
        </p:nvSpPr>
        <p:spPr>
          <a:xfrm>
            <a:off x="744817" y="6186722"/>
            <a:ext cx="5544772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66865" y="2082213"/>
            <a:ext cx="2962477" cy="33074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85708" y="4141997"/>
            <a:ext cx="3085897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4817" y="1376094"/>
            <a:ext cx="3135954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4818" y="5829095"/>
            <a:ext cx="3135954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4818" y="2762385"/>
            <a:ext cx="3363338" cy="3307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9" idx="1"/>
            <a:endCxn id="10" idx="1"/>
          </p:cNvCxnSpPr>
          <p:nvPr/>
        </p:nvCxnSpPr>
        <p:spPr>
          <a:xfrm rot="10800000">
            <a:off x="744818" y="2927756"/>
            <a:ext cx="12700" cy="3066710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1"/>
            <a:endCxn id="8" idx="1"/>
          </p:cNvCxnSpPr>
          <p:nvPr/>
        </p:nvCxnSpPr>
        <p:spPr>
          <a:xfrm rot="10800000">
            <a:off x="744818" y="1541466"/>
            <a:ext cx="840891" cy="2765903"/>
          </a:xfrm>
          <a:prstGeom prst="curvedConnector3">
            <a:avLst>
              <a:gd name="adj1" fmla="val 1271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60678" y="4504776"/>
            <a:ext cx="6211721" cy="33074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5740"/>
            <a:ext cx="7886700" cy="52639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increase_x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(set! x (+ x 1))))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execute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(f)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(let ((x 20))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(display (list "inner x before:" x))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(f)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(display (list "inner x after: " x)))))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x 1)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(display (list "outer x before:" x))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(execute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increase_x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(display (list "outer x after: " x))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94467" y="1674511"/>
            <a:ext cx="206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output?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94467" y="2039997"/>
            <a:ext cx="2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(outer x before: 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94467" y="2320791"/>
            <a:ext cx="2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inner x before: 20)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94467" y="2603630"/>
            <a:ext cx="2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inner x after:  20)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32982" y="2879065"/>
            <a:ext cx="292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(outer x after:  2)</a:t>
            </a:r>
          </a:p>
        </p:txBody>
      </p:sp>
    </p:spTree>
    <p:extLst>
      <p:ext uri="{BB962C8B-B14F-4D97-AF65-F5344CB8AC3E}">
        <p14:creationId xmlns:p14="http://schemas.microsoft.com/office/powerpoint/2010/main" val="176203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26" grpId="0" animBg="1"/>
      <p:bldP spid="25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24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subroutine is a general term for a procedure or a function</a:t>
            </a:r>
          </a:p>
          <a:p>
            <a:r>
              <a:rPr lang="en-US" dirty="0"/>
              <a:t>Idea: Passing subroutines is allowed in many languages </a:t>
            </a:r>
          </a:p>
          <a:p>
            <a:pPr lvl="1"/>
            <a:r>
              <a:rPr lang="en-US" dirty="0"/>
              <a:t>Reference to a subroutine can be passed as a parameter</a:t>
            </a:r>
          </a:p>
          <a:p>
            <a:pPr lvl="1"/>
            <a:r>
              <a:rPr lang="en-US" dirty="0"/>
              <a:t>Subroutine has access to all active bindings in its scope </a:t>
            </a:r>
          </a:p>
          <a:p>
            <a:r>
              <a:rPr lang="en-US" dirty="0"/>
              <a:t>Idea: </a:t>
            </a:r>
            <a:r>
              <a:rPr lang="en-US" i="1" dirty="0"/>
              <a:t>Referencing environment </a:t>
            </a:r>
            <a:r>
              <a:rPr lang="en-US" dirty="0"/>
              <a:t>of subroutine contains all the active bindings</a:t>
            </a:r>
          </a:p>
          <a:p>
            <a:pPr lvl="1"/>
            <a:r>
              <a:rPr lang="en-US" dirty="0"/>
              <a:t>If </a:t>
            </a:r>
            <a:r>
              <a:rPr lang="en-US" u="sng" dirty="0"/>
              <a:t>deep binding</a:t>
            </a:r>
            <a:r>
              <a:rPr lang="en-US" dirty="0"/>
              <a:t> is used, referencing environment is created when subroutine is passed </a:t>
            </a:r>
          </a:p>
          <a:p>
            <a:pPr lvl="1"/>
            <a:r>
              <a:rPr lang="en-US" dirty="0"/>
              <a:t>If </a:t>
            </a:r>
            <a:r>
              <a:rPr lang="en-US" u="sng" dirty="0"/>
              <a:t>shallow binding</a:t>
            </a:r>
            <a:r>
              <a:rPr lang="en-US" dirty="0"/>
              <a:t> is used, referencing environment is created when subroutine is called</a:t>
            </a:r>
          </a:p>
          <a:p>
            <a:r>
              <a:rPr lang="en-US" dirty="0"/>
              <a:t>Closures are a construct found in languages with deep binding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2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closure </a:t>
            </a:r>
            <a:r>
              <a:rPr lang="en-US" dirty="0"/>
              <a:t>consists of </a:t>
            </a:r>
          </a:p>
          <a:p>
            <a:pPr lvl="1"/>
            <a:r>
              <a:rPr lang="en-US" dirty="0"/>
              <a:t>A reference to a subroutine</a:t>
            </a:r>
          </a:p>
          <a:p>
            <a:pPr lvl="1"/>
            <a:r>
              <a:rPr lang="en-US" dirty="0"/>
              <a:t>A referencing environment </a:t>
            </a:r>
          </a:p>
          <a:p>
            <a:r>
              <a:rPr lang="en-US" dirty="0"/>
              <a:t>Analogy: A program and its data. </a:t>
            </a:r>
          </a:p>
          <a:p>
            <a:r>
              <a:rPr lang="en-US" dirty="0"/>
              <a:t>This is different from an object: </a:t>
            </a:r>
          </a:p>
          <a:p>
            <a:pPr lvl="1"/>
            <a:r>
              <a:rPr lang="en-US" b="1" dirty="0"/>
              <a:t>object</a:t>
            </a:r>
            <a:r>
              <a:rPr lang="en-US" dirty="0"/>
              <a:t> = data + operations on the data</a:t>
            </a:r>
          </a:p>
          <a:p>
            <a:pPr lvl="1"/>
            <a:r>
              <a:rPr lang="en-US" b="1" dirty="0"/>
              <a:t>closure</a:t>
            </a:r>
            <a:r>
              <a:rPr lang="en-US" dirty="0"/>
              <a:t> = subroutine (1 op) + data that it needs </a:t>
            </a:r>
          </a:p>
          <a:p>
            <a:r>
              <a:rPr lang="en-US" dirty="0"/>
              <a:t>Idea: Closures can be used like objects </a:t>
            </a:r>
          </a:p>
          <a:p>
            <a:r>
              <a:rPr lang="en-US" dirty="0"/>
              <a:t>Challenge: implementing closures when they can be returned by functions </a:t>
            </a:r>
          </a:p>
          <a:p>
            <a:pPr lvl="1"/>
            <a:r>
              <a:rPr lang="en-US" dirty="0"/>
              <a:t>When the subroutine is invoked, the scope it refers to may no longer exist</a:t>
            </a:r>
          </a:p>
          <a:p>
            <a:pPr lvl="1"/>
            <a:r>
              <a:rPr lang="en-US" dirty="0"/>
              <a:t>Scopes must be preserved for use in closures </a:t>
            </a:r>
          </a:p>
          <a:p>
            <a:endParaRPr lang="en-US" dirty="0"/>
          </a:p>
        </p:txBody>
      </p:sp>
      <p:sp>
        <p:nvSpPr>
          <p:cNvPr id="4" name="Snip Single Corner Rectangle 3"/>
          <p:cNvSpPr/>
          <p:nvPr/>
        </p:nvSpPr>
        <p:spPr>
          <a:xfrm>
            <a:off x="6537366" y="2391248"/>
            <a:ext cx="1662545" cy="1211283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Subroutine</a:t>
            </a:r>
          </a:p>
        </p:txBody>
      </p:sp>
      <p:sp>
        <p:nvSpPr>
          <p:cNvPr id="5" name="Cloud 4"/>
          <p:cNvSpPr/>
          <p:nvPr/>
        </p:nvSpPr>
        <p:spPr>
          <a:xfrm>
            <a:off x="6451269" y="676894"/>
            <a:ext cx="1787237" cy="15794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foo : 42</a:t>
            </a:r>
          </a:p>
          <a:p>
            <a:r>
              <a:rPr lang="en-US" dirty="0"/>
              <a:t>bar : hello</a:t>
            </a:r>
          </a:p>
          <a:p>
            <a:r>
              <a:rPr lang="en-US" dirty="0"/>
              <a:t>x : 13</a:t>
            </a:r>
          </a:p>
          <a:p>
            <a:r>
              <a:rPr lang="en-US" dirty="0"/>
              <a:t>y : 7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9548" y="570016"/>
            <a:ext cx="2006930" cy="312321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nip Single Corner Rectangle 31">
            <a:extLst>
              <a:ext uri="{FF2B5EF4-FFF2-40B4-BE49-F238E27FC236}">
                <a16:creationId xmlns:a16="http://schemas.microsoft.com/office/drawing/2014/main" id="{AF3DB0E8-96BB-3D46-9438-7ABCB07A2B9F}"/>
              </a:ext>
            </a:extLst>
          </p:cNvPr>
          <p:cNvSpPr/>
          <p:nvPr/>
        </p:nvSpPr>
        <p:spPr>
          <a:xfrm>
            <a:off x="1093307" y="2827645"/>
            <a:ext cx="3184780" cy="134820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7AD43E08-0E80-9944-AEA2-B69D418FD6EE}"/>
              </a:ext>
            </a:extLst>
          </p:cNvPr>
          <p:cNvSpPr/>
          <p:nvPr/>
        </p:nvSpPr>
        <p:spPr>
          <a:xfrm>
            <a:off x="1093306" y="2365513"/>
            <a:ext cx="2494721" cy="5963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(define new-counter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(define c 0)   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(lambda 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(set! c (+ c 1))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c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Example </a:t>
            </a:r>
          </a:p>
        </p:txBody>
      </p:sp>
    </p:spTree>
    <p:extLst>
      <p:ext uri="{BB962C8B-B14F-4D97-AF65-F5344CB8AC3E}">
        <p14:creationId xmlns:p14="http://schemas.microsoft.com/office/powerpoint/2010/main" val="275920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"/>
                            </p:stCondLst>
                            <p:childTnLst>
                              <p:par>
                                <p:cTn id="24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15916</TotalTime>
  <Words>1497</Words>
  <Application>Microsoft Macintosh PowerPoint</Application>
  <PresentationFormat>On-screen Show (4:3)</PresentationFormat>
  <Paragraphs>300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Closures</vt:lpstr>
      <vt:lpstr>Agenda</vt:lpstr>
      <vt:lpstr>Halfway Check-in Survey Results</vt:lpstr>
      <vt:lpstr>A Lambda Aside</vt:lpstr>
      <vt:lpstr>A Useful Short-form</vt:lpstr>
      <vt:lpstr>Shallow or Deep Binding in Scheme?</vt:lpstr>
      <vt:lpstr>Motivation for Closures</vt:lpstr>
      <vt:lpstr>Closure</vt:lpstr>
      <vt:lpstr>Closure Example </vt:lpstr>
      <vt:lpstr>Closure Example</vt:lpstr>
      <vt:lpstr>Example</vt:lpstr>
      <vt:lpstr>Result</vt:lpstr>
      <vt:lpstr>Linked Referencing Environments</vt:lpstr>
      <vt:lpstr>Scheme Referencing Environments</vt:lpstr>
      <vt:lpstr>Referencing Environment Example</vt:lpstr>
      <vt:lpstr>Referencing Environment Example</vt:lpstr>
      <vt:lpstr>Simulating Objects with Closures</vt:lpstr>
      <vt:lpstr>Discussion</vt:lpstr>
      <vt:lpstr>Bindings in Scheme: define and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659</cp:revision>
  <cp:lastPrinted>2019-07-09T13:58:22Z</cp:lastPrinted>
  <dcterms:created xsi:type="dcterms:W3CDTF">2016-04-26T16:49:25Z</dcterms:created>
  <dcterms:modified xsi:type="dcterms:W3CDTF">2019-07-10T15:13:47Z</dcterms:modified>
</cp:coreProperties>
</file>