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303" r:id="rId4"/>
    <p:sldId id="311" r:id="rId5"/>
    <p:sldId id="307" r:id="rId6"/>
    <p:sldId id="308" r:id="rId7"/>
    <p:sldId id="309" r:id="rId8"/>
    <p:sldId id="310" r:id="rId9"/>
    <p:sldId id="312" r:id="rId10"/>
    <p:sldId id="313" r:id="rId11"/>
    <p:sldId id="314" r:id="rId12"/>
    <p:sldId id="315" r:id="rId13"/>
    <p:sldId id="306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24" r:id="rId23"/>
    <p:sldId id="325" r:id="rId24"/>
    <p:sldId id="326" r:id="rId25"/>
    <p:sldId id="327" r:id="rId26"/>
    <p:sldId id="328" r:id="rId27"/>
    <p:sldId id="329" r:id="rId28"/>
    <p:sldId id="331" r:id="rId29"/>
    <p:sldId id="332" r:id="rId30"/>
    <p:sldId id="333" r:id="rId31"/>
    <p:sldId id="334" r:id="rId32"/>
    <p:sldId id="335" r:id="rId33"/>
    <p:sldId id="336" r:id="rId34"/>
    <p:sldId id="337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447"/>
    <p:restoredTop sz="96405"/>
  </p:normalViewPr>
  <p:slideViewPr>
    <p:cSldViewPr snapToGrid="0" snapToObjects="1">
      <p:cViewPr varScale="1">
        <p:scale>
          <a:sx n="105" d="100"/>
          <a:sy n="105" d="100"/>
        </p:scale>
        <p:origin x="392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32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65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39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0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31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7/11/19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83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7/11/19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08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7/11/19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2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7/11/19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66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7/11/19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08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7/11/19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3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0553C-A872-8942-BABA-2ACCEE575566}" type="datetimeFigureOut">
              <a:rPr lang="en-US" smtClean="0"/>
              <a:t>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3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 Flow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CSCI 3136: Principles of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1352276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and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Expressions that yield values are referred to as </a:t>
            </a:r>
            <a:r>
              <a:rPr lang="en-US" dirty="0" err="1"/>
              <a:t>r-values</a:t>
            </a:r>
            <a:endParaRPr lang="en-US" dirty="0"/>
          </a:p>
          <a:p>
            <a:r>
              <a:rPr lang="en-US" dirty="0"/>
              <a:t>Expressions that yield memory locations are referred to as l-values</a:t>
            </a:r>
          </a:p>
          <a:p>
            <a:r>
              <a:rPr lang="en-US" dirty="0"/>
              <a:t>Idea: Meaning of a variable name normally differs depending on the side of an assignment statement it appears on: </a:t>
            </a:r>
          </a:p>
          <a:p>
            <a:pPr lvl="1"/>
            <a:r>
              <a:rPr lang="en-US" dirty="0"/>
              <a:t>Right-hand side name refers to variable’s value </a:t>
            </a:r>
          </a:p>
          <a:p>
            <a:pPr lvl="1"/>
            <a:r>
              <a:rPr lang="en-US" dirty="0"/>
              <a:t>Left-hand side name refers to variable’s location </a:t>
            </a:r>
          </a:p>
          <a:p>
            <a:pPr marL="457200" lvl="1" indent="0">
              <a:buNone/>
            </a:pPr>
            <a:r>
              <a:rPr lang="en-US" dirty="0"/>
              <a:t>Example: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a=b</a:t>
            </a:r>
            <a:r>
              <a:rPr lang="en-US" dirty="0"/>
              <a:t> vs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b=a</a:t>
            </a:r>
            <a:r>
              <a:rPr lang="en-US" dirty="0"/>
              <a:t> </a:t>
            </a:r>
          </a:p>
          <a:p>
            <a:r>
              <a:rPr lang="en-US" dirty="0"/>
              <a:t>Some languages explicitly distinguish between l-values and </a:t>
            </a:r>
            <a:r>
              <a:rPr lang="en-US" dirty="0" err="1"/>
              <a:t>r-values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BLISS:  X := </a:t>
            </a:r>
            <a:r>
              <a:rPr lang="en-US" b="1" dirty="0"/>
              <a:t>.X</a:t>
            </a:r>
            <a:r>
              <a:rPr lang="en-US" dirty="0"/>
              <a:t> + 1 </a:t>
            </a:r>
          </a:p>
          <a:p>
            <a:pPr lvl="1"/>
            <a:r>
              <a:rPr lang="en-US" dirty="0"/>
              <a:t>ML:      X := </a:t>
            </a:r>
            <a:r>
              <a:rPr lang="en-US" b="1" dirty="0"/>
              <a:t>!X</a:t>
            </a:r>
            <a:r>
              <a:rPr lang="en-US" dirty="0"/>
              <a:t> + 1 </a:t>
            </a:r>
          </a:p>
          <a:p>
            <a:pPr lvl="1"/>
            <a:r>
              <a:rPr lang="en-US" dirty="0"/>
              <a:t>C/C++ on right hand side</a:t>
            </a:r>
          </a:p>
          <a:p>
            <a:pPr lvl="2"/>
            <a:r>
              <a:rPr lang="en-US" dirty="0"/>
              <a:t>X is the value</a:t>
            </a:r>
          </a:p>
          <a:p>
            <a:pPr lvl="2"/>
            <a:r>
              <a:rPr lang="en-US" dirty="0"/>
              <a:t>&amp;X is the location</a:t>
            </a:r>
          </a:p>
          <a:p>
            <a:r>
              <a:rPr lang="en-US" dirty="0"/>
              <a:t>In some languages, a function                                                                        can return an l-value</a:t>
            </a:r>
          </a:p>
          <a:p>
            <a:pPr marL="457200" lvl="1" indent="0">
              <a:buNone/>
            </a:pPr>
            <a:r>
              <a:rPr lang="en-US" dirty="0"/>
              <a:t>e.g., ML or C++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23080" y="4348265"/>
            <a:ext cx="4458272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a[10]; 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&amp;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f(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) { 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return a[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% 10]; 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} </a:t>
            </a:r>
          </a:p>
          <a:p>
            <a:r>
              <a:rPr lang="is-IS" dirty="0">
                <a:latin typeface="Courier" charset="0"/>
                <a:ea typeface="Courier" charset="0"/>
                <a:cs typeface="Courier" charset="0"/>
              </a:rPr>
              <a:t>…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for(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&lt; 100;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++ ) 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f(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) 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 </a:t>
            </a:r>
          </a:p>
        </p:txBody>
      </p:sp>
      <p:sp>
        <p:nvSpPr>
          <p:cNvPr id="5" name="Line Callout 1 4">
            <a:extLst>
              <a:ext uri="{FF2B5EF4-FFF2-40B4-BE49-F238E27FC236}">
                <a16:creationId xmlns:a16="http://schemas.microsoft.com/office/drawing/2014/main" id="{A9FED3E1-18A7-AA41-AAC6-6738A21DA75E}"/>
              </a:ext>
            </a:extLst>
          </p:cNvPr>
          <p:cNvSpPr/>
          <p:nvPr/>
        </p:nvSpPr>
        <p:spPr>
          <a:xfrm>
            <a:off x="6470468" y="4041941"/>
            <a:ext cx="1672046" cy="612648"/>
          </a:xfrm>
          <a:prstGeom prst="borderCallout1">
            <a:avLst>
              <a:gd name="adj1" fmla="val 18750"/>
              <a:gd name="adj2" fmla="val -8333"/>
              <a:gd name="adj3" fmla="val 159408"/>
              <a:gd name="adj4" fmla="val -848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&amp; makes all the difference</a:t>
            </a:r>
          </a:p>
        </p:txBody>
      </p:sp>
    </p:spTree>
    <p:extLst>
      <p:ext uri="{BB962C8B-B14F-4D97-AF65-F5344CB8AC3E}">
        <p14:creationId xmlns:p14="http://schemas.microsoft.com/office/powerpoint/2010/main" val="103350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</a:t>
            </a:r>
            <a:r>
              <a:rPr lang="en-US"/>
              <a:t>of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Models of Variables </a:t>
            </a:r>
          </a:p>
          <a:p>
            <a:pPr lvl="1"/>
            <a:r>
              <a:rPr lang="en-US" i="1" dirty="0"/>
              <a:t>Value Model</a:t>
            </a:r>
            <a:r>
              <a:rPr lang="en-US" dirty="0"/>
              <a:t>: Assignment copies the value</a:t>
            </a:r>
          </a:p>
          <a:p>
            <a:pPr lvl="1"/>
            <a:r>
              <a:rPr lang="en-US" i="1" dirty="0"/>
              <a:t>Reference Model</a:t>
            </a:r>
            <a:r>
              <a:rPr lang="en-US" dirty="0"/>
              <a:t>: </a:t>
            </a:r>
          </a:p>
          <a:p>
            <a:pPr lvl="2"/>
            <a:r>
              <a:rPr lang="en-US" dirty="0"/>
              <a:t>A variable is always a reference</a:t>
            </a:r>
          </a:p>
          <a:p>
            <a:pPr lvl="2"/>
            <a:r>
              <a:rPr lang="en-US" dirty="0"/>
              <a:t>Assignment makes both variables refer to the same memory location </a:t>
            </a:r>
          </a:p>
          <a:p>
            <a:pPr lvl="2"/>
            <a:r>
              <a:rPr lang="en-US" dirty="0"/>
              <a:t>There is a big difference between:</a:t>
            </a:r>
          </a:p>
          <a:p>
            <a:pPr lvl="3"/>
            <a:r>
              <a:rPr lang="en-US" dirty="0"/>
              <a:t>Variables referring to the same object and</a:t>
            </a:r>
          </a:p>
          <a:p>
            <a:pPr lvl="3"/>
            <a:r>
              <a:rPr lang="en-US" dirty="0"/>
              <a:t>Variables referring to different but identical objects. </a:t>
            </a:r>
          </a:p>
          <a:p>
            <a:r>
              <a:rPr lang="en-US" dirty="0"/>
              <a:t>Example: Java </a:t>
            </a:r>
          </a:p>
          <a:p>
            <a:pPr lvl="1"/>
            <a:r>
              <a:rPr lang="en-US" dirty="0"/>
              <a:t>Value model for built-in types</a:t>
            </a:r>
          </a:p>
          <a:p>
            <a:pPr lvl="1"/>
            <a:r>
              <a:rPr lang="en-US" dirty="0"/>
              <a:t>Reference model for classes and arrays</a:t>
            </a:r>
          </a:p>
          <a:p>
            <a:r>
              <a:rPr lang="en-US" dirty="0"/>
              <a:t>Example: C</a:t>
            </a:r>
          </a:p>
          <a:p>
            <a:pPr lvl="1"/>
            <a:r>
              <a:rPr lang="en-US" dirty="0"/>
              <a:t>Default is value unless explicitly declared as pointer </a:t>
            </a:r>
          </a:p>
        </p:txBody>
      </p:sp>
    </p:spTree>
    <p:extLst>
      <p:ext uri="{BB962C8B-B14F-4D97-AF65-F5344CB8AC3E}">
        <p14:creationId xmlns:p14="http://schemas.microsoft.com/office/powerpoint/2010/main" val="1565771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Circuit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35351"/>
            <a:ext cx="8097061" cy="481836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Idea: Most languages do not always evaluate the full Boolean expression </a:t>
            </a:r>
          </a:p>
          <a:p>
            <a:pPr lvl="1"/>
            <a:r>
              <a:rPr lang="en-US" b="1" dirty="0"/>
              <a:t>a</a:t>
            </a:r>
            <a:r>
              <a:rPr lang="en-US" dirty="0"/>
              <a:t> and </a:t>
            </a:r>
            <a:r>
              <a:rPr lang="en-US" b="1" dirty="0"/>
              <a:t>b</a:t>
            </a:r>
            <a:r>
              <a:rPr lang="en-US" dirty="0"/>
              <a:t> : If </a:t>
            </a:r>
            <a:r>
              <a:rPr lang="en-US" b="1" dirty="0"/>
              <a:t>a</a:t>
            </a:r>
            <a:r>
              <a:rPr lang="en-US" dirty="0"/>
              <a:t> is false, </a:t>
            </a:r>
            <a:r>
              <a:rPr lang="en-US" b="1" dirty="0"/>
              <a:t>b</a:t>
            </a:r>
            <a:r>
              <a:rPr lang="en-US" dirty="0"/>
              <a:t> is not evaluated (hence no side-effect)</a:t>
            </a:r>
          </a:p>
          <a:p>
            <a:pPr lvl="1"/>
            <a:r>
              <a:rPr lang="en-US" b="1" dirty="0"/>
              <a:t>a</a:t>
            </a:r>
            <a:r>
              <a:rPr lang="en-US" dirty="0"/>
              <a:t> or </a:t>
            </a:r>
            <a:r>
              <a:rPr lang="en-US" b="1" dirty="0"/>
              <a:t>b</a:t>
            </a:r>
            <a:r>
              <a:rPr lang="en-US" dirty="0"/>
              <a:t> : If </a:t>
            </a:r>
            <a:r>
              <a:rPr lang="en-US" b="1" dirty="0"/>
              <a:t>a</a:t>
            </a:r>
            <a:r>
              <a:rPr lang="en-US" dirty="0"/>
              <a:t> is true, </a:t>
            </a:r>
            <a:r>
              <a:rPr lang="en-US" b="1" dirty="0"/>
              <a:t>b</a:t>
            </a:r>
            <a:r>
              <a:rPr lang="en-US" dirty="0"/>
              <a:t> is not evaluated (hence no side-effect) </a:t>
            </a:r>
          </a:p>
          <a:p>
            <a:r>
              <a:rPr lang="en-US" dirty="0"/>
              <a:t>Useful for optimization </a:t>
            </a:r>
          </a:p>
          <a:p>
            <a:r>
              <a:rPr lang="en-US" dirty="0"/>
              <a:t>Creates problems if programmer expects </a:t>
            </a:r>
            <a:r>
              <a:rPr lang="en-US" b="1" dirty="0"/>
              <a:t>b</a:t>
            </a:r>
            <a:r>
              <a:rPr lang="en-US" dirty="0"/>
              <a:t> to be evaluated for side effects </a:t>
            </a:r>
          </a:p>
          <a:p>
            <a:r>
              <a:rPr lang="en-US" dirty="0"/>
              <a:t>Some languages provide both regular and short-circuit Boolean operators </a:t>
            </a:r>
          </a:p>
          <a:p>
            <a:pPr marL="457200" lvl="1" indent="0">
              <a:buNone/>
            </a:pPr>
            <a:r>
              <a:rPr lang="en-US" dirty="0"/>
              <a:t>E.g., Ada </a:t>
            </a:r>
          </a:p>
          <a:p>
            <a:pPr lvl="1"/>
            <a:r>
              <a:rPr lang="en-US" u="sng" dirty="0">
                <a:latin typeface="Courier" charset="0"/>
                <a:ea typeface="Courier" charset="0"/>
                <a:cs typeface="Courier" charset="0"/>
              </a:rPr>
              <a:t>and</a:t>
            </a:r>
            <a:r>
              <a:rPr lang="en-US" dirty="0"/>
              <a:t> : short circuit </a:t>
            </a:r>
          </a:p>
          <a:p>
            <a:pPr lvl="1"/>
            <a:r>
              <a:rPr lang="en-US" u="sng" dirty="0">
                <a:latin typeface="Courier" charset="0"/>
                <a:ea typeface="Courier" charset="0"/>
                <a:cs typeface="Courier" charset="0"/>
              </a:rPr>
              <a:t>and then</a:t>
            </a:r>
            <a:r>
              <a:rPr lang="en-US" u="sng" dirty="0"/>
              <a:t> </a:t>
            </a:r>
            <a:r>
              <a:rPr lang="en-US" dirty="0"/>
              <a:t>:  full evaluation</a:t>
            </a:r>
          </a:p>
          <a:p>
            <a:pPr lvl="1"/>
            <a:r>
              <a:rPr lang="en-US" u="sng" dirty="0">
                <a:latin typeface="Courier" charset="0"/>
                <a:ea typeface="Courier" charset="0"/>
                <a:cs typeface="Courier" charset="0"/>
              </a:rPr>
              <a:t>or</a:t>
            </a:r>
            <a:r>
              <a:rPr lang="en-US" dirty="0"/>
              <a:t> : short circuit</a:t>
            </a:r>
          </a:p>
          <a:p>
            <a:pPr lvl="1"/>
            <a:r>
              <a:rPr lang="en-US" u="sng" dirty="0">
                <a:latin typeface="Courier" charset="0"/>
                <a:ea typeface="Courier" charset="0"/>
                <a:cs typeface="Courier" charset="0"/>
              </a:rPr>
              <a:t>or</a:t>
            </a:r>
            <a:r>
              <a:rPr lang="en-US" u="sng" dirty="0"/>
              <a:t> else </a:t>
            </a:r>
            <a:r>
              <a:rPr lang="en-US" dirty="0"/>
              <a:t>: full evaluation</a:t>
            </a:r>
          </a:p>
          <a:p>
            <a:r>
              <a:rPr lang="en-US" dirty="0"/>
              <a:t> Example in C 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while( p != NULL &amp;&amp; p-&gt;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!=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) { 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p = p-&gt;next; 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 </a:t>
            </a:r>
            <a:endParaRPr lang="en-US" dirty="0"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47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Control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Sequencing</a:t>
            </a:r>
            <a:r>
              <a:rPr lang="en-US" dirty="0"/>
              <a:t> : Ordering operations</a:t>
            </a:r>
          </a:p>
          <a:p>
            <a:r>
              <a:rPr lang="en-US" b="1" dirty="0"/>
              <a:t>Selection or alternation</a:t>
            </a:r>
            <a:r>
              <a:rPr lang="en-US" dirty="0"/>
              <a:t>  : Conditionals</a:t>
            </a:r>
          </a:p>
          <a:p>
            <a:r>
              <a:rPr lang="en-US" b="1" dirty="0"/>
              <a:t>Iteration</a:t>
            </a:r>
            <a:r>
              <a:rPr lang="en-US" dirty="0"/>
              <a:t> : Loops</a:t>
            </a:r>
          </a:p>
          <a:p>
            <a:r>
              <a:rPr lang="en-US" dirty="0"/>
              <a:t>Procedural abstraction : Functions / methods / subroutines </a:t>
            </a:r>
          </a:p>
          <a:p>
            <a:r>
              <a:rPr lang="en-US" dirty="0"/>
              <a:t>Recursion</a:t>
            </a:r>
          </a:p>
          <a:p>
            <a:r>
              <a:rPr lang="en-US" dirty="0"/>
              <a:t>Concurrency : Multithreading</a:t>
            </a:r>
          </a:p>
          <a:p>
            <a:r>
              <a:rPr lang="en-US" dirty="0"/>
              <a:t>Exception handling and speculation: rolling back executions</a:t>
            </a:r>
          </a:p>
          <a:p>
            <a:r>
              <a:rPr lang="en-US" dirty="0"/>
              <a:t>Nondeterminism : Implemented using search / backtracking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066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1697120-2419-1740-B07C-231B04AFC3FB}"/>
              </a:ext>
            </a:extLst>
          </p:cNvPr>
          <p:cNvSpPr/>
          <p:nvPr/>
        </p:nvSpPr>
        <p:spPr>
          <a:xfrm>
            <a:off x="2980944" y="5590032"/>
            <a:ext cx="1207008" cy="256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C3577F-FC82-EB4B-9B1D-989380D20949}"/>
              </a:ext>
            </a:extLst>
          </p:cNvPr>
          <p:cNvSpPr/>
          <p:nvPr/>
        </p:nvSpPr>
        <p:spPr>
          <a:xfrm>
            <a:off x="3889248" y="3938016"/>
            <a:ext cx="1207008" cy="25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28A302-4F3D-2149-9FE0-EB9AD80C395D}"/>
              </a:ext>
            </a:extLst>
          </p:cNvPr>
          <p:cNvSpPr/>
          <p:nvPr/>
        </p:nvSpPr>
        <p:spPr>
          <a:xfrm>
            <a:off x="2072640" y="3938016"/>
            <a:ext cx="1743456" cy="256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 imperative programming languages, sequencing comes naturally, without a need for special syntax to support it. </a:t>
            </a:r>
          </a:p>
          <a:p>
            <a:pPr lvl="1"/>
            <a:r>
              <a:rPr lang="en-US" dirty="0"/>
              <a:t>Each statement follows the next</a:t>
            </a:r>
          </a:p>
          <a:p>
            <a:r>
              <a:rPr lang="en-US" dirty="0"/>
              <a:t>Mixed imperative/functional languages (LISP, Scheme, . . . ) often provide special constructs for sequencing. </a:t>
            </a:r>
          </a:p>
          <a:p>
            <a:r>
              <a:rPr lang="en-US" dirty="0"/>
              <a:t>Issue: What’s the value of a sequence of expressions/statements? </a:t>
            </a:r>
          </a:p>
          <a:p>
            <a:pPr marL="457200" lvl="1" indent="0">
              <a:buNone/>
            </a:pPr>
            <a:r>
              <a:rPr lang="en-US" dirty="0"/>
              <a:t>Example: What is the value of this Scheme expression? 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( let ( ( x 7 ) )  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( + ( set! x 10 ) ( * 2 x ) )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dirty="0"/>
              <a:t> </a:t>
            </a:r>
          </a:p>
          <a:p>
            <a:r>
              <a:rPr lang="en-US" dirty="0"/>
              <a:t>Typically, it’s the last expression in the sequence </a:t>
            </a:r>
          </a:p>
          <a:p>
            <a:pPr marL="457200" lvl="1" indent="0">
              <a:buNone/>
            </a:pPr>
            <a:r>
              <a:rPr lang="en-US" dirty="0"/>
              <a:t>e.g., C, LISP, Scheme, ... </a:t>
            </a:r>
          </a:p>
          <a:p>
            <a:r>
              <a:rPr lang="en-US" dirty="0"/>
              <a:t>Some languages allow you to select which value to use </a:t>
            </a:r>
          </a:p>
          <a:p>
            <a:pPr marL="457200" lvl="1" indent="0">
              <a:buNone/>
            </a:pPr>
            <a:r>
              <a:rPr lang="en-US" dirty="0"/>
              <a:t>e.g. LISP </a:t>
            </a:r>
          </a:p>
          <a:p>
            <a:pPr marL="457200" lvl="1" indent="0">
              <a:buNone/>
            </a:pPr>
            <a:r>
              <a:rPr lang="it-IT" dirty="0">
                <a:latin typeface="Courier" charset="0"/>
                <a:ea typeface="Courier" charset="0"/>
                <a:cs typeface="Courier" charset="0"/>
              </a:rPr>
              <a:t>(prog2 (+ 1 2) (* 2 3) (- 4 5)) </a:t>
            </a:r>
          </a:p>
          <a:p>
            <a:pPr marL="457200" lvl="1" indent="0">
              <a:buNone/>
            </a:pPr>
            <a:r>
              <a:rPr lang="en-US" b="1" dirty="0"/>
              <a:t>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43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Gotos</a:t>
            </a:r>
            <a:r>
              <a:rPr lang="en-US" dirty="0"/>
              <a:t> and Breaks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goto</a:t>
            </a:r>
            <a:r>
              <a:rPr lang="en-US" dirty="0"/>
              <a:t> allows the program to jump to a new location in the instruction sequence </a:t>
            </a:r>
          </a:p>
          <a:p>
            <a:pPr lvl="1"/>
            <a:r>
              <a:rPr lang="en-US" dirty="0"/>
              <a:t>This is how all control structures are implemented at the machine level.</a:t>
            </a:r>
          </a:p>
          <a:p>
            <a:r>
              <a:rPr lang="en-US" dirty="0"/>
              <a:t>The destination is denoted by a label (C/C++) or line # (BASIC)</a:t>
            </a:r>
          </a:p>
          <a:p>
            <a:pPr lvl="1"/>
            <a:r>
              <a:rPr lang="en-US" dirty="0"/>
              <a:t>What does the example on the right do?</a:t>
            </a:r>
          </a:p>
          <a:p>
            <a:r>
              <a:rPr lang="en-US" dirty="0"/>
              <a:t>Use of </a:t>
            </a:r>
            <a:r>
              <a:rPr lang="en-US" dirty="0" err="1"/>
              <a:t>goto</a:t>
            </a:r>
            <a:r>
              <a:rPr lang="en-US" dirty="0"/>
              <a:t> is bad programming practice </a:t>
            </a:r>
          </a:p>
          <a:p>
            <a:pPr lvl="1"/>
            <a:r>
              <a:rPr lang="en-US" dirty="0"/>
              <a:t>Why?</a:t>
            </a:r>
          </a:p>
          <a:p>
            <a:pPr lvl="1"/>
            <a:r>
              <a:rPr lang="en-US" dirty="0"/>
              <a:t>Always?</a:t>
            </a:r>
          </a:p>
          <a:p>
            <a:r>
              <a:rPr lang="en-US" dirty="0"/>
              <a:t>Sometimes we need to use </a:t>
            </a:r>
            <a:r>
              <a:rPr lang="en-US" dirty="0" err="1"/>
              <a:t>gotos</a:t>
            </a:r>
            <a:r>
              <a:rPr lang="en-US" dirty="0"/>
              <a:t> to break out of loops!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i="1" dirty="0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hr-HR" i="1" dirty="0" err="1">
                <a:latin typeface="Courier" charset="0"/>
                <a:ea typeface="Courier" charset="0"/>
                <a:cs typeface="Courier" charset="0"/>
              </a:rPr>
              <a:t>gain</a:t>
            </a:r>
            <a:r>
              <a:rPr lang="hr-HR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marL="0" indent="0">
              <a:buNone/>
            </a:pPr>
            <a:r>
              <a:rPr lang="hr-HR" b="1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hr-HR" b="1" dirty="0" err="1">
                <a:latin typeface="Courier" charset="0"/>
                <a:ea typeface="Courier" charset="0"/>
                <a:cs typeface="Courier" charset="0"/>
              </a:rPr>
              <a:t>goto</a:t>
            </a:r>
            <a:r>
              <a:rPr lang="hr-HR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hr-HR" dirty="0" err="1">
                <a:latin typeface="Courier" charset="0"/>
                <a:ea typeface="Courier" charset="0"/>
                <a:cs typeface="Courier" charset="0"/>
              </a:rPr>
              <a:t>infinity</a:t>
            </a:r>
            <a:r>
              <a:rPr lang="hr-HR" dirty="0">
                <a:latin typeface="Courier" charset="0"/>
                <a:ea typeface="Courier" charset="0"/>
                <a:cs typeface="Courier" charset="0"/>
              </a:rPr>
              <a:t>	</a:t>
            </a:r>
          </a:p>
          <a:p>
            <a:pPr marL="0" indent="0">
              <a:buNone/>
            </a:pPr>
            <a:r>
              <a:rPr lang="en-US" i="1" dirty="0">
                <a:latin typeface="Courier" charset="0"/>
                <a:ea typeface="Courier" charset="0"/>
                <a:cs typeface="Courier" charset="0"/>
              </a:rPr>
              <a:t>and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printf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("and”);</a:t>
            </a:r>
          </a:p>
          <a:p>
            <a:pPr marL="0" indent="0">
              <a:buNone/>
            </a:pPr>
            <a:r>
              <a:rPr lang="hr-HR" b="1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hr-HR" b="1" dirty="0" err="1">
                <a:latin typeface="Courier" charset="0"/>
                <a:ea typeface="Courier" charset="0"/>
                <a:cs typeface="Courier" charset="0"/>
              </a:rPr>
              <a:t>goto</a:t>
            </a:r>
            <a:r>
              <a:rPr lang="hr-HR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hr-HR" dirty="0" err="1">
                <a:latin typeface="Courier" charset="0"/>
                <a:ea typeface="Courier" charset="0"/>
                <a:cs typeface="Courier" charset="0"/>
              </a:rPr>
              <a:t>beyond</a:t>
            </a:r>
            <a:endParaRPr lang="hr-HR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i="1" dirty="0">
                <a:latin typeface="Courier" charset="0"/>
                <a:ea typeface="Courier" charset="0"/>
                <a:cs typeface="Courier" charset="0"/>
              </a:rPr>
              <a:t>infinity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	</a:t>
            </a:r>
            <a:r>
              <a:rPr lang="hr-HR" dirty="0">
                <a:latin typeface="Courier" charset="0"/>
                <a:ea typeface="Courier" charset="0"/>
                <a:cs typeface="Courier" charset="0"/>
              </a:rPr>
              <a:t>	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printf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("To infinity”);</a:t>
            </a:r>
          </a:p>
          <a:p>
            <a:pPr marL="0" indent="0">
              <a:buNone/>
            </a:pPr>
            <a:r>
              <a:rPr lang="hr-HR" b="1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hr-HR" b="1" dirty="0" err="1">
                <a:latin typeface="Courier" charset="0"/>
                <a:ea typeface="Courier" charset="0"/>
                <a:cs typeface="Courier" charset="0"/>
              </a:rPr>
              <a:t>goto</a:t>
            </a:r>
            <a:r>
              <a:rPr lang="hr-HR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hr-HR" dirty="0" err="1">
                <a:latin typeface="Courier" charset="0"/>
                <a:ea typeface="Courier" charset="0"/>
                <a:cs typeface="Courier" charset="0"/>
              </a:rPr>
              <a:t>and</a:t>
            </a:r>
            <a:r>
              <a:rPr lang="hr-HR" dirty="0">
                <a:latin typeface="Courier" charset="0"/>
                <a:ea typeface="Courier" charset="0"/>
                <a:cs typeface="Courier" charset="0"/>
              </a:rPr>
              <a:t>	</a:t>
            </a:r>
          </a:p>
          <a:p>
            <a:pPr marL="0" indent="0">
              <a:buNone/>
            </a:pPr>
            <a:r>
              <a:rPr lang="en-US" i="1" dirty="0">
                <a:latin typeface="Courier" charset="0"/>
                <a:ea typeface="Courier" charset="0"/>
                <a:cs typeface="Courier" charset="0"/>
              </a:rPr>
              <a:t>beyond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printf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("beyond.\n”);</a:t>
            </a:r>
          </a:p>
          <a:p>
            <a:pPr marL="0" indent="0">
              <a:buNone/>
            </a:pPr>
            <a:r>
              <a:rPr lang="hr-HR" b="1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hr-HR" b="1" dirty="0" err="1">
                <a:latin typeface="Courier" charset="0"/>
                <a:ea typeface="Courier" charset="0"/>
                <a:cs typeface="Courier" charset="0"/>
              </a:rPr>
              <a:t>goto</a:t>
            </a:r>
            <a:r>
              <a:rPr lang="hr-HR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hr-HR" dirty="0" err="1">
                <a:latin typeface="Courier" charset="0"/>
                <a:ea typeface="Courier" charset="0"/>
                <a:cs typeface="Courier" charset="0"/>
              </a:rPr>
              <a:t>again</a:t>
            </a:r>
            <a:endParaRPr lang="hr-HR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D76703F5-6ADB-E742-BCA6-28BCBB0CD0BC}"/>
              </a:ext>
            </a:extLst>
          </p:cNvPr>
          <p:cNvCxnSpPr/>
          <p:nvPr/>
        </p:nvCxnSpPr>
        <p:spPr>
          <a:xfrm rot="5400000">
            <a:off x="5962136" y="2428102"/>
            <a:ext cx="1334529" cy="1099752"/>
          </a:xfrm>
          <a:prstGeom prst="curvedConnector3">
            <a:avLst>
              <a:gd name="adj1" fmla="val 9722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C4799E72-7ACB-6047-B3A1-A5883E641C3F}"/>
              </a:ext>
            </a:extLst>
          </p:cNvPr>
          <p:cNvCxnSpPr>
            <a:cxnSpLocks/>
          </p:cNvCxnSpPr>
          <p:nvPr/>
        </p:nvCxnSpPr>
        <p:spPr>
          <a:xfrm rot="16200000" flipV="1">
            <a:off x="4998782" y="3057827"/>
            <a:ext cx="1696049" cy="918520"/>
          </a:xfrm>
          <a:prstGeom prst="curvedConnector3">
            <a:avLst>
              <a:gd name="adj1" fmla="val 10245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3399D88A-2DD8-384C-82D0-1F7D6F56E4EB}"/>
              </a:ext>
            </a:extLst>
          </p:cNvPr>
          <p:cNvCxnSpPr>
            <a:cxnSpLocks/>
          </p:cNvCxnSpPr>
          <p:nvPr/>
        </p:nvCxnSpPr>
        <p:spPr>
          <a:xfrm rot="5400000">
            <a:off x="5696938" y="3483897"/>
            <a:ext cx="1269745" cy="970008"/>
          </a:xfrm>
          <a:prstGeom prst="curvedConnector3">
            <a:avLst>
              <a:gd name="adj1" fmla="val 10060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DE0457D8-E26D-9F4F-BFFA-8BEFA42F24D7}"/>
              </a:ext>
            </a:extLst>
          </p:cNvPr>
          <p:cNvCxnSpPr>
            <a:cxnSpLocks/>
          </p:cNvCxnSpPr>
          <p:nvPr/>
        </p:nvCxnSpPr>
        <p:spPr>
          <a:xfrm rot="16200000" flipV="1">
            <a:off x="4373787" y="3156757"/>
            <a:ext cx="3460776" cy="1002570"/>
          </a:xfrm>
          <a:prstGeom prst="curvedConnector3">
            <a:avLst>
              <a:gd name="adj1" fmla="val 10034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192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Break statements break out of the current loop or switch statement</a:t>
            </a:r>
          </a:p>
          <a:p>
            <a:r>
              <a:rPr lang="en-US" dirty="0"/>
              <a:t>Sometimes </a:t>
            </a:r>
            <a:r>
              <a:rPr lang="en-US" dirty="0" err="1"/>
              <a:t>gotos</a:t>
            </a:r>
            <a:r>
              <a:rPr lang="en-US" dirty="0"/>
              <a:t> are unavoidable: </a:t>
            </a:r>
          </a:p>
          <a:p>
            <a:pPr lvl="1"/>
            <a:r>
              <a:rPr lang="en-US" dirty="0"/>
              <a:t>Break out of nested loops</a:t>
            </a:r>
          </a:p>
          <a:p>
            <a:pPr lvl="1"/>
            <a:r>
              <a:rPr lang="en-US" dirty="0"/>
              <a:t>Break out of a subroutine</a:t>
            </a:r>
          </a:p>
          <a:p>
            <a:pPr lvl="1"/>
            <a:r>
              <a:rPr lang="en-US" dirty="0"/>
              <a:t>Break out of a deeply nested context</a:t>
            </a:r>
          </a:p>
          <a:p>
            <a:pPr lvl="1"/>
            <a:r>
              <a:rPr lang="en-US" dirty="0"/>
              <a:t>Handle error conditions </a:t>
            </a:r>
          </a:p>
          <a:p>
            <a:r>
              <a:rPr lang="en-US" dirty="0"/>
              <a:t>Many languages provide alternatives: </a:t>
            </a:r>
          </a:p>
          <a:p>
            <a:pPr lvl="1"/>
            <a:r>
              <a:rPr lang="en-US" dirty="0"/>
              <a:t>Labeled breaks</a:t>
            </a:r>
          </a:p>
          <a:p>
            <a:pPr lvl="1"/>
            <a:r>
              <a:rPr lang="en-US" dirty="0"/>
              <a:t>return statement</a:t>
            </a:r>
          </a:p>
          <a:p>
            <a:pPr lvl="1"/>
            <a:r>
              <a:rPr lang="en-US" dirty="0"/>
              <a:t>Structured exception handling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// Java allows this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o</a:t>
            </a:r>
            <a:r>
              <a:rPr lang="is-IS" b="1" dirty="0">
                <a:latin typeface="Courier" charset="0"/>
                <a:ea typeface="Courier" charset="0"/>
                <a:cs typeface="Courier" charset="0"/>
              </a:rPr>
              <a:t>uter</a:t>
            </a:r>
            <a:r>
              <a:rPr lang="is-IS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for( </a:t>
            </a:r>
            <a:r>
              <a:rPr lang="is-IS" dirty="0">
                <a:latin typeface="Courier" charset="0"/>
                <a:ea typeface="Courier" charset="0"/>
                <a:cs typeface="Courier" charset="0"/>
              </a:rPr>
              <a:t>… ) {</a:t>
            </a:r>
          </a:p>
          <a:p>
            <a:pPr marL="0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    for( ... ) { </a:t>
            </a:r>
          </a:p>
          <a:p>
            <a:pPr marL="0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      for( ... ) {</a:t>
            </a:r>
          </a:p>
          <a:p>
            <a:pPr marL="0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        ...</a:t>
            </a:r>
          </a:p>
          <a:p>
            <a:pPr marL="0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        break </a:t>
            </a:r>
            <a:r>
              <a:rPr lang="is-IS" b="1" dirty="0">
                <a:latin typeface="Courier" charset="0"/>
                <a:ea typeface="Courier" charset="0"/>
                <a:cs typeface="Courier" charset="0"/>
              </a:rPr>
              <a:t>outer</a:t>
            </a:r>
            <a:r>
              <a:rPr lang="is-IS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      }</a:t>
            </a:r>
          </a:p>
          <a:p>
            <a:pPr marL="0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    }</a:t>
            </a:r>
          </a:p>
          <a:p>
            <a:pPr marL="0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  }</a:t>
            </a:r>
          </a:p>
          <a:p>
            <a:pPr marL="0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...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6" name="Curved Connector 5"/>
          <p:cNvCxnSpPr/>
          <p:nvPr/>
        </p:nvCxnSpPr>
        <p:spPr>
          <a:xfrm rot="5400000">
            <a:off x="4779819" y="4304803"/>
            <a:ext cx="1425039" cy="1080655"/>
          </a:xfrm>
          <a:prstGeom prst="curvedConnector3">
            <a:avLst>
              <a:gd name="adj1" fmla="val -166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966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goto</a:t>
            </a:r>
            <a:r>
              <a:rPr lang="en-US" dirty="0"/>
              <a:t> to Handle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Some languages do not have exceptions</a:t>
            </a:r>
          </a:p>
          <a:p>
            <a:pPr marL="457200" lvl="1" indent="0">
              <a:buNone/>
            </a:pPr>
            <a:r>
              <a:rPr lang="en-US" dirty="0"/>
              <a:t>E.g., C</a:t>
            </a:r>
          </a:p>
          <a:p>
            <a:r>
              <a:rPr lang="en-US" dirty="0"/>
              <a:t>In this case, </a:t>
            </a:r>
            <a:r>
              <a:rPr lang="en-US" dirty="0" err="1"/>
              <a:t>gotos</a:t>
            </a:r>
            <a:r>
              <a:rPr lang="en-US" dirty="0"/>
              <a:t> are a possible “good” use to separate common path code from error handling code.</a:t>
            </a:r>
          </a:p>
          <a:p>
            <a:r>
              <a:rPr lang="en-US" dirty="0"/>
              <a:t>Idea:</a:t>
            </a:r>
          </a:p>
          <a:p>
            <a:pPr lvl="1"/>
            <a:r>
              <a:rPr lang="en-US" dirty="0"/>
              <a:t>Have a single error label at bottom of procedure</a:t>
            </a:r>
          </a:p>
          <a:p>
            <a:pPr lvl="1"/>
            <a:r>
              <a:rPr lang="en-US" dirty="0"/>
              <a:t>If error occurs during the common code, jump to error label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4"/>
            <a:ext cx="3886200" cy="454904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// Common path code</a:t>
            </a:r>
          </a:p>
          <a:p>
            <a:pPr marL="0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...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is-IS" dirty="0">
                <a:latin typeface="Courier" charset="0"/>
                <a:ea typeface="Courier" charset="0"/>
                <a:cs typeface="Courier" charset="0"/>
              </a:rPr>
              <a:t>f( oops ) {</a:t>
            </a:r>
          </a:p>
          <a:p>
            <a:pPr marL="0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  goto error;</a:t>
            </a:r>
          </a:p>
          <a:p>
            <a:pPr marL="0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...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if( big oops ) {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goto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error;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...</a:t>
            </a:r>
          </a:p>
          <a:p>
            <a:pPr marL="0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return ...;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error</a:t>
            </a:r>
            <a:r>
              <a:rPr lang="is-IS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marL="0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  // handle error ...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704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or Alternation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5032375"/>
          </a:xfrm>
        </p:spPr>
        <p:txBody>
          <a:bodyPr>
            <a:noAutofit/>
          </a:bodyPr>
          <a:lstStyle/>
          <a:p>
            <a:r>
              <a:rPr lang="en-US" sz="2000" dirty="0"/>
              <a:t>Idea: Allow program to select a sequence based on a condition </a:t>
            </a:r>
          </a:p>
          <a:p>
            <a:r>
              <a:rPr lang="en-US" sz="2000" dirty="0"/>
              <a:t>Standard if-then-else statement : </a:t>
            </a:r>
          </a:p>
          <a:p>
            <a:pPr marL="457200" lvl="1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if ... then ... </a:t>
            </a:r>
          </a:p>
          <a:p>
            <a:pPr marL="457200" lvl="1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      else ...</a:t>
            </a:r>
          </a:p>
          <a:p>
            <a:r>
              <a:rPr lang="en-US" sz="2000" dirty="0"/>
              <a:t>Multi-way if-then-else: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457200" lvl="1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if ... then ... </a:t>
            </a:r>
          </a:p>
          <a:p>
            <a:pPr marL="457200" lvl="1" indent="0">
              <a:buNone/>
            </a:pP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elif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... then ... </a:t>
            </a:r>
          </a:p>
          <a:p>
            <a:pPr marL="457200" lvl="1" indent="0">
              <a:buNone/>
            </a:pP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elif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... then ...</a:t>
            </a:r>
          </a:p>
          <a:p>
            <a:pPr marL="457200" lvl="1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else ...</a:t>
            </a:r>
            <a:r>
              <a:rPr lang="en-US" sz="1800" dirty="0"/>
              <a:t> </a:t>
            </a:r>
          </a:p>
          <a:p>
            <a:r>
              <a:rPr lang="en-US" sz="2000" dirty="0"/>
              <a:t>Modern languages use </a:t>
            </a:r>
            <a:r>
              <a:rPr lang="en-US" sz="2000" dirty="0" err="1"/>
              <a:t>elif</a:t>
            </a:r>
            <a:r>
              <a:rPr lang="en-US" sz="2000" dirty="0"/>
              <a:t>, why?</a:t>
            </a:r>
          </a:p>
          <a:p>
            <a:r>
              <a:rPr lang="en-US" sz="2000" dirty="0"/>
              <a:t>Avoids </a:t>
            </a:r>
          </a:p>
          <a:p>
            <a:pPr lvl="1"/>
            <a:r>
              <a:rPr lang="en-US" sz="2000" dirty="0"/>
              <a:t>Bunching of end markers</a:t>
            </a:r>
          </a:p>
          <a:p>
            <a:pPr lvl="1"/>
            <a:r>
              <a:rPr lang="en-US" sz="2000" dirty="0"/>
              <a:t>Unnecessary indenting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2610188"/>
          </a:xfrm>
          <a:ln>
            <a:solidFill>
              <a:schemeClr val="accent1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if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cond_a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X()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else: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if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cond_b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Y()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else: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if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cond_c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Z()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29150" y="4570749"/>
            <a:ext cx="3886200" cy="19195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if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cond_a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X()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elif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cond_b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Y()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elif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cond_c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Z()</a:t>
            </a:r>
          </a:p>
        </p:txBody>
      </p:sp>
    </p:spTree>
    <p:extLst>
      <p:ext uri="{BB962C8B-B14F-4D97-AF65-F5344CB8AC3E}">
        <p14:creationId xmlns:p14="http://schemas.microsoft.com/office/powerpoint/2010/main" val="319668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Dangling Else Problem:</a:t>
            </a:r>
            <a:br>
              <a:rPr lang="en-US" dirty="0"/>
            </a:br>
            <a:r>
              <a:rPr lang="en-US" dirty="0"/>
              <a:t>Which of these is Correct?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if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cond_a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then 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if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cond_b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then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X()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else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Y()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if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cond_a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then 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if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cond_b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then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X()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else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Y()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C40829-AFB3-FC42-842B-4F7F6E75B8BD}"/>
              </a:ext>
            </a:extLst>
          </p:cNvPr>
          <p:cNvSpPr txBox="1"/>
          <p:nvPr/>
        </p:nvSpPr>
        <p:spPr>
          <a:xfrm>
            <a:off x="1955225" y="5442857"/>
            <a:ext cx="5233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Use braces to avoid this ambiguity.</a:t>
            </a:r>
          </a:p>
        </p:txBody>
      </p:sp>
    </p:spTree>
    <p:extLst>
      <p:ext uri="{BB962C8B-B14F-4D97-AF65-F5344CB8AC3E}">
        <p14:creationId xmlns:p14="http://schemas.microsoft.com/office/powerpoint/2010/main" val="139495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Announcements</a:t>
            </a:r>
          </a:p>
          <a:p>
            <a:pPr lvl="1"/>
            <a:r>
              <a:rPr lang="en-US" dirty="0"/>
              <a:t>Assignment 8 </a:t>
            </a:r>
            <a:r>
              <a:rPr lang="en-US"/>
              <a:t>is out, due July 19.</a:t>
            </a:r>
            <a:endParaRPr lang="en-US" dirty="0"/>
          </a:p>
          <a:p>
            <a:pPr lvl="1"/>
            <a:r>
              <a:rPr lang="en-US" dirty="0"/>
              <a:t>Final exam, 1:00pm, Friday, August 2</a:t>
            </a:r>
          </a:p>
          <a:p>
            <a:r>
              <a:rPr lang="en-US" dirty="0"/>
              <a:t>Readings: Read Chapter 6.1 - 6.5</a:t>
            </a:r>
          </a:p>
          <a:p>
            <a:r>
              <a:rPr lang="en-US" dirty="0"/>
              <a:t>Lecture Contents</a:t>
            </a:r>
          </a:p>
          <a:p>
            <a:pPr lvl="1"/>
            <a:r>
              <a:rPr lang="en-US" dirty="0"/>
              <a:t>Introduction to Control Flow</a:t>
            </a:r>
          </a:p>
          <a:p>
            <a:pPr lvl="1"/>
            <a:r>
              <a:rPr lang="en-US" dirty="0"/>
              <a:t>Statements and Expressions</a:t>
            </a:r>
          </a:p>
          <a:p>
            <a:pPr lvl="1"/>
            <a:r>
              <a:rPr lang="en-US" dirty="0"/>
              <a:t>Variables</a:t>
            </a:r>
          </a:p>
          <a:p>
            <a:pPr lvl="1"/>
            <a:r>
              <a:rPr lang="en-US" dirty="0"/>
              <a:t>Short Circuit Evaluation</a:t>
            </a:r>
          </a:p>
          <a:p>
            <a:pPr lvl="1"/>
            <a:r>
              <a:rPr lang="en-US" dirty="0"/>
              <a:t>Sequencing</a:t>
            </a:r>
          </a:p>
          <a:p>
            <a:pPr lvl="1"/>
            <a:r>
              <a:rPr lang="en-US" dirty="0"/>
              <a:t>Selection</a:t>
            </a:r>
          </a:p>
          <a:p>
            <a:pPr lvl="1"/>
            <a:r>
              <a:rPr lang="en-US" dirty="0"/>
              <a:t>Iteration (Time permitting)</a:t>
            </a:r>
          </a:p>
        </p:txBody>
      </p:sp>
    </p:spTree>
    <p:extLst>
      <p:ext uri="{BB962C8B-B14F-4D97-AF65-F5344CB8AC3E}">
        <p14:creationId xmlns:p14="http://schemas.microsoft.com/office/powerpoint/2010/main" val="1042149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009512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Switch statements are a special case of if/then/</a:t>
            </a:r>
            <a:r>
              <a:rPr lang="en-US" dirty="0" err="1"/>
              <a:t>elsif</a:t>
            </a:r>
            <a:r>
              <a:rPr lang="en-US" dirty="0"/>
              <a:t>/else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switch ... of 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case ... : ... 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case ... : ... 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... </a:t>
            </a:r>
          </a:p>
          <a:p>
            <a:r>
              <a:rPr lang="en-US" dirty="0"/>
              <a:t>Principal motivation:</a:t>
            </a:r>
          </a:p>
          <a:p>
            <a:pPr lvl="1"/>
            <a:r>
              <a:rPr lang="en-US" dirty="0"/>
              <a:t>Make code easier to read</a:t>
            </a:r>
          </a:p>
          <a:p>
            <a:pPr lvl="1"/>
            <a:r>
              <a:rPr lang="en-US" dirty="0"/>
              <a:t>Generate more efficient code</a:t>
            </a:r>
          </a:p>
          <a:p>
            <a:r>
              <a:rPr lang="en-US" dirty="0"/>
              <a:t>Compiler can use different methods to generate efficient code: </a:t>
            </a:r>
          </a:p>
          <a:p>
            <a:pPr lvl="1"/>
            <a:r>
              <a:rPr lang="en-US" dirty="0"/>
              <a:t>Sequential testing (most common)</a:t>
            </a:r>
          </a:p>
          <a:p>
            <a:pPr lvl="1"/>
            <a:r>
              <a:rPr lang="en-US" dirty="0"/>
              <a:t>Jump table (common)</a:t>
            </a:r>
          </a:p>
          <a:p>
            <a:pPr lvl="1"/>
            <a:r>
              <a:rPr lang="en-US" dirty="0"/>
              <a:t>Binary search (less common)</a:t>
            </a:r>
          </a:p>
          <a:p>
            <a:pPr lvl="1"/>
            <a:r>
              <a:rPr lang="en-US" dirty="0"/>
              <a:t>Hash table (mostly interpreters) </a:t>
            </a:r>
          </a:p>
          <a:p>
            <a:r>
              <a:rPr lang="en-US" dirty="0"/>
              <a:t>Choice depends on cases</a:t>
            </a:r>
          </a:p>
        </p:txBody>
      </p:sp>
    </p:spTree>
    <p:extLst>
      <p:ext uri="{BB962C8B-B14F-4D97-AF65-F5344CB8AC3E}">
        <p14:creationId xmlns:p14="http://schemas.microsoft.com/office/powerpoint/2010/main" val="1719950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Implementation Using Sequential Testing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28650" y="1854809"/>
            <a:ext cx="3886200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SWITCH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OF 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CASE 1: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clause_A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CASE 2, 7: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clause_B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CASE 3..5: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clause_C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CASE 10: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clause_D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DEFAULT: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clause_E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END </a:t>
            </a:r>
          </a:p>
          <a:p>
            <a:pPr marL="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29150" y="1825624"/>
            <a:ext cx="3886200" cy="493509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move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to r1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if r1 != 1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goto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L1 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clause_A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goto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L6 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L1: if r1 == 2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goto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L2 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if r1 != 7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goto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L3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L2: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clause_B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goto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L6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L3: if r1 &lt; 3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goto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L4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if r1 &gt; 5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goto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L4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clause_C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goto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L6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L4: if r1 != 10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goto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L5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clause_D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goto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L6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L5: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clause_E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L6: ... </a:t>
            </a:r>
          </a:p>
          <a:p>
            <a:pPr marL="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28650" y="2704288"/>
            <a:ext cx="2386924" cy="27237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urved Connector 6"/>
          <p:cNvCxnSpPr>
            <a:stCxn id="8" idx="1"/>
            <a:endCxn id="9" idx="1"/>
          </p:cNvCxnSpPr>
          <p:nvPr/>
        </p:nvCxnSpPr>
        <p:spPr>
          <a:xfrm rot="10800000" flipH="1" flipV="1">
            <a:off x="5100129" y="2214663"/>
            <a:ext cx="25133" cy="854786"/>
          </a:xfrm>
          <a:prstGeom prst="curvedConnector3">
            <a:avLst>
              <a:gd name="adj1" fmla="val -90956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100130" y="2078475"/>
            <a:ext cx="2386924" cy="272375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25263" y="2933261"/>
            <a:ext cx="2361791" cy="27237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122020" y="3260760"/>
            <a:ext cx="2361791" cy="272375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131748" y="4097343"/>
            <a:ext cx="2361791" cy="27237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112292" y="4418352"/>
            <a:ext cx="2361791" cy="27237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128506" y="4716667"/>
            <a:ext cx="2361791" cy="27237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125263" y="5005254"/>
            <a:ext cx="2361791" cy="272375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urved Connector 17"/>
          <p:cNvCxnSpPr>
            <a:stCxn id="10" idx="1"/>
            <a:endCxn id="11" idx="1"/>
          </p:cNvCxnSpPr>
          <p:nvPr/>
        </p:nvCxnSpPr>
        <p:spPr>
          <a:xfrm rot="10800000" flipH="1" flipV="1">
            <a:off x="5122020" y="3396947"/>
            <a:ext cx="9728" cy="836583"/>
          </a:xfrm>
          <a:prstGeom prst="curvedConnector3">
            <a:avLst>
              <a:gd name="adj1" fmla="val -234991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131748" y="6438089"/>
            <a:ext cx="2361791" cy="272375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urved Connector 21"/>
          <p:cNvCxnSpPr>
            <a:stCxn id="14" idx="1"/>
            <a:endCxn id="21" idx="1"/>
          </p:cNvCxnSpPr>
          <p:nvPr/>
        </p:nvCxnSpPr>
        <p:spPr>
          <a:xfrm rot="10800000" flipH="1" flipV="1">
            <a:off x="5125262" y="5141441"/>
            <a:ext cx="6485" cy="1432835"/>
          </a:xfrm>
          <a:prstGeom prst="curvedConnector3">
            <a:avLst>
              <a:gd name="adj1" fmla="val -352505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060048" y="1825624"/>
            <a:ext cx="151195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Suppose </a:t>
            </a:r>
            <a:r>
              <a:rPr lang="en-US" dirty="0" err="1"/>
              <a:t>i</a:t>
            </a:r>
            <a:r>
              <a:rPr lang="en-US" dirty="0"/>
              <a:t> is 4.</a:t>
            </a:r>
          </a:p>
        </p:txBody>
      </p:sp>
    </p:spTree>
    <p:extLst>
      <p:ext uri="{BB962C8B-B14F-4D97-AF65-F5344CB8AC3E}">
        <p14:creationId xmlns:p14="http://schemas.microsoft.com/office/powerpoint/2010/main" val="46033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1" grpId="0" animBg="1"/>
      <p:bldP spid="2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5709680" y="3175047"/>
            <a:ext cx="579909" cy="426347"/>
          </a:xfrm>
          <a:prstGeom prst="rect">
            <a:avLst/>
          </a:prstGeom>
          <a:solidFill>
            <a:srgbClr val="FFC000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Implementation Using Jump Table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28650" y="1854809"/>
            <a:ext cx="388620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SWITCH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OF 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CASE 1: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clause_A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CASE 2, 7: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clause_B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CASE 3..5: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clause_C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CASE 10: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clause_D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DEFAULT: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clause_E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END </a:t>
            </a:r>
          </a:p>
          <a:p>
            <a:pPr marL="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29150" y="1037968"/>
            <a:ext cx="3886200" cy="570882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move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to r1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hr-HR" dirty="0" err="1"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hr-HR" dirty="0">
                <a:latin typeface="Courier" charset="0"/>
                <a:ea typeface="Courier" charset="0"/>
                <a:cs typeface="Courier" charset="0"/>
              </a:rPr>
              <a:t> r1 &lt; 1 </a:t>
            </a:r>
            <a:r>
              <a:rPr lang="hr-HR" dirty="0" err="1">
                <a:latin typeface="Courier" charset="0"/>
                <a:ea typeface="Courier" charset="0"/>
                <a:cs typeface="Courier" charset="0"/>
              </a:rPr>
              <a:t>goto</a:t>
            </a:r>
            <a:r>
              <a:rPr lang="hr-HR" dirty="0">
                <a:latin typeface="Courier" charset="0"/>
                <a:ea typeface="Courier" charset="0"/>
                <a:cs typeface="Courier" charset="0"/>
              </a:rPr>
              <a:t> L5 </a:t>
            </a:r>
          </a:p>
          <a:p>
            <a:pPr marL="0" indent="0">
              <a:buNone/>
            </a:pPr>
            <a:r>
              <a:rPr lang="hr-HR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hr-HR" dirty="0" err="1"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hr-HR" dirty="0">
                <a:latin typeface="Courier" charset="0"/>
                <a:ea typeface="Courier" charset="0"/>
                <a:cs typeface="Courier" charset="0"/>
              </a:rPr>
              <a:t> r1 &gt; 10 </a:t>
            </a:r>
            <a:r>
              <a:rPr lang="hr-HR" dirty="0" err="1">
                <a:latin typeface="Courier" charset="0"/>
                <a:ea typeface="Courier" charset="0"/>
                <a:cs typeface="Courier" charset="0"/>
              </a:rPr>
              <a:t>goto</a:t>
            </a:r>
            <a:r>
              <a:rPr lang="hr-HR" dirty="0">
                <a:latin typeface="Courier" charset="0"/>
                <a:ea typeface="Courier" charset="0"/>
                <a:cs typeface="Courier" charset="0"/>
              </a:rPr>
              <a:t> L5 </a:t>
            </a:r>
          </a:p>
          <a:p>
            <a:pPr marL="0" indent="0">
              <a:buNone/>
            </a:pPr>
            <a:r>
              <a:rPr lang="hr-HR" dirty="0">
                <a:latin typeface="Courier" charset="0"/>
                <a:ea typeface="Courier" charset="0"/>
                <a:cs typeface="Courier" charset="0"/>
              </a:rPr>
              <a:t>    r1 := r1 - 1</a:t>
            </a:r>
          </a:p>
          <a:p>
            <a:pPr marL="0" indent="0">
              <a:buNone/>
            </a:pPr>
            <a:r>
              <a:rPr lang="hr-HR" dirty="0">
                <a:latin typeface="Courier" charset="0"/>
                <a:ea typeface="Courier" charset="0"/>
                <a:cs typeface="Courier" charset="0"/>
              </a:rPr>
              <a:t>    r1 := T[r1]</a:t>
            </a:r>
          </a:p>
          <a:p>
            <a:pPr marL="0" indent="0">
              <a:buNone/>
            </a:pPr>
            <a:r>
              <a:rPr lang="hr-HR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hr-HR" dirty="0" err="1">
                <a:latin typeface="Courier" charset="0"/>
                <a:ea typeface="Courier" charset="0"/>
                <a:cs typeface="Courier" charset="0"/>
              </a:rPr>
              <a:t>goto</a:t>
            </a:r>
            <a:r>
              <a:rPr lang="hr-HR" dirty="0">
                <a:latin typeface="Courier" charset="0"/>
                <a:ea typeface="Courier" charset="0"/>
                <a:cs typeface="Courier" charset="0"/>
              </a:rPr>
              <a:t> *r1</a:t>
            </a:r>
          </a:p>
          <a:p>
            <a:pPr marL="0" indent="0">
              <a:buNone/>
            </a:pPr>
            <a:r>
              <a:rPr lang="hr-HR" dirty="0">
                <a:latin typeface="Courier" charset="0"/>
                <a:ea typeface="Courier" charset="0"/>
                <a:cs typeface="Courier" charset="0"/>
              </a:rPr>
              <a:t>T: &amp;L1, &amp;L2, &amp;L3, &amp;L3, &amp;L3,</a:t>
            </a:r>
          </a:p>
          <a:p>
            <a:pPr marL="0" indent="0">
              <a:buNone/>
            </a:pPr>
            <a:r>
              <a:rPr lang="hr-HR" dirty="0">
                <a:latin typeface="Courier" charset="0"/>
                <a:ea typeface="Courier" charset="0"/>
                <a:cs typeface="Courier" charset="0"/>
              </a:rPr>
              <a:t>   &amp;L5, &amp;L2, &amp;L5, &amp;L5, &amp;L4</a:t>
            </a:r>
          </a:p>
          <a:p>
            <a:pPr marL="0" indent="0">
              <a:buNone/>
            </a:pPr>
            <a:r>
              <a:rPr lang="hr-HR" dirty="0">
                <a:latin typeface="Courier" charset="0"/>
                <a:ea typeface="Courier" charset="0"/>
                <a:cs typeface="Courier" charset="0"/>
              </a:rPr>
              <a:t>L1: </a:t>
            </a:r>
            <a:r>
              <a:rPr lang="hr-HR" dirty="0" err="1">
                <a:latin typeface="Courier" charset="0"/>
                <a:ea typeface="Courier" charset="0"/>
                <a:cs typeface="Courier" charset="0"/>
              </a:rPr>
              <a:t>clause_A</a:t>
            </a:r>
            <a:endParaRPr lang="hr-HR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hr-HR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hr-HR" dirty="0" err="1">
                <a:latin typeface="Courier" charset="0"/>
                <a:ea typeface="Courier" charset="0"/>
                <a:cs typeface="Courier" charset="0"/>
              </a:rPr>
              <a:t>goto</a:t>
            </a:r>
            <a:r>
              <a:rPr lang="hr-HR" dirty="0">
                <a:latin typeface="Courier" charset="0"/>
                <a:ea typeface="Courier" charset="0"/>
                <a:cs typeface="Courier" charset="0"/>
              </a:rPr>
              <a:t> L6</a:t>
            </a:r>
          </a:p>
          <a:p>
            <a:pPr marL="0" indent="0">
              <a:buNone/>
            </a:pPr>
            <a:r>
              <a:rPr lang="hr-HR" dirty="0">
                <a:latin typeface="Courier" charset="0"/>
                <a:ea typeface="Courier" charset="0"/>
                <a:cs typeface="Courier" charset="0"/>
              </a:rPr>
              <a:t>L2: </a:t>
            </a:r>
            <a:r>
              <a:rPr lang="hr-HR" dirty="0" err="1">
                <a:latin typeface="Courier" charset="0"/>
                <a:ea typeface="Courier" charset="0"/>
                <a:cs typeface="Courier" charset="0"/>
              </a:rPr>
              <a:t>clause_B</a:t>
            </a:r>
            <a:endParaRPr lang="hr-HR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hr-HR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hr-HR" dirty="0" err="1">
                <a:latin typeface="Courier" charset="0"/>
                <a:ea typeface="Courier" charset="0"/>
                <a:cs typeface="Courier" charset="0"/>
              </a:rPr>
              <a:t>goto</a:t>
            </a:r>
            <a:r>
              <a:rPr lang="hr-HR" dirty="0">
                <a:latin typeface="Courier" charset="0"/>
                <a:ea typeface="Courier" charset="0"/>
                <a:cs typeface="Courier" charset="0"/>
              </a:rPr>
              <a:t> L6</a:t>
            </a:r>
          </a:p>
          <a:p>
            <a:pPr marL="0" indent="0">
              <a:buNone/>
            </a:pPr>
            <a:r>
              <a:rPr lang="hr-HR" dirty="0">
                <a:latin typeface="Courier" charset="0"/>
                <a:ea typeface="Courier" charset="0"/>
                <a:cs typeface="Courier" charset="0"/>
              </a:rPr>
              <a:t>L3: </a:t>
            </a:r>
            <a:r>
              <a:rPr lang="hr-HR" dirty="0" err="1">
                <a:latin typeface="Courier" charset="0"/>
                <a:ea typeface="Courier" charset="0"/>
                <a:cs typeface="Courier" charset="0"/>
              </a:rPr>
              <a:t>clause_C</a:t>
            </a:r>
            <a:endParaRPr lang="hr-HR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hr-HR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hr-HR" dirty="0" err="1">
                <a:latin typeface="Courier" charset="0"/>
                <a:ea typeface="Courier" charset="0"/>
                <a:cs typeface="Courier" charset="0"/>
              </a:rPr>
              <a:t>goto</a:t>
            </a:r>
            <a:r>
              <a:rPr lang="hr-HR" dirty="0">
                <a:latin typeface="Courier" charset="0"/>
                <a:ea typeface="Courier" charset="0"/>
                <a:cs typeface="Courier" charset="0"/>
              </a:rPr>
              <a:t> L6</a:t>
            </a:r>
          </a:p>
          <a:p>
            <a:pPr marL="0" indent="0">
              <a:buNone/>
            </a:pPr>
            <a:r>
              <a:rPr lang="hr-HR" dirty="0">
                <a:latin typeface="Courier" charset="0"/>
                <a:ea typeface="Courier" charset="0"/>
                <a:cs typeface="Courier" charset="0"/>
              </a:rPr>
              <a:t>L4: </a:t>
            </a:r>
            <a:r>
              <a:rPr lang="hr-HR" dirty="0" err="1">
                <a:latin typeface="Courier" charset="0"/>
                <a:ea typeface="Courier" charset="0"/>
                <a:cs typeface="Courier" charset="0"/>
              </a:rPr>
              <a:t>clause_D</a:t>
            </a:r>
            <a:endParaRPr lang="hr-HR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hr-HR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hr-HR" dirty="0" err="1">
                <a:latin typeface="Courier" charset="0"/>
                <a:ea typeface="Courier" charset="0"/>
                <a:cs typeface="Courier" charset="0"/>
              </a:rPr>
              <a:t>goto</a:t>
            </a:r>
            <a:r>
              <a:rPr lang="hr-HR" dirty="0">
                <a:latin typeface="Courier" charset="0"/>
                <a:ea typeface="Courier" charset="0"/>
                <a:cs typeface="Courier" charset="0"/>
              </a:rPr>
              <a:t> L6</a:t>
            </a:r>
          </a:p>
          <a:p>
            <a:pPr marL="0" indent="0">
              <a:buNone/>
            </a:pPr>
            <a:r>
              <a:rPr lang="hr-HR" dirty="0">
                <a:latin typeface="Courier" charset="0"/>
                <a:ea typeface="Courier" charset="0"/>
                <a:cs typeface="Courier" charset="0"/>
              </a:rPr>
              <a:t>L5: </a:t>
            </a:r>
            <a:r>
              <a:rPr lang="hr-HR" dirty="0" err="1">
                <a:latin typeface="Courier" charset="0"/>
                <a:ea typeface="Courier" charset="0"/>
                <a:cs typeface="Courier" charset="0"/>
              </a:rPr>
              <a:t>clause_E</a:t>
            </a:r>
            <a:endParaRPr lang="hr-HR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hr-HR" dirty="0">
                <a:latin typeface="Courier" charset="0"/>
                <a:ea typeface="Courier" charset="0"/>
                <a:cs typeface="Courier" charset="0"/>
              </a:rPr>
              <a:t>L6: ...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6" name="Curved Connector 5"/>
          <p:cNvCxnSpPr>
            <a:stCxn id="17" idx="1"/>
          </p:cNvCxnSpPr>
          <p:nvPr/>
        </p:nvCxnSpPr>
        <p:spPr>
          <a:xfrm rot="10800000">
            <a:off x="5362832" y="2533135"/>
            <a:ext cx="346848" cy="855086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236048" y="1371598"/>
            <a:ext cx="2499282" cy="26496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236048" y="1685784"/>
            <a:ext cx="2499282" cy="27699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236048" y="2004875"/>
            <a:ext cx="2499282" cy="599818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236048" y="2649680"/>
            <a:ext cx="2499282" cy="312195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11334" y="4224774"/>
            <a:ext cx="2361791" cy="27237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211333" y="4554539"/>
            <a:ext cx="2361791" cy="272375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/>
          <p:cNvCxnSpPr>
            <a:stCxn id="13" idx="1"/>
            <a:endCxn id="23" idx="1"/>
          </p:cNvCxnSpPr>
          <p:nvPr/>
        </p:nvCxnSpPr>
        <p:spPr>
          <a:xfrm rot="10800000" flipH="1" flipV="1">
            <a:off x="5211332" y="4690727"/>
            <a:ext cx="19265" cy="1883550"/>
          </a:xfrm>
          <a:prstGeom prst="curvedConnector3">
            <a:avLst>
              <a:gd name="adj1" fmla="val -118660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230598" y="6438089"/>
            <a:ext cx="2361791" cy="272375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Curved Connector 26"/>
          <p:cNvCxnSpPr>
            <a:stCxn id="10" idx="1"/>
            <a:endCxn id="12" idx="1"/>
          </p:cNvCxnSpPr>
          <p:nvPr/>
        </p:nvCxnSpPr>
        <p:spPr>
          <a:xfrm rot="10800000" flipV="1">
            <a:off x="5211334" y="2805778"/>
            <a:ext cx="24714" cy="1555184"/>
          </a:xfrm>
          <a:prstGeom prst="curvedConnector3">
            <a:avLst>
              <a:gd name="adj1" fmla="val 102498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28650" y="2469508"/>
            <a:ext cx="2806528" cy="33627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060048" y="1825624"/>
            <a:ext cx="151195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Suppose </a:t>
            </a:r>
            <a:r>
              <a:rPr lang="en-US" dirty="0" err="1"/>
              <a:t>i</a:t>
            </a:r>
            <a:r>
              <a:rPr lang="en-US" dirty="0"/>
              <a:t> is 7.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734432" y="3488254"/>
            <a:ext cx="2570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 is an array of </a:t>
            </a:r>
            <a:r>
              <a:rPr lang="en-US" b="1"/>
              <a:t>pointers to jump locations</a:t>
            </a:r>
          </a:p>
        </p:txBody>
      </p:sp>
    </p:spTree>
    <p:extLst>
      <p:ext uri="{BB962C8B-B14F-4D97-AF65-F5344CB8AC3E}">
        <p14:creationId xmlns:p14="http://schemas.microsoft.com/office/powerpoint/2010/main" val="189205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23" grpId="0" animBg="1"/>
      <p:bldP spid="33" grpId="0" animBg="1"/>
      <p:bldP spid="3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Implementation Trade-Offs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Jump table </a:t>
            </a:r>
          </a:p>
          <a:p>
            <a:pPr lvl="1"/>
            <a:r>
              <a:rPr lang="en-US" dirty="0"/>
              <a:t>✅ Fast: one table lookup to find the right branch </a:t>
            </a:r>
          </a:p>
          <a:p>
            <a:pPr lvl="1"/>
            <a:r>
              <a:rPr lang="en-US" dirty="0"/>
              <a:t>❌ Overhead for jump table storage</a:t>
            </a:r>
          </a:p>
          <a:p>
            <a:pPr lvl="1"/>
            <a:r>
              <a:rPr lang="en-US" dirty="0"/>
              <a:t>❌ Potentially large table: one entry per possible value </a:t>
            </a:r>
          </a:p>
          <a:p>
            <a:pPr lvl="1"/>
            <a:r>
              <a:rPr lang="en-US" dirty="0"/>
              <a:t>Should be used with ”dense” switch statements</a:t>
            </a:r>
          </a:p>
          <a:p>
            <a:pPr marL="914400" lvl="2" indent="0">
              <a:buNone/>
            </a:pPr>
            <a:r>
              <a:rPr lang="en-US" dirty="0"/>
              <a:t>I.e., Many cases in a given range</a:t>
            </a:r>
          </a:p>
          <a:p>
            <a:r>
              <a:rPr lang="en-US" dirty="0"/>
              <a:t>Sequential Testing </a:t>
            </a:r>
          </a:p>
          <a:p>
            <a:pPr lvl="1"/>
            <a:r>
              <a:rPr lang="en-US" dirty="0"/>
              <a:t>❌Potentially slow</a:t>
            </a:r>
          </a:p>
          <a:p>
            <a:pPr lvl="1"/>
            <a:r>
              <a:rPr lang="en-US" dirty="0"/>
              <a:t>✅ No storage overhead</a:t>
            </a:r>
          </a:p>
          <a:p>
            <a:pPr lvl="1"/>
            <a:r>
              <a:rPr lang="en-US" dirty="0"/>
              <a:t>Used for ”sparse” switch statements</a:t>
            </a:r>
          </a:p>
          <a:p>
            <a:pPr marL="914400" lvl="2" indent="0">
              <a:buNone/>
            </a:pPr>
            <a:r>
              <a:rPr lang="en-US" dirty="0"/>
              <a:t>I.e., small number of cases in a given range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1681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Implementation Trade-Offs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dirty="0"/>
              <a:t>Hash table </a:t>
            </a:r>
          </a:p>
          <a:p>
            <a:pPr lvl="1"/>
            <a:r>
              <a:rPr lang="en-US" dirty="0"/>
              <a:t>✅ Fast: one hash table access to find the right branch</a:t>
            </a:r>
          </a:p>
          <a:p>
            <a:pPr lvl="1"/>
            <a:r>
              <a:rPr lang="en-US" dirty="0"/>
              <a:t>❌ More complicated</a:t>
            </a:r>
          </a:p>
          <a:p>
            <a:pPr lvl="1"/>
            <a:r>
              <a:rPr lang="en-US" dirty="0"/>
              <a:t>❌ Elements in a range need to be stored individually </a:t>
            </a:r>
          </a:p>
          <a:p>
            <a:pPr lvl="1"/>
            <a:r>
              <a:rPr lang="en-US" dirty="0"/>
              <a:t>❌ Possibly large table</a:t>
            </a:r>
          </a:p>
          <a:p>
            <a:pPr lvl="1"/>
            <a:r>
              <a:rPr lang="en-US" dirty="0"/>
              <a:t>Used when case labels are strings or non-ordinal values </a:t>
            </a:r>
          </a:p>
          <a:p>
            <a:r>
              <a:rPr lang="en-US" dirty="0"/>
              <a:t>Binary search </a:t>
            </a:r>
          </a:p>
          <a:p>
            <a:pPr lvl="1"/>
            <a:r>
              <a:rPr lang="en-US" dirty="0"/>
              <a:t>✅/❌ Faster (special case of sequential testing</a:t>
            </a:r>
          </a:p>
          <a:p>
            <a:pPr lvl="2"/>
            <a:r>
              <a:rPr lang="en-US" dirty="0"/>
              <a:t> Slower than table lookup for ”dense” switch statements </a:t>
            </a:r>
          </a:p>
          <a:p>
            <a:pPr lvl="1"/>
            <a:r>
              <a:rPr lang="en-US" dirty="0"/>
              <a:t>✅ No storage overhead </a:t>
            </a:r>
          </a:p>
          <a:p>
            <a:r>
              <a:rPr lang="en-US" dirty="0"/>
              <a:t>No single implementation is best in all circumstances. </a:t>
            </a:r>
          </a:p>
          <a:p>
            <a:r>
              <a:rPr lang="en-US" dirty="0"/>
              <a:t>Compilers often use different strategies based on the specific code.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2803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889" y="2470067"/>
            <a:ext cx="3542468" cy="38418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Iteration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To be useful, programs need to</a:t>
            </a:r>
          </a:p>
          <a:p>
            <a:pPr lvl="1"/>
            <a:r>
              <a:rPr lang="en-US" dirty="0"/>
              <a:t>Repeat sequences of instructions</a:t>
            </a:r>
          </a:p>
          <a:p>
            <a:pPr lvl="1"/>
            <a:r>
              <a:rPr lang="en-US" dirty="0"/>
              <a:t>Decide at run-time how many iterations to perform</a:t>
            </a:r>
          </a:p>
          <a:p>
            <a:r>
              <a:rPr lang="en-US" dirty="0"/>
              <a:t>E.g.,</a:t>
            </a:r>
          </a:p>
          <a:p>
            <a:pPr lvl="1"/>
            <a:r>
              <a:rPr lang="en-US" dirty="0"/>
              <a:t>Process arrays</a:t>
            </a:r>
          </a:p>
          <a:p>
            <a:pPr lvl="1"/>
            <a:r>
              <a:rPr lang="en-US" dirty="0"/>
              <a:t>Walk lists</a:t>
            </a:r>
          </a:p>
          <a:p>
            <a:pPr lvl="1"/>
            <a:r>
              <a:rPr lang="en-US" dirty="0"/>
              <a:t>Read arbitrary sized input</a:t>
            </a:r>
          </a:p>
          <a:p>
            <a:pPr lvl="1"/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There are two approaches</a:t>
            </a:r>
          </a:p>
          <a:p>
            <a:pPr lvl="1"/>
            <a:r>
              <a:rPr lang="en-US" dirty="0"/>
              <a:t>Iteration</a:t>
            </a:r>
          </a:p>
          <a:p>
            <a:pPr lvl="1"/>
            <a:r>
              <a:rPr lang="en-US" dirty="0"/>
              <a:t>Recursion</a:t>
            </a:r>
          </a:p>
          <a:p>
            <a:r>
              <a:rPr lang="en-US" dirty="0"/>
              <a:t>Iteration uses a loop construct that</a:t>
            </a:r>
          </a:p>
          <a:p>
            <a:pPr lvl="1"/>
            <a:r>
              <a:rPr lang="en-US" dirty="0"/>
              <a:t>Performs all repetitions in the same scope</a:t>
            </a:r>
          </a:p>
          <a:p>
            <a:pPr lvl="1"/>
            <a:r>
              <a:rPr lang="en-US" dirty="0"/>
              <a:t>Uses side-effects to determine when to stop</a:t>
            </a:r>
          </a:p>
        </p:txBody>
      </p:sp>
    </p:spTree>
    <p:extLst>
      <p:ext uri="{BB962C8B-B14F-4D97-AF65-F5344CB8AC3E}">
        <p14:creationId xmlns:p14="http://schemas.microsoft.com/office/powerpoint/2010/main" val="33881261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(Looping)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types of loops </a:t>
            </a:r>
          </a:p>
          <a:p>
            <a:pPr lvl="1"/>
            <a:r>
              <a:rPr lang="en-US" dirty="0"/>
              <a:t>Logically controlled loops </a:t>
            </a:r>
          </a:p>
          <a:p>
            <a:pPr lvl="2"/>
            <a:r>
              <a:rPr lang="en-US" dirty="0"/>
              <a:t>Example: while-loop</a:t>
            </a:r>
          </a:p>
          <a:p>
            <a:pPr lvl="2"/>
            <a:r>
              <a:rPr lang="en-US" dirty="0"/>
              <a:t>Executed until a Boolean condition changes</a:t>
            </a:r>
          </a:p>
          <a:p>
            <a:pPr lvl="2"/>
            <a:r>
              <a:rPr lang="en-US" dirty="0"/>
              <a:t>The number of iterations is not known in advance </a:t>
            </a:r>
          </a:p>
          <a:p>
            <a:pPr lvl="1"/>
            <a:r>
              <a:rPr lang="en-US" dirty="0"/>
              <a:t>Enumeration-controlled loops </a:t>
            </a:r>
          </a:p>
          <a:p>
            <a:pPr lvl="2"/>
            <a:r>
              <a:rPr lang="en-US" dirty="0"/>
              <a:t>Example: for-loop</a:t>
            </a:r>
          </a:p>
          <a:p>
            <a:pPr lvl="2"/>
            <a:r>
              <a:rPr lang="en-US" dirty="0"/>
              <a:t>One iteration per element in a finite set</a:t>
            </a:r>
          </a:p>
          <a:p>
            <a:pPr lvl="2"/>
            <a:r>
              <a:rPr lang="en-US" dirty="0"/>
              <a:t>The number of iterations is known in advance </a:t>
            </a:r>
          </a:p>
          <a:p>
            <a:r>
              <a:rPr lang="en-US" dirty="0"/>
              <a:t>Some languages do not have loop constructs </a:t>
            </a:r>
          </a:p>
          <a:p>
            <a:pPr marL="457200" lvl="1" indent="0">
              <a:buNone/>
            </a:pPr>
            <a:r>
              <a:rPr lang="en-US" dirty="0"/>
              <a:t>E.g., Scheme, which uses tail recursion instead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334" y="3741571"/>
            <a:ext cx="2208783" cy="11154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632" y="338262"/>
            <a:ext cx="2076186" cy="270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9201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Logically Controlled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Pre-loop test</a:t>
            </a:r>
          </a:p>
          <a:p>
            <a:pPr marL="457200" lvl="1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while ( condition ) do </a:t>
            </a:r>
          </a:p>
          <a:p>
            <a:pPr marL="457200" lvl="1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...</a:t>
            </a:r>
          </a:p>
          <a:p>
            <a:pPr marL="457200" lvl="1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end  </a:t>
            </a:r>
          </a:p>
          <a:p>
            <a:pPr lvl="1"/>
            <a:r>
              <a:rPr lang="en-US" dirty="0"/>
              <a:t>The loop may be executed 0 or more times</a:t>
            </a:r>
          </a:p>
          <a:p>
            <a:pPr lvl="1"/>
            <a:r>
              <a:rPr lang="en-US" dirty="0"/>
              <a:t>Test occurs before the iteration</a:t>
            </a:r>
          </a:p>
          <a:p>
            <a:r>
              <a:rPr lang="en-US" dirty="0"/>
              <a:t>Post-loop test : </a:t>
            </a:r>
          </a:p>
          <a:p>
            <a:pPr marL="457200" lvl="1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do </a:t>
            </a:r>
          </a:p>
          <a:p>
            <a:pPr marL="457200" lvl="1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... </a:t>
            </a:r>
          </a:p>
          <a:p>
            <a:pPr marL="457200" lvl="1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while ( condition ) </a:t>
            </a:r>
          </a:p>
          <a:p>
            <a:pPr lvl="1"/>
            <a:r>
              <a:rPr lang="en-US" dirty="0"/>
              <a:t>Loop is executed at least once </a:t>
            </a:r>
          </a:p>
          <a:p>
            <a:pPr lvl="1"/>
            <a:r>
              <a:rPr lang="en-US" dirty="0"/>
              <a:t>Test is performed at end of iteration  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Mid-loop test or one-and-a-half loop 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loop 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is-IS" dirty="0">
                <a:latin typeface="Courier" charset="0"/>
                <a:ea typeface="Courier" charset="0"/>
                <a:cs typeface="Courier" charset="0"/>
              </a:rPr>
              <a:t>...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if ( condition ) break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... 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if ( condition ) break 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... 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end </a:t>
            </a:r>
          </a:p>
          <a:p>
            <a:pPr lvl="1"/>
            <a:r>
              <a:rPr lang="en-US" dirty="0"/>
              <a:t>Conditions are tested inside the loop and may break out</a:t>
            </a:r>
          </a:p>
          <a:p>
            <a:r>
              <a:rPr lang="en-US" dirty="0"/>
              <a:t>Modern languages provide a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break</a:t>
            </a:r>
            <a:r>
              <a:rPr lang="en-US" dirty="0"/>
              <a:t> statement to use first two loop constructs in this way</a:t>
            </a:r>
          </a:p>
        </p:txBody>
      </p:sp>
    </p:spTree>
    <p:extLst>
      <p:ext uri="{BB962C8B-B14F-4D97-AF65-F5344CB8AC3E}">
        <p14:creationId xmlns:p14="http://schemas.microsoft.com/office/powerpoint/2010/main" val="38195130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Do-While Loop Implementation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3936" y="1825625"/>
            <a:ext cx="3886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DO </a:t>
            </a:r>
          </a:p>
          <a:p>
            <a:pPr marL="0" indent="0">
              <a:buNone/>
            </a:pPr>
            <a:r>
              <a:rPr lang="en-US" dirty="0"/>
              <a:t>  statements </a:t>
            </a:r>
          </a:p>
          <a:p>
            <a:pPr marL="0" indent="0">
              <a:buNone/>
            </a:pPr>
            <a:r>
              <a:rPr lang="en-US" dirty="0"/>
              <a:t>WHILE </a:t>
            </a:r>
            <a:r>
              <a:rPr lang="en-US" dirty="0" err="1"/>
              <a:t>cond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L1: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statements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r1 :=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cond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if r1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goto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L1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...</a:t>
            </a:r>
          </a:p>
        </p:txBody>
      </p:sp>
      <p:sp>
        <p:nvSpPr>
          <p:cNvPr id="6" name="Rectangle 5"/>
          <p:cNvSpPr/>
          <p:nvPr/>
        </p:nvSpPr>
        <p:spPr>
          <a:xfrm>
            <a:off x="4986002" y="2365353"/>
            <a:ext cx="2361791" cy="46097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86002" y="3366055"/>
            <a:ext cx="3017967" cy="45739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urved Connector 7"/>
          <p:cNvCxnSpPr/>
          <p:nvPr/>
        </p:nvCxnSpPr>
        <p:spPr>
          <a:xfrm rot="10800000">
            <a:off x="4986002" y="2607716"/>
            <a:ext cx="12700" cy="998913"/>
          </a:xfrm>
          <a:prstGeom prst="curved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25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 Implementation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WHILE </a:t>
            </a:r>
            <a:r>
              <a:rPr lang="en-US" dirty="0" err="1"/>
              <a:t>cond</a:t>
            </a:r>
            <a:r>
              <a:rPr lang="en-US" dirty="0"/>
              <a:t> do </a:t>
            </a:r>
          </a:p>
          <a:p>
            <a:pPr marL="0" indent="0">
              <a:buNone/>
            </a:pPr>
            <a:r>
              <a:rPr lang="en-US" dirty="0"/>
              <a:t>  statements </a:t>
            </a:r>
          </a:p>
          <a:p>
            <a:pPr marL="0" indent="0">
              <a:buNone/>
            </a:pPr>
            <a:r>
              <a:rPr lang="en-US" dirty="0"/>
              <a:t>END </a:t>
            </a:r>
          </a:p>
          <a:p>
            <a:pPr marL="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goto</a:t>
            </a:r>
            <a:r>
              <a:rPr lang="en-US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L2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L1: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statements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L2: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r1 :=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cond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if r1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goto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L1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842329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 flow is the sequence of steps or computation that your program performs</a:t>
            </a:r>
          </a:p>
          <a:p>
            <a:r>
              <a:rPr lang="en-US" dirty="0"/>
              <a:t>How we specify control flow matters because </a:t>
            </a:r>
          </a:p>
          <a:p>
            <a:pPr lvl="1"/>
            <a:r>
              <a:rPr lang="en-US" dirty="0"/>
              <a:t>The more expressive a language is, the easier it is for a programmer to implement an algorithm </a:t>
            </a:r>
          </a:p>
          <a:p>
            <a:pPr lvl="1"/>
            <a:r>
              <a:rPr lang="en-US" dirty="0"/>
              <a:t>The more control flow features a language provides, the easier it is to write and understand the code.</a:t>
            </a:r>
          </a:p>
        </p:txBody>
      </p:sp>
    </p:spTree>
    <p:extLst>
      <p:ext uri="{BB962C8B-B14F-4D97-AF65-F5344CB8AC3E}">
        <p14:creationId xmlns:p14="http://schemas.microsoft.com/office/powerpoint/2010/main" val="6707418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 Implementation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for(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init</a:t>
            </a:r>
            <a:r>
              <a:rPr lang="en-US" dirty="0"/>
              <a:t>;  </a:t>
            </a:r>
            <a:r>
              <a:rPr lang="en-US" b="1" dirty="0" err="1">
                <a:solidFill>
                  <a:srgbClr val="C00000"/>
                </a:solidFill>
              </a:rPr>
              <a:t>cond</a:t>
            </a:r>
            <a:r>
              <a:rPr lang="en-US" dirty="0"/>
              <a:t>; </a:t>
            </a:r>
            <a:r>
              <a:rPr lang="en-US" b="1" dirty="0">
                <a:solidFill>
                  <a:srgbClr val="0070C0"/>
                </a:solidFill>
              </a:rPr>
              <a:t>step</a:t>
            </a:r>
            <a:r>
              <a:rPr lang="en-US" dirty="0"/>
              <a:t> )  { </a:t>
            </a:r>
          </a:p>
          <a:p>
            <a:pPr marL="0" indent="0">
              <a:buNone/>
            </a:pPr>
            <a:r>
              <a:rPr lang="en-US" dirty="0"/>
              <a:t>  statements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A “for” loop is a</a:t>
            </a:r>
          </a:p>
          <a:p>
            <a:pPr marL="0" indent="0">
              <a:buNone/>
            </a:pPr>
            <a:r>
              <a:rPr lang="en-US" dirty="0"/>
              <a:t>// “while” loop with </a:t>
            </a:r>
          </a:p>
          <a:p>
            <a:pPr marL="0" indent="0">
              <a:buNone/>
            </a:pPr>
            <a:r>
              <a:rPr lang="en-US" dirty="0"/>
              <a:t>// extra stuff</a:t>
            </a:r>
          </a:p>
          <a:p>
            <a:pPr marL="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init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goto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L2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L1: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statements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[step]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L2: </a:t>
            </a:r>
            <a:r>
              <a:rPr lang="en-US" b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r1 := [</a:t>
            </a:r>
            <a:r>
              <a:rPr lang="en-US" b="1" dirty="0" err="1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cond</a:t>
            </a:r>
            <a:r>
              <a:rPr lang="en-US" b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    if r1 </a:t>
            </a:r>
            <a:r>
              <a:rPr lang="en-US" b="1" dirty="0" err="1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goto</a:t>
            </a:r>
            <a:r>
              <a:rPr lang="en-US" b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 L1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8033768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Enumeration Controlled Loops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an index variable to count up or down the number of iterations</a:t>
            </a:r>
          </a:p>
          <a:p>
            <a:r>
              <a:rPr lang="en-US" dirty="0"/>
              <a:t>The index variable can be incremented / decremented by a step other than 1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start TO end BY step DO: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...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END</a:t>
            </a:r>
          </a:p>
          <a:p>
            <a:pPr lvl="1"/>
            <a:r>
              <a:rPr lang="en-US" dirty="0"/>
              <a:t>This loop </a:t>
            </a:r>
          </a:p>
          <a:p>
            <a:pPr lvl="2"/>
            <a:r>
              <a:rPr lang="en-US" dirty="0"/>
              <a:t>Initializes </a:t>
            </a:r>
            <a:r>
              <a:rPr lang="en-US" i="1" dirty="0" err="1"/>
              <a:t>i</a:t>
            </a:r>
            <a:r>
              <a:rPr lang="en-US" dirty="0"/>
              <a:t> to </a:t>
            </a:r>
            <a:r>
              <a:rPr lang="en-US" i="1" dirty="0"/>
              <a:t>start</a:t>
            </a:r>
          </a:p>
          <a:p>
            <a:pPr lvl="2"/>
            <a:r>
              <a:rPr lang="en-US" dirty="0"/>
              <a:t>Adds </a:t>
            </a:r>
            <a:r>
              <a:rPr lang="en-US" i="1" dirty="0"/>
              <a:t>step</a:t>
            </a:r>
            <a:r>
              <a:rPr lang="en-US" dirty="0"/>
              <a:t> to </a:t>
            </a:r>
            <a:r>
              <a:rPr lang="en-US" dirty="0" err="1"/>
              <a:t>i</a:t>
            </a:r>
            <a:r>
              <a:rPr lang="en-US" dirty="0"/>
              <a:t> at the end of each iteration</a:t>
            </a:r>
          </a:p>
          <a:p>
            <a:pPr lvl="2"/>
            <a:r>
              <a:rPr lang="en-US" dirty="0"/>
              <a:t>Tests if </a:t>
            </a:r>
            <a:r>
              <a:rPr lang="en-US" i="1" dirty="0" err="1"/>
              <a:t>i</a:t>
            </a:r>
            <a:r>
              <a:rPr lang="en-US" dirty="0"/>
              <a:t> is less than </a:t>
            </a:r>
            <a:r>
              <a:rPr lang="en-US" i="1" dirty="0"/>
              <a:t>end</a:t>
            </a:r>
            <a:endParaRPr lang="en-US" dirty="0"/>
          </a:p>
          <a:p>
            <a:pPr lvl="2"/>
            <a:r>
              <a:rPr lang="en-US" dirty="0"/>
              <a:t>If so, performs another iterations</a:t>
            </a:r>
          </a:p>
        </p:txBody>
      </p:sp>
    </p:spTree>
    <p:extLst>
      <p:ext uri="{BB962C8B-B14F-4D97-AF65-F5344CB8AC3E}">
        <p14:creationId xmlns:p14="http://schemas.microsoft.com/office/powerpoint/2010/main" val="22841675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/>
              <a:t>For </a:t>
            </a:r>
            <a:r>
              <a:rPr lang="en-US" sz="4300"/>
              <a:t>(Enumeration) Implementation</a:t>
            </a:r>
            <a:endParaRPr lang="en-US" sz="43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= start TO end BY step DO</a:t>
            </a:r>
          </a:p>
          <a:p>
            <a:pPr marL="0" indent="0">
              <a:buNone/>
            </a:pPr>
            <a:r>
              <a:rPr lang="en-US" dirty="0"/>
              <a:t>   statements</a:t>
            </a:r>
          </a:p>
          <a:p>
            <a:pPr marL="0" indent="0">
              <a:buNone/>
            </a:pPr>
            <a:r>
              <a:rPr lang="en-US" dirty="0"/>
              <a:t>END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305513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r1 := start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r2 := end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r3 := step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L1: if r1 &gt; r2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goto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L2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statements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r1 := r1 + r3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goto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L1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L2: ...</a:t>
            </a:r>
          </a:p>
        </p:txBody>
      </p: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22A8A26E-4783-DE42-A791-51960B8CD2F2}"/>
              </a:ext>
            </a:extLst>
          </p:cNvPr>
          <p:cNvCxnSpPr/>
          <p:nvPr/>
        </p:nvCxnSpPr>
        <p:spPr>
          <a:xfrm rot="16200000" flipV="1">
            <a:off x="4652319" y="3503141"/>
            <a:ext cx="914400" cy="432486"/>
          </a:xfrm>
          <a:prstGeom prst="curvedConnector3">
            <a:avLst>
              <a:gd name="adj1" fmla="val -270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00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/>
              <a:t>For (Enumeration) Implementation</a:t>
            </a:r>
            <a:br>
              <a:rPr lang="en-US" sz="4300" dirty="0"/>
            </a:br>
            <a:r>
              <a:rPr lang="en-US" sz="4300" dirty="0"/>
              <a:t>If the index is not used in the loop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= start TO end BY step DO</a:t>
            </a:r>
          </a:p>
          <a:p>
            <a:pPr marL="0" indent="0">
              <a:buNone/>
            </a:pPr>
            <a:r>
              <a:rPr lang="en-US" dirty="0"/>
              <a:t>   statements</a:t>
            </a:r>
          </a:p>
          <a:p>
            <a:pPr marL="0" indent="0">
              <a:buNone/>
            </a:pPr>
            <a:r>
              <a:rPr lang="en-US" dirty="0"/>
              <a:t>END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305513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r1 := end - start 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r1 := r1 / step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inc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r1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L1: if r1 == 0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goto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L2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statements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dec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r1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goto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L1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L2: ...  </a:t>
            </a:r>
          </a:p>
        </p:txBody>
      </p:sp>
    </p:spTree>
    <p:extLst>
      <p:ext uri="{BB962C8B-B14F-4D97-AF65-F5344CB8AC3E}">
        <p14:creationId xmlns:p14="http://schemas.microsoft.com/office/powerpoint/2010/main" val="10763438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Trade-Offs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Logically controlled loops are very flexible but expensive. </a:t>
            </a:r>
          </a:p>
          <a:p>
            <a:pPr lvl="1"/>
            <a:r>
              <a:rPr lang="en-US" dirty="0"/>
              <a:t>May have arbitrarily expensive condition</a:t>
            </a:r>
          </a:p>
          <a:p>
            <a:pPr lvl="1"/>
            <a:r>
              <a:rPr lang="en-US" dirty="0"/>
              <a:t>Cannot be unrolled </a:t>
            </a:r>
          </a:p>
          <a:p>
            <a:pPr lvl="1"/>
            <a:r>
              <a:rPr lang="en-US" dirty="0"/>
              <a:t>May have arbitrarily expensive step</a:t>
            </a:r>
          </a:p>
          <a:p>
            <a:r>
              <a:rPr lang="en-US" dirty="0"/>
              <a:t>Enumeration-Controlled loops </a:t>
            </a:r>
          </a:p>
          <a:p>
            <a:pPr lvl="1"/>
            <a:r>
              <a:rPr lang="en-US" dirty="0"/>
              <a:t>Have a single </a:t>
            </a:r>
            <a:r>
              <a:rPr lang="en-US" dirty="0" err="1"/>
              <a:t>int</a:t>
            </a:r>
            <a:r>
              <a:rPr lang="en-US" dirty="0"/>
              <a:t> or float comparison</a:t>
            </a:r>
          </a:p>
          <a:p>
            <a:pPr lvl="1"/>
            <a:r>
              <a:rPr lang="en-US" dirty="0"/>
              <a:t>Can be unrolled to improve pipelining </a:t>
            </a:r>
          </a:p>
          <a:p>
            <a:pPr lvl="1"/>
            <a:r>
              <a:rPr lang="en-US" dirty="0"/>
              <a:t>Have a simple step, </a:t>
            </a:r>
          </a:p>
          <a:p>
            <a:pPr marL="914400" lvl="2" indent="0">
              <a:buNone/>
            </a:pPr>
            <a:r>
              <a:rPr lang="en-US" dirty="0"/>
              <a:t>e.g., increment / decrement </a:t>
            </a:r>
          </a:p>
          <a:p>
            <a:r>
              <a:rPr lang="en-US" dirty="0"/>
              <a:t>for-loop in C/C++/Java is syntactic sugar for </a:t>
            </a:r>
            <a:r>
              <a:rPr lang="en-US" dirty="0" err="1"/>
              <a:t>init</a:t>
            </a:r>
            <a:r>
              <a:rPr lang="en-US" dirty="0"/>
              <a:t>-test-step idiom of logic-controlled while loops.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675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Example: Which is easier to understand and faster to write?</a:t>
            </a:r>
          </a:p>
          <a:p>
            <a:pPr lvl="1"/>
            <a:r>
              <a:rPr lang="en-US" b="1" dirty="0"/>
              <a:t>Snippet 1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for(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list.first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(); !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list.end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(); 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       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list.next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 ) { 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is-IS" dirty="0">
                <a:latin typeface="Courier" charset="0"/>
                <a:ea typeface="Courier" charset="0"/>
                <a:cs typeface="Courier" charset="0"/>
              </a:rPr>
              <a:t>printf( “%s\n”, i );</a:t>
            </a:r>
          </a:p>
          <a:p>
            <a:pPr marL="457200" lvl="1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}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 	</a:t>
            </a:r>
          </a:p>
          <a:p>
            <a:pPr marL="457200" lvl="1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US" b="1" dirty="0"/>
              <a:t>Snippet 2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in list: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is-IS" dirty="0">
                <a:latin typeface="Courier" charset="0"/>
                <a:ea typeface="Courier" charset="0"/>
                <a:cs typeface="Courier" charset="0"/>
              </a:rPr>
              <a:t>print i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713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Prologue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Before discussing control flow, we first need to understand what happens as the program executes</a:t>
            </a:r>
          </a:p>
          <a:p>
            <a:r>
              <a:rPr lang="en-US" dirty="0"/>
              <a:t>A program execution (computation)</a:t>
            </a:r>
          </a:p>
          <a:p>
            <a:pPr lvl="1"/>
            <a:r>
              <a:rPr lang="en-US" dirty="0"/>
              <a:t>Executes statements</a:t>
            </a:r>
          </a:p>
          <a:p>
            <a:pPr lvl="1"/>
            <a:r>
              <a:rPr lang="en-US" dirty="0"/>
              <a:t>Evaluates expressions </a:t>
            </a:r>
          </a:p>
          <a:p>
            <a:pPr lvl="1"/>
            <a:r>
              <a:rPr lang="en-US" dirty="0"/>
              <a:t>Uses variables to </a:t>
            </a:r>
          </a:p>
          <a:p>
            <a:pPr lvl="2"/>
            <a:r>
              <a:rPr lang="en-US" dirty="0"/>
              <a:t>Store values</a:t>
            </a:r>
          </a:p>
          <a:p>
            <a:pPr lvl="2"/>
            <a:r>
              <a:rPr lang="en-US" dirty="0"/>
              <a:t>Refer to objects</a:t>
            </a:r>
          </a:p>
          <a:p>
            <a:pPr lvl="1"/>
            <a:r>
              <a:rPr lang="en-US" dirty="0"/>
              <a:t>Modifies variables by performing assignments</a:t>
            </a:r>
          </a:p>
          <a:p>
            <a:pPr lvl="1"/>
            <a:r>
              <a:rPr lang="en-US" dirty="0"/>
              <a:t>Makes decision using Boolean expressions</a:t>
            </a:r>
          </a:p>
          <a:p>
            <a:r>
              <a:rPr lang="en-US" dirty="0"/>
              <a:t>This occurs regardless of the language</a:t>
            </a:r>
          </a:p>
          <a:p>
            <a:r>
              <a:rPr lang="en-US" dirty="0"/>
              <a:t>We need to discuss these things first</a:t>
            </a:r>
          </a:p>
        </p:txBody>
      </p:sp>
    </p:spTree>
    <p:extLst>
      <p:ext uri="{BB962C8B-B14F-4D97-AF65-F5344CB8AC3E}">
        <p14:creationId xmlns:p14="http://schemas.microsoft.com/office/powerpoint/2010/main" val="1748725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Statements and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languages have both statements and expressions</a:t>
            </a:r>
          </a:p>
          <a:p>
            <a:r>
              <a:rPr lang="en-US" dirty="0"/>
              <a:t>Some languages are based on expression evaluation </a:t>
            </a:r>
          </a:p>
          <a:p>
            <a:pPr lvl="1"/>
            <a:r>
              <a:rPr lang="en-US" dirty="0"/>
              <a:t>Functional languages</a:t>
            </a:r>
          </a:p>
          <a:p>
            <a:pPr lvl="1"/>
            <a:r>
              <a:rPr lang="en-US" dirty="0"/>
              <a:t>E.g., Scheme</a:t>
            </a:r>
          </a:p>
          <a:p>
            <a:r>
              <a:rPr lang="en-US" dirty="0"/>
              <a:t>Other languages are based on executing statements</a:t>
            </a:r>
          </a:p>
          <a:p>
            <a:pPr lvl="1"/>
            <a:r>
              <a:rPr lang="en-US" dirty="0"/>
              <a:t>Imperative languages</a:t>
            </a:r>
          </a:p>
          <a:p>
            <a:pPr lvl="1"/>
            <a:r>
              <a:rPr lang="en-US" dirty="0"/>
              <a:t>E.g., Java</a:t>
            </a:r>
          </a:p>
        </p:txBody>
      </p:sp>
    </p:spTree>
    <p:extLst>
      <p:ext uri="{BB962C8B-B14F-4D97-AF65-F5344CB8AC3E}">
        <p14:creationId xmlns:p14="http://schemas.microsoft.com/office/powerpoint/2010/main" val="306426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Are pieces  of code that:</a:t>
            </a:r>
          </a:p>
          <a:p>
            <a:r>
              <a:rPr lang="en-US" dirty="0"/>
              <a:t>Yield a result </a:t>
            </a:r>
          </a:p>
          <a:p>
            <a:pPr marL="457200" lvl="1" indent="0">
              <a:buNone/>
            </a:pPr>
            <a:r>
              <a:rPr lang="en-US" dirty="0"/>
              <a:t>E.g. the result of 3 + 2 is 5</a:t>
            </a:r>
          </a:p>
          <a:p>
            <a:r>
              <a:rPr lang="en-US" dirty="0"/>
              <a:t>Have no side-effects (usually)</a:t>
            </a:r>
          </a:p>
          <a:p>
            <a:pPr marL="457200" lvl="1" indent="0">
              <a:buNone/>
            </a:pPr>
            <a:r>
              <a:rPr lang="en-US" dirty="0"/>
              <a:t>E.g., ( + a ( * b c ) )</a:t>
            </a:r>
          </a:p>
          <a:p>
            <a:r>
              <a:rPr lang="en-US" dirty="0"/>
              <a:t>A </a:t>
            </a:r>
            <a:r>
              <a:rPr lang="en-US" b="1" dirty="0"/>
              <a:t>side-effect</a:t>
            </a:r>
            <a:r>
              <a:rPr lang="en-US" dirty="0"/>
              <a:t> is the change of value of a variable</a:t>
            </a:r>
          </a:p>
          <a:p>
            <a:pPr marL="457200" lvl="1" indent="0">
              <a:buNone/>
            </a:pPr>
            <a:r>
              <a:rPr lang="en-US" dirty="0"/>
              <a:t>E.g., ( set! a 42 )</a:t>
            </a:r>
          </a:p>
          <a:p>
            <a:pPr lvl="1"/>
            <a:r>
              <a:rPr lang="en-US" dirty="0"/>
              <a:t>Instantiation, where variables are initialized, is not a side-effect</a:t>
            </a:r>
          </a:p>
          <a:p>
            <a:r>
              <a:rPr lang="en-US" dirty="0"/>
              <a:t>Expression evaluation is the basis of functional languages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Arithmetic expressions</a:t>
            </a:r>
          </a:p>
          <a:p>
            <a:pPr lvl="1"/>
            <a:r>
              <a:rPr lang="en-US" dirty="0"/>
              <a:t>Boolean or relational expressions</a:t>
            </a:r>
          </a:p>
          <a:p>
            <a:pPr lvl="1"/>
            <a:r>
              <a:rPr lang="en-US" dirty="0"/>
              <a:t>Function calls</a:t>
            </a:r>
          </a:p>
          <a:p>
            <a:pPr lvl="1"/>
            <a:r>
              <a:rPr lang="en-US" dirty="0"/>
              <a:t>Variable access or array indexing</a:t>
            </a:r>
          </a:p>
        </p:txBody>
      </p:sp>
    </p:spTree>
    <p:extLst>
      <p:ext uri="{BB962C8B-B14F-4D97-AF65-F5344CB8AC3E}">
        <p14:creationId xmlns:p14="http://schemas.microsoft.com/office/powerpoint/2010/main" val="1659627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Are pieces of code that </a:t>
            </a:r>
          </a:p>
          <a:p>
            <a:r>
              <a:rPr lang="en-US" dirty="0"/>
              <a:t>Modify the value of variables</a:t>
            </a:r>
          </a:p>
          <a:p>
            <a:r>
              <a:rPr lang="en-US" b="1" dirty="0"/>
              <a:t>Have side-effects</a:t>
            </a:r>
          </a:p>
          <a:p>
            <a:r>
              <a:rPr lang="en-US" dirty="0"/>
              <a:t>Do not yield any values</a:t>
            </a:r>
          </a:p>
          <a:p>
            <a:r>
              <a:rPr lang="en-US" dirty="0"/>
              <a:t>Are the basis of imperative languages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Assignment statement</a:t>
            </a:r>
          </a:p>
          <a:p>
            <a:pPr lvl="1"/>
            <a:r>
              <a:rPr lang="en-US" dirty="0"/>
              <a:t>Conditional statement</a:t>
            </a:r>
          </a:p>
          <a:p>
            <a:pPr lvl="1"/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If a statement does not modify any variables, is it useful?</a:t>
            </a:r>
          </a:p>
        </p:txBody>
      </p:sp>
      <p:sp>
        <p:nvSpPr>
          <p:cNvPr id="4" name="Line Callout 1 3">
            <a:extLst>
              <a:ext uri="{FF2B5EF4-FFF2-40B4-BE49-F238E27FC236}">
                <a16:creationId xmlns:a16="http://schemas.microsoft.com/office/drawing/2014/main" id="{A8088745-36A7-C841-9C14-8467AAEBF60D}"/>
              </a:ext>
            </a:extLst>
          </p:cNvPr>
          <p:cNvSpPr/>
          <p:nvPr/>
        </p:nvSpPr>
        <p:spPr>
          <a:xfrm>
            <a:off x="5155476" y="4014648"/>
            <a:ext cx="2917372" cy="870858"/>
          </a:xfrm>
          <a:prstGeom prst="borderCallout1">
            <a:avLst>
              <a:gd name="adj1" fmla="val 18750"/>
              <a:gd name="adj2" fmla="val -8333"/>
              <a:gd name="adj3" fmla="val 74121"/>
              <a:gd name="adj4" fmla="val -418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Some statements may also be recast as expressions</a:t>
            </a:r>
          </a:p>
          <a:p>
            <a:pPr algn="ctr"/>
            <a:r>
              <a:rPr lang="en-US" dirty="0"/>
              <a:t>E.g., a conditional expression</a:t>
            </a:r>
          </a:p>
        </p:txBody>
      </p:sp>
    </p:spTree>
    <p:extLst>
      <p:ext uri="{BB962C8B-B14F-4D97-AF65-F5344CB8AC3E}">
        <p14:creationId xmlns:p14="http://schemas.microsoft.com/office/powerpoint/2010/main" val="1285779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Assignment is the simplest (and most fundamental) type of computation (with side-effect) </a:t>
            </a:r>
          </a:p>
          <a:p>
            <a:r>
              <a:rPr lang="en-US" dirty="0"/>
              <a:t>Consists of 2 parts:</a:t>
            </a:r>
          </a:p>
          <a:p>
            <a:pPr lvl="1"/>
            <a:r>
              <a:rPr lang="en-US" dirty="0"/>
              <a:t>R-Value : An expression that will yield a value to be stored</a:t>
            </a:r>
          </a:p>
          <a:p>
            <a:pPr lvl="1"/>
            <a:r>
              <a:rPr lang="en-US" dirty="0"/>
              <a:t>L-Value : The location where the value is to be stored</a:t>
            </a:r>
          </a:p>
          <a:p>
            <a:r>
              <a:rPr lang="en-US" dirty="0"/>
              <a:t>Very important in imperative programming languages </a:t>
            </a:r>
          </a:p>
          <a:p>
            <a:r>
              <a:rPr lang="en-US" dirty="0"/>
              <a:t>Examples: </a:t>
            </a:r>
          </a:p>
          <a:p>
            <a:pPr lvl="1"/>
            <a:r>
              <a:rPr lang="en-US" dirty="0"/>
              <a:t>FORTRAN, PL/1, SNOBOL4, C, C++, Java              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A = 42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Pascal, Ada, Icon, ML, Modula-3, ALGOL 68        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A := 42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Smalltalk, Mesa, APL :                                             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A &lt;- 42</a:t>
            </a:r>
          </a:p>
          <a:p>
            <a:pPr lvl="1"/>
            <a:r>
              <a:rPr lang="en-US" dirty="0"/>
              <a:t>J                                                                                   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A =. 42 </a:t>
            </a:r>
          </a:p>
          <a:p>
            <a:pPr lvl="1"/>
            <a:r>
              <a:rPr lang="en-US" dirty="0"/>
              <a:t>BETA                                                                           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42 -&gt; A</a:t>
            </a:r>
          </a:p>
          <a:p>
            <a:pPr lvl="1"/>
            <a:r>
              <a:rPr lang="en-US" dirty="0"/>
              <a:t>COBOL                                                           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MOVE 42 TO A </a:t>
            </a:r>
          </a:p>
          <a:p>
            <a:pPr lvl="1"/>
            <a:r>
              <a:rPr lang="en-US" dirty="0"/>
              <a:t>LISP                                                                 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 SETQ A 42 ) </a:t>
            </a:r>
            <a:endParaRPr lang="en-US" dirty="0"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41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18077</TotalTime>
  <Words>2626</Words>
  <Application>Microsoft Macintosh PowerPoint</Application>
  <PresentationFormat>On-screen Show (4:3)</PresentationFormat>
  <Paragraphs>499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Courier</vt:lpstr>
      <vt:lpstr>Office Theme</vt:lpstr>
      <vt:lpstr>Control Flow</vt:lpstr>
      <vt:lpstr>Agenda</vt:lpstr>
      <vt:lpstr>Introduction</vt:lpstr>
      <vt:lpstr>Control Flow</vt:lpstr>
      <vt:lpstr>Prologue</vt:lpstr>
      <vt:lpstr>Statements and Expressions</vt:lpstr>
      <vt:lpstr>Expressions</vt:lpstr>
      <vt:lpstr>Statements</vt:lpstr>
      <vt:lpstr>Assignment Statements</vt:lpstr>
      <vt:lpstr>References and Values</vt:lpstr>
      <vt:lpstr>Models of Variables</vt:lpstr>
      <vt:lpstr>Short Circuit Evaluation</vt:lpstr>
      <vt:lpstr>Types of Control Flow</vt:lpstr>
      <vt:lpstr>Sequencing</vt:lpstr>
      <vt:lpstr>Gotos and Breaks</vt:lpstr>
      <vt:lpstr>Break statements</vt:lpstr>
      <vt:lpstr>Using goto to Handle Errors</vt:lpstr>
      <vt:lpstr>Selection or Alternation</vt:lpstr>
      <vt:lpstr>Dangling Else Problem: Which of these is Correct?</vt:lpstr>
      <vt:lpstr>Switch Statements</vt:lpstr>
      <vt:lpstr>Switch Implementation Using Sequential Testing</vt:lpstr>
      <vt:lpstr>Switch Implementation Using Jump Table</vt:lpstr>
      <vt:lpstr>Switch Implementation Trade-Offs</vt:lpstr>
      <vt:lpstr>Switch Implementation Trade-Offs</vt:lpstr>
      <vt:lpstr>Motivation for Iteration</vt:lpstr>
      <vt:lpstr>Iteration (Looping)</vt:lpstr>
      <vt:lpstr>Logically Controlled Loops</vt:lpstr>
      <vt:lpstr>Do-While Loop Implementation</vt:lpstr>
      <vt:lpstr>While Loop Implementation</vt:lpstr>
      <vt:lpstr>For Loop Implementation</vt:lpstr>
      <vt:lpstr>Enumeration Controlled Loops</vt:lpstr>
      <vt:lpstr>For (Enumeration) Implementation</vt:lpstr>
      <vt:lpstr>For (Enumeration) Implementation If the index is not used in the loop</vt:lpstr>
      <vt:lpstr>Trade-Offs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Brodsky</dc:creator>
  <cp:lastModifiedBy>Alexander Brodsky</cp:lastModifiedBy>
  <cp:revision>732</cp:revision>
  <cp:lastPrinted>2016-05-30T17:21:12Z</cp:lastPrinted>
  <dcterms:created xsi:type="dcterms:W3CDTF">2016-04-26T16:49:25Z</dcterms:created>
  <dcterms:modified xsi:type="dcterms:W3CDTF">2019-07-11T23:20:07Z</dcterms:modified>
</cp:coreProperties>
</file>