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7" r:id="rId4"/>
    <p:sldId id="308" r:id="rId5"/>
    <p:sldId id="303" r:id="rId6"/>
    <p:sldId id="327" r:id="rId7"/>
    <p:sldId id="328" r:id="rId8"/>
    <p:sldId id="331" r:id="rId9"/>
    <p:sldId id="329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1" r:id="rId18"/>
    <p:sldId id="339" r:id="rId19"/>
    <p:sldId id="34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6" r:id="rId28"/>
    <p:sldId id="349" r:id="rId29"/>
    <p:sldId id="350" r:id="rId30"/>
    <p:sldId id="351" r:id="rId31"/>
    <p:sldId id="357" r:id="rId32"/>
    <p:sldId id="352" r:id="rId33"/>
    <p:sldId id="353" r:id="rId34"/>
    <p:sldId id="354" r:id="rId35"/>
    <p:sldId id="35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Iteration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for(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dirty="0"/>
              <a:t>;  </a:t>
            </a:r>
            <a:r>
              <a:rPr lang="en-US" b="1" dirty="0" err="1">
                <a:solidFill>
                  <a:srgbClr val="C00000"/>
                </a:solidFill>
              </a:rPr>
              <a:t>cond</a:t>
            </a:r>
            <a:r>
              <a:rPr lang="en-US" dirty="0"/>
              <a:t>; </a:t>
            </a:r>
            <a:r>
              <a:rPr lang="en-US" b="1" dirty="0">
                <a:solidFill>
                  <a:srgbClr val="0070C0"/>
                </a:solidFill>
              </a:rPr>
              <a:t>step</a:t>
            </a:r>
            <a:r>
              <a:rPr lang="en-US" dirty="0"/>
              <a:t> )  {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 “for” loop is a</a:t>
            </a:r>
          </a:p>
          <a:p>
            <a:pPr marL="0" indent="0">
              <a:buNone/>
            </a:pPr>
            <a:r>
              <a:rPr lang="en-US" dirty="0"/>
              <a:t>// “while” loop with </a:t>
            </a:r>
          </a:p>
          <a:p>
            <a:pPr marL="0" indent="0">
              <a:buNone/>
            </a:pPr>
            <a:r>
              <a:rPr lang="en-US" dirty="0"/>
              <a:t>// extra stuff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[step]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r1 := [</a:t>
            </a:r>
            <a:r>
              <a:rPr lang="en-US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if r1 </a:t>
            </a:r>
            <a:r>
              <a:rPr lang="en-US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8657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Controlled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 index variable to count up or down the number of iterations</a:t>
            </a:r>
          </a:p>
          <a:p>
            <a:r>
              <a:rPr lang="en-US" dirty="0"/>
              <a:t>The index variable can be incremented / decremented by a step other than 1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start TO end BY step DO: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...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</a:t>
            </a:r>
          </a:p>
          <a:p>
            <a:pPr lvl="1"/>
            <a:r>
              <a:rPr lang="en-US" dirty="0"/>
              <a:t>This loop </a:t>
            </a:r>
          </a:p>
          <a:p>
            <a:pPr lvl="2"/>
            <a:r>
              <a:rPr lang="en-US" dirty="0"/>
              <a:t>Initializes </a:t>
            </a:r>
            <a:r>
              <a:rPr lang="en-US" i="1" dirty="0" err="1"/>
              <a:t>i</a:t>
            </a:r>
            <a:r>
              <a:rPr lang="en-US" dirty="0"/>
              <a:t> to </a:t>
            </a:r>
            <a:r>
              <a:rPr lang="en-US" i="1" dirty="0"/>
              <a:t>start</a:t>
            </a:r>
          </a:p>
          <a:p>
            <a:pPr lvl="2"/>
            <a:r>
              <a:rPr lang="en-US" dirty="0"/>
              <a:t>Adds </a:t>
            </a:r>
            <a:r>
              <a:rPr lang="en-US" i="1" dirty="0"/>
              <a:t>step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 at the end of each iteration</a:t>
            </a:r>
          </a:p>
          <a:p>
            <a:pPr lvl="2"/>
            <a:r>
              <a:rPr lang="en-US" dirty="0"/>
              <a:t>Tests if </a:t>
            </a:r>
            <a:r>
              <a:rPr lang="en-US" i="1" dirty="0" err="1"/>
              <a:t>i</a:t>
            </a:r>
            <a:r>
              <a:rPr lang="en-US" dirty="0"/>
              <a:t> is less than </a:t>
            </a:r>
            <a:r>
              <a:rPr lang="en-US" i="1" dirty="0"/>
              <a:t>end</a:t>
            </a:r>
            <a:endParaRPr lang="en-US" dirty="0"/>
          </a:p>
          <a:p>
            <a:pPr lvl="2"/>
            <a:r>
              <a:rPr lang="en-US" dirty="0"/>
              <a:t>If so, performs another iterations</a:t>
            </a:r>
          </a:p>
        </p:txBody>
      </p:sp>
    </p:spTree>
    <p:extLst>
      <p:ext uri="{BB962C8B-B14F-4D97-AF65-F5344CB8AC3E}">
        <p14:creationId xmlns:p14="http://schemas.microsoft.com/office/powerpoint/2010/main" val="8852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For </a:t>
            </a:r>
            <a:r>
              <a:rPr lang="en-US" sz="4300"/>
              <a:t>(Enumeration) Implementation</a:t>
            </a:r>
            <a:endParaRPr lang="en-US" sz="4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start TO end BY step DO</a:t>
            </a:r>
          </a:p>
          <a:p>
            <a:pPr marL="0" indent="0">
              <a:buNone/>
            </a:pPr>
            <a:r>
              <a:rPr lang="en-US" dirty="0"/>
              <a:t>   statements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055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start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r2 := end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r3 := step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 if r1 &gt; r2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r1 + r3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...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2A8A26E-4783-DE42-A791-51960B8CD2F2}"/>
              </a:ext>
            </a:extLst>
          </p:cNvPr>
          <p:cNvCxnSpPr/>
          <p:nvPr/>
        </p:nvCxnSpPr>
        <p:spPr>
          <a:xfrm rot="16200000" flipV="1">
            <a:off x="4652319" y="3503141"/>
            <a:ext cx="914400" cy="432486"/>
          </a:xfrm>
          <a:prstGeom prst="curvedConnector3">
            <a:avLst>
              <a:gd name="adj1" fmla="val -27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For (Enumeration) Implementation</a:t>
            </a:r>
            <a:br>
              <a:rPr lang="en-US" sz="4300" dirty="0"/>
            </a:br>
            <a:r>
              <a:rPr lang="en-US" sz="4300" dirty="0"/>
              <a:t>If the index is not used in the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start TO end BY step DO</a:t>
            </a:r>
          </a:p>
          <a:p>
            <a:pPr marL="0" indent="0">
              <a:buNone/>
            </a:pPr>
            <a:r>
              <a:rPr lang="en-US" dirty="0"/>
              <a:t>   statements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055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end - start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r1 := r1 / step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 if r1 == 0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L2: ...  </a:t>
            </a:r>
          </a:p>
        </p:txBody>
      </p:sp>
    </p:spTree>
    <p:extLst>
      <p:ext uri="{BB962C8B-B14F-4D97-AF65-F5344CB8AC3E}">
        <p14:creationId xmlns:p14="http://schemas.microsoft.com/office/powerpoint/2010/main" val="80936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Logically controlled loops are very flexible but expensive. </a:t>
            </a:r>
          </a:p>
          <a:p>
            <a:pPr lvl="1"/>
            <a:r>
              <a:rPr lang="en-US" dirty="0"/>
              <a:t>May have arbitrarily expensive condition</a:t>
            </a:r>
          </a:p>
          <a:p>
            <a:pPr lvl="1"/>
            <a:r>
              <a:rPr lang="en-US" dirty="0"/>
              <a:t>Cannot be unrolled </a:t>
            </a:r>
          </a:p>
          <a:p>
            <a:pPr lvl="1"/>
            <a:r>
              <a:rPr lang="en-US" dirty="0"/>
              <a:t>May have arbitrarily expensive step</a:t>
            </a:r>
          </a:p>
          <a:p>
            <a:r>
              <a:rPr lang="en-US" dirty="0"/>
              <a:t>Enumeration-Controlled loops </a:t>
            </a:r>
          </a:p>
          <a:p>
            <a:pPr lvl="1"/>
            <a:r>
              <a:rPr lang="en-US" dirty="0"/>
              <a:t>Have a single </a:t>
            </a:r>
            <a:r>
              <a:rPr lang="en-US" dirty="0" err="1"/>
              <a:t>int</a:t>
            </a:r>
            <a:r>
              <a:rPr lang="en-US" dirty="0"/>
              <a:t> or float comparison</a:t>
            </a:r>
          </a:p>
          <a:p>
            <a:pPr lvl="1"/>
            <a:r>
              <a:rPr lang="en-US" dirty="0"/>
              <a:t>Can be unrolled to improve pipelining </a:t>
            </a:r>
          </a:p>
          <a:p>
            <a:pPr lvl="1"/>
            <a:r>
              <a:rPr lang="en-US" dirty="0"/>
              <a:t>Have a simple step, </a:t>
            </a:r>
          </a:p>
          <a:p>
            <a:pPr marL="914400" lvl="2" indent="0">
              <a:buNone/>
            </a:pPr>
            <a:r>
              <a:rPr lang="en-US" dirty="0"/>
              <a:t>e.g., increment / decrement </a:t>
            </a:r>
          </a:p>
          <a:p>
            <a:r>
              <a:rPr lang="en-US" dirty="0"/>
              <a:t>for-loop in C/C++/Java is syntactic sugar for </a:t>
            </a:r>
            <a:r>
              <a:rPr lang="en-US" dirty="0" err="1"/>
              <a:t>init</a:t>
            </a:r>
            <a:r>
              <a:rPr lang="en-US" dirty="0"/>
              <a:t>-test-step idiom of logic-controlled while loops.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2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2" r="25425"/>
          <a:stretch/>
        </p:blipFill>
        <p:spPr>
          <a:xfrm>
            <a:off x="7461118" y="205598"/>
            <a:ext cx="1575881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085384" cy="4351338"/>
          </a:xfrm>
        </p:spPr>
        <p:txBody>
          <a:bodyPr/>
          <a:lstStyle/>
          <a:p>
            <a:r>
              <a:rPr lang="en-US" dirty="0"/>
              <a:t>Observation: Often, loops are used to iterate over sequences of elements that are </a:t>
            </a:r>
          </a:p>
          <a:p>
            <a:pPr lvl="1"/>
            <a:r>
              <a:rPr lang="en-US" dirty="0"/>
              <a:t>Stored in a data structure</a:t>
            </a:r>
          </a:p>
          <a:p>
            <a:pPr lvl="1"/>
            <a:r>
              <a:rPr lang="en-US" dirty="0"/>
              <a:t>Generated by a procedure </a:t>
            </a:r>
          </a:p>
          <a:p>
            <a:pPr lvl="1"/>
            <a:r>
              <a:rPr lang="en-US" dirty="0"/>
              <a:t>Read from a file (or input) </a:t>
            </a:r>
          </a:p>
          <a:p>
            <a:r>
              <a:rPr lang="en-US" b="1" i="1" dirty="0"/>
              <a:t>Iterators</a:t>
            </a:r>
            <a:r>
              <a:rPr lang="en-US" i="1" dirty="0"/>
              <a:t> </a:t>
            </a:r>
            <a:r>
              <a:rPr lang="en-US" dirty="0"/>
              <a:t>are a clean way for iterating over a stored sequence</a:t>
            </a:r>
          </a:p>
          <a:p>
            <a:r>
              <a:rPr lang="en-US" b="1" i="1" dirty="0"/>
              <a:t>Generator</a:t>
            </a:r>
            <a:r>
              <a:rPr lang="en-US" i="1" dirty="0"/>
              <a:t> </a:t>
            </a:r>
            <a:r>
              <a:rPr lang="en-US" dirty="0"/>
              <a:t>are a clean way for generating a sequence as needed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9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2" r="25425"/>
          <a:stretch/>
        </p:blipFill>
        <p:spPr>
          <a:xfrm>
            <a:off x="7461118" y="205598"/>
            <a:ext cx="1575881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A generator is a self contained function that stores its        local state</a:t>
            </a:r>
          </a:p>
          <a:p>
            <a:pPr marL="914400" lvl="2" indent="0">
              <a:buNone/>
            </a:pPr>
            <a:r>
              <a:rPr lang="en-US" dirty="0"/>
              <a:t>Sound familiar?</a:t>
            </a:r>
          </a:p>
          <a:p>
            <a:pPr lvl="1"/>
            <a:r>
              <a:rPr lang="en-US" dirty="0"/>
              <a:t>Instead of </a:t>
            </a:r>
            <a:r>
              <a:rPr lang="en-US" i="1" dirty="0"/>
              <a:t>returning </a:t>
            </a:r>
            <a:r>
              <a:rPr lang="en-US" dirty="0"/>
              <a:t>a value, it </a:t>
            </a:r>
            <a:r>
              <a:rPr lang="en-US" i="1" dirty="0"/>
              <a:t>yields</a:t>
            </a:r>
            <a:r>
              <a:rPr lang="en-US" dirty="0"/>
              <a:t> a value </a:t>
            </a:r>
          </a:p>
          <a:p>
            <a:pPr lvl="1"/>
            <a:r>
              <a:rPr lang="en-US" dirty="0"/>
              <a:t>Next time it is called, it continues from the yield statement</a:t>
            </a:r>
          </a:p>
          <a:p>
            <a:r>
              <a:rPr lang="en-US" dirty="0"/>
              <a:t>Generators provide an easy way for the programmer to generate a sequence of values</a:t>
            </a:r>
          </a:p>
          <a:p>
            <a:pPr lvl="1"/>
            <a:r>
              <a:rPr lang="en-US" dirty="0"/>
              <a:t>In languages that do not have generators, a loop would need to be used to generate all values at once</a:t>
            </a:r>
          </a:p>
          <a:p>
            <a:pPr lvl="1"/>
            <a:r>
              <a:rPr lang="en-US" dirty="0"/>
              <a:t>Generators generate the next value and “yield” it when they are called</a:t>
            </a:r>
          </a:p>
          <a:p>
            <a:pPr lvl="1"/>
            <a:r>
              <a:rPr lang="en-US" dirty="0"/>
              <a:t>The values are generated only when they are need it</a:t>
            </a:r>
          </a:p>
        </p:txBody>
      </p:sp>
    </p:spTree>
    <p:extLst>
      <p:ext uri="{BB962C8B-B14F-4D97-AF65-F5344CB8AC3E}">
        <p14:creationId xmlns:p14="http://schemas.microsoft.com/office/powerpoint/2010/main" val="13203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Python, a generator function returns a generator object</a:t>
            </a:r>
          </a:p>
          <a:p>
            <a:r>
              <a:rPr lang="en-US" dirty="0"/>
              <a:t>The generator object has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next()</a:t>
            </a:r>
            <a:r>
              <a:rPr lang="en-US" dirty="0"/>
              <a:t> method, which executes the code in the generator function “yields” the next value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make_counter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range(0, 1000000):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yield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cnta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make_counter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cnta.next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cnta.next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cnta.next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i="1" dirty="0"/>
              <a:t>Prints out, 0 1 2 3 </a:t>
            </a:r>
            <a:r>
              <a:rPr lang="is-IS" i="1" dirty="0"/>
              <a:t>…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38" y="230190"/>
            <a:ext cx="177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Implementation of a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counter()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-1;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+ 1) % 1000000;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Idea: state of generator is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stored in a static variable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Can only be used once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3" r="19362"/>
          <a:stretch/>
        </p:blipFill>
        <p:spPr>
          <a:xfrm>
            <a:off x="6663447" y="1376464"/>
            <a:ext cx="2353214" cy="30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Generator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make_iterator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 e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yield e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item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make_iterator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item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Calling this function on a list will return an iterator that iterates over the list</a:t>
            </a:r>
          </a:p>
        </p:txBody>
      </p:sp>
    </p:spTree>
    <p:extLst>
      <p:ext uri="{BB962C8B-B14F-4D97-AF65-F5344CB8AC3E}">
        <p14:creationId xmlns:p14="http://schemas.microsoft.com/office/powerpoint/2010/main" val="7484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8 is due July 19</a:t>
            </a:r>
          </a:p>
          <a:p>
            <a:pPr lvl="1"/>
            <a:r>
              <a:rPr lang="en-US" b="1" dirty="0"/>
              <a:t>Final exam, 1:00pm, Friday, August 2 in CHEB 170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Student Rating Instruction is open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 will be provided in class next week, July 23, to complete them</a:t>
            </a:r>
            <a:endParaRPr lang="en-US" dirty="0"/>
          </a:p>
          <a:p>
            <a:r>
              <a:rPr lang="en-US" dirty="0"/>
              <a:t>Readings: Read Chapter 6.5 - 6.6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Logical vs Enumeration Loops</a:t>
            </a:r>
          </a:p>
          <a:p>
            <a:pPr lvl="1"/>
            <a:r>
              <a:rPr lang="en-US" dirty="0"/>
              <a:t>Generators and Iterators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Tail Recursion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iterator is an object that has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next()</a:t>
            </a:r>
            <a:r>
              <a:rPr lang="en-US" dirty="0"/>
              <a:t> method, which returns the next item in a sequence</a:t>
            </a:r>
          </a:p>
          <a:p>
            <a:r>
              <a:rPr lang="en-US" dirty="0"/>
              <a:t>All generators are iterators, but not all iterators are generators</a:t>
            </a:r>
          </a:p>
          <a:p>
            <a:r>
              <a:rPr lang="en-US" dirty="0"/>
              <a:t>Generators are typically a single function that stores all the necessary state to generate the next item</a:t>
            </a:r>
          </a:p>
          <a:p>
            <a:r>
              <a:rPr lang="en-US" b="1" dirty="0"/>
              <a:t>Iterators do not necessarily keep local state</a:t>
            </a:r>
            <a:r>
              <a:rPr lang="en-US" dirty="0"/>
              <a:t> (most usually do)</a:t>
            </a:r>
          </a:p>
          <a:p>
            <a:r>
              <a:rPr lang="en-US" dirty="0"/>
              <a:t>Iterators are typically applied to collections, such as lists, array, sets, maps,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iterators are used to sequentially access all items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110481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3396"/>
            <a:ext cx="7886700" cy="46152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Idea: Many languages define standard interfaces for iterating over a data structure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begin() </a:t>
            </a:r>
            <a:r>
              <a:rPr lang="en-US" dirty="0"/>
              <a:t>:  returns the first element of the iteration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next()  </a:t>
            </a:r>
            <a:r>
              <a:rPr lang="en-US" dirty="0"/>
              <a:t>:  returns the next element of the iteration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end()   </a:t>
            </a:r>
            <a:r>
              <a:rPr lang="en-US" dirty="0"/>
              <a:t>:  returns the last element of the iteration </a:t>
            </a:r>
          </a:p>
          <a:p>
            <a:r>
              <a:rPr lang="en-US" dirty="0"/>
              <a:t>Example: C++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::iterator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cont.begin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// get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iter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cont.end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 // done?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 ) {           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next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                       //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C++ overloads two operators on the iterators</a:t>
            </a:r>
          </a:p>
          <a:p>
            <a:pPr lvl="1"/>
            <a:r>
              <a:rPr lang="en-US" dirty="0">
                <a:ea typeface="Courier" charset="0"/>
                <a:cs typeface="Courier" charset="0"/>
              </a:rPr>
              <a:t>++ : which is the same as calling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next()</a:t>
            </a:r>
          </a:p>
          <a:p>
            <a:pPr lvl="1"/>
            <a:r>
              <a:rPr lang="en-US" dirty="0">
                <a:ea typeface="Courier" charset="0"/>
                <a:cs typeface="Courier" charset="0"/>
              </a:rPr>
              <a:t>* : dereference used to access the value at current locations</a:t>
            </a:r>
          </a:p>
        </p:txBody>
      </p:sp>
    </p:spTree>
    <p:extLst>
      <p:ext uri="{BB962C8B-B14F-4D97-AF65-F5344CB8AC3E}">
        <p14:creationId xmlns:p14="http://schemas.microsoft.com/office/powerpoint/2010/main" val="2024336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Interface (in 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3124"/>
            <a:ext cx="7886700" cy="45395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Assume that variable </a:t>
            </a:r>
            <a:r>
              <a:rPr lang="en-US" i="1" dirty="0" err="1"/>
              <a:t>coll</a:t>
            </a:r>
            <a:r>
              <a:rPr lang="en-US" dirty="0"/>
              <a:t> refers to a </a:t>
            </a:r>
            <a:r>
              <a:rPr lang="en-US" i="1" dirty="0"/>
              <a:t>Collection</a:t>
            </a:r>
            <a:r>
              <a:rPr lang="en-US" dirty="0"/>
              <a:t> of </a:t>
            </a:r>
            <a:r>
              <a:rPr lang="en-US" i="1" dirty="0" err="1"/>
              <a:t>MyObjs</a:t>
            </a:r>
            <a:endParaRPr lang="en-US" i="1" dirty="0"/>
          </a:p>
          <a:p>
            <a:r>
              <a:rPr lang="en-US" dirty="0"/>
              <a:t>Before Java 5, iterators were not built-in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Enumeration e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coll.elements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     // get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iter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e.hasMoreElements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         // done?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MyObj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 =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MyObj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e.nextElement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 // Use o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// Use o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Most modern languages have iterators built-in</a:t>
            </a:r>
          </a:p>
          <a:p>
            <a:r>
              <a:rPr lang="en-US" dirty="0"/>
              <a:t>In Java 5 and later: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MyObj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// Use o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2909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Interface (in 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3124"/>
            <a:ext cx="7886700" cy="45395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Python, all loops use iterators</a:t>
            </a:r>
          </a:p>
          <a:p>
            <a:r>
              <a:rPr lang="en-US" dirty="0"/>
              <a:t>To implement a simple counting loop you need to create an iterator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range(0,10):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The range() function returns an integer iterator from 0 to 9</a:t>
            </a:r>
          </a:p>
          <a:p>
            <a:pPr lvl="1"/>
            <a:r>
              <a:rPr lang="en-US" dirty="0"/>
              <a:t>All collections in Python have iterators</a:t>
            </a:r>
          </a:p>
          <a:p>
            <a:pPr lvl="1"/>
            <a:r>
              <a:rPr lang="en-US" dirty="0"/>
              <a:t>It’s actually hard to use a collection in Python without iterators</a:t>
            </a:r>
          </a:p>
          <a:p>
            <a:r>
              <a:rPr lang="en-US" dirty="0"/>
              <a:t>Even input and output is done using iterators:</a:t>
            </a:r>
          </a:p>
          <a:p>
            <a:pPr lvl="1"/>
            <a:r>
              <a:rPr lang="en-US" dirty="0"/>
              <a:t>Example: the first line of a scheme parser creates a token iterator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tokens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sys.stdin.read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().split())</a:t>
            </a:r>
          </a:p>
        </p:txBody>
      </p:sp>
    </p:spTree>
    <p:extLst>
      <p:ext uri="{BB962C8B-B14F-4D97-AF65-F5344CB8AC3E}">
        <p14:creationId xmlns:p14="http://schemas.microsoft.com/office/powerpoint/2010/main" val="120567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Functional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closures to create generators and iterators</a:t>
            </a:r>
          </a:p>
          <a:p>
            <a:r>
              <a:rPr lang="en-US" dirty="0"/>
              <a:t>Use </a:t>
            </a:r>
            <a:r>
              <a:rPr lang="en-US" b="1" dirty="0"/>
              <a:t>recursion </a:t>
            </a:r>
            <a:r>
              <a:rPr lang="en-US" dirty="0"/>
              <a:t>to iterate over any collection or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03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It Throws Us for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9376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iterative procedure can </a:t>
            </a:r>
            <a:r>
              <a:rPr lang="en-US" i="1" dirty="0"/>
              <a:t>easily</a:t>
            </a:r>
            <a:r>
              <a:rPr lang="en-US" dirty="0"/>
              <a:t> be turned into a recursive one: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converse is not true</a:t>
            </a:r>
          </a:p>
          <a:p>
            <a:pPr marL="457200" lvl="1" indent="0">
              <a:buNone/>
            </a:pPr>
            <a:r>
              <a:rPr lang="en-US" dirty="0"/>
              <a:t>e.g., quicksort, merge sort, fast matrix multiplication, etc.</a:t>
            </a:r>
          </a:p>
          <a:p>
            <a:r>
              <a:rPr lang="en-US" dirty="0"/>
              <a:t>Q: Why don’t functional languages support iteration? </a:t>
            </a:r>
          </a:p>
          <a:p>
            <a:r>
              <a:rPr lang="en-US" dirty="0"/>
              <a:t>A: Iteration relies on updating the iterator variable (side effect)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17039"/>
              </p:ext>
            </p:extLst>
          </p:nvPr>
        </p:nvGraphicFramePr>
        <p:xfrm>
          <a:off x="926274" y="2294939"/>
          <a:ext cx="758907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23"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0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while( condition ) { </a:t>
                      </a:r>
                    </a:p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S1; </a:t>
                      </a:r>
                    </a:p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S2; </a:t>
                      </a:r>
                    </a:p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... </a:t>
                      </a:r>
                    </a:p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procedure P() {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 if( condition ) { 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   S1;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   S2;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   ...;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   P();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 } 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2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recursion is less efficient than tail iteration</a:t>
            </a:r>
          </a:p>
          <a:p>
            <a:r>
              <a:rPr lang="en-US" dirty="0"/>
              <a:t>An optimizing compiler often converts recursion into iteration when tail recursion occurs </a:t>
            </a:r>
          </a:p>
          <a:p>
            <a:r>
              <a:rPr lang="en-US" b="1" i="1" dirty="0"/>
              <a:t>Tail recursion</a:t>
            </a:r>
            <a:r>
              <a:rPr lang="en-US" dirty="0"/>
              <a:t> occurs when there is no work done after the recursive call</a:t>
            </a:r>
          </a:p>
          <a:p>
            <a:r>
              <a:rPr lang="en-US" dirty="0"/>
              <a:t>This is a standard approach for implementing iteration in functional languages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4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FAF8-438F-F549-B9EF-6457FB70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r>
              <a:rPr lang="en-US" dirty="0">
                <a:latin typeface="Courier" pitchFamily="2" charset="0"/>
              </a:rPr>
              <a:t>car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cdr</a:t>
            </a:r>
            <a:r>
              <a:rPr lang="en-US" dirty="0"/>
              <a:t> in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B67A-3030-7348-8EE1-7C345C24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 has two important list functions</a:t>
            </a:r>
          </a:p>
          <a:p>
            <a:r>
              <a:rPr lang="en-US" dirty="0"/>
              <a:t>The car function takes a list as a parameter and returns the head of the list: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latin typeface="Courier" pitchFamily="2" charset="0"/>
              </a:rPr>
              <a:t>car</a:t>
            </a:r>
            <a:r>
              <a:rPr lang="en-US" dirty="0">
                <a:latin typeface="Courier" pitchFamily="2" charset="0"/>
              </a:rPr>
              <a:t> ‘( 1 2 3 4))</a:t>
            </a:r>
            <a:r>
              <a:rPr lang="en-US" dirty="0"/>
              <a:t> yields </a:t>
            </a:r>
            <a:r>
              <a:rPr lang="en-US" b="1" dirty="0">
                <a:latin typeface="Courier" pitchFamily="2" charset="0"/>
              </a:rPr>
              <a:t>1</a:t>
            </a:r>
          </a:p>
          <a:p>
            <a:r>
              <a:rPr lang="en-US" dirty="0"/>
              <a:t>The </a:t>
            </a:r>
            <a:r>
              <a:rPr lang="en-US" dirty="0" err="1"/>
              <a:t>cdr</a:t>
            </a:r>
            <a:r>
              <a:rPr lang="en-US" dirty="0"/>
              <a:t> function takes a list as a parameter and returns, removes the head and returns the rest of the list: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 err="1">
                <a:latin typeface="Courier" pitchFamily="2" charset="0"/>
              </a:rPr>
              <a:t>cdr</a:t>
            </a:r>
            <a:r>
              <a:rPr lang="en-US" dirty="0">
                <a:latin typeface="Courier" pitchFamily="2" charset="0"/>
              </a:rPr>
              <a:t> ‘( 1 2 3 4))</a:t>
            </a:r>
            <a:r>
              <a:rPr lang="en-US" dirty="0"/>
              <a:t> yields </a:t>
            </a:r>
            <a:r>
              <a:rPr lang="en-US" b="1" dirty="0">
                <a:latin typeface="Courier" pitchFamily="2" charset="0"/>
              </a:rPr>
              <a:t>(2 3 4)</a:t>
            </a:r>
          </a:p>
        </p:txBody>
      </p:sp>
    </p:spTree>
    <p:extLst>
      <p:ext uri="{BB962C8B-B14F-4D97-AF65-F5344CB8AC3E}">
        <p14:creationId xmlns:p14="http://schemas.microsoft.com/office/powerpoint/2010/main" val="367211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433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does this do?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sum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(if (null?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0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(+ (car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(sum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)))))</a:t>
            </a:r>
          </a:p>
          <a:p>
            <a:r>
              <a:rPr lang="en-US" dirty="0"/>
              <a:t>Is this tail recursive? </a:t>
            </a:r>
          </a:p>
          <a:p>
            <a:pPr lvl="1"/>
            <a:r>
              <a:rPr lang="en-US" dirty="0"/>
              <a:t>Why not?</a:t>
            </a:r>
          </a:p>
          <a:p>
            <a:r>
              <a:rPr lang="en-US" dirty="0"/>
              <a:t>Non-tail-recursive implementations can be made tail recursive </a:t>
            </a:r>
          </a:p>
          <a:p>
            <a:r>
              <a:rPr lang="en-US" dirty="0"/>
              <a:t>Idea: Work to be done after the recursive call is passed to the recursive call. </a:t>
            </a:r>
          </a:p>
          <a:p>
            <a:pPr lvl="1"/>
            <a:r>
              <a:rPr lang="en-US" dirty="0"/>
              <a:t>A Helper function is typically used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FC100D94-1A7E-E747-A22A-1773F7634328}"/>
              </a:ext>
            </a:extLst>
          </p:cNvPr>
          <p:cNvSpPr/>
          <p:nvPr/>
        </p:nvSpPr>
        <p:spPr>
          <a:xfrm>
            <a:off x="6047727" y="2002971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128136"/>
              <a:gd name="adj4" fmla="val -97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list empty?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31FEC4E4-D4B5-9F4A-BCE5-8A8670F106A9}"/>
              </a:ext>
            </a:extLst>
          </p:cNvPr>
          <p:cNvSpPr/>
          <p:nvPr/>
        </p:nvSpPr>
        <p:spPr>
          <a:xfrm>
            <a:off x="6289672" y="2765486"/>
            <a:ext cx="962297" cy="612648"/>
          </a:xfrm>
          <a:prstGeom prst="borderCallout1">
            <a:avLst>
              <a:gd name="adj1" fmla="val 18750"/>
              <a:gd name="adj2" fmla="val -8333"/>
              <a:gd name="adj3" fmla="val 71277"/>
              <a:gd name="adj4" fmla="val -41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Yes, return 0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92536942-73D2-824B-AA8C-A4A1BA3BBF48}"/>
              </a:ext>
            </a:extLst>
          </p:cNvPr>
          <p:cNvSpPr/>
          <p:nvPr/>
        </p:nvSpPr>
        <p:spPr>
          <a:xfrm>
            <a:off x="7273651" y="3379302"/>
            <a:ext cx="1152253" cy="612648"/>
          </a:xfrm>
          <a:prstGeom prst="borderCallout1">
            <a:avLst>
              <a:gd name="adj1" fmla="val 18750"/>
              <a:gd name="adj2" fmla="val -8333"/>
              <a:gd name="adj3" fmla="val 59689"/>
              <a:gd name="adj4" fmla="val -348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D92BC281-B57B-7248-966A-4104C98B947C}"/>
              </a:ext>
            </a:extLst>
          </p:cNvPr>
          <p:cNvSpPr/>
          <p:nvPr/>
        </p:nvSpPr>
        <p:spPr>
          <a:xfrm>
            <a:off x="3866666" y="4094206"/>
            <a:ext cx="1947727" cy="612648"/>
          </a:xfrm>
          <a:prstGeom prst="borderCallout1">
            <a:avLst>
              <a:gd name="adj1" fmla="val 18750"/>
              <a:gd name="adj2" fmla="val -8333"/>
              <a:gd name="adj3" fmla="val -90793"/>
              <a:gd name="adj4" fmla="val -7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 after the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3437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Tail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a tail recursive version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sum_helper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(total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(if (null?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total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sum_helper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(+ total (car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)))))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(define sum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(lambda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sum_helper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0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int_list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)))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D5737D72-99D4-4F48-B744-7C830EB5DDC6}"/>
              </a:ext>
            </a:extLst>
          </p:cNvPr>
          <p:cNvSpPr/>
          <p:nvPr/>
        </p:nvSpPr>
        <p:spPr>
          <a:xfrm>
            <a:off x="6608757" y="1850134"/>
            <a:ext cx="1826321" cy="855996"/>
          </a:xfrm>
          <a:prstGeom prst="borderCallout1">
            <a:avLst>
              <a:gd name="adj1" fmla="val 18750"/>
              <a:gd name="adj2" fmla="val -8333"/>
              <a:gd name="adj3" fmla="val 96378"/>
              <a:gd name="adj4" fmla="val -146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the running total and the  rest of the list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E2B08AFD-5EB6-7845-8AF1-0C9A898A6827}"/>
              </a:ext>
            </a:extLst>
          </p:cNvPr>
          <p:cNvSpPr/>
          <p:nvPr/>
        </p:nvSpPr>
        <p:spPr>
          <a:xfrm>
            <a:off x="6479545" y="2855636"/>
            <a:ext cx="1826321" cy="612648"/>
          </a:xfrm>
          <a:prstGeom prst="borderCallout1">
            <a:avLst>
              <a:gd name="adj1" fmla="val 18750"/>
              <a:gd name="adj2" fmla="val -8333"/>
              <a:gd name="adj3" fmla="val 41023"/>
              <a:gd name="adj4" fmla="val -68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list is empty, return total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A7354E9E-588A-8F4C-BF54-ED8568FA8511}"/>
              </a:ext>
            </a:extLst>
          </p:cNvPr>
          <p:cNvSpPr/>
          <p:nvPr/>
        </p:nvSpPr>
        <p:spPr>
          <a:xfrm>
            <a:off x="7327932" y="3739237"/>
            <a:ext cx="1152253" cy="612648"/>
          </a:xfrm>
          <a:prstGeom prst="borderCallout1">
            <a:avLst>
              <a:gd name="adj1" fmla="val 18750"/>
              <a:gd name="adj2" fmla="val -8333"/>
              <a:gd name="adj3" fmla="val 1548"/>
              <a:gd name="adj4" fmla="val -276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25C3C1C4-8D91-F84A-9D4C-333AD8B42182}"/>
              </a:ext>
            </a:extLst>
          </p:cNvPr>
          <p:cNvSpPr/>
          <p:nvPr/>
        </p:nvSpPr>
        <p:spPr>
          <a:xfrm>
            <a:off x="365645" y="3749176"/>
            <a:ext cx="1466990" cy="612648"/>
          </a:xfrm>
          <a:prstGeom prst="borderCallout1">
            <a:avLst>
              <a:gd name="adj1" fmla="val 20767"/>
              <a:gd name="adj2" fmla="val 103696"/>
              <a:gd name="adj3" fmla="val 39870"/>
              <a:gd name="adj4" fmla="val 14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total first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B89A4F6A-F87D-3842-843A-8A7BDD65E6FC}"/>
              </a:ext>
            </a:extLst>
          </p:cNvPr>
          <p:cNvSpPr/>
          <p:nvPr/>
        </p:nvSpPr>
        <p:spPr>
          <a:xfrm>
            <a:off x="5401979" y="4692408"/>
            <a:ext cx="1198143" cy="612648"/>
          </a:xfrm>
          <a:prstGeom prst="borderCallout1">
            <a:avLst>
              <a:gd name="adj1" fmla="val 18750"/>
              <a:gd name="adj2" fmla="val -8333"/>
              <a:gd name="adj3" fmla="val -30723"/>
              <a:gd name="adj4" fmla="val -185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Remainder of the list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930A2F9-8CEA-7749-AB8D-F8B1709DCB4E}"/>
              </a:ext>
            </a:extLst>
          </p:cNvPr>
          <p:cNvSpPr/>
          <p:nvPr/>
        </p:nvSpPr>
        <p:spPr>
          <a:xfrm>
            <a:off x="6956626" y="6030084"/>
            <a:ext cx="2063806" cy="612648"/>
          </a:xfrm>
          <a:prstGeom prst="borderCallout1">
            <a:avLst>
              <a:gd name="adj1" fmla="val 18750"/>
              <a:gd name="adj2" fmla="val -8333"/>
              <a:gd name="adj3" fmla="val -38791"/>
              <a:gd name="adj4" fmla="val -146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/>
              <a:t>sum_helper</a:t>
            </a:r>
            <a:r>
              <a:rPr lang="en-US" dirty="0"/>
              <a:t>, initial total is 0</a:t>
            </a:r>
          </a:p>
        </p:txBody>
      </p:sp>
    </p:spTree>
    <p:extLst>
      <p:ext uri="{BB962C8B-B14F-4D97-AF65-F5344CB8AC3E}">
        <p14:creationId xmlns:p14="http://schemas.microsoft.com/office/powerpoint/2010/main" val="157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20"/>
            <a:ext cx="7772400" cy="147002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How are the Student Ratings of Instruction (SRI) used?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34" y="2048996"/>
            <a:ext cx="7313466" cy="415135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Course and program </a:t>
            </a:r>
            <a:r>
              <a:rPr lang="en-US" sz="2400" b="1" i="1" dirty="0">
                <a:solidFill>
                  <a:schemeClr val="tx1"/>
                </a:solidFill>
              </a:rPr>
              <a:t>(re) design. 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Evaluation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teaching effectiveness.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Promotion and tenure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applications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instructors, and other personnel decisions. 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Preparation of supporting evidence for </a:t>
            </a:r>
            <a:r>
              <a:rPr lang="en-US" sz="2400" b="1" i="1" dirty="0">
                <a:solidFill>
                  <a:schemeClr val="tx1"/>
                </a:solidFill>
              </a:rPr>
              <a:t>teaching awards and grants</a:t>
            </a:r>
            <a:r>
              <a:rPr lang="en-US" sz="2400" i="1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Quality assurance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processes in the review and restructure of institutional, faculty, department and program goals.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Sum of </a:t>
            </a:r>
            <a:r>
              <a:rPr lang="en-US" i="1" dirty="0"/>
              <a:t>f(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not a tail recursive version, why?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sum_f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(f low high)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(if (= low high)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(f low)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(+ (f low)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(sum f (+ low 1) high)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ea typeface="Courier" charset="0"/>
                <a:cs typeface="Courier" charset="0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8154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FAF8-438F-F549-B9EF-6457FB70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r>
              <a:rPr lang="en-US" dirty="0" err="1">
                <a:latin typeface="Courier" pitchFamily="2" charset="0"/>
              </a:rPr>
              <a:t>letrec</a:t>
            </a:r>
            <a:r>
              <a:rPr lang="en-US" dirty="0"/>
              <a:t> in Scheme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A7B6A2-7860-534C-B857-BB071DD6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466355"/>
            <a:ext cx="3868340" cy="823912"/>
          </a:xfrm>
        </p:spPr>
        <p:txBody>
          <a:bodyPr/>
          <a:lstStyle/>
          <a:p>
            <a:r>
              <a:rPr lang="en-US" dirty="0"/>
              <a:t>Example with </a:t>
            </a:r>
            <a:r>
              <a:rPr lang="en-US" dirty="0">
                <a:latin typeface="Courier" pitchFamily="2" charset="0"/>
              </a:rPr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B67A-3030-7348-8EE1-7C345C24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290268"/>
            <a:ext cx="3868340" cy="284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(let ((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a</a:t>
            </a:r>
            <a:r>
              <a:rPr lang="en-US" b="1" dirty="0">
                <a:latin typeface="Courier" pitchFamily="2" charset="0"/>
              </a:rPr>
              <a:t> 4))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  (let (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</a:t>
            </a:r>
            <a:r>
              <a:rPr lang="en-US" b="1" dirty="0">
                <a:latin typeface="Courier" pitchFamily="2" charset="0"/>
              </a:rPr>
              <a:t> (f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a</a:t>
            </a:r>
            <a:r>
              <a:rPr lang="en-US" b="1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  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)  </a:t>
            </a:r>
          </a:p>
          <a:p>
            <a:pPr marL="0" indent="0">
              <a:buNone/>
            </a:pPr>
            <a:endParaRPr lang="en-US" b="1" dirty="0">
              <a:latin typeface="Courier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CDDB2-B78E-7D46-B9F9-B78AE3D0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466355"/>
            <a:ext cx="3887391" cy="823912"/>
          </a:xfrm>
        </p:spPr>
        <p:txBody>
          <a:bodyPr/>
          <a:lstStyle/>
          <a:p>
            <a:r>
              <a:rPr lang="en-US" dirty="0"/>
              <a:t>Example with </a:t>
            </a:r>
            <a:r>
              <a:rPr lang="en-US" dirty="0" err="1">
                <a:latin typeface="Courier" pitchFamily="2" charset="0"/>
              </a:rPr>
              <a:t>letrec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4E1E-B8D1-8E4A-9D48-EF903FDC3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290267"/>
            <a:ext cx="4306128" cy="284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(let ((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a</a:t>
            </a:r>
            <a:r>
              <a:rPr lang="en-US" b="1" dirty="0">
                <a:latin typeface="Courier" pitchFamily="2" charset="0"/>
              </a:rPr>
              <a:t> 4))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  (</a:t>
            </a:r>
            <a:r>
              <a:rPr lang="en-US" b="1" dirty="0" err="1">
                <a:latin typeface="Courier" pitchFamily="2" charset="0"/>
              </a:rPr>
              <a:t>letrec</a:t>
            </a:r>
            <a:r>
              <a:rPr lang="en-US" b="1" dirty="0">
                <a:latin typeface="Courier" pitchFamily="2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</a:t>
            </a:r>
            <a:r>
              <a:rPr lang="en-US" b="1" dirty="0">
                <a:latin typeface="Courier" pitchFamily="2" charset="0"/>
              </a:rPr>
              <a:t> (f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</a:t>
            </a:r>
            <a:r>
              <a:rPr lang="en-US" b="1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  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)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02616-9399-6941-BFA4-A8596CC51B74}"/>
              </a:ext>
            </a:extLst>
          </p:cNvPr>
          <p:cNvSpPr txBox="1"/>
          <p:nvPr/>
        </p:nvSpPr>
        <p:spPr>
          <a:xfrm>
            <a:off x="627459" y="1690689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>
                <a:latin typeface="Courier" pitchFamily="2" charset="0"/>
              </a:rPr>
              <a:t>letrec</a:t>
            </a:r>
            <a:r>
              <a:rPr lang="en-US" sz="2400" dirty="0"/>
              <a:t> function in Scheme is like </a:t>
            </a:r>
            <a:r>
              <a:rPr lang="en-US" sz="2400" b="1" dirty="0">
                <a:latin typeface="Courier" pitchFamily="2" charset="0"/>
              </a:rPr>
              <a:t>let</a:t>
            </a:r>
            <a:r>
              <a:rPr lang="en-US" sz="2400" dirty="0"/>
              <a:t> except that the binding is visible immediately instead of only in the body.</a:t>
            </a:r>
          </a:p>
        </p:txBody>
      </p:sp>
    </p:spTree>
    <p:extLst>
      <p:ext uri="{BB962C8B-B14F-4D97-AF65-F5344CB8AC3E}">
        <p14:creationId xmlns:p14="http://schemas.microsoft.com/office/powerpoint/2010/main" val="409093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Tail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happening here?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sum_f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(lambda (f low high)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letrec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((sum (lambda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total)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(if (&gt;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high)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total 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(sum (+ i 1) (+ total (f i)))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(sum low 0)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US" dirty="0">
                <a:ea typeface="Courier" charset="0"/>
                <a:cs typeface="Courier" charset="0"/>
              </a:rPr>
              <a:t>Where is our </a:t>
            </a:r>
            <a:r>
              <a:rPr lang="en-US" dirty="0" err="1">
                <a:ea typeface="Courier" charset="0"/>
                <a:cs typeface="Courier" charset="0"/>
              </a:rPr>
              <a:t>sum_helper</a:t>
            </a:r>
            <a:r>
              <a:rPr lang="en-US" dirty="0">
                <a:ea typeface="Courier" charset="0"/>
                <a:cs typeface="Courier" charset="0"/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6D591A-BA7B-AB42-99E9-9A13618FE692}"/>
              </a:ext>
            </a:extLst>
          </p:cNvPr>
          <p:cNvCxnSpPr>
            <a:cxnSpLocks/>
          </p:cNvCxnSpPr>
          <p:nvPr/>
        </p:nvCxnSpPr>
        <p:spPr>
          <a:xfrm flipH="1">
            <a:off x="2940909" y="2902226"/>
            <a:ext cx="716691" cy="866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46B3DBD9-3BC8-0543-B93C-B251BB6C4449}"/>
              </a:ext>
            </a:extLst>
          </p:cNvPr>
          <p:cNvSpPr/>
          <p:nvPr/>
        </p:nvSpPr>
        <p:spPr>
          <a:xfrm>
            <a:off x="6631921" y="3048535"/>
            <a:ext cx="1152253" cy="612648"/>
          </a:xfrm>
          <a:prstGeom prst="borderCallout1">
            <a:avLst>
              <a:gd name="adj1" fmla="val 18750"/>
              <a:gd name="adj2" fmla="val -8333"/>
              <a:gd name="adj3" fmla="val -32433"/>
              <a:gd name="adj4" fmla="val -328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</a:t>
            </a:r>
            <a:r>
              <a:rPr lang="en-US" dirty="0" err="1"/>
              <a:t>letrec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1D657696-A192-464F-9B2F-865994C9113B}"/>
              </a:ext>
            </a:extLst>
          </p:cNvPr>
          <p:cNvSpPr/>
          <p:nvPr/>
        </p:nvSpPr>
        <p:spPr>
          <a:xfrm>
            <a:off x="6364191" y="4306425"/>
            <a:ext cx="1152253" cy="612648"/>
          </a:xfrm>
          <a:prstGeom prst="borderCallout1">
            <a:avLst>
              <a:gd name="adj1" fmla="val 18750"/>
              <a:gd name="adj2" fmla="val -8333"/>
              <a:gd name="adj3" fmla="val -64660"/>
              <a:gd name="adj4" fmla="val -123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total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75C1B0D1-7456-5846-9A27-7D5C520762F3}"/>
              </a:ext>
            </a:extLst>
          </p:cNvPr>
          <p:cNvSpPr/>
          <p:nvPr/>
        </p:nvSpPr>
        <p:spPr>
          <a:xfrm>
            <a:off x="5162972" y="5050521"/>
            <a:ext cx="1152253" cy="612648"/>
          </a:xfrm>
          <a:prstGeom prst="borderCallout1">
            <a:avLst>
              <a:gd name="adj1" fmla="val 18750"/>
              <a:gd name="adj2" fmla="val -8333"/>
              <a:gd name="adj3" fmla="val -183705"/>
              <a:gd name="adj4" fmla="val -149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E09CE09E-A307-894F-9A8E-F213F8AF099D}"/>
              </a:ext>
            </a:extLst>
          </p:cNvPr>
          <p:cNvSpPr/>
          <p:nvPr/>
        </p:nvSpPr>
        <p:spPr>
          <a:xfrm>
            <a:off x="5479668" y="6005575"/>
            <a:ext cx="1152253" cy="612648"/>
          </a:xfrm>
          <a:prstGeom prst="borderCallout1">
            <a:avLst>
              <a:gd name="adj1" fmla="val 18750"/>
              <a:gd name="adj2" fmla="val -8333"/>
              <a:gd name="adj3" fmla="val -219133"/>
              <a:gd name="adj4" fmla="val -265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helper</a:t>
            </a:r>
          </a:p>
        </p:txBody>
      </p:sp>
    </p:spTree>
    <p:extLst>
      <p:ext uri="{BB962C8B-B14F-4D97-AF65-F5344CB8AC3E}">
        <p14:creationId xmlns:p14="http://schemas.microsoft.com/office/powerpoint/2010/main" val="144511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138FC1-CCD1-4341-95BB-615FE796B4A4}"/>
              </a:ext>
            </a:extLst>
          </p:cNvPr>
          <p:cNvSpPr/>
          <p:nvPr/>
        </p:nvSpPr>
        <p:spPr>
          <a:xfrm>
            <a:off x="2032957" y="3262184"/>
            <a:ext cx="333633" cy="4077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happening here?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(define fib (lambda (n) 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(if (&lt; n 2) 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n 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(+ (fib (- n 1)) 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 (fib (- n 2))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) )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Why is this not tail recursive?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705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Tail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525" y="181375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What’s happening here?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fib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letrec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fib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(f1 f2 i)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(= i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f2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fib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f2 (+ f1 f2) (+ i 1))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))))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fib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0 1 0)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812754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Tail Recursion Always Possible?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depends</a:t>
            </a:r>
            <a:r>
              <a:rPr lang="is-IS" dirty="0"/>
              <a:t>…</a:t>
            </a:r>
          </a:p>
          <a:p>
            <a:r>
              <a:rPr lang="is-IS" dirty="0"/>
              <a:t>Answer 1:</a:t>
            </a:r>
          </a:p>
          <a:p>
            <a:pPr lvl="1"/>
            <a:r>
              <a:rPr lang="is-IS" dirty="0"/>
              <a:t>Every recursive algorithm can be implemented iteratively by using a stack</a:t>
            </a:r>
          </a:p>
          <a:p>
            <a:pPr lvl="1"/>
            <a:r>
              <a:rPr lang="is-IS" dirty="0"/>
              <a:t>Every iterative algorithm can be implemented using tail recursion</a:t>
            </a:r>
          </a:p>
          <a:p>
            <a:pPr lvl="1"/>
            <a:r>
              <a:rPr lang="is-IS" dirty="0"/>
              <a:t>So, technically, every  recursive algorithm has a tail-recursive variant.</a:t>
            </a:r>
          </a:p>
          <a:p>
            <a:r>
              <a:rPr lang="is-IS" dirty="0"/>
              <a:t>Answer 2:</a:t>
            </a:r>
          </a:p>
          <a:p>
            <a:pPr lvl="1"/>
            <a:r>
              <a:rPr lang="is-IS" dirty="0"/>
              <a:t>In practice, multi-way recursive algorithms cannot be implemented in a tail-recursive manner that is also intuitive.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How to complete the SRI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53" y="2133600"/>
            <a:ext cx="8367297" cy="3992563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charset="2"/>
              <a:buChar char=""/>
            </a:pPr>
            <a:r>
              <a:rPr lang="en-US" dirty="0"/>
              <a:t>Find the email in your Dal email account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dirty="0"/>
              <a:t>Subject heading (depending on the system) is: </a:t>
            </a:r>
          </a:p>
          <a:p>
            <a:pPr lvl="3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i="1" dirty="0"/>
              <a:t>Student Ratings of Instruction; or</a:t>
            </a:r>
          </a:p>
          <a:p>
            <a:pPr lvl="3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i="1" dirty="0"/>
              <a:t>Course Name and Number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Open the email and click on the link</a:t>
            </a:r>
          </a:p>
          <a:p>
            <a:pPr marL="917575" lvl="1" indent="-342900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dirty="0"/>
              <a:t>Your course list should be visible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Select the course for which you want to complete the evaluation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Be sure to hit the SUBMIT button when you FINISH completing the form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You may also SAVE and return to your </a:t>
            </a:r>
            <a:r>
              <a:rPr lang="en-US"/>
              <a:t>work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89" y="2470067"/>
            <a:ext cx="3542468" cy="3841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be useful, programs need to</a:t>
            </a:r>
          </a:p>
          <a:p>
            <a:pPr lvl="1"/>
            <a:r>
              <a:rPr lang="en-US" dirty="0"/>
              <a:t>Repeat sequences of instructions</a:t>
            </a:r>
          </a:p>
          <a:p>
            <a:pPr lvl="1"/>
            <a:r>
              <a:rPr lang="en-US" dirty="0"/>
              <a:t>Decide at run-time how many iterations to perform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Process arrays</a:t>
            </a:r>
          </a:p>
          <a:p>
            <a:pPr lvl="1"/>
            <a:r>
              <a:rPr lang="en-US" dirty="0"/>
              <a:t>Walk lists</a:t>
            </a:r>
          </a:p>
          <a:p>
            <a:pPr lvl="1"/>
            <a:r>
              <a:rPr lang="en-US" dirty="0"/>
              <a:t>Read arbitrary sized input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approaches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Iteration uses a loop construct that</a:t>
            </a:r>
          </a:p>
          <a:p>
            <a:pPr lvl="1"/>
            <a:r>
              <a:rPr lang="en-US" dirty="0"/>
              <a:t>Performs all repetitions in the same scope</a:t>
            </a:r>
          </a:p>
          <a:p>
            <a:pPr lvl="1"/>
            <a:r>
              <a:rPr lang="en-US" dirty="0"/>
              <a:t>Uses side-effects to determine when to stop</a:t>
            </a:r>
          </a:p>
        </p:txBody>
      </p:sp>
    </p:spTree>
    <p:extLst>
      <p:ext uri="{BB962C8B-B14F-4D97-AF65-F5344CB8AC3E}">
        <p14:creationId xmlns:p14="http://schemas.microsoft.com/office/powerpoint/2010/main" val="67074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loops </a:t>
            </a:r>
          </a:p>
          <a:p>
            <a:pPr lvl="1"/>
            <a:r>
              <a:rPr lang="en-US" dirty="0"/>
              <a:t>Logically controlled loops </a:t>
            </a:r>
          </a:p>
          <a:p>
            <a:pPr lvl="2"/>
            <a:r>
              <a:rPr lang="en-US" dirty="0"/>
              <a:t>Example: while-loop</a:t>
            </a:r>
          </a:p>
          <a:p>
            <a:pPr lvl="2"/>
            <a:r>
              <a:rPr lang="en-US" dirty="0"/>
              <a:t>Executed until a Boolean condition changes</a:t>
            </a:r>
          </a:p>
          <a:p>
            <a:pPr lvl="2"/>
            <a:r>
              <a:rPr lang="en-US" dirty="0"/>
              <a:t>The number of iterations is not known in advance </a:t>
            </a:r>
          </a:p>
          <a:p>
            <a:pPr lvl="1"/>
            <a:r>
              <a:rPr lang="en-US" dirty="0"/>
              <a:t>Enumeration-controlled loops </a:t>
            </a:r>
          </a:p>
          <a:p>
            <a:pPr lvl="2"/>
            <a:r>
              <a:rPr lang="en-US" dirty="0"/>
              <a:t>Example: for-loop</a:t>
            </a:r>
          </a:p>
          <a:p>
            <a:pPr lvl="2"/>
            <a:r>
              <a:rPr lang="en-US" dirty="0"/>
              <a:t>One iteration per element in a finite set</a:t>
            </a:r>
          </a:p>
          <a:p>
            <a:pPr lvl="2"/>
            <a:r>
              <a:rPr lang="en-US" dirty="0"/>
              <a:t>The number of iterations is known in advance </a:t>
            </a:r>
          </a:p>
          <a:p>
            <a:r>
              <a:rPr lang="en-US" dirty="0"/>
              <a:t>Some languages do not have loop constructs </a:t>
            </a:r>
          </a:p>
          <a:p>
            <a:pPr marL="457200" lvl="1" indent="0">
              <a:buNone/>
            </a:pPr>
            <a:r>
              <a:rPr lang="en-US" dirty="0"/>
              <a:t>E.g., Scheme, which uses tail recursion instead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34" y="3741571"/>
            <a:ext cx="2208783" cy="1115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32" y="338262"/>
            <a:ext cx="2076186" cy="27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Controlled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Pre-loop test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 ( condition ) do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end  </a:t>
            </a:r>
          </a:p>
          <a:p>
            <a:pPr lvl="1"/>
            <a:r>
              <a:rPr lang="en-US" dirty="0"/>
              <a:t>The loop may be executed 0 or more times</a:t>
            </a:r>
          </a:p>
          <a:p>
            <a:pPr lvl="1"/>
            <a:r>
              <a:rPr lang="en-US" dirty="0"/>
              <a:t>Test occurs before the iteration</a:t>
            </a:r>
          </a:p>
          <a:p>
            <a:r>
              <a:rPr lang="en-US" dirty="0"/>
              <a:t>Post-loop test :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do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457200" lvl="1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 ( condition ) </a:t>
            </a:r>
          </a:p>
          <a:p>
            <a:pPr lvl="1"/>
            <a:r>
              <a:rPr lang="en-US" dirty="0"/>
              <a:t>Loop is executed at least once </a:t>
            </a:r>
          </a:p>
          <a:p>
            <a:pPr lvl="1"/>
            <a:r>
              <a:rPr lang="en-US" dirty="0"/>
              <a:t>Test is performed at end of iteration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Mid-loop test or one-and-a-half loop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loop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( condition ) break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( condition ) break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 </a:t>
            </a:r>
          </a:p>
          <a:p>
            <a:pPr lvl="1"/>
            <a:r>
              <a:rPr lang="en-US" dirty="0"/>
              <a:t>Conditions are tested inside the loop and may break out</a:t>
            </a:r>
          </a:p>
          <a:p>
            <a:r>
              <a:rPr lang="en-US" dirty="0"/>
              <a:t>Modern languages provide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statement to use first two loop constructs in this way</a:t>
            </a:r>
          </a:p>
        </p:txBody>
      </p:sp>
    </p:spTree>
    <p:extLst>
      <p:ext uri="{BB962C8B-B14F-4D97-AF65-F5344CB8AC3E}">
        <p14:creationId xmlns:p14="http://schemas.microsoft.com/office/powerpoint/2010/main" val="44011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3936" y="1825625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cond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statements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r1 :=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r1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6002" y="2365353"/>
            <a:ext cx="2361791" cy="4609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6002" y="3366055"/>
            <a:ext cx="3017967" cy="45739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4986002" y="2607716"/>
            <a:ext cx="12700" cy="998913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cond</a:t>
            </a:r>
            <a:r>
              <a:rPr lang="en-US" dirty="0"/>
              <a:t> do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L2: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r1 :=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r1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777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21290</TotalTime>
  <Words>2404</Words>
  <Application>Microsoft Macintosh PowerPoint</Application>
  <PresentationFormat>On-screen Show (4:3)</PresentationFormat>
  <Paragraphs>423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Wingdings</vt:lpstr>
      <vt:lpstr>Office Theme</vt:lpstr>
      <vt:lpstr>Iteration and Recursion</vt:lpstr>
      <vt:lpstr>Agenda</vt:lpstr>
      <vt:lpstr>How are the Student Ratings of Instruction (SRI) used?</vt:lpstr>
      <vt:lpstr>How to complete the SRI</vt:lpstr>
      <vt:lpstr>Motivation</vt:lpstr>
      <vt:lpstr>Iteration (Looping)</vt:lpstr>
      <vt:lpstr>Logically Controlled Loops</vt:lpstr>
      <vt:lpstr>Do-While Loop Implementation</vt:lpstr>
      <vt:lpstr>While Loop Implementation</vt:lpstr>
      <vt:lpstr>For Loop Implementation</vt:lpstr>
      <vt:lpstr>Enumeration Controlled Loops</vt:lpstr>
      <vt:lpstr>For (Enumeration) Implementation</vt:lpstr>
      <vt:lpstr>For (Enumeration) Implementation If the index is not used in the loop</vt:lpstr>
      <vt:lpstr>Trade-Offs</vt:lpstr>
      <vt:lpstr>Iterators and Generators</vt:lpstr>
      <vt:lpstr>Generators</vt:lpstr>
      <vt:lpstr>Generators in Python</vt:lpstr>
      <vt:lpstr>C Implementation of a Counter</vt:lpstr>
      <vt:lpstr>Another Generator in Python</vt:lpstr>
      <vt:lpstr>Iterators</vt:lpstr>
      <vt:lpstr>Iterator Interface</vt:lpstr>
      <vt:lpstr>Iterator Interface (in Java)</vt:lpstr>
      <vt:lpstr>Iterator Interface (in Python)</vt:lpstr>
      <vt:lpstr>Iteration in Functional Languages</vt:lpstr>
      <vt:lpstr>Recursion: It Throws Us for a Loop</vt:lpstr>
      <vt:lpstr>Tail Recursion</vt:lpstr>
      <vt:lpstr>Aside: car and cdr in Scheme</vt:lpstr>
      <vt:lpstr>Example 1:</vt:lpstr>
      <vt:lpstr>Example 1: Tail Recursive Version</vt:lpstr>
      <vt:lpstr>Example 2: Sum of f(i)</vt:lpstr>
      <vt:lpstr>Aside: letrec in Scheme</vt:lpstr>
      <vt:lpstr>Example 2: Tail Recursive Version</vt:lpstr>
      <vt:lpstr>Example 3: Fibonacci</vt:lpstr>
      <vt:lpstr>Example 3: Tail Recursive</vt:lpstr>
      <vt:lpstr>Is Tail Recursion Always Possible?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798</cp:revision>
  <cp:lastPrinted>2016-07-12T13:51:03Z</cp:lastPrinted>
  <dcterms:created xsi:type="dcterms:W3CDTF">2016-04-26T16:49:25Z</dcterms:created>
  <dcterms:modified xsi:type="dcterms:W3CDTF">2019-07-16T19:29:37Z</dcterms:modified>
</cp:coreProperties>
</file>